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90" r:id="rId2"/>
    <p:sldId id="830" r:id="rId3"/>
    <p:sldId id="850" r:id="rId4"/>
    <p:sldId id="849" r:id="rId5"/>
    <p:sldId id="856" r:id="rId6"/>
    <p:sldId id="838" r:id="rId7"/>
    <p:sldId id="857" r:id="rId8"/>
    <p:sldId id="858" r:id="rId9"/>
    <p:sldId id="859" r:id="rId10"/>
    <p:sldId id="854" r:id="rId11"/>
    <p:sldId id="842" r:id="rId12"/>
    <p:sldId id="841" r:id="rId13"/>
    <p:sldId id="844" r:id="rId14"/>
    <p:sldId id="851" r:id="rId15"/>
    <p:sldId id="845" r:id="rId16"/>
    <p:sldId id="852" r:id="rId17"/>
  </p:sldIdLst>
  <p:sldSz cx="9902825" cy="6858000"/>
  <p:notesSz cx="7010400" cy="9236075"/>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2042">
          <p15:clr>
            <a:srgbClr val="A4A3A4"/>
          </p15:clr>
        </p15:guide>
        <p15:guide id="2" pos="3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C78"/>
    <a:srgbClr val="285078"/>
    <a:srgbClr val="1E3C5A"/>
    <a:srgbClr val="234669"/>
    <a:srgbClr val="264B71"/>
    <a:srgbClr val="0066FF"/>
    <a:srgbClr val="33CC33"/>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77" autoAdjust="0"/>
    <p:restoredTop sz="89261" autoAdjust="0"/>
  </p:normalViewPr>
  <p:slideViewPr>
    <p:cSldViewPr>
      <p:cViewPr varScale="1">
        <p:scale>
          <a:sx n="103" d="100"/>
          <a:sy n="103" d="100"/>
        </p:scale>
        <p:origin x="1230" y="102"/>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2042"/>
        <p:guide pos="3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2225" y="-1588"/>
            <a:ext cx="3005138" cy="428626"/>
          </a:xfrm>
          <a:prstGeom prst="rect">
            <a:avLst/>
          </a:prstGeom>
          <a:noFill/>
          <a:ln w="9525">
            <a:noFill/>
            <a:miter lim="800000"/>
            <a:headEnd/>
            <a:tailEnd/>
          </a:ln>
          <a:effectLst/>
        </p:spPr>
        <p:txBody>
          <a:bodyPr vert="horz" wrap="square" lIns="19104" tIns="0" rIns="19104" bIns="0" numCol="1" anchor="t" anchorCtr="0" compatLnSpc="1">
            <a:prstTxWarp prst="textNoShape">
              <a:avLst/>
            </a:prstTxWarp>
          </a:bodyPr>
          <a:lstStyle>
            <a:lvl1pPr defTabSz="868363">
              <a:defRPr sz="1000" i="1" smtClean="0"/>
            </a:lvl1pPr>
          </a:lstStyle>
          <a:p>
            <a:pPr>
              <a:defRPr/>
            </a:pPr>
            <a:endParaRPr lang="zh-TW" altLang="en-US"/>
          </a:p>
        </p:txBody>
      </p:sp>
      <p:sp>
        <p:nvSpPr>
          <p:cNvPr id="4099" name="Rectangle 3"/>
          <p:cNvSpPr>
            <a:spLocks noGrp="1" noChangeArrowheads="1"/>
          </p:cNvSpPr>
          <p:nvPr>
            <p:ph type="dt" sz="quarter" idx="1"/>
          </p:nvPr>
        </p:nvSpPr>
        <p:spPr bwMode="auto">
          <a:xfrm>
            <a:off x="3983038" y="-1588"/>
            <a:ext cx="3005137" cy="428626"/>
          </a:xfrm>
          <a:prstGeom prst="rect">
            <a:avLst/>
          </a:prstGeom>
          <a:noFill/>
          <a:ln w="9525">
            <a:noFill/>
            <a:miter lim="800000"/>
            <a:headEnd/>
            <a:tailEnd/>
          </a:ln>
          <a:effectLst/>
        </p:spPr>
        <p:txBody>
          <a:bodyPr vert="horz" wrap="square" lIns="19104" tIns="0" rIns="19104" bIns="0" numCol="1" anchor="t" anchorCtr="0" compatLnSpc="1">
            <a:prstTxWarp prst="textNoShape">
              <a:avLst/>
            </a:prstTxWarp>
          </a:bodyPr>
          <a:lstStyle>
            <a:lvl1pPr algn="r" defTabSz="868363">
              <a:defRPr sz="1000" i="1" smtClean="0"/>
            </a:lvl1pPr>
          </a:lstStyle>
          <a:p>
            <a:pPr>
              <a:defRPr/>
            </a:pPr>
            <a:endParaRPr lang="zh-TW" altLang="en-US"/>
          </a:p>
        </p:txBody>
      </p:sp>
      <p:sp>
        <p:nvSpPr>
          <p:cNvPr id="4100" name="Rectangle 4"/>
          <p:cNvSpPr>
            <a:spLocks noGrp="1" noChangeArrowheads="1"/>
          </p:cNvSpPr>
          <p:nvPr>
            <p:ph type="ftr" sz="quarter" idx="2"/>
          </p:nvPr>
        </p:nvSpPr>
        <p:spPr bwMode="auto">
          <a:xfrm>
            <a:off x="22225" y="8734425"/>
            <a:ext cx="3005138" cy="503238"/>
          </a:xfrm>
          <a:prstGeom prst="rect">
            <a:avLst/>
          </a:prstGeom>
          <a:noFill/>
          <a:ln w="9525">
            <a:noFill/>
            <a:miter lim="800000"/>
            <a:headEnd/>
            <a:tailEnd/>
          </a:ln>
          <a:effectLst/>
        </p:spPr>
        <p:txBody>
          <a:bodyPr vert="horz" wrap="square" lIns="19104" tIns="0" rIns="19104" bIns="0" numCol="1" anchor="b" anchorCtr="0" compatLnSpc="1">
            <a:prstTxWarp prst="textNoShape">
              <a:avLst/>
            </a:prstTxWarp>
          </a:bodyPr>
          <a:lstStyle>
            <a:lvl1pPr defTabSz="868745">
              <a:defRPr sz="1000" i="1"/>
            </a:lvl1pPr>
          </a:lstStyle>
          <a:p>
            <a:pPr>
              <a:defRPr/>
            </a:pPr>
            <a:r>
              <a:rPr lang="en-US"/>
              <a:t>Software Design</a:t>
            </a:r>
          </a:p>
        </p:txBody>
      </p:sp>
      <p:sp>
        <p:nvSpPr>
          <p:cNvPr id="4101" name="Rectangle 5"/>
          <p:cNvSpPr>
            <a:spLocks noGrp="1" noChangeArrowheads="1"/>
          </p:cNvSpPr>
          <p:nvPr>
            <p:ph type="sldNum" sz="quarter" idx="3"/>
          </p:nvPr>
        </p:nvSpPr>
        <p:spPr bwMode="auto">
          <a:xfrm>
            <a:off x="3983038" y="8734425"/>
            <a:ext cx="3005137" cy="503238"/>
          </a:xfrm>
          <a:prstGeom prst="rect">
            <a:avLst/>
          </a:prstGeom>
          <a:noFill/>
          <a:ln w="9525">
            <a:noFill/>
            <a:miter lim="800000"/>
            <a:headEnd/>
            <a:tailEnd/>
          </a:ln>
          <a:effectLst/>
        </p:spPr>
        <p:txBody>
          <a:bodyPr vert="horz" wrap="square" lIns="19104" tIns="0" rIns="19104" bIns="0" numCol="1" anchor="b" anchorCtr="0" compatLnSpc="1">
            <a:prstTxWarp prst="textNoShape">
              <a:avLst/>
            </a:prstTxWarp>
          </a:bodyPr>
          <a:lstStyle>
            <a:lvl1pPr algn="r" defTabSz="868363">
              <a:defRPr sz="1000" i="1" smtClean="0"/>
            </a:lvl1pPr>
          </a:lstStyle>
          <a:p>
            <a:pPr>
              <a:defRPr/>
            </a:pPr>
            <a:fld id="{E291D6BB-4277-4399-8494-8B0305CE672B}" type="slidenum">
              <a:rPr lang="zh-TW" altLang="en-US"/>
              <a:pPr>
                <a:defRPr/>
              </a:pPr>
              <a:t>‹#›</a:t>
            </a:fld>
            <a:endParaRPr lang="en-US" altLang="zh-TW"/>
          </a:p>
        </p:txBody>
      </p:sp>
    </p:spTree>
    <p:extLst>
      <p:ext uri="{BB962C8B-B14F-4D97-AF65-F5344CB8AC3E}">
        <p14:creationId xmlns:p14="http://schemas.microsoft.com/office/powerpoint/2010/main" val="2800770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7463" y="-9525"/>
            <a:ext cx="3062288" cy="461963"/>
          </a:xfrm>
          <a:prstGeom prst="rect">
            <a:avLst/>
          </a:prstGeom>
          <a:noFill/>
          <a:ln w="9525">
            <a:noFill/>
            <a:miter lim="800000"/>
            <a:headEnd/>
            <a:tailEnd/>
          </a:ln>
          <a:effectLst/>
        </p:spPr>
        <p:txBody>
          <a:bodyPr vert="horz" wrap="square" lIns="19104" tIns="0" rIns="19104" bIns="0" numCol="1" anchor="t" anchorCtr="0" compatLnSpc="1">
            <a:prstTxWarp prst="textNoShape">
              <a:avLst/>
            </a:prstTxWarp>
          </a:bodyPr>
          <a:lstStyle>
            <a:lvl1pPr defTabSz="841375">
              <a:defRPr sz="1000" i="1" smtClean="0"/>
            </a:lvl1pPr>
          </a:lstStyle>
          <a:p>
            <a:pPr>
              <a:defRPr/>
            </a:pPr>
            <a:endParaRPr lang="zh-TW" altLang="en-US"/>
          </a:p>
        </p:txBody>
      </p:sp>
      <p:sp>
        <p:nvSpPr>
          <p:cNvPr id="2051" name="Rectangle 3"/>
          <p:cNvSpPr>
            <a:spLocks noGrp="1" noChangeArrowheads="1"/>
          </p:cNvSpPr>
          <p:nvPr>
            <p:ph type="dt" idx="1"/>
          </p:nvPr>
        </p:nvSpPr>
        <p:spPr bwMode="auto">
          <a:xfrm>
            <a:off x="3965575" y="-9525"/>
            <a:ext cx="3062288" cy="461963"/>
          </a:xfrm>
          <a:prstGeom prst="rect">
            <a:avLst/>
          </a:prstGeom>
          <a:noFill/>
          <a:ln w="9525">
            <a:noFill/>
            <a:miter lim="800000"/>
            <a:headEnd/>
            <a:tailEnd/>
          </a:ln>
          <a:effectLst/>
        </p:spPr>
        <p:txBody>
          <a:bodyPr vert="horz" wrap="square" lIns="19104" tIns="0" rIns="19104" bIns="0" numCol="1" anchor="t" anchorCtr="0" compatLnSpc="1">
            <a:prstTxWarp prst="textNoShape">
              <a:avLst/>
            </a:prstTxWarp>
          </a:bodyPr>
          <a:lstStyle>
            <a:lvl1pPr algn="r" defTabSz="841375">
              <a:defRPr sz="1000" i="1" smtClean="0"/>
            </a:lvl1pPr>
          </a:lstStyle>
          <a:p>
            <a:pPr>
              <a:defRPr/>
            </a:pPr>
            <a:endParaRPr lang="zh-TW" altLang="en-US"/>
          </a:p>
        </p:txBody>
      </p:sp>
      <p:sp>
        <p:nvSpPr>
          <p:cNvPr id="13316" name="Rectangle 4"/>
          <p:cNvSpPr>
            <a:spLocks noGrp="1" noRot="1" noChangeAspect="1" noChangeArrowheads="1" noTextEdit="1"/>
          </p:cNvSpPr>
          <p:nvPr>
            <p:ph type="sldImg" idx="2"/>
          </p:nvPr>
        </p:nvSpPr>
        <p:spPr bwMode="auto">
          <a:xfrm>
            <a:off x="1008063" y="695325"/>
            <a:ext cx="4994275" cy="34591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03288" y="4389438"/>
            <a:ext cx="5203825" cy="4171950"/>
          </a:xfrm>
          <a:prstGeom prst="rect">
            <a:avLst/>
          </a:prstGeom>
          <a:noFill/>
          <a:ln w="9525">
            <a:noFill/>
            <a:miter lim="800000"/>
            <a:headEnd/>
            <a:tailEnd/>
          </a:ln>
          <a:effectLst/>
        </p:spPr>
        <p:txBody>
          <a:bodyPr vert="horz" wrap="square" lIns="87564" tIns="41395" rIns="87564" bIns="413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17463" y="8783638"/>
            <a:ext cx="3062288" cy="461962"/>
          </a:xfrm>
          <a:prstGeom prst="rect">
            <a:avLst/>
          </a:prstGeom>
          <a:noFill/>
          <a:ln w="9525">
            <a:noFill/>
            <a:miter lim="800000"/>
            <a:headEnd/>
            <a:tailEnd/>
          </a:ln>
          <a:effectLst/>
        </p:spPr>
        <p:txBody>
          <a:bodyPr vert="horz" wrap="square" lIns="19104" tIns="0" rIns="19104" bIns="0" numCol="1" anchor="b" anchorCtr="0" compatLnSpc="1">
            <a:prstTxWarp prst="textNoShape">
              <a:avLst/>
            </a:prstTxWarp>
          </a:bodyPr>
          <a:lstStyle>
            <a:lvl1pPr defTabSz="842745">
              <a:defRPr sz="1000" i="1"/>
            </a:lvl1pPr>
          </a:lstStyle>
          <a:p>
            <a:pPr>
              <a:defRPr/>
            </a:pPr>
            <a:r>
              <a:rPr lang="en-US"/>
              <a:t>Software Design</a:t>
            </a:r>
          </a:p>
        </p:txBody>
      </p:sp>
      <p:sp>
        <p:nvSpPr>
          <p:cNvPr id="2055" name="Rectangle 7"/>
          <p:cNvSpPr>
            <a:spLocks noGrp="1" noChangeArrowheads="1"/>
          </p:cNvSpPr>
          <p:nvPr>
            <p:ph type="sldNum" sz="quarter" idx="5"/>
          </p:nvPr>
        </p:nvSpPr>
        <p:spPr bwMode="auto">
          <a:xfrm>
            <a:off x="3965575" y="8783638"/>
            <a:ext cx="3062288" cy="461962"/>
          </a:xfrm>
          <a:prstGeom prst="rect">
            <a:avLst/>
          </a:prstGeom>
          <a:noFill/>
          <a:ln w="9525">
            <a:noFill/>
            <a:miter lim="800000"/>
            <a:headEnd/>
            <a:tailEnd/>
          </a:ln>
          <a:effectLst/>
        </p:spPr>
        <p:txBody>
          <a:bodyPr vert="horz" wrap="square" lIns="19104" tIns="0" rIns="19104" bIns="0" numCol="1" anchor="b" anchorCtr="0" compatLnSpc="1">
            <a:prstTxWarp prst="textNoShape">
              <a:avLst/>
            </a:prstTxWarp>
          </a:bodyPr>
          <a:lstStyle>
            <a:lvl1pPr algn="r" defTabSz="841375">
              <a:defRPr sz="1000" i="1" smtClean="0"/>
            </a:lvl1pPr>
          </a:lstStyle>
          <a:p>
            <a:pPr>
              <a:defRPr/>
            </a:pPr>
            <a:fld id="{8D9EBB71-3B5D-43B2-9F78-F40B52CBA45D}" type="slidenum">
              <a:rPr lang="zh-TW" altLang="en-US"/>
              <a:pPr>
                <a:defRPr/>
              </a:pPr>
              <a:t>‹#›</a:t>
            </a:fld>
            <a:endParaRPr lang="en-US" altLang="zh-TW"/>
          </a:p>
        </p:txBody>
      </p:sp>
    </p:spTree>
    <p:extLst>
      <p:ext uri="{BB962C8B-B14F-4D97-AF65-F5344CB8AC3E}">
        <p14:creationId xmlns:p14="http://schemas.microsoft.com/office/powerpoint/2010/main" val="828363357"/>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a:t>Software Design</a:t>
            </a:r>
          </a:p>
        </p:txBody>
      </p:sp>
      <p:sp>
        <p:nvSpPr>
          <p:cNvPr id="1433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73F1DAE6-1851-4B89-912E-77BE3D64BCF1}" type="slidenum">
              <a:rPr lang="zh-TW" altLang="en-US" sz="1000"/>
              <a:pPr/>
              <a:t>1</a:t>
            </a:fld>
            <a:endParaRPr lang="en-US" altLang="zh-TW" sz="1000"/>
          </a:p>
        </p:txBody>
      </p:sp>
      <p:sp>
        <p:nvSpPr>
          <p:cNvPr id="14340" name="Rectangle 2"/>
          <p:cNvSpPr>
            <a:spLocks noGrp="1" noRot="1" noChangeAspect="1" noChangeArrowheads="1" noTextEdit="1"/>
          </p:cNvSpPr>
          <p:nvPr>
            <p:ph type="sldImg"/>
          </p:nvPr>
        </p:nvSpPr>
        <p:spPr>
          <a:ln/>
        </p:spPr>
      </p:sp>
      <p:sp>
        <p:nvSpPr>
          <p:cNvPr id="143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en-US"/>
          </a:p>
        </p:txBody>
      </p:sp>
    </p:spTree>
    <p:extLst>
      <p:ext uri="{BB962C8B-B14F-4D97-AF65-F5344CB8AC3E}">
        <p14:creationId xmlns:p14="http://schemas.microsoft.com/office/powerpoint/2010/main" val="110176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dirty="0"/>
          </a:p>
        </p:txBody>
      </p:sp>
      <p:sp>
        <p:nvSpPr>
          <p:cNvPr id="15364"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a:t>Software Design</a:t>
            </a:r>
          </a:p>
        </p:txBody>
      </p:sp>
      <p:sp>
        <p:nvSpPr>
          <p:cNvPr id="15365"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EA413502-AD12-4B73-B74B-B6E057A48C87}" type="slidenum">
              <a:rPr lang="zh-TW" altLang="en-US" sz="1000"/>
              <a:pPr/>
              <a:t>2</a:t>
            </a:fld>
            <a:endParaRPr lang="en-US" altLang="zh-TW" sz="1000"/>
          </a:p>
        </p:txBody>
      </p:sp>
    </p:spTree>
    <p:extLst>
      <p:ext uri="{BB962C8B-B14F-4D97-AF65-F5344CB8AC3E}">
        <p14:creationId xmlns:p14="http://schemas.microsoft.com/office/powerpoint/2010/main" val="90040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006475" y="695325"/>
            <a:ext cx="4997450" cy="34607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696" tIns="41457" rIns="87696" bIns="41457"/>
          <a:lstStyle/>
          <a:p>
            <a:r>
              <a:rPr lang="en-US" sz="1200" b="0" i="0" kern="1200" dirty="0">
                <a:solidFill>
                  <a:schemeClr val="tx1"/>
                </a:solidFill>
                <a:effectLst/>
                <a:latin typeface="Arial" charset="0"/>
                <a:ea typeface="+mn-ea"/>
                <a:cs typeface="+mn-cs"/>
              </a:rPr>
              <a:t>A </a:t>
            </a:r>
            <a:r>
              <a:rPr lang="en-US" sz="1200" b="1" i="0" kern="1200" dirty="0">
                <a:solidFill>
                  <a:schemeClr val="tx1"/>
                </a:solidFill>
                <a:effectLst/>
                <a:latin typeface="Arial" charset="0"/>
                <a:ea typeface="+mn-ea"/>
                <a:cs typeface="+mn-cs"/>
              </a:rPr>
              <a:t>full house</a:t>
            </a:r>
            <a:r>
              <a:rPr lang="en-US" sz="1200" b="0" i="0" kern="1200" dirty="0">
                <a:solidFill>
                  <a:schemeClr val="tx1"/>
                </a:solidFill>
                <a:effectLst/>
                <a:latin typeface="Arial" charset="0"/>
                <a:ea typeface="+mn-ea"/>
                <a:cs typeface="+mn-cs"/>
              </a:rPr>
              <a:t>, also known as a </a:t>
            </a:r>
            <a:r>
              <a:rPr lang="en-US" sz="1200" b="1" i="0" kern="1200" dirty="0">
                <a:solidFill>
                  <a:schemeClr val="tx1"/>
                </a:solidFill>
                <a:effectLst/>
                <a:latin typeface="Arial" charset="0"/>
                <a:ea typeface="+mn-ea"/>
                <a:cs typeface="+mn-cs"/>
              </a:rPr>
              <a:t>full boat</a:t>
            </a:r>
            <a:r>
              <a:rPr lang="en-US" sz="1200" b="0" i="0" kern="1200" dirty="0">
                <a:solidFill>
                  <a:schemeClr val="tx1"/>
                </a:solidFill>
                <a:effectLst/>
                <a:latin typeface="Arial" charset="0"/>
                <a:ea typeface="+mn-ea"/>
                <a:cs typeface="+mn-cs"/>
              </a:rPr>
              <a:t>, is a hand such as </a:t>
            </a:r>
            <a:r>
              <a:rPr lang="en-US" sz="1200" b="1" i="0" kern="1200" dirty="0">
                <a:solidFill>
                  <a:schemeClr val="tx1"/>
                </a:solidFill>
                <a:effectLst/>
                <a:latin typeface="Arial" charset="0"/>
                <a:ea typeface="+mn-ea"/>
                <a:cs typeface="+mn-cs"/>
              </a:rPr>
              <a:t>3♣ 3♠ 3♦ 6♣ 6♥</a:t>
            </a:r>
            <a:r>
              <a:rPr lang="en-US" sz="1200" b="0" i="0" kern="1200" dirty="0">
                <a:solidFill>
                  <a:schemeClr val="tx1"/>
                </a:solidFill>
                <a:effectLst/>
                <a:latin typeface="Arial" charset="0"/>
                <a:ea typeface="+mn-ea"/>
                <a:cs typeface="+mn-cs"/>
              </a:rPr>
              <a:t>, that contains three matching cards of one rank and two matching cards of another rank.</a:t>
            </a:r>
            <a:endParaRPr lang="zh-TW" altLang="en-US" dirty="0"/>
          </a:p>
        </p:txBody>
      </p:sp>
      <p:sp>
        <p:nvSpPr>
          <p:cNvPr id="16388"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33" tIns="0" rIns="19133" bIns="0" anchor="b"/>
          <a:lstStyle>
            <a:lvl1pPr defTabSz="842963">
              <a:defRPr sz="2800">
                <a:solidFill>
                  <a:schemeClr val="tx1"/>
                </a:solidFill>
                <a:latin typeface="Times New Roman" pitchFamily="18" charset="0"/>
              </a:defRPr>
            </a:lvl1pPr>
            <a:lvl2pPr marL="742950" indent="-285750" defTabSz="842963">
              <a:defRPr sz="2800">
                <a:solidFill>
                  <a:schemeClr val="tx1"/>
                </a:solidFill>
                <a:latin typeface="Times New Roman" pitchFamily="18" charset="0"/>
              </a:defRPr>
            </a:lvl2pPr>
            <a:lvl3pPr marL="1143000" indent="-228600" defTabSz="842963">
              <a:defRPr sz="2800">
                <a:solidFill>
                  <a:schemeClr val="tx1"/>
                </a:solidFill>
                <a:latin typeface="Times New Roman" pitchFamily="18" charset="0"/>
              </a:defRPr>
            </a:lvl3pPr>
            <a:lvl4pPr marL="1600200" indent="-228600" defTabSz="842963">
              <a:defRPr sz="2800">
                <a:solidFill>
                  <a:schemeClr val="tx1"/>
                </a:solidFill>
                <a:latin typeface="Times New Roman" pitchFamily="18" charset="0"/>
              </a:defRPr>
            </a:lvl4pPr>
            <a:lvl5pPr marL="2057400" indent="-228600" defTabSz="842963">
              <a:defRPr sz="2800">
                <a:solidFill>
                  <a:schemeClr val="tx1"/>
                </a:solidFill>
                <a:latin typeface="Times New Roman" pitchFamily="18" charset="0"/>
              </a:defRPr>
            </a:lvl5pPr>
            <a:lvl6pPr marL="2514600" indent="-228600" defTabSz="842963" eaLnBrk="0" fontAlgn="base" hangingPunct="0">
              <a:spcBef>
                <a:spcPct val="0"/>
              </a:spcBef>
              <a:spcAft>
                <a:spcPct val="0"/>
              </a:spcAft>
              <a:defRPr sz="2800">
                <a:solidFill>
                  <a:schemeClr val="tx1"/>
                </a:solidFill>
                <a:latin typeface="Times New Roman" pitchFamily="18" charset="0"/>
              </a:defRPr>
            </a:lvl6pPr>
            <a:lvl7pPr marL="2971800" indent="-228600" defTabSz="842963" eaLnBrk="0" fontAlgn="base" hangingPunct="0">
              <a:spcBef>
                <a:spcPct val="0"/>
              </a:spcBef>
              <a:spcAft>
                <a:spcPct val="0"/>
              </a:spcAft>
              <a:defRPr sz="2800">
                <a:solidFill>
                  <a:schemeClr val="tx1"/>
                </a:solidFill>
                <a:latin typeface="Times New Roman" pitchFamily="18" charset="0"/>
              </a:defRPr>
            </a:lvl7pPr>
            <a:lvl8pPr marL="3429000" indent="-228600" defTabSz="842963" eaLnBrk="0" fontAlgn="base" hangingPunct="0">
              <a:spcBef>
                <a:spcPct val="0"/>
              </a:spcBef>
              <a:spcAft>
                <a:spcPct val="0"/>
              </a:spcAft>
              <a:defRPr sz="2800">
                <a:solidFill>
                  <a:schemeClr val="tx1"/>
                </a:solidFill>
                <a:latin typeface="Times New Roman" pitchFamily="18" charset="0"/>
              </a:defRPr>
            </a:lvl8pPr>
            <a:lvl9pPr marL="3886200" indent="-228600" defTabSz="842963"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16389"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33" tIns="0" rIns="19133" bIns="0" anchor="b"/>
          <a:lstStyle>
            <a:lvl1pPr defTabSz="842963">
              <a:defRPr sz="2800">
                <a:solidFill>
                  <a:schemeClr val="tx1"/>
                </a:solidFill>
                <a:latin typeface="Times New Roman" pitchFamily="18" charset="0"/>
              </a:defRPr>
            </a:lvl1pPr>
            <a:lvl2pPr marL="742950" indent="-285750" defTabSz="842963">
              <a:defRPr sz="2800">
                <a:solidFill>
                  <a:schemeClr val="tx1"/>
                </a:solidFill>
                <a:latin typeface="Times New Roman" pitchFamily="18" charset="0"/>
              </a:defRPr>
            </a:lvl2pPr>
            <a:lvl3pPr marL="1143000" indent="-228600" defTabSz="842963">
              <a:defRPr sz="2800">
                <a:solidFill>
                  <a:schemeClr val="tx1"/>
                </a:solidFill>
                <a:latin typeface="Times New Roman" pitchFamily="18" charset="0"/>
              </a:defRPr>
            </a:lvl3pPr>
            <a:lvl4pPr marL="1600200" indent="-228600" defTabSz="842963">
              <a:defRPr sz="2800">
                <a:solidFill>
                  <a:schemeClr val="tx1"/>
                </a:solidFill>
                <a:latin typeface="Times New Roman" pitchFamily="18" charset="0"/>
              </a:defRPr>
            </a:lvl4pPr>
            <a:lvl5pPr marL="2057400" indent="-228600" defTabSz="842963">
              <a:defRPr sz="2800">
                <a:solidFill>
                  <a:schemeClr val="tx1"/>
                </a:solidFill>
                <a:latin typeface="Times New Roman" pitchFamily="18" charset="0"/>
              </a:defRPr>
            </a:lvl5pPr>
            <a:lvl6pPr marL="2514600" indent="-228600" defTabSz="842963" eaLnBrk="0" fontAlgn="base" hangingPunct="0">
              <a:spcBef>
                <a:spcPct val="0"/>
              </a:spcBef>
              <a:spcAft>
                <a:spcPct val="0"/>
              </a:spcAft>
              <a:defRPr sz="2800">
                <a:solidFill>
                  <a:schemeClr val="tx1"/>
                </a:solidFill>
                <a:latin typeface="Times New Roman" pitchFamily="18" charset="0"/>
              </a:defRPr>
            </a:lvl6pPr>
            <a:lvl7pPr marL="2971800" indent="-228600" defTabSz="842963" eaLnBrk="0" fontAlgn="base" hangingPunct="0">
              <a:spcBef>
                <a:spcPct val="0"/>
              </a:spcBef>
              <a:spcAft>
                <a:spcPct val="0"/>
              </a:spcAft>
              <a:defRPr sz="2800">
                <a:solidFill>
                  <a:schemeClr val="tx1"/>
                </a:solidFill>
                <a:latin typeface="Times New Roman" pitchFamily="18" charset="0"/>
              </a:defRPr>
            </a:lvl7pPr>
            <a:lvl8pPr marL="3429000" indent="-228600" defTabSz="842963" eaLnBrk="0" fontAlgn="base" hangingPunct="0">
              <a:spcBef>
                <a:spcPct val="0"/>
              </a:spcBef>
              <a:spcAft>
                <a:spcPct val="0"/>
              </a:spcAft>
              <a:defRPr sz="2800">
                <a:solidFill>
                  <a:schemeClr val="tx1"/>
                </a:solidFill>
                <a:latin typeface="Times New Roman" pitchFamily="18" charset="0"/>
              </a:defRPr>
            </a:lvl8pPr>
            <a:lvl9pPr marL="3886200" indent="-228600" defTabSz="842963" eaLnBrk="0" fontAlgn="base" hangingPunct="0">
              <a:spcBef>
                <a:spcPct val="0"/>
              </a:spcBef>
              <a:spcAft>
                <a:spcPct val="0"/>
              </a:spcAft>
              <a:defRPr sz="2800">
                <a:solidFill>
                  <a:schemeClr val="tx1"/>
                </a:solidFill>
                <a:latin typeface="Times New Roman" pitchFamily="18" charset="0"/>
              </a:defRPr>
            </a:lvl9pPr>
          </a:lstStyle>
          <a:p>
            <a:pPr algn="r"/>
            <a:fld id="{13DABEDC-3743-46B9-A682-238A33E63201}" type="slidenum">
              <a:rPr lang="zh-TW" altLang="en-US" sz="1000" i="1"/>
              <a:pPr algn="r"/>
              <a:t>4</a:t>
            </a:fld>
            <a:endParaRPr lang="en-US" altLang="zh-TW" sz="1000" i="1"/>
          </a:p>
        </p:txBody>
      </p:sp>
    </p:spTree>
    <p:extLst>
      <p:ext uri="{BB962C8B-B14F-4D97-AF65-F5344CB8AC3E}">
        <p14:creationId xmlns:p14="http://schemas.microsoft.com/office/powerpoint/2010/main" val="121925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dirty="0"/>
          </a:p>
        </p:txBody>
      </p:sp>
      <p:sp>
        <p:nvSpPr>
          <p:cNvPr id="17412"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17413"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pPr algn="r"/>
            <a:fld id="{60BB5031-B387-4B61-8A84-A82FE4FAE87F}" type="slidenum">
              <a:rPr lang="zh-TW" altLang="en-US" sz="1000" i="1"/>
              <a:pPr algn="r"/>
              <a:t>6</a:t>
            </a:fld>
            <a:endParaRPr lang="en-US" altLang="zh-TW" sz="1000" i="1"/>
          </a:p>
        </p:txBody>
      </p:sp>
    </p:spTree>
    <p:extLst>
      <p:ext uri="{BB962C8B-B14F-4D97-AF65-F5344CB8AC3E}">
        <p14:creationId xmlns:p14="http://schemas.microsoft.com/office/powerpoint/2010/main" val="1993011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dirty="0"/>
          </a:p>
        </p:txBody>
      </p:sp>
      <p:sp>
        <p:nvSpPr>
          <p:cNvPr id="18436"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18437"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pPr algn="r"/>
            <a:fld id="{81CF4F6B-9DBF-4B23-88D4-BC854A316E25}" type="slidenum">
              <a:rPr lang="zh-TW" altLang="en-US" sz="1000" i="1"/>
              <a:pPr algn="r"/>
              <a:t>11</a:t>
            </a:fld>
            <a:endParaRPr lang="en-US" altLang="zh-TW" sz="1000" i="1"/>
          </a:p>
        </p:txBody>
      </p:sp>
    </p:spTree>
    <p:extLst>
      <p:ext uri="{BB962C8B-B14F-4D97-AF65-F5344CB8AC3E}">
        <p14:creationId xmlns:p14="http://schemas.microsoft.com/office/powerpoint/2010/main" val="1129924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dirty="0"/>
          </a:p>
        </p:txBody>
      </p:sp>
      <p:sp>
        <p:nvSpPr>
          <p:cNvPr id="19460"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19461"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pPr algn="r"/>
            <a:fld id="{DB08A7B9-12CA-4F98-947A-D53AAD2CF33C}" type="slidenum">
              <a:rPr lang="zh-TW" altLang="en-US" sz="1000" i="1"/>
              <a:pPr algn="r"/>
              <a:t>12</a:t>
            </a:fld>
            <a:endParaRPr lang="en-US" altLang="zh-TW" sz="1000" i="1"/>
          </a:p>
        </p:txBody>
      </p:sp>
    </p:spTree>
    <p:extLst>
      <p:ext uri="{BB962C8B-B14F-4D97-AF65-F5344CB8AC3E}">
        <p14:creationId xmlns:p14="http://schemas.microsoft.com/office/powerpoint/2010/main" val="6288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dirty="0"/>
          </a:p>
        </p:txBody>
      </p:sp>
      <p:sp>
        <p:nvSpPr>
          <p:cNvPr id="20484"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20485"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pPr algn="r"/>
            <a:fld id="{D0A80C8C-4C7D-42A6-A415-6054DA044829}" type="slidenum">
              <a:rPr lang="zh-TW" altLang="en-US" sz="1000" i="1"/>
              <a:pPr algn="r"/>
              <a:t>13</a:t>
            </a:fld>
            <a:endParaRPr lang="en-US" altLang="zh-TW" sz="1000" i="1"/>
          </a:p>
        </p:txBody>
      </p:sp>
    </p:spTree>
    <p:extLst>
      <p:ext uri="{BB962C8B-B14F-4D97-AF65-F5344CB8AC3E}">
        <p14:creationId xmlns:p14="http://schemas.microsoft.com/office/powerpoint/2010/main" val="170958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a:p>
        </p:txBody>
      </p:sp>
      <p:sp>
        <p:nvSpPr>
          <p:cNvPr id="21508"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21509"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pPr algn="r"/>
            <a:fld id="{1B783AF1-4FD2-4196-871A-18C46A565AB0}" type="slidenum">
              <a:rPr lang="zh-TW" altLang="en-US" sz="1000" i="1"/>
              <a:pPr algn="r"/>
              <a:t>14</a:t>
            </a:fld>
            <a:endParaRPr lang="en-US" altLang="zh-TW" sz="1000" i="1"/>
          </a:p>
        </p:txBody>
      </p:sp>
    </p:spTree>
    <p:extLst>
      <p:ext uri="{BB962C8B-B14F-4D97-AF65-F5344CB8AC3E}">
        <p14:creationId xmlns:p14="http://schemas.microsoft.com/office/powerpoint/2010/main" val="2085471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a:p>
        </p:txBody>
      </p:sp>
      <p:sp>
        <p:nvSpPr>
          <p:cNvPr id="22532"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22533"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pPr algn="r"/>
            <a:fld id="{B92F0461-64FC-4F0E-9D6B-BDA6339286F4}" type="slidenum">
              <a:rPr lang="zh-TW" altLang="en-US" sz="1000" i="1"/>
              <a:pPr algn="r"/>
              <a:t>15</a:t>
            </a:fld>
            <a:endParaRPr lang="en-US" altLang="zh-TW" sz="1000" i="1"/>
          </a:p>
        </p:txBody>
      </p:sp>
    </p:spTree>
    <p:extLst>
      <p:ext uri="{BB962C8B-B14F-4D97-AF65-F5344CB8AC3E}">
        <p14:creationId xmlns:p14="http://schemas.microsoft.com/office/powerpoint/2010/main" val="1097091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ffectLst/>
        </p:spPr>
        <p:txBody>
          <a:bodyPr wrap="none" anchor="ctr"/>
          <a:lstStyle/>
          <a:p>
            <a:pPr>
              <a:defRPr/>
            </a:pPr>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6600"/>
            </a:lvl1pPr>
          </a:lstStyle>
          <a:p>
            <a:r>
              <a:rPr lang="en-US"/>
              <a:t>Click to edit Master title style</a:t>
            </a:r>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itchFamily="2" charset="2"/>
              <a:buNone/>
              <a:defRPr/>
            </a:lvl1pPr>
          </a:lstStyle>
          <a:p>
            <a:r>
              <a:rPr lang="en-US"/>
              <a:t>Click to edit Master subtitle style</a:t>
            </a:r>
          </a:p>
        </p:txBody>
      </p:sp>
      <p:sp>
        <p:nvSpPr>
          <p:cNvPr id="5" name="Rectangle 1029"/>
          <p:cNvSpPr>
            <a:spLocks noGrp="1" noChangeArrowheads="1"/>
          </p:cNvSpPr>
          <p:nvPr>
            <p:ph type="dt" sz="quarter" idx="10"/>
          </p:nvPr>
        </p:nvSpPr>
        <p:spPr>
          <a:xfrm>
            <a:off x="401638" y="6248400"/>
            <a:ext cx="2062162" cy="457200"/>
          </a:xfrm>
        </p:spPr>
        <p:txBody>
          <a:bodyPr/>
          <a:lstStyle>
            <a:lvl1pPr>
              <a:defRPr smtClean="0"/>
            </a:lvl1pPr>
          </a:lstStyle>
          <a:p>
            <a:pPr>
              <a:defRPr/>
            </a:pPr>
            <a:fld id="{EA49395A-77C8-4052-97A9-4EC8E775E764}" type="datetime1">
              <a:rPr lang="zh-TW" altLang="en-US"/>
              <a:pPr>
                <a:defRPr/>
              </a:pPr>
              <a:t>2019/9/9</a:t>
            </a:fld>
            <a:endParaRPr lang="en-US" altLang="zh-TW"/>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ltLang="zh-TW"/>
              <a:t>Software Quality</a:t>
            </a:r>
          </a:p>
        </p:txBody>
      </p:sp>
      <p:sp>
        <p:nvSpPr>
          <p:cNvPr id="7" name="Rectangle 1031"/>
          <p:cNvSpPr>
            <a:spLocks noGrp="1" noChangeArrowheads="1"/>
          </p:cNvSpPr>
          <p:nvPr>
            <p:ph type="sldNum" sz="quarter" idx="12"/>
          </p:nvPr>
        </p:nvSpPr>
        <p:spPr>
          <a:xfrm>
            <a:off x="7407275" y="6248400"/>
            <a:ext cx="2062163" cy="457200"/>
          </a:xfrm>
        </p:spPr>
        <p:txBody>
          <a:bodyPr/>
          <a:lstStyle>
            <a:lvl1pPr>
              <a:defRPr smtClean="0"/>
            </a:lvl1pPr>
          </a:lstStyle>
          <a:p>
            <a:pPr>
              <a:defRPr/>
            </a:pPr>
            <a:fld id="{96B63C09-2781-4C94-A462-B5364927907B}" type="slidenum">
              <a:rPr lang="zh-TW" altLang="en-US"/>
              <a:pPr>
                <a:defRPr/>
              </a:pPr>
              <a:t>‹#›</a:t>
            </a:fld>
            <a:endParaRPr lang="en-US" altLang="zh-TW"/>
          </a:p>
        </p:txBody>
      </p:sp>
    </p:spTree>
    <p:extLst>
      <p:ext uri="{BB962C8B-B14F-4D97-AF65-F5344CB8AC3E}">
        <p14:creationId xmlns:p14="http://schemas.microsoft.com/office/powerpoint/2010/main" val="3283050307"/>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C43F49B8-27ED-4750-A004-DAA935CA41E3}" type="datetime1">
              <a:rPr lang="zh-TW" altLang="en-US"/>
              <a:pPr>
                <a:defRPr/>
              </a:pPr>
              <a:t>2019/9/9</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318B1724-FA6C-4AD2-A43B-680627E34216}" type="slidenum">
              <a:rPr lang="zh-TW" altLang="en-US"/>
              <a:pPr>
                <a:defRPr/>
              </a:pPr>
              <a:t>‹#›</a:t>
            </a:fld>
            <a:endParaRPr lang="en-US" altLang="zh-TW"/>
          </a:p>
        </p:txBody>
      </p:sp>
    </p:spTree>
    <p:extLst>
      <p:ext uri="{BB962C8B-B14F-4D97-AF65-F5344CB8AC3E}">
        <p14:creationId xmlns:p14="http://schemas.microsoft.com/office/powerpoint/2010/main" val="5240342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0EDE5DCC-022B-4A42-A29F-7B9C9C659C91}" type="datetime1">
              <a:rPr lang="zh-TW" altLang="en-US"/>
              <a:pPr>
                <a:defRPr/>
              </a:pPr>
              <a:t>2019/9/9</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6955F874-10B5-44BC-9960-BB14A44E0057}" type="slidenum">
              <a:rPr lang="zh-TW" altLang="en-US"/>
              <a:pPr>
                <a:defRPr/>
              </a:pPr>
              <a:t>‹#›</a:t>
            </a:fld>
            <a:endParaRPr lang="en-US" altLang="zh-TW"/>
          </a:p>
        </p:txBody>
      </p:sp>
    </p:spTree>
    <p:extLst>
      <p:ext uri="{BB962C8B-B14F-4D97-AF65-F5344CB8AC3E}">
        <p14:creationId xmlns:p14="http://schemas.microsoft.com/office/powerpoint/2010/main" val="33603499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p>
        </p:txBody>
      </p:sp>
      <p:sp>
        <p:nvSpPr>
          <p:cNvPr id="3" name="Table Placeholder 2"/>
          <p:cNvSpPr>
            <a:spLocks noGrp="1"/>
          </p:cNvSpPr>
          <p:nvPr>
            <p:ph type="tbl" idx="1"/>
          </p:nvPr>
        </p:nvSpPr>
        <p:spPr>
          <a:xfrm>
            <a:off x="412750" y="1676400"/>
            <a:ext cx="9036050" cy="4953000"/>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pPr>
              <a:defRPr/>
            </a:pPr>
            <a:fld id="{9816DC4A-F3D5-4329-A1E9-F4CBDFCBC6DC}" type="datetime1">
              <a:rPr lang="zh-TW" altLang="en-US"/>
              <a:pPr>
                <a:defRPr/>
              </a:pPr>
              <a:t>2019/9/9</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48749864-B5AF-4E91-9DB6-1E3DC663B0D5}" type="slidenum">
              <a:rPr lang="zh-TW" altLang="en-US"/>
              <a:pPr>
                <a:defRPr/>
              </a:pPr>
              <a:t>‹#›</a:t>
            </a:fld>
            <a:endParaRPr lang="en-US" altLang="zh-TW"/>
          </a:p>
        </p:txBody>
      </p:sp>
    </p:spTree>
    <p:extLst>
      <p:ext uri="{BB962C8B-B14F-4D97-AF65-F5344CB8AC3E}">
        <p14:creationId xmlns:p14="http://schemas.microsoft.com/office/powerpoint/2010/main" val="10698001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ACF2C0D8-9CE3-4640-9435-CFE86D7B71C0}" type="datetime1">
              <a:rPr lang="zh-TW" altLang="en-US"/>
              <a:pPr>
                <a:defRPr/>
              </a:pPr>
              <a:t>2019/9/9</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9117F1D6-F7E1-42EC-BB87-9CD5A2F47257}" type="slidenum">
              <a:rPr lang="zh-TW" altLang="en-US"/>
              <a:pPr>
                <a:defRPr/>
              </a:pPr>
              <a:t>‹#›</a:t>
            </a:fld>
            <a:endParaRPr lang="en-US" altLang="zh-TW"/>
          </a:p>
        </p:txBody>
      </p:sp>
    </p:spTree>
    <p:extLst>
      <p:ext uri="{BB962C8B-B14F-4D97-AF65-F5344CB8AC3E}">
        <p14:creationId xmlns:p14="http://schemas.microsoft.com/office/powerpoint/2010/main" val="156864277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2F09D363-6DE7-45CA-9712-FF8A008BCEFD}" type="datetime1">
              <a:rPr lang="zh-TW" altLang="en-US"/>
              <a:pPr>
                <a:defRPr/>
              </a:pPr>
              <a:t>2019/9/9</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0BB15666-C289-41C8-9BCE-3658C319A0F1}" type="slidenum">
              <a:rPr lang="zh-TW" altLang="en-US"/>
              <a:pPr>
                <a:defRPr/>
              </a:pPr>
              <a:t>‹#›</a:t>
            </a:fld>
            <a:endParaRPr lang="en-US" altLang="zh-TW"/>
          </a:p>
        </p:txBody>
      </p:sp>
    </p:spTree>
    <p:extLst>
      <p:ext uri="{BB962C8B-B14F-4D97-AF65-F5344CB8AC3E}">
        <p14:creationId xmlns:p14="http://schemas.microsoft.com/office/powerpoint/2010/main" val="40802448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B936CCAB-8B52-4D7E-8C49-EC5C9412D7B2}" type="datetime1">
              <a:rPr lang="zh-TW" altLang="en-US"/>
              <a:pPr>
                <a:defRPr/>
              </a:pPr>
              <a:t>2019/9/9</a:t>
            </a:fld>
            <a:endParaRPr lang="en-US"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79B6A5BE-9274-4E8E-A1A4-C7B9AB2B4500}" type="slidenum">
              <a:rPr lang="zh-TW" altLang="en-US"/>
              <a:pPr>
                <a:defRPr/>
              </a:pPr>
              <a:t>‹#›</a:t>
            </a:fld>
            <a:endParaRPr lang="en-US" altLang="zh-TW"/>
          </a:p>
        </p:txBody>
      </p:sp>
    </p:spTree>
    <p:extLst>
      <p:ext uri="{BB962C8B-B14F-4D97-AF65-F5344CB8AC3E}">
        <p14:creationId xmlns:p14="http://schemas.microsoft.com/office/powerpoint/2010/main" val="25316029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1374DA31-19C1-474A-993F-313599FE0016}" type="datetime1">
              <a:rPr lang="zh-TW" altLang="en-US"/>
              <a:pPr>
                <a:defRPr/>
              </a:pPr>
              <a:t>2019/9/9</a:t>
            </a:fld>
            <a:endParaRPr lang="en-US" altLang="zh-TW"/>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9" name="Rectangle 7"/>
          <p:cNvSpPr>
            <a:spLocks noGrp="1" noChangeArrowheads="1"/>
          </p:cNvSpPr>
          <p:nvPr>
            <p:ph type="sldNum" sz="quarter" idx="12"/>
          </p:nvPr>
        </p:nvSpPr>
        <p:spPr>
          <a:ln/>
        </p:spPr>
        <p:txBody>
          <a:bodyPr/>
          <a:lstStyle>
            <a:lvl1pPr>
              <a:defRPr/>
            </a:lvl1pPr>
          </a:lstStyle>
          <a:p>
            <a:pPr>
              <a:defRPr/>
            </a:pPr>
            <a:fld id="{E3704DAF-A04B-4D48-A199-51A095796509}" type="slidenum">
              <a:rPr lang="zh-TW" altLang="en-US"/>
              <a:pPr>
                <a:defRPr/>
              </a:pPr>
              <a:t>‹#›</a:t>
            </a:fld>
            <a:endParaRPr lang="en-US" altLang="zh-TW"/>
          </a:p>
        </p:txBody>
      </p:sp>
    </p:spTree>
    <p:extLst>
      <p:ext uri="{BB962C8B-B14F-4D97-AF65-F5344CB8AC3E}">
        <p14:creationId xmlns:p14="http://schemas.microsoft.com/office/powerpoint/2010/main" val="31864255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503E3EC9-A196-491E-B5AC-126D4626B78F}" type="datetime1">
              <a:rPr lang="zh-TW" altLang="en-US"/>
              <a:pPr>
                <a:defRPr/>
              </a:pPr>
              <a:t>2019/9/9</a:t>
            </a:fld>
            <a:endParaRPr lang="en-US" altLang="zh-TW"/>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5" name="Rectangle 7"/>
          <p:cNvSpPr>
            <a:spLocks noGrp="1" noChangeArrowheads="1"/>
          </p:cNvSpPr>
          <p:nvPr>
            <p:ph type="sldNum" sz="quarter" idx="12"/>
          </p:nvPr>
        </p:nvSpPr>
        <p:spPr>
          <a:ln/>
        </p:spPr>
        <p:txBody>
          <a:bodyPr/>
          <a:lstStyle>
            <a:lvl1pPr>
              <a:defRPr/>
            </a:lvl1pPr>
          </a:lstStyle>
          <a:p>
            <a:pPr>
              <a:defRPr/>
            </a:pPr>
            <a:fld id="{6BE8B256-7C0B-4797-A746-7474CE5AAF1A}" type="slidenum">
              <a:rPr lang="zh-TW" altLang="en-US"/>
              <a:pPr>
                <a:defRPr/>
              </a:pPr>
              <a:t>‹#›</a:t>
            </a:fld>
            <a:endParaRPr lang="en-US" altLang="zh-TW"/>
          </a:p>
        </p:txBody>
      </p:sp>
    </p:spTree>
    <p:extLst>
      <p:ext uri="{BB962C8B-B14F-4D97-AF65-F5344CB8AC3E}">
        <p14:creationId xmlns:p14="http://schemas.microsoft.com/office/powerpoint/2010/main" val="25031729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64BD9983-8FD5-4154-AC9E-4C7033FCA498}" type="datetime1">
              <a:rPr lang="zh-TW" altLang="en-US"/>
              <a:pPr>
                <a:defRPr/>
              </a:pPr>
              <a:t>2019/9/9</a:t>
            </a:fld>
            <a:endParaRPr lang="en-US" altLang="zh-TW"/>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4" name="Rectangle 7"/>
          <p:cNvSpPr>
            <a:spLocks noGrp="1" noChangeArrowheads="1"/>
          </p:cNvSpPr>
          <p:nvPr>
            <p:ph type="sldNum" sz="quarter" idx="12"/>
          </p:nvPr>
        </p:nvSpPr>
        <p:spPr>
          <a:ln/>
        </p:spPr>
        <p:txBody>
          <a:bodyPr/>
          <a:lstStyle>
            <a:lvl1pPr>
              <a:defRPr/>
            </a:lvl1pPr>
          </a:lstStyle>
          <a:p>
            <a:pPr>
              <a:defRPr/>
            </a:pPr>
            <a:fld id="{0C6EE8DE-7BC3-4EE4-B57A-B495A3FDEB9C}" type="slidenum">
              <a:rPr lang="zh-TW" altLang="en-US"/>
              <a:pPr>
                <a:defRPr/>
              </a:pPr>
              <a:t>‹#›</a:t>
            </a:fld>
            <a:endParaRPr lang="en-US" altLang="zh-TW"/>
          </a:p>
        </p:txBody>
      </p:sp>
    </p:spTree>
    <p:extLst>
      <p:ext uri="{BB962C8B-B14F-4D97-AF65-F5344CB8AC3E}">
        <p14:creationId xmlns:p14="http://schemas.microsoft.com/office/powerpoint/2010/main" val="34530353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231AF99-05FF-4CF4-84E7-03D2A54CD961}" type="datetime1">
              <a:rPr lang="zh-TW" altLang="en-US"/>
              <a:pPr>
                <a:defRPr/>
              </a:pPr>
              <a:t>2019/9/9</a:t>
            </a:fld>
            <a:endParaRPr lang="en-US"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E09AF6A3-C7F1-4B80-8AB1-D4CEA9868BA8}" type="slidenum">
              <a:rPr lang="zh-TW" altLang="en-US"/>
              <a:pPr>
                <a:defRPr/>
              </a:pPr>
              <a:t>‹#›</a:t>
            </a:fld>
            <a:endParaRPr lang="en-US" altLang="zh-TW"/>
          </a:p>
        </p:txBody>
      </p:sp>
    </p:spTree>
    <p:extLst>
      <p:ext uri="{BB962C8B-B14F-4D97-AF65-F5344CB8AC3E}">
        <p14:creationId xmlns:p14="http://schemas.microsoft.com/office/powerpoint/2010/main" val="16312595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B859197D-8A8A-4C6A-989B-D0ED0D1608FA}" type="datetime1">
              <a:rPr lang="zh-TW" altLang="en-US"/>
              <a:pPr>
                <a:defRPr/>
              </a:pPr>
              <a:t>2019/9/9</a:t>
            </a:fld>
            <a:endParaRPr lang="en-US"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2E34066F-576E-4C32-BCBB-75F9089D8319}" type="slidenum">
              <a:rPr lang="zh-TW" altLang="en-US"/>
              <a:pPr>
                <a:defRPr/>
              </a:pPr>
              <a:t>‹#›</a:t>
            </a:fld>
            <a:endParaRPr lang="en-US" altLang="zh-TW"/>
          </a:p>
        </p:txBody>
      </p:sp>
    </p:spTree>
    <p:extLst>
      <p:ext uri="{BB962C8B-B14F-4D97-AF65-F5344CB8AC3E}">
        <p14:creationId xmlns:p14="http://schemas.microsoft.com/office/powerpoint/2010/main" val="33849747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ffectLst/>
        </p:spPr>
        <p:txBody>
          <a:bodyPr wrap="none" anchor="ctr"/>
          <a:lstStyle/>
          <a:p>
            <a:pPr>
              <a:defRPr/>
            </a:pPr>
            <a:endParaRPr lang="en-US"/>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ltLang="zh-TW"/>
              <a:t>Click to edit Master title style</a:t>
            </a:r>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folHlink"/>
                </a:solidFill>
                <a:ea typeface="PMingLiU" pitchFamily="18" charset="-120"/>
              </a:defRPr>
            </a:lvl1pPr>
          </a:lstStyle>
          <a:p>
            <a:pPr>
              <a:defRPr/>
            </a:pPr>
            <a:fld id="{878A130F-30E0-4D7C-B4AB-666FEA8E0AAB}" type="datetime1">
              <a:rPr lang="zh-TW" altLang="en-US"/>
              <a:pPr>
                <a:defRPr/>
              </a:pPr>
              <a:t>2019/9/9</a:t>
            </a:fld>
            <a:endParaRPr lang="en-US" altLang="zh-TW"/>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ea typeface="PMingLiU" pitchFamily="18" charset="-120"/>
              </a:defRPr>
            </a:lvl1pPr>
          </a:lstStyle>
          <a:p>
            <a:pPr>
              <a:defRPr/>
            </a:pPr>
            <a:r>
              <a:rPr lang="en-US" altLang="zh-TW"/>
              <a:t>Software Quality</a:t>
            </a:r>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folHlink"/>
                </a:solidFill>
                <a:ea typeface="PMingLiU" pitchFamily="18" charset="-120"/>
              </a:defRPr>
            </a:lvl1pPr>
          </a:lstStyle>
          <a:p>
            <a:pPr>
              <a:defRPr/>
            </a:pPr>
            <a:fld id="{0C2CF34B-D3D8-4750-841A-0487C892045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951" r:id="rId1"/>
    <p:sldLayoutId id="2147483950" r:id="rId2"/>
    <p:sldLayoutId id="2147483949" r:id="rId3"/>
    <p:sldLayoutId id="2147483948" r:id="rId4"/>
    <p:sldLayoutId id="2147483947" r:id="rId5"/>
    <p:sldLayoutId id="2147483946" r:id="rId6"/>
    <p:sldLayoutId id="2147483945" r:id="rId7"/>
    <p:sldLayoutId id="2147483944" r:id="rId8"/>
    <p:sldLayoutId id="2147483943" r:id="rId9"/>
    <p:sldLayoutId id="2147483942" r:id="rId10"/>
    <p:sldLayoutId id="2147483941" r:id="rId11"/>
    <p:sldLayoutId id="2147483940"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2" end="2"/>
                                            </p:txEl>
                                          </p:spTgt>
                                        </p:tgtEl>
                                        <p:attrNameLst>
                                          <p:attrName>ppt_c</p:attrName>
                                        </p:attrNameLst>
                                      </p:cBhvr>
                                      <p:to>
                                        <a:schemeClr val="folHlink"/>
                                      </p:to>
                                    </p:animClr>
                                  </p:subTnLst>
                                </p:cTn>
                              </p:par>
                              <p:par>
                                <p:cTn id="15" presetID="1" presetClass="entr" presetSubtype="0" fill="hold" grpId="0" nodeType="withEffect">
                                  <p:stCondLst>
                                    <p:cond delay="0"/>
                                  </p:stCondLst>
                                  <p:childTnLst>
                                    <p:set>
                                      <p:cBhvr>
                                        <p:cTn id="16" dur="1" fill="hold">
                                          <p:stCondLst>
                                            <p:cond delay="499"/>
                                          </p:stCondLst>
                                        </p:cTn>
                                        <p:tgtEl>
                                          <p:spTgt spid="102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3" end="3"/>
                                            </p:txEl>
                                          </p:spTgt>
                                        </p:tgtEl>
                                        <p:attrNameLst>
                                          <p:attrName>ppt_c</p:attrName>
                                        </p:attrNameLst>
                                      </p:cBhvr>
                                      <p:to>
                                        <a:schemeClr val="folHlink"/>
                                      </p:to>
                                    </p:animClr>
                                  </p:subTnLst>
                                </p:cTn>
                              </p:par>
                              <p:par>
                                <p:cTn id="17" presetID="1" presetClass="entr" presetSubtype="0" fill="hold" grpId="0" nodeType="withEffect">
                                  <p:stCondLst>
                                    <p:cond delay="0"/>
                                  </p:stCondLst>
                                  <p:childTnLst>
                                    <p:set>
                                      <p:cBhvr>
                                        <p:cTn id="18" dur="1" fill="hold">
                                          <p:stCondLst>
                                            <p:cond delay="499"/>
                                          </p:stCondLst>
                                        </p:cTn>
                                        <p:tgtEl>
                                          <p:spTgt spid="102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bldLvl="3" autoUpdateAnimBg="0">
        <p:tmplLst>
          <p:tmpl lvl="1">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2">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3">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4">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5">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Lst>
      </p:bldP>
    </p:bldLst>
  </p:timing>
  <p:hf hdr="0" ftr="0" dt="0"/>
  <p:txStyles>
    <p:titleStyle>
      <a:lvl1pPr algn="l" rtl="0" eaLnBrk="0" fontAlgn="base" hangingPunct="0">
        <a:lnSpc>
          <a:spcPct val="90000"/>
        </a:lnSpc>
        <a:spcBef>
          <a:spcPct val="0"/>
        </a:spcBef>
        <a:spcAft>
          <a:spcPct val="0"/>
        </a:spcAft>
        <a:defRPr sz="4400" b="1">
          <a:solidFill>
            <a:schemeClr val="tx2"/>
          </a:solidFill>
          <a:latin typeface="+mj-lt"/>
          <a:ea typeface="+mj-ea"/>
          <a:cs typeface="+mj-cs"/>
        </a:defRPr>
      </a:lvl1pPr>
      <a:lvl2pPr algn="l" rtl="0" eaLnBrk="0" fontAlgn="base" hangingPunct="0">
        <a:lnSpc>
          <a:spcPct val="90000"/>
        </a:lnSpc>
        <a:spcBef>
          <a:spcPct val="0"/>
        </a:spcBef>
        <a:spcAft>
          <a:spcPct val="0"/>
        </a:spcAft>
        <a:defRPr sz="4400" b="1">
          <a:solidFill>
            <a:schemeClr val="tx2"/>
          </a:solidFill>
          <a:latin typeface="Times New Roman" pitchFamily="18" charset="0"/>
        </a:defRPr>
      </a:lvl2pPr>
      <a:lvl3pPr algn="l" rtl="0" eaLnBrk="0" fontAlgn="base" hangingPunct="0">
        <a:lnSpc>
          <a:spcPct val="90000"/>
        </a:lnSpc>
        <a:spcBef>
          <a:spcPct val="0"/>
        </a:spcBef>
        <a:spcAft>
          <a:spcPct val="0"/>
        </a:spcAft>
        <a:defRPr sz="4400" b="1">
          <a:solidFill>
            <a:schemeClr val="tx2"/>
          </a:solidFill>
          <a:latin typeface="Times New Roman" pitchFamily="18" charset="0"/>
        </a:defRPr>
      </a:lvl3pPr>
      <a:lvl4pPr algn="l" rtl="0" eaLnBrk="0" fontAlgn="base" hangingPunct="0">
        <a:lnSpc>
          <a:spcPct val="90000"/>
        </a:lnSpc>
        <a:spcBef>
          <a:spcPct val="0"/>
        </a:spcBef>
        <a:spcAft>
          <a:spcPct val="0"/>
        </a:spcAft>
        <a:defRPr sz="4400" b="1">
          <a:solidFill>
            <a:schemeClr val="tx2"/>
          </a:solidFill>
          <a:latin typeface="Times New Roman" pitchFamily="18" charset="0"/>
        </a:defRPr>
      </a:lvl4pPr>
      <a:lvl5pPr algn="l" rtl="0" eaLnBrk="0" fontAlgn="base" hangingPunct="0">
        <a:lnSpc>
          <a:spcPct val="90000"/>
        </a:lnSpc>
        <a:spcBef>
          <a:spcPct val="0"/>
        </a:spcBef>
        <a:spcAft>
          <a:spcPct val="0"/>
        </a:spcAft>
        <a:defRPr sz="4400" b="1">
          <a:solidFill>
            <a:schemeClr val="tx2"/>
          </a:solidFill>
          <a:latin typeface="Times New Roman"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chemeClr val="tx2"/>
        </a:buClr>
        <a:buSzPct val="60000"/>
        <a:buFont typeface="Wingdings" pitchFamily="2" charset="2"/>
        <a:buChar char="u"/>
        <a:defRPr sz="3200">
          <a:solidFill>
            <a:schemeClr val="tx1"/>
          </a:solidFill>
          <a:latin typeface="+mn-lt"/>
          <a:ea typeface="+mn-ea"/>
          <a:cs typeface="+mn-cs"/>
        </a:defRPr>
      </a:lvl1pPr>
      <a:lvl2pPr marL="862013" indent="-3492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latin typeface="+mn-lt"/>
        </a:defRPr>
      </a:lvl2pPr>
      <a:lvl3pPr marL="1262063"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3pPr>
      <a:lvl4pPr marL="1660525" indent="-284163" algn="l" rtl="0" eaLnBrk="0" fontAlgn="base" hangingPunct="0">
        <a:spcBef>
          <a:spcPct val="20000"/>
        </a:spcBef>
        <a:spcAft>
          <a:spcPct val="0"/>
        </a:spcAft>
        <a:buClr>
          <a:schemeClr val="tx1"/>
        </a:buClr>
        <a:buSzPct val="60000"/>
        <a:buFont typeface="Wingdings" pitchFamily="2" charset="2"/>
        <a:buChar char="u"/>
        <a:defRPr sz="2000">
          <a:solidFill>
            <a:schemeClr val="tx1"/>
          </a:solidFill>
          <a:latin typeface="+mn-lt"/>
        </a:defRPr>
      </a:lvl4pPr>
      <a:lvl5pPr marL="20589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hyperlink" Target="http://junit.sourceforge.net/javadoc/"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eclipse.org/downloads/eclipse-packages/"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eclemma.org/installation.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412750" y="609600"/>
            <a:ext cx="9339263" cy="2743200"/>
          </a:xfrm>
          <a:noFill/>
        </p:spPr>
        <p:txBody>
          <a:bodyPr/>
          <a:lstStyle/>
          <a:p>
            <a:r>
              <a:rPr lang="en-US" altLang="zh-TW" sz="3600" i="1" dirty="0">
                <a:ea typeface="PMingLiU" pitchFamily="18" charset="-120"/>
              </a:rPr>
              <a:t>CS3343 Software Engineering Practice</a:t>
            </a:r>
            <a:r>
              <a:rPr lang="en-US" altLang="zh-TW" i="1" dirty="0">
                <a:ea typeface="PMingLiU" pitchFamily="18" charset="-120"/>
              </a:rPr>
              <a:t/>
            </a:r>
            <a:br>
              <a:rPr lang="en-US" altLang="zh-TW" i="1" dirty="0">
                <a:ea typeface="PMingLiU" pitchFamily="18" charset="-120"/>
              </a:rPr>
            </a:br>
            <a:r>
              <a:rPr lang="en-US" altLang="zh-TW" i="1" dirty="0">
                <a:ea typeface="PMingLiU" pitchFamily="18" charset="-120"/>
              </a:rPr>
              <a:t/>
            </a:r>
            <a:br>
              <a:rPr lang="en-US" altLang="zh-TW" i="1" dirty="0">
                <a:ea typeface="PMingLiU" pitchFamily="18" charset="-120"/>
              </a:rPr>
            </a:br>
            <a:r>
              <a:rPr lang="en-US" altLang="zh-TW" sz="5400" i="1" dirty="0">
                <a:ea typeface="PMingLiU" pitchFamily="18" charset="-120"/>
              </a:rPr>
              <a:t>Week 3</a:t>
            </a:r>
            <a:r>
              <a:rPr lang="en-US" altLang="zh-TW" i="1" dirty="0">
                <a:ea typeface="PMingLiU" pitchFamily="18" charset="-120"/>
              </a:rPr>
              <a:t/>
            </a:r>
            <a:br>
              <a:rPr lang="en-US" altLang="zh-TW" i="1" dirty="0">
                <a:ea typeface="PMingLiU" pitchFamily="18" charset="-120"/>
              </a:rPr>
            </a:br>
            <a:r>
              <a:rPr lang="en-US" altLang="zh-TW" sz="3200" dirty="0">
                <a:ea typeface="PMingLiU" pitchFamily="18" charset="-120"/>
              </a:rPr>
              <a:t>Exercises on Test Automation (JUnit)</a:t>
            </a:r>
          </a:p>
        </p:txBody>
      </p:sp>
      <p:sp>
        <p:nvSpPr>
          <p:cNvPr id="3076" name="Rectangle 1031"/>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A27BE8D7-2F27-41E0-99B7-3F9C93CDD5C9}" type="slidenum">
              <a:rPr lang="zh-TW" altLang="en-US" sz="1400">
                <a:solidFill>
                  <a:schemeClr val="folHlink"/>
                </a:solidFill>
              </a:rPr>
              <a:pPr/>
              <a:t>1</a:t>
            </a:fld>
            <a:endParaRPr lang="en-US" altLang="zh-TW" sz="1400">
              <a:solidFill>
                <a:schemeClr val="folHlink"/>
              </a:solidFill>
            </a:endParaRPr>
          </a:p>
        </p:txBody>
      </p:sp>
      <p:sp>
        <p:nvSpPr>
          <p:cNvPr id="3077" name="Rectangle 1031"/>
          <p:cNvSpPr txBox="1">
            <a:spLocks noGrp="1" noChangeArrowheads="1"/>
          </p:cNvSpPr>
          <p:nvPr/>
        </p:nvSpPr>
        <p:spPr bwMode="auto">
          <a:xfrm>
            <a:off x="7407275" y="6248400"/>
            <a:ext cx="2062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BAAD67F8-D70E-4950-8C9E-E6113A14674A}" type="slidenum">
              <a:rPr lang="zh-TW" altLang="en-US" sz="1400">
                <a:solidFill>
                  <a:schemeClr val="folHlink"/>
                </a:solidFill>
                <a:ea typeface="PMingLiU" pitchFamily="18" charset="-120"/>
              </a:rPr>
              <a:pPr algn="r"/>
              <a:t>1</a:t>
            </a:fld>
            <a:endParaRPr lang="en-US" altLang="zh-TW" sz="1400">
              <a:solidFill>
                <a:schemeClr val="folHlink"/>
              </a:solidFill>
              <a:ea typeface="PMingLiU" pitchFamily="18" charset="-120"/>
            </a:endParaRPr>
          </a:p>
        </p:txBody>
      </p:sp>
      <p:sp>
        <p:nvSpPr>
          <p:cNvPr id="2" name="Subtitle 1"/>
          <p:cNvSpPr>
            <a:spLocks noGrp="1"/>
          </p:cNvSpPr>
          <p:nvPr>
            <p:ph type="subTitle" sz="quarter" idx="1"/>
          </p:nvPr>
        </p:nvSpPr>
        <p:spPr/>
        <p:txBody>
          <a:bodyPr/>
          <a:lstStyle/>
          <a:p>
            <a:r>
              <a:rPr lang="en-US" sz="2400" dirty="0" err="1">
                <a:latin typeface="Helvetica"/>
                <a:cs typeface="Helvetica"/>
              </a:rPr>
              <a:t>PokerGame</a:t>
            </a:r>
            <a:endParaRPr lang="en-US" sz="2400" dirty="0">
              <a:latin typeface="Helvetica"/>
              <a:cs typeface="Helvetica"/>
            </a:endParaRPr>
          </a:p>
        </p:txBody>
      </p:sp>
      <p:pic>
        <p:nvPicPr>
          <p:cNvPr id="4" name="Picture 3" descr="Deck-of-Cards-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9212" y="3505200"/>
            <a:ext cx="4800600" cy="3124953"/>
          </a:xfrm>
          <a:prstGeom prst="rect">
            <a:avLst/>
          </a:prstGeom>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Poker.java </a:t>
            </a:r>
            <a:r>
              <a:rPr lang="en-US" sz="2800" dirty="0"/>
              <a:t>(not “poker.java”!)</a:t>
            </a:r>
            <a:br>
              <a:rPr lang="en-US" sz="2800" dirty="0"/>
            </a:br>
            <a:endParaRPr lang="en-US" sz="2800" dirty="0"/>
          </a:p>
        </p:txBody>
      </p:sp>
      <p:sp>
        <p:nvSpPr>
          <p:cNvPr id="2" name="Slide Number Placeholder 1"/>
          <p:cNvSpPr>
            <a:spLocks noGrp="1"/>
          </p:cNvSpPr>
          <p:nvPr>
            <p:ph type="sldNum" sz="quarter" idx="12"/>
          </p:nvPr>
        </p:nvSpPr>
        <p:spPr/>
        <p:txBody>
          <a:bodyPr/>
          <a:lstStyle/>
          <a:p>
            <a:pPr>
              <a:defRPr/>
            </a:pPr>
            <a:fld id="{0C6EE8DE-7BC3-4EE4-B57A-B495A3FDEB9C}" type="slidenum">
              <a:rPr lang="zh-TW" altLang="en-US" smtClean="0"/>
              <a:pPr>
                <a:defRPr/>
              </a:pPr>
              <a:t>10</a:t>
            </a:fld>
            <a:endParaRPr lang="en-US" altLang="zh-TW"/>
          </a:p>
        </p:txBody>
      </p:sp>
      <p:sp>
        <p:nvSpPr>
          <p:cNvPr id="5" name="Content Placeholder 4"/>
          <p:cNvSpPr>
            <a:spLocks noGrp="1"/>
          </p:cNvSpPr>
          <p:nvPr>
            <p:ph idx="1"/>
          </p:nvPr>
        </p:nvSpPr>
        <p:spPr/>
        <p:txBody>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65963811"/>
              </p:ext>
            </p:extLst>
          </p:nvPr>
        </p:nvGraphicFramePr>
        <p:xfrm>
          <a:off x="360362" y="1447800"/>
          <a:ext cx="8401050" cy="5305425"/>
        </p:xfrm>
        <a:graphic>
          <a:graphicData uri="http://schemas.openxmlformats.org/presentationml/2006/ole">
            <mc:AlternateContent xmlns:mc="http://schemas.openxmlformats.org/markup-compatibility/2006">
              <mc:Choice xmlns:v="urn:schemas-microsoft-com:vml" Requires="v">
                <p:oleObj spid="_x0000_s1116" name="Document" r:id="rId3" imgW="8600006" imgH="5500527" progId="Word.Document.12">
                  <p:embed/>
                </p:oleObj>
              </mc:Choice>
              <mc:Fallback>
                <p:oleObj name="Document" r:id="rId3" imgW="8600006" imgH="5500527" progId="Word.Document.12">
                  <p:embed/>
                  <p:pic>
                    <p:nvPicPr>
                      <p:cNvPr id="0" name=""/>
                      <p:cNvPicPr/>
                      <p:nvPr/>
                    </p:nvPicPr>
                    <p:blipFill>
                      <a:blip r:embed="rId4"/>
                      <a:stretch>
                        <a:fillRect/>
                      </a:stretch>
                    </p:blipFill>
                    <p:spPr>
                      <a:xfrm>
                        <a:off x="360362" y="1447800"/>
                        <a:ext cx="8401050" cy="53054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6908078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4025" y="304800"/>
            <a:ext cx="9036050" cy="1104900"/>
          </a:xfrm>
        </p:spPr>
        <p:txBody>
          <a:bodyPr/>
          <a:lstStyle/>
          <a:p>
            <a:r>
              <a:rPr lang="en-US" altLang="zh-TW">
                <a:ea typeface="PMingLiU" pitchFamily="18" charset="-120"/>
              </a:rPr>
              <a:t>Exercise 2</a:t>
            </a:r>
          </a:p>
        </p:txBody>
      </p:sp>
      <p:sp>
        <p:nvSpPr>
          <p:cNvPr id="8195"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DE98E4A7-2506-4200-8828-10A6566ACB67}" type="slidenum">
              <a:rPr lang="zh-TW" altLang="en-US" sz="1400">
                <a:solidFill>
                  <a:schemeClr val="folHlink"/>
                </a:solidFill>
                <a:ea typeface="PMingLiU" pitchFamily="18" charset="-120"/>
              </a:rPr>
              <a:pPr algn="r"/>
              <a:t>11</a:t>
            </a:fld>
            <a:endParaRPr lang="en-US" altLang="zh-TW" sz="1400">
              <a:solidFill>
                <a:schemeClr val="folHlink"/>
              </a:solidFill>
              <a:ea typeface="PMingLiU" pitchFamily="18" charset="-120"/>
            </a:endParaRPr>
          </a:p>
        </p:txBody>
      </p:sp>
      <p:sp>
        <p:nvSpPr>
          <p:cNvPr id="8196" name="Content Placeholder 4"/>
          <p:cNvSpPr>
            <a:spLocks noGrp="1"/>
          </p:cNvSpPr>
          <p:nvPr>
            <p:ph idx="4294967295"/>
          </p:nvPr>
        </p:nvSpPr>
        <p:spPr>
          <a:xfrm>
            <a:off x="150812" y="1524000"/>
            <a:ext cx="5605462" cy="4953000"/>
          </a:xfrm>
        </p:spPr>
        <p:txBody>
          <a:bodyPr/>
          <a:lstStyle/>
          <a:p>
            <a:pPr marL="609600" indent="-609600"/>
            <a:r>
              <a:rPr lang="en-US" altLang="zh-TW" sz="2400" dirty="0">
                <a:ea typeface="PMingLiU" pitchFamily="18" charset="-120"/>
              </a:rPr>
              <a:t>Double-click the text on the right to open the document in Notepad and save a copy as “PokerTest.java”. </a:t>
            </a:r>
          </a:p>
          <a:p>
            <a:pPr marL="609600" indent="-609600"/>
            <a:r>
              <a:rPr lang="en-US" altLang="zh-TW" sz="2400" dirty="0">
                <a:ea typeface="PMingLiU" pitchFamily="18" charset="-120"/>
              </a:rPr>
              <a:t>Study the </a:t>
            </a:r>
            <a:r>
              <a:rPr lang="en-US" altLang="zh-TW" sz="2400" dirty="0" err="1">
                <a:solidFill>
                  <a:schemeClr val="tx2"/>
                </a:solidFill>
                <a:ea typeface="PMingLiU" pitchFamily="18" charset="-120"/>
              </a:rPr>
              <a:t>JUnit</a:t>
            </a:r>
            <a:r>
              <a:rPr lang="en-US" altLang="zh-TW" sz="2400" dirty="0">
                <a:ea typeface="PMingLiU" pitchFamily="18" charset="-120"/>
              </a:rPr>
              <a:t> test cases to automate testing the Java implementation of Poker Game.</a:t>
            </a:r>
          </a:p>
          <a:p>
            <a:pPr marL="609600" indent="-609600"/>
            <a:r>
              <a:rPr lang="en-US" altLang="zh-TW" sz="2400" b="1" dirty="0">
                <a:ea typeface="PMingLiU" pitchFamily="18" charset="-120"/>
              </a:rPr>
              <a:t>Do not uncomment </a:t>
            </a:r>
            <a:r>
              <a:rPr lang="en-US" altLang="zh-TW" sz="2400" dirty="0">
                <a:ea typeface="PMingLiU" pitchFamily="18" charset="-120"/>
              </a:rPr>
              <a:t>the test cases that have been commented out for this exercise.</a:t>
            </a:r>
          </a:p>
          <a:p>
            <a:pPr marL="609600" indent="-609600"/>
            <a:r>
              <a:rPr lang="en-US" altLang="zh-TW" sz="2400" dirty="0">
                <a:ea typeface="PMingLiU" pitchFamily="18" charset="-120"/>
              </a:rPr>
              <a:t>Further Resources</a:t>
            </a:r>
          </a:p>
          <a:p>
            <a:pPr marL="1046163" lvl="1" indent="-533400"/>
            <a:r>
              <a:rPr lang="en-US" altLang="zh-TW" sz="2000" dirty="0">
                <a:ea typeface="PMingLiU" pitchFamily="18" charset="-120"/>
                <a:hlinkClick r:id="rId4"/>
              </a:rPr>
              <a:t>http://junit.sourceforge.net/javadoc/</a:t>
            </a:r>
            <a:endParaRPr lang="en-US" altLang="zh-TW" sz="2000" dirty="0">
              <a:ea typeface="PMingLiU" pitchFamily="18" charset="-120"/>
            </a:endParaRPr>
          </a:p>
          <a:p>
            <a:pPr marL="1046163" lvl="1" indent="-533400"/>
            <a:endParaRPr lang="zh-TW" altLang="en-US" sz="2000" dirty="0">
              <a:ea typeface="PMingLiU" pitchFamily="18" charset="-12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813372617"/>
              </p:ext>
            </p:extLst>
          </p:nvPr>
        </p:nvGraphicFramePr>
        <p:xfrm>
          <a:off x="5618956" y="1439247"/>
          <a:ext cx="3617913" cy="5392738"/>
        </p:xfrm>
        <a:graphic>
          <a:graphicData uri="http://schemas.openxmlformats.org/presentationml/2006/ole">
            <mc:AlternateContent xmlns:mc="http://schemas.openxmlformats.org/markup-compatibility/2006">
              <mc:Choice xmlns:v="urn:schemas-microsoft-com:vml" Requires="v">
                <p:oleObj spid="_x0000_s2054" name="Document" r:id="rId5" imgW="5473001" imgH="8164737" progId="Word.Document.12">
                  <p:embed/>
                </p:oleObj>
              </mc:Choice>
              <mc:Fallback>
                <p:oleObj name="Document" r:id="rId5" imgW="5473001" imgH="8164737" progId="Word.Document.12">
                  <p:embed/>
                  <p:pic>
                    <p:nvPicPr>
                      <p:cNvPr id="2" name="Object 1"/>
                      <p:cNvPicPr/>
                      <p:nvPr/>
                    </p:nvPicPr>
                    <p:blipFill>
                      <a:blip r:embed="rId6"/>
                      <a:stretch>
                        <a:fillRect/>
                      </a:stretch>
                    </p:blipFill>
                    <p:spPr>
                      <a:xfrm>
                        <a:off x="5618956" y="1439247"/>
                        <a:ext cx="3617913" cy="5392738"/>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zh-TW" sz="3200" dirty="0">
                <a:ea typeface="PMingLiU" pitchFamily="18" charset="-120"/>
              </a:rPr>
              <a:t>Specification of 8 Test Cases for “</a:t>
            </a:r>
            <a:r>
              <a:rPr lang="en-US" altLang="zh-TW" sz="3200" dirty="0" err="1">
                <a:ea typeface="PMingLiU" pitchFamily="18" charset="-120"/>
              </a:rPr>
              <a:t>isFullHouse</a:t>
            </a:r>
            <a:r>
              <a:rPr lang="en-US" altLang="zh-TW" sz="3200" dirty="0">
                <a:ea typeface="PMingLiU" pitchFamily="18" charset="-120"/>
              </a:rPr>
              <a:t>”</a:t>
            </a:r>
            <a:br>
              <a:rPr lang="en-US" altLang="zh-TW" sz="3200" dirty="0">
                <a:ea typeface="PMingLiU" pitchFamily="18" charset="-120"/>
              </a:rPr>
            </a:br>
            <a:r>
              <a:rPr lang="en-US" altLang="zh-TW" sz="2000" dirty="0">
                <a:ea typeface="PMingLiU" pitchFamily="18" charset="-120"/>
              </a:rPr>
              <a:t>[don’t guess from the intended functionality of “</a:t>
            </a:r>
            <a:r>
              <a:rPr lang="en-US" altLang="zh-TW" sz="2000" dirty="0" err="1">
                <a:ea typeface="PMingLiU" pitchFamily="18" charset="-120"/>
              </a:rPr>
              <a:t>isFullHouse</a:t>
            </a:r>
            <a:r>
              <a:rPr lang="en-US" altLang="zh-TW" sz="2000" dirty="0">
                <a:ea typeface="PMingLiU" pitchFamily="18" charset="-120"/>
              </a:rPr>
              <a:t>” to produce the result based on the given input. The program under test can be incorrect]</a:t>
            </a:r>
          </a:p>
        </p:txBody>
      </p:sp>
      <p:sp>
        <p:nvSpPr>
          <p:cNvPr id="9219"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229C0722-06B4-4014-9A7B-5DC9BFB607BB}" type="slidenum">
              <a:rPr lang="zh-TW" altLang="en-US" sz="1400">
                <a:solidFill>
                  <a:schemeClr val="folHlink"/>
                </a:solidFill>
                <a:ea typeface="PMingLiU" pitchFamily="18" charset="-120"/>
              </a:rPr>
              <a:pPr algn="r"/>
              <a:t>12</a:t>
            </a:fld>
            <a:endParaRPr lang="en-US" altLang="zh-TW" sz="1400">
              <a:solidFill>
                <a:schemeClr val="folHlink"/>
              </a:solidFill>
              <a:ea typeface="PMingLiU" pitchFamily="18" charset="-120"/>
            </a:endParaRPr>
          </a:p>
        </p:txBody>
      </p:sp>
      <p:graphicFrame>
        <p:nvGraphicFramePr>
          <p:cNvPr id="12364" name="Group 76"/>
          <p:cNvGraphicFramePr>
            <a:graphicFrameLocks noGrp="1"/>
          </p:cNvGraphicFramePr>
          <p:nvPr>
            <p:extLst>
              <p:ext uri="{D42A27DB-BD31-4B8C-83A1-F6EECF244321}">
                <p14:modId xmlns:p14="http://schemas.microsoft.com/office/powerpoint/2010/main" val="852091478"/>
              </p:ext>
            </p:extLst>
          </p:nvPr>
        </p:nvGraphicFramePr>
        <p:xfrm>
          <a:off x="227012" y="1371600"/>
          <a:ext cx="9448799" cy="5455920"/>
        </p:xfrm>
        <a:graphic>
          <a:graphicData uri="http://schemas.openxmlformats.org/drawingml/2006/table">
            <a:tbl>
              <a:tblPr/>
              <a:tblGrid>
                <a:gridCol w="914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3581399">
                  <a:extLst>
                    <a:ext uri="{9D8B030D-6E8A-4147-A177-3AD203B41FA5}">
                      <a16:colId xmlns:a16="http://schemas.microsoft.com/office/drawing/2014/main" val="20003"/>
                    </a:ext>
                  </a:extLst>
                </a:gridCol>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Test Case</a:t>
                      </a:r>
                      <a:endParaRPr kumimoji="0" lang="zh-TW" altLang="en-US" sz="1600" b="1" i="0" u="none" strike="noStrike" cap="none" normalizeH="0" baseline="0" dirty="0">
                        <a:ln>
                          <a:noFill/>
                        </a:ln>
                        <a:solidFill>
                          <a:schemeClr val="tx1"/>
                        </a:solidFill>
                        <a:effectLst/>
                        <a:latin typeface="Times New Roman"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Input</a:t>
                      </a:r>
                      <a:endParaRPr kumimoji="0" lang="zh-TW" altLang="en-US" sz="1600" b="1" i="0" u="none" strike="noStrike" cap="none" normalizeH="0" baseline="0" dirty="0">
                        <a:ln>
                          <a:noFill/>
                        </a:ln>
                        <a:solidFill>
                          <a:schemeClr val="tx1"/>
                        </a:solidFill>
                        <a:effectLst/>
                        <a:latin typeface="Times New Roman" pitchFamily="18" charset="0"/>
                        <a:ea typeface="PMingLiU" pitchFamily="18" charset="-12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a:ln>
                            <a:noFill/>
                          </a:ln>
                          <a:solidFill>
                            <a:srgbClr val="000000"/>
                          </a:solidFill>
                          <a:effectLst/>
                          <a:latin typeface="Times New Roman" pitchFamily="18" charset="0"/>
                          <a:ea typeface="PMingLiU" pitchFamily="18" charset="-120"/>
                        </a:rPr>
                        <a:t>Expected Output</a:t>
                      </a:r>
                      <a:endParaRPr kumimoji="0" lang="zh-TW" altLang="en-US" sz="1600" b="1"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a:ln>
                            <a:noFill/>
                          </a:ln>
                          <a:solidFill>
                            <a:schemeClr val="tx1"/>
                          </a:solidFill>
                          <a:effectLst/>
                          <a:latin typeface="Times New Roman" pitchFamily="18" charset="0"/>
                          <a:ea typeface="PMingLiU" pitchFamily="18" charset="-120"/>
                        </a:rPr>
                        <a:t>What is the result that you observe from </a:t>
                      </a:r>
                      <a:r>
                        <a:rPr kumimoji="0" lang="en-US" altLang="zh-TW" sz="1400" b="1" i="0" u="none" strike="noStrike" cap="none" normalizeH="0" baseline="0" dirty="0">
                          <a:ln>
                            <a:noFill/>
                          </a:ln>
                          <a:solidFill>
                            <a:srgbClr val="FF0000"/>
                          </a:solidFill>
                          <a:effectLst/>
                          <a:latin typeface="Times New Roman" pitchFamily="18" charset="0"/>
                          <a:ea typeface="PMingLiU" pitchFamily="18" charset="-120"/>
                        </a:rPr>
                        <a:t>running</a:t>
                      </a:r>
                      <a:r>
                        <a:rPr kumimoji="0" lang="en-US" altLang="zh-TW" sz="1400" b="1" i="0" u="none" strike="noStrike" cap="none" normalizeH="0" baseline="0" dirty="0">
                          <a:ln>
                            <a:noFill/>
                          </a:ln>
                          <a:solidFill>
                            <a:schemeClr val="tx1"/>
                          </a:solidFill>
                          <a:effectLst/>
                          <a:latin typeface="Times New Roman" pitchFamily="18" charset="0"/>
                          <a:ea typeface="PMingLiU" pitchFamily="18" charset="-120"/>
                        </a:rPr>
                        <a:t> the test case on the program?</a:t>
                      </a:r>
                      <a:endParaRPr kumimoji="0" lang="zh-TW" altLang="en-US" sz="1400" b="1"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1</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n=0,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cards = { }</a:t>
                      </a: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False</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2</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n=5,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cards = {“C2”, “D2”, “H2”, “S3”, “S4”}</a:t>
                      </a:r>
                      <a:endParaRPr kumimoji="0" lang="en-US" altLang="zh-TW"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False</a:t>
                      </a:r>
                      <a:endParaRPr kumimoji="0" lang="en-US" altLang="zh-TW"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3</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n=5,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cards = {“DJ”, “SJ”, “CK”, “DK”, “HK”}</a:t>
                      </a: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True</a:t>
                      </a:r>
                      <a:endParaRPr kumimoji="0" lang="en-US" altLang="zh-TW"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4</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n=5,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cards = {“C3”, “D3”, “S3”, “HX”, “SX”}</a:t>
                      </a: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True</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5</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n=5,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Times New Roman" pitchFamily="18" charset="0"/>
                          <a:ea typeface="PMingLiU" pitchFamily="18" charset="-120"/>
                        </a:rPr>
                        <a:t>cards = {“C2”, “D2”, “C3”, “D3”, “C4”}</a:t>
                      </a: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000000"/>
                          </a:solidFill>
                          <a:effectLst/>
                          <a:latin typeface="Times New Roman" pitchFamily="18" charset="0"/>
                          <a:ea typeface="PMingLiU" pitchFamily="18" charset="-120"/>
                        </a:rPr>
                        <a:t>False</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itchFamily="18" charset="0"/>
                          <a:ea typeface="PMingLiU" pitchFamily="18" charset="-120"/>
                        </a:rPr>
                        <a:t>6</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Times New Roman" pitchFamily="18" charset="0"/>
                          <a:ea typeface="PMingLiU" pitchFamily="18" charset="-120"/>
                        </a:rPr>
                        <a:t>n=5,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Times New Roman" pitchFamily="18" charset="0"/>
                          <a:ea typeface="PMingLiU" pitchFamily="18" charset="-120"/>
                        </a:rPr>
                        <a:t>cards = {“CA”, “C2”, “C3”, “C4”, “C5”}</a:t>
                      </a: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itchFamily="18" charset="0"/>
                          <a:ea typeface="PMingLiU" pitchFamily="18" charset="-120"/>
                        </a:rPr>
                        <a:t>False</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itchFamily="18" charset="0"/>
                          <a:ea typeface="PMingLiU" pitchFamily="18" charset="-120"/>
                        </a:rPr>
                        <a:t>7</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Times New Roman" pitchFamily="18" charset="0"/>
                          <a:ea typeface="PMingLiU" pitchFamily="18" charset="-120"/>
                        </a:rPr>
                        <a:t>n=5,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Times New Roman" pitchFamily="18" charset="0"/>
                          <a:ea typeface="PMingLiU" pitchFamily="18" charset="-120"/>
                        </a:rPr>
                        <a:t>cards = {“C6”, “D6”, “H6”, “S6”, “D7”}</a:t>
                      </a: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itchFamily="18" charset="0"/>
                          <a:ea typeface="PMingLiU" pitchFamily="18" charset="-120"/>
                        </a:rPr>
                        <a:t>False</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600" b="0" i="0" u="none" strike="noStrike" cap="none" normalizeH="0" baseline="0">
                        <a:ln>
                          <a:noFill/>
                        </a:ln>
                        <a:solidFill>
                          <a:srgbClr val="FF0000"/>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itchFamily="18" charset="0"/>
                          <a:ea typeface="PMingLiU" pitchFamily="18" charset="-120"/>
                        </a:rPr>
                        <a:t>8</a:t>
                      </a:r>
                      <a:endParaRPr kumimoji="0" lang="zh-TW" altLang="en-US" sz="1600" b="0" i="0" u="none" strike="noStrike" cap="none" normalizeH="0" baseline="0">
                        <a:ln>
                          <a:noFill/>
                        </a:ln>
                        <a:solidFill>
                          <a:schemeClr val="tx1"/>
                        </a:solidFill>
                        <a:effectLst/>
                        <a:latin typeface="Times New Roman"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Times New Roman" pitchFamily="18" charset="0"/>
                          <a:ea typeface="PMingLiU" pitchFamily="18" charset="-120"/>
                        </a:rPr>
                        <a:t>n=5,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Times New Roman" pitchFamily="18" charset="0"/>
                          <a:ea typeface="PMingLiU" pitchFamily="18" charset="-120"/>
                        </a:rPr>
                        <a:t>cards = {“CA”, “DX”, “HX”, “SX”, “DK”}</a:t>
                      </a: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Times New Roman" pitchFamily="18" charset="0"/>
                          <a:ea typeface="PMingLiU" pitchFamily="18" charset="-120"/>
                        </a:rPr>
                        <a:t>False</a:t>
                      </a:r>
                      <a:endParaRPr kumimoji="0" lang="zh-TW" altLang="en-US" sz="1600" b="0" i="0" u="none" strike="noStrike" cap="none" normalizeH="0" baseline="0" dirty="0">
                        <a:ln>
                          <a:noFill/>
                        </a:ln>
                        <a:solidFill>
                          <a:schemeClr val="tx1"/>
                        </a:solidFill>
                        <a:effectLst/>
                        <a:latin typeface="Times New Roman" pitchFamily="18" charset="0"/>
                        <a:ea typeface="PMingLiU"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rgbClr val="FF0000"/>
                        </a:solidFill>
                        <a:effectLst/>
                        <a:latin typeface="Times New Roman" pitchFamily="18" charset="0"/>
                        <a:ea typeface="PMingLiU" pitchFamily="18" charset="-12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en-US" altLang="zh-TW" dirty="0">
                <a:ea typeface="PMingLiU" pitchFamily="18" charset="-120"/>
              </a:rPr>
              <a:t>Exercise 3</a:t>
            </a:r>
          </a:p>
        </p:txBody>
      </p:sp>
      <p:sp>
        <p:nvSpPr>
          <p:cNvPr id="10243"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7408CCA0-644B-4119-9CC3-2056A9F55F02}" type="slidenum">
              <a:rPr lang="zh-TW" altLang="en-US" sz="1400">
                <a:solidFill>
                  <a:schemeClr val="folHlink"/>
                </a:solidFill>
                <a:ea typeface="PMingLiU" pitchFamily="18" charset="-120"/>
              </a:rPr>
              <a:pPr algn="r"/>
              <a:t>13</a:t>
            </a:fld>
            <a:endParaRPr lang="en-US" altLang="zh-TW" sz="1400">
              <a:solidFill>
                <a:schemeClr val="folHlink"/>
              </a:solidFill>
              <a:ea typeface="PMingLiU" pitchFamily="18" charset="-120"/>
            </a:endParaRPr>
          </a:p>
        </p:txBody>
      </p:sp>
      <p:sp>
        <p:nvSpPr>
          <p:cNvPr id="10244" name="Content Placeholder 4"/>
          <p:cNvSpPr>
            <a:spLocks noGrp="1"/>
          </p:cNvSpPr>
          <p:nvPr>
            <p:ph idx="4294967295"/>
          </p:nvPr>
        </p:nvSpPr>
        <p:spPr>
          <a:xfrm>
            <a:off x="412750" y="1676400"/>
            <a:ext cx="8501063" cy="4953000"/>
          </a:xfrm>
        </p:spPr>
        <p:txBody>
          <a:bodyPr/>
          <a:lstStyle/>
          <a:p>
            <a:pPr marL="609600" indent="-609600"/>
            <a:r>
              <a:rPr lang="en-US" altLang="zh-TW" sz="2800" dirty="0">
                <a:ea typeface="PMingLiU" pitchFamily="18" charset="-120"/>
              </a:rPr>
              <a:t>Execute the </a:t>
            </a:r>
            <a:r>
              <a:rPr lang="en-US" altLang="zh-TW" sz="2800" dirty="0" err="1">
                <a:ea typeface="PMingLiU" pitchFamily="18" charset="-120"/>
              </a:rPr>
              <a:t>JUnit</a:t>
            </a:r>
            <a:r>
              <a:rPr lang="en-US" altLang="zh-TW" sz="2800" dirty="0">
                <a:ea typeface="PMingLiU" pitchFamily="18" charset="-120"/>
              </a:rPr>
              <a:t> test cases under </a:t>
            </a:r>
            <a:r>
              <a:rPr lang="en-US" altLang="zh-TW" sz="2800" dirty="0">
                <a:solidFill>
                  <a:schemeClr val="bg2"/>
                </a:solidFill>
                <a:ea typeface="PMingLiU" pitchFamily="18" charset="-120"/>
              </a:rPr>
              <a:t>Eclipse</a:t>
            </a:r>
          </a:p>
          <a:p>
            <a:pPr marL="1046163" lvl="1" indent="-533400"/>
            <a:r>
              <a:rPr lang="en-US" altLang="zh-TW" sz="2400" dirty="0">
                <a:ea typeface="PMingLiU" pitchFamily="18" charset="-120"/>
              </a:rPr>
              <a:t>Steps</a:t>
            </a:r>
          </a:p>
          <a:p>
            <a:pPr marL="1371600" lvl="2" indent="-457200">
              <a:buClr>
                <a:schemeClr val="tx2"/>
              </a:buClr>
              <a:buFont typeface="Wingdings" pitchFamily="2" charset="2"/>
              <a:buAutoNum type="arabicPeriod"/>
            </a:pPr>
            <a:r>
              <a:rPr lang="en-US" altLang="zh-TW" sz="2000" dirty="0">
                <a:ea typeface="PMingLiU" pitchFamily="18" charset="-120"/>
              </a:rPr>
              <a:t>Download the Eclipse: </a:t>
            </a:r>
            <a:r>
              <a:rPr lang="en-US" sz="1200" u="sng" dirty="0">
                <a:hlinkClick r:id="rId3"/>
              </a:rPr>
              <a:t>https://www.eclipse.org/downloads/eclipse-packages/</a:t>
            </a:r>
            <a:r>
              <a:rPr lang="en-US" sz="1200" u="sng" dirty="0"/>
              <a:t> </a:t>
            </a:r>
          </a:p>
          <a:p>
            <a:pPr marL="1371600" lvl="2" indent="-457200">
              <a:buClr>
                <a:schemeClr val="tx2"/>
              </a:buClr>
              <a:buFont typeface="Wingdings" pitchFamily="2" charset="2"/>
              <a:buAutoNum type="arabicPeriod"/>
            </a:pPr>
            <a:r>
              <a:rPr lang="en-US" altLang="zh-TW" sz="2000" dirty="0">
                <a:ea typeface="PMingLiU" pitchFamily="18" charset="-120"/>
              </a:rPr>
              <a:t>Create a New </a:t>
            </a:r>
            <a:r>
              <a:rPr lang="en-US" altLang="zh-TW" sz="2000" b="1" dirty="0">
                <a:solidFill>
                  <a:srgbClr val="FF0000"/>
                </a:solidFill>
                <a:ea typeface="PMingLiU" pitchFamily="18" charset="-120"/>
              </a:rPr>
              <a:t>project</a:t>
            </a:r>
            <a:r>
              <a:rPr lang="en-US" altLang="zh-TW" sz="2000" dirty="0">
                <a:ea typeface="PMingLiU" pitchFamily="18" charset="-120"/>
              </a:rPr>
              <a:t> called “</a:t>
            </a:r>
            <a:r>
              <a:rPr lang="en-US" altLang="zh-TW" sz="2000" b="1" dirty="0" err="1">
                <a:solidFill>
                  <a:srgbClr val="FF0000"/>
                </a:solidFill>
                <a:ea typeface="PMingLiU" pitchFamily="18" charset="-120"/>
              </a:rPr>
              <a:t>PokerGame</a:t>
            </a:r>
            <a:r>
              <a:rPr lang="en-US" altLang="zh-TW" sz="2000" dirty="0">
                <a:ea typeface="PMingLiU" pitchFamily="18" charset="-120"/>
              </a:rPr>
              <a:t>” with the following tricks and existing code [See next slide]:</a:t>
            </a:r>
          </a:p>
          <a:p>
            <a:pPr marL="1752600" lvl="3" indent="-381000">
              <a:buClr>
                <a:schemeClr val="tx2"/>
              </a:buClr>
              <a:buFont typeface="Wingdings" pitchFamily="2" charset="2"/>
              <a:buAutoNum type="alphaLcParenR"/>
            </a:pPr>
            <a:r>
              <a:rPr lang="en-US" altLang="zh-TW" sz="1800" dirty="0">
                <a:ea typeface="PMingLiU" pitchFamily="18" charset="-120"/>
              </a:rPr>
              <a:t>Java implementation of Poker Game: </a:t>
            </a:r>
            <a:r>
              <a:rPr lang="en-US" altLang="zh-TW" sz="1800" b="1" dirty="0">
                <a:ea typeface="PMingLiU" pitchFamily="18" charset="-120"/>
              </a:rPr>
              <a:t>Poker.java</a:t>
            </a:r>
            <a:r>
              <a:rPr lang="en-US" altLang="zh-TW" sz="1800" dirty="0">
                <a:ea typeface="PMingLiU" pitchFamily="18" charset="-120"/>
              </a:rPr>
              <a:t> (for Exercise 1)</a:t>
            </a:r>
          </a:p>
          <a:p>
            <a:pPr marL="1752600" lvl="3" indent="-381000">
              <a:buClr>
                <a:schemeClr val="tx2"/>
              </a:buClr>
              <a:buFont typeface="Wingdings" pitchFamily="2" charset="2"/>
              <a:buAutoNum type="alphaLcParenR"/>
            </a:pPr>
            <a:r>
              <a:rPr lang="en-US" altLang="zh-TW" sz="1800" dirty="0" err="1">
                <a:ea typeface="PMingLiU" pitchFamily="18" charset="-120"/>
              </a:rPr>
              <a:t>JUnit</a:t>
            </a:r>
            <a:r>
              <a:rPr lang="en-US" altLang="zh-TW" sz="1800" dirty="0">
                <a:ea typeface="PMingLiU" pitchFamily="18" charset="-120"/>
              </a:rPr>
              <a:t> test cases: </a:t>
            </a:r>
            <a:r>
              <a:rPr lang="en-US" altLang="zh-TW" sz="1800" b="1" dirty="0">
                <a:ea typeface="PMingLiU" pitchFamily="18" charset="-120"/>
              </a:rPr>
              <a:t>PokerTest.java</a:t>
            </a:r>
            <a:r>
              <a:rPr lang="en-US" altLang="zh-TW" sz="1800" dirty="0">
                <a:ea typeface="PMingLiU" pitchFamily="18" charset="-120"/>
              </a:rPr>
              <a:t> (for Exercise 2)</a:t>
            </a:r>
            <a:endParaRPr lang="en-US" altLang="zh-TW" sz="2000" dirty="0">
              <a:ea typeface="PMingLiU" pitchFamily="18" charset="-120"/>
            </a:endParaRPr>
          </a:p>
          <a:p>
            <a:pPr marL="1371600" lvl="2" indent="-457200">
              <a:buClr>
                <a:schemeClr val="tx2"/>
              </a:buClr>
              <a:buFont typeface="Wingdings" pitchFamily="2" charset="2"/>
              <a:buAutoNum type="arabicPeriod"/>
            </a:pPr>
            <a:r>
              <a:rPr lang="en-US" altLang="zh-TW" sz="2000" dirty="0">
                <a:ea typeface="PMingLiU" pitchFamily="18" charset="-120"/>
              </a:rPr>
              <a:t>(Add a “JUnit </a:t>
            </a:r>
            <a:r>
              <a:rPr lang="en-US" altLang="zh-CN" sz="2000" dirty="0" smtClean="0">
                <a:ea typeface="PMingLiU" pitchFamily="18" charset="-120"/>
              </a:rPr>
              <a:t>5</a:t>
            </a:r>
            <a:r>
              <a:rPr lang="en-US" altLang="zh-TW" sz="2000" dirty="0" smtClean="0">
                <a:ea typeface="PMingLiU" pitchFamily="18" charset="-120"/>
              </a:rPr>
              <a:t>” </a:t>
            </a:r>
            <a:r>
              <a:rPr lang="en-US" altLang="zh-TW" sz="2000" dirty="0">
                <a:ea typeface="PMingLiU" pitchFamily="18" charset="-120"/>
              </a:rPr>
              <a:t>library to the project (if it has not shown)</a:t>
            </a:r>
          </a:p>
          <a:p>
            <a:pPr marL="1752600" lvl="3" indent="-381000">
              <a:buClr>
                <a:schemeClr val="tx2"/>
              </a:buClr>
            </a:pPr>
            <a:r>
              <a:rPr lang="en-US" altLang="zh-TW" sz="1600" dirty="0">
                <a:ea typeface="PMingLiU" pitchFamily="18" charset="-120"/>
              </a:rPr>
              <a:t>Steps: Right-click your project </a:t>
            </a:r>
            <a:r>
              <a:rPr lang="en-US" altLang="zh-TW" sz="1600" dirty="0">
                <a:ea typeface="PMingLiU" pitchFamily="18" charset="-120"/>
                <a:sym typeface="Wingdings" pitchFamily="2" charset="2"/>
              </a:rPr>
              <a:t> Properties  Java Build Path  Libraries </a:t>
            </a:r>
            <a:r>
              <a:rPr lang="en-US" altLang="zh-TW" sz="1600" dirty="0" smtClean="0">
                <a:ea typeface="PMingLiU" pitchFamily="18" charset="-120"/>
                <a:sym typeface="Wingdings" pitchFamily="2" charset="2"/>
              </a:rPr>
              <a:t> </a:t>
            </a:r>
            <a:r>
              <a:rPr lang="en-US" altLang="zh-TW" sz="1600" dirty="0" err="1" smtClean="0">
                <a:ea typeface="PMingLiU" pitchFamily="18" charset="-120"/>
                <a:sym typeface="Wingdings" pitchFamily="2" charset="2"/>
              </a:rPr>
              <a:t>Classpath</a:t>
            </a:r>
            <a:r>
              <a:rPr lang="en-US" altLang="zh-TW" sz="1600" dirty="0" smtClean="0">
                <a:ea typeface="PMingLiU" pitchFamily="18" charset="-120"/>
                <a:sym typeface="Wingdings" pitchFamily="2" charset="2"/>
              </a:rPr>
              <a:t> </a:t>
            </a:r>
            <a:r>
              <a:rPr lang="en-US" altLang="zh-TW" sz="1600" dirty="0">
                <a:ea typeface="PMingLiU" pitchFamily="18" charset="-120"/>
                <a:sym typeface="Wingdings" pitchFamily="2" charset="2"/>
              </a:rPr>
              <a:t> </a:t>
            </a:r>
            <a:r>
              <a:rPr lang="en-US" altLang="zh-TW" sz="1600" dirty="0">
                <a:ea typeface="PMingLiU" pitchFamily="18" charset="-120"/>
                <a:sym typeface="Wingdings" pitchFamily="2" charset="2"/>
              </a:rPr>
              <a:t>Add Library…  JUnit  JUnit </a:t>
            </a:r>
            <a:r>
              <a:rPr lang="en-US" altLang="zh-CN" sz="1600" dirty="0" smtClean="0">
                <a:ea typeface="PMingLiU" pitchFamily="18" charset="-120"/>
                <a:sym typeface="Wingdings" pitchFamily="2" charset="2"/>
              </a:rPr>
              <a:t>5</a:t>
            </a:r>
            <a:r>
              <a:rPr lang="en-US" altLang="zh-TW" sz="1600" dirty="0" smtClean="0">
                <a:ea typeface="PMingLiU" pitchFamily="18" charset="-120"/>
                <a:sym typeface="Wingdings" pitchFamily="2" charset="2"/>
              </a:rPr>
              <a:t> </a:t>
            </a:r>
            <a:r>
              <a:rPr lang="en-US" altLang="zh-TW" sz="1600" dirty="0">
                <a:ea typeface="PMingLiU" pitchFamily="18" charset="-120"/>
                <a:sym typeface="Wingdings" pitchFamily="2" charset="2"/>
              </a:rPr>
              <a:t> OK  OK)</a:t>
            </a:r>
          </a:p>
          <a:p>
            <a:pPr marL="2151063" lvl="4" indent="-381000">
              <a:buClr>
                <a:schemeClr val="tx2"/>
              </a:buClr>
            </a:pPr>
            <a:r>
              <a:rPr lang="en-US" altLang="zh-TW" sz="1800" dirty="0">
                <a:ea typeface="PMingLiU" pitchFamily="18" charset="-120"/>
                <a:sym typeface="Wingdings" pitchFamily="2" charset="2"/>
              </a:rPr>
              <a:t>Our Eclipse should have enabled it.</a:t>
            </a:r>
            <a:endParaRPr lang="en-US" altLang="zh-TW" sz="1800" dirty="0">
              <a:ea typeface="PMingLiU" pitchFamily="18" charset="-120"/>
            </a:endParaRPr>
          </a:p>
          <a:p>
            <a:pPr marL="1371600" lvl="2" indent="-457200">
              <a:buClr>
                <a:schemeClr val="tx2"/>
              </a:buClr>
              <a:buFont typeface="Wingdings" pitchFamily="2" charset="2"/>
              <a:buAutoNum type="arabicPeriod"/>
            </a:pPr>
            <a:r>
              <a:rPr lang="en-US" altLang="zh-TW" sz="2000" dirty="0">
                <a:ea typeface="PMingLiU" pitchFamily="18" charset="-120"/>
              </a:rPr>
              <a:t>Perform a </a:t>
            </a:r>
            <a:r>
              <a:rPr lang="en-US" altLang="zh-TW" sz="2000" dirty="0" err="1">
                <a:ea typeface="PMingLiU" pitchFamily="18" charset="-120"/>
              </a:rPr>
              <a:t>JUnit</a:t>
            </a:r>
            <a:r>
              <a:rPr lang="en-US" altLang="zh-TW" sz="2000" dirty="0">
                <a:ea typeface="PMingLiU" pitchFamily="18" charset="-120"/>
              </a:rPr>
              <a:t> test run</a:t>
            </a:r>
          </a:p>
          <a:p>
            <a:pPr marL="609600" indent="-609600"/>
            <a:endParaRPr lang="en-US" altLang="zh-TW" sz="2800" dirty="0">
              <a:ea typeface="PMingLiU" pitchFamily="18" charset="-120"/>
            </a:endParaRPr>
          </a:p>
          <a:p>
            <a:pPr marL="1046163" lvl="1" indent="-533400"/>
            <a:endParaRPr lang="zh-TW" altLang="en-US" sz="2000" dirty="0">
              <a:ea typeface="PMingLiU"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en-US" altLang="zh-TW">
                <a:ea typeface="PMingLiU" pitchFamily="18" charset="-120"/>
              </a:rPr>
              <a:t>Some Tricks for Step 2 of Exercise 3</a:t>
            </a:r>
          </a:p>
        </p:txBody>
      </p:sp>
      <p:sp>
        <p:nvSpPr>
          <p:cNvPr id="11267"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5A0BD156-62A2-4DE0-9372-74BB8677D830}" type="slidenum">
              <a:rPr lang="zh-TW" altLang="en-US" sz="1400">
                <a:solidFill>
                  <a:schemeClr val="folHlink"/>
                </a:solidFill>
                <a:ea typeface="PMingLiU" pitchFamily="18" charset="-120"/>
              </a:rPr>
              <a:pPr algn="r"/>
              <a:t>14</a:t>
            </a:fld>
            <a:endParaRPr lang="en-US" altLang="zh-TW" sz="1400">
              <a:solidFill>
                <a:schemeClr val="folHlink"/>
              </a:solidFill>
              <a:ea typeface="PMingLiU" pitchFamily="18" charset="-120"/>
            </a:endParaRPr>
          </a:p>
        </p:txBody>
      </p:sp>
      <p:sp>
        <p:nvSpPr>
          <p:cNvPr id="11268" name="Content Placeholder 4"/>
          <p:cNvSpPr>
            <a:spLocks/>
          </p:cNvSpPr>
          <p:nvPr/>
        </p:nvSpPr>
        <p:spPr bwMode="auto">
          <a:xfrm>
            <a:off x="227013" y="1524000"/>
            <a:ext cx="8686800"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1046163" lvl="1" indent="-533400">
              <a:spcBef>
                <a:spcPct val="20000"/>
              </a:spcBef>
              <a:buClr>
                <a:schemeClr val="tx2"/>
              </a:buClr>
              <a:buSzPct val="60000"/>
              <a:buFont typeface="Wingdings" pitchFamily="2" charset="2"/>
              <a:buNone/>
            </a:pPr>
            <a:r>
              <a:rPr lang="en-US" altLang="zh-TW" sz="2400" dirty="0">
                <a:ea typeface="PMingLiU" pitchFamily="18" charset="-120"/>
              </a:rPr>
              <a:t>2a: We may firstly create the packages “poker” and “</a:t>
            </a:r>
            <a:r>
              <a:rPr lang="en-US" altLang="zh-TW" sz="2400" dirty="0" err="1">
                <a:ea typeface="PMingLiU" pitchFamily="18" charset="-120"/>
              </a:rPr>
              <a:t>testcase</a:t>
            </a:r>
            <a:r>
              <a:rPr lang="en-US" altLang="zh-TW" sz="2400" dirty="0">
                <a:ea typeface="PMingLiU" pitchFamily="18" charset="-120"/>
              </a:rPr>
              <a:t>”.</a:t>
            </a:r>
          </a:p>
          <a:p>
            <a:pPr marL="1046163" lvl="1" indent="-533400">
              <a:spcBef>
                <a:spcPct val="20000"/>
              </a:spcBef>
              <a:buClr>
                <a:schemeClr val="tx2"/>
              </a:buClr>
              <a:buSzPct val="60000"/>
              <a:buFont typeface="Wingdings" pitchFamily="2" charset="2"/>
              <a:buNone/>
            </a:pPr>
            <a:endParaRPr lang="en-US" altLang="zh-TW" sz="2400" dirty="0">
              <a:ea typeface="PMingLiU" pitchFamily="18" charset="-120"/>
            </a:endParaRPr>
          </a:p>
          <a:p>
            <a:pPr marL="1046163" lvl="1" indent="-533400">
              <a:spcBef>
                <a:spcPct val="20000"/>
              </a:spcBef>
              <a:buClr>
                <a:schemeClr val="tx2"/>
              </a:buClr>
              <a:buSzPct val="60000"/>
              <a:buFont typeface="Wingdings" pitchFamily="2" charset="2"/>
              <a:buNone/>
            </a:pPr>
            <a:r>
              <a:rPr lang="en-US" altLang="zh-TW" sz="2400" dirty="0">
                <a:ea typeface="PMingLiU" pitchFamily="18" charset="-120"/>
              </a:rPr>
              <a:t>2b: We then right click the “poker” package, select “Import”,  select “General/File System”, locate the file “Poker.java”, and import it. Now, you can see that this java file is under the poker package in the Package Explorer.</a:t>
            </a:r>
          </a:p>
          <a:p>
            <a:pPr marL="1046163" lvl="1" indent="-533400">
              <a:spcBef>
                <a:spcPct val="20000"/>
              </a:spcBef>
              <a:buClr>
                <a:schemeClr val="tx2"/>
              </a:buClr>
              <a:buSzPct val="60000"/>
              <a:buFont typeface="Wingdings" pitchFamily="2" charset="2"/>
              <a:buNone/>
            </a:pPr>
            <a:endParaRPr lang="en-US" altLang="zh-TW" sz="2400" dirty="0">
              <a:ea typeface="PMingLiU" pitchFamily="18" charset="-120"/>
            </a:endParaRPr>
          </a:p>
          <a:p>
            <a:pPr marL="1046163" lvl="1" indent="-533400">
              <a:spcBef>
                <a:spcPct val="20000"/>
              </a:spcBef>
              <a:buClr>
                <a:schemeClr val="tx2"/>
              </a:buClr>
              <a:buSzPct val="60000"/>
              <a:buFont typeface="Wingdings" pitchFamily="2" charset="2"/>
              <a:buNone/>
            </a:pPr>
            <a:r>
              <a:rPr lang="en-US" altLang="zh-TW" sz="2400" dirty="0">
                <a:ea typeface="PMingLiU" pitchFamily="18" charset="-120"/>
              </a:rPr>
              <a:t>2c: Do the same to import “PokerTest.java” into the package “</a:t>
            </a:r>
            <a:r>
              <a:rPr lang="en-US" altLang="zh-TW" sz="2400" dirty="0" err="1">
                <a:ea typeface="PMingLiU" pitchFamily="18" charset="-120"/>
              </a:rPr>
              <a:t>testcase</a:t>
            </a:r>
            <a:r>
              <a:rPr lang="en-US" altLang="zh-TW" sz="2400" dirty="0">
                <a:ea typeface="PMingLiU" pitchFamily="18" charset="-120"/>
              </a:rPr>
              <a:t>”.</a:t>
            </a:r>
          </a:p>
        </p:txBody>
      </p:sp>
    </p:spTree>
    <p:extLst>
      <p:ext uri="{BB962C8B-B14F-4D97-AF65-F5344CB8AC3E}">
        <p14:creationId xmlns:p14="http://schemas.microsoft.com/office/powerpoint/2010/main" val="204104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altLang="zh-TW" dirty="0">
                <a:ea typeface="PMingLiU" pitchFamily="18" charset="-120"/>
              </a:rPr>
              <a:t>Exercise 4</a:t>
            </a:r>
          </a:p>
        </p:txBody>
      </p:sp>
      <p:sp>
        <p:nvSpPr>
          <p:cNvPr id="12291"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4810BE6B-55B0-4092-94B5-6C4E9653B594}" type="slidenum">
              <a:rPr lang="zh-TW" altLang="en-US" sz="1400">
                <a:solidFill>
                  <a:schemeClr val="folHlink"/>
                </a:solidFill>
                <a:ea typeface="PMingLiU" pitchFamily="18" charset="-120"/>
              </a:rPr>
              <a:pPr algn="r"/>
              <a:t>15</a:t>
            </a:fld>
            <a:endParaRPr lang="en-US" altLang="zh-TW" sz="1400">
              <a:solidFill>
                <a:schemeClr val="folHlink"/>
              </a:solidFill>
              <a:ea typeface="PMingLiU" pitchFamily="18" charset="-120"/>
            </a:endParaRPr>
          </a:p>
        </p:txBody>
      </p:sp>
      <p:sp>
        <p:nvSpPr>
          <p:cNvPr id="12292" name="Content Placeholder 4"/>
          <p:cNvSpPr>
            <a:spLocks noGrp="1"/>
          </p:cNvSpPr>
          <p:nvPr>
            <p:ph idx="4294967295"/>
          </p:nvPr>
        </p:nvSpPr>
        <p:spPr>
          <a:xfrm>
            <a:off x="379413" y="1676400"/>
            <a:ext cx="9296400" cy="4953000"/>
          </a:xfrm>
        </p:spPr>
        <p:txBody>
          <a:bodyPr/>
          <a:lstStyle/>
          <a:p>
            <a:pPr marL="609600" indent="-609600"/>
            <a:r>
              <a:rPr lang="en-US" altLang="zh-TW" dirty="0">
                <a:ea typeface="PMingLiU" pitchFamily="18" charset="-120"/>
              </a:rPr>
              <a:t>Operate </a:t>
            </a:r>
            <a:r>
              <a:rPr lang="en-US" altLang="zh-TW" i="1" dirty="0" err="1">
                <a:solidFill>
                  <a:schemeClr val="bg2"/>
                </a:solidFill>
                <a:ea typeface="PMingLiU" pitchFamily="18" charset="-120"/>
              </a:rPr>
              <a:t>EclEmma</a:t>
            </a:r>
            <a:r>
              <a:rPr lang="en-US" altLang="zh-TW" dirty="0">
                <a:ea typeface="PMingLiU" pitchFamily="18" charset="-120"/>
              </a:rPr>
              <a:t>: steps</a:t>
            </a:r>
          </a:p>
          <a:p>
            <a:pPr marL="1371600" lvl="2" indent="-457200">
              <a:buFont typeface="Wingdings" pitchFamily="2" charset="2"/>
              <a:buAutoNum type="arabicPeriod"/>
            </a:pPr>
            <a:r>
              <a:rPr lang="en-US" altLang="zh-TW" dirty="0">
                <a:ea typeface="PMingLiU" pitchFamily="18" charset="-120"/>
              </a:rPr>
              <a:t>Setup </a:t>
            </a:r>
            <a:r>
              <a:rPr lang="en-US" altLang="zh-TW" dirty="0" err="1">
                <a:ea typeface="PMingLiU" pitchFamily="18" charset="-120"/>
              </a:rPr>
              <a:t>EclEmma</a:t>
            </a:r>
            <a:r>
              <a:rPr lang="en-US" altLang="zh-TW" dirty="0">
                <a:ea typeface="PMingLiU" pitchFamily="18" charset="-120"/>
              </a:rPr>
              <a:t> for Eclipse</a:t>
            </a:r>
          </a:p>
          <a:p>
            <a:pPr marL="1752600" lvl="3" indent="-381000">
              <a:buFont typeface="Wingdings" pitchFamily="2" charset="2"/>
              <a:buChar char="n"/>
            </a:pPr>
            <a:r>
              <a:rPr lang="en-US" altLang="zh-TW" sz="1600" dirty="0">
                <a:ea typeface="PMingLiU" pitchFamily="18" charset="-120"/>
              </a:rPr>
              <a:t>Follow Option 2 at </a:t>
            </a:r>
            <a:r>
              <a:rPr lang="en-US" sz="1600" dirty="0">
                <a:hlinkClick r:id="rId3"/>
              </a:rPr>
              <a:t>http://www.eclemma.org/installation.html</a:t>
            </a:r>
            <a:endParaRPr lang="en-US" altLang="zh-TW" sz="1600" dirty="0">
              <a:ea typeface="PMingLiU" pitchFamily="18" charset="-120"/>
            </a:endParaRPr>
          </a:p>
          <a:p>
            <a:pPr marL="1371600" lvl="2" indent="-457200">
              <a:buFont typeface="Wingdings" pitchFamily="2" charset="2"/>
              <a:buAutoNum type="arabicPeriod"/>
            </a:pPr>
            <a:r>
              <a:rPr lang="en-US" altLang="zh-TW" dirty="0">
                <a:ea typeface="PMingLiU" pitchFamily="18" charset="-120"/>
              </a:rPr>
              <a:t>Right click your project, then select “Coverage As” and run JUnit Test.</a:t>
            </a:r>
          </a:p>
          <a:p>
            <a:pPr marL="1770062" lvl="3" indent="-457200"/>
            <a:r>
              <a:rPr lang="en-US" altLang="zh-TW" sz="1600" dirty="0">
                <a:ea typeface="PMingLiU" pitchFamily="18" charset="-120"/>
              </a:rPr>
              <a:t>If you cannot find “Coverage As”, then select Run-&gt;Run Configurations-&gt;</a:t>
            </a:r>
            <a:r>
              <a:rPr lang="en-US" altLang="zh-TW" sz="1600" dirty="0" err="1">
                <a:ea typeface="PMingLiU" pitchFamily="18" charset="-120"/>
              </a:rPr>
              <a:t>Junit</a:t>
            </a:r>
            <a:r>
              <a:rPr lang="en-US" altLang="zh-TW" sz="1600" dirty="0">
                <a:ea typeface="PMingLiU" pitchFamily="18" charset="-120"/>
              </a:rPr>
              <a:t>-&gt;Common, and then select “Coverage”.</a:t>
            </a:r>
          </a:p>
          <a:p>
            <a:pPr marL="1371600" lvl="2" indent="-457200">
              <a:buFont typeface="Wingdings" pitchFamily="2" charset="2"/>
              <a:buAutoNum type="arabicPeriod"/>
            </a:pPr>
            <a:r>
              <a:rPr lang="en-US" altLang="zh-TW" dirty="0">
                <a:ea typeface="PMingLiU" pitchFamily="18" charset="-120"/>
              </a:rPr>
              <a:t>Show Coverage</a:t>
            </a:r>
          </a:p>
          <a:p>
            <a:pPr marL="1752600" lvl="3" indent="-381000">
              <a:buFont typeface="Wingdings" pitchFamily="2" charset="2"/>
              <a:buChar char="n"/>
            </a:pPr>
            <a:r>
              <a:rPr lang="en-US" altLang="zh-TW" sz="1800" dirty="0">
                <a:ea typeface="PMingLiU" pitchFamily="18" charset="-120"/>
              </a:rPr>
              <a:t>In Coverage explorer, choose column to display. </a:t>
            </a:r>
          </a:p>
          <a:p>
            <a:pPr marL="1752600" lvl="3" indent="-381000">
              <a:buFont typeface="Wingdings" pitchFamily="2" charset="2"/>
              <a:buChar char="n"/>
            </a:pPr>
            <a:r>
              <a:rPr lang="en-US" altLang="zh-TW" sz="1800" dirty="0">
                <a:ea typeface="PMingLiU" pitchFamily="18" charset="-120"/>
              </a:rPr>
              <a:t>Green = executed statements</a:t>
            </a:r>
          </a:p>
          <a:p>
            <a:pPr marL="1752600" lvl="3" indent="-381000">
              <a:buFont typeface="Wingdings" pitchFamily="2" charset="2"/>
              <a:buChar char="n"/>
            </a:pPr>
            <a:r>
              <a:rPr lang="en-US" altLang="zh-TW" sz="1800" dirty="0">
                <a:ea typeface="PMingLiU" pitchFamily="18" charset="-120"/>
              </a:rPr>
              <a:t>Red = the statements that the test cases have not executed.</a:t>
            </a:r>
          </a:p>
          <a:p>
            <a:pPr marL="1430338" lvl="2" indent="-457200">
              <a:buFont typeface="+mj-lt"/>
              <a:buAutoNum type="arabicPeriod"/>
            </a:pPr>
            <a:r>
              <a:rPr lang="en-US" altLang="zh-TW" dirty="0">
                <a:ea typeface="PMingLiU" pitchFamily="18" charset="-120"/>
              </a:rPr>
              <a:t>Uncomment the test cases 3-6 in PokerTest.java, and try again.</a:t>
            </a:r>
          </a:p>
          <a:p>
            <a:pPr marL="1430338" lvl="2" indent="-457200">
              <a:buFont typeface="+mj-lt"/>
              <a:buAutoNum type="arabicPeriod"/>
            </a:pPr>
            <a:r>
              <a:rPr lang="en-US" altLang="zh-TW" dirty="0">
                <a:ea typeface="PMingLiU" pitchFamily="18" charset="-120"/>
              </a:rPr>
              <a:t>Uncomment all test cases 3-8 in PokerTest.java, and try again.</a:t>
            </a:r>
          </a:p>
          <a:p>
            <a:pPr marL="1430338" lvl="2" indent="-457200">
              <a:buFont typeface="+mj-lt"/>
              <a:buAutoNum type="arabicPeriod"/>
            </a:pPr>
            <a:endParaRPr lang="en-US" altLang="zh-TW" dirty="0">
              <a:ea typeface="PMingLiU" pitchFamily="18" charset="-120"/>
            </a:endParaRPr>
          </a:p>
          <a:p>
            <a:pPr marL="1430338" lvl="2" indent="-457200">
              <a:buFont typeface="+mj-lt"/>
              <a:buAutoNum type="arabicPeriod"/>
            </a:pPr>
            <a:endParaRPr lang="en-US" altLang="zh-TW" dirty="0">
              <a:ea typeface="PMingLiU" pitchFamily="18" charset="-120"/>
            </a:endParaRPr>
          </a:p>
          <a:p>
            <a:pPr marL="973138" lvl="2" indent="0">
              <a:buNone/>
            </a:pPr>
            <a:endParaRPr lang="zh-TW" altLang="en-US"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5:</a:t>
            </a:r>
            <a:br>
              <a:rPr lang="en-US" dirty="0"/>
            </a:br>
            <a:r>
              <a:rPr lang="en-US" dirty="0"/>
              <a:t>What to Do Next?</a:t>
            </a:r>
          </a:p>
        </p:txBody>
      </p:sp>
      <p:sp>
        <p:nvSpPr>
          <p:cNvPr id="4" name="Content Placeholder 3"/>
          <p:cNvSpPr>
            <a:spLocks noGrp="1"/>
          </p:cNvSpPr>
          <p:nvPr>
            <p:ph idx="1"/>
          </p:nvPr>
        </p:nvSpPr>
        <p:spPr/>
        <p:txBody>
          <a:bodyPr/>
          <a:lstStyle/>
          <a:p>
            <a:r>
              <a:rPr lang="en-US" sz="2400" dirty="0"/>
              <a:t>In Test-driven development, a programmer should firstly write a set of test cases to enumerate what the programmer want to the program (to be developed) to output for the input specified in the test cases. As the program has not been developed, all test cases will be failed initially. However, as more code is developed, the set of test cases will gradually change from failed to passed. </a:t>
            </a:r>
          </a:p>
          <a:p>
            <a:r>
              <a:rPr lang="en-US" sz="2400" b="1" dirty="0"/>
              <a:t>Strategy 1</a:t>
            </a:r>
            <a:r>
              <a:rPr lang="en-US" sz="2400" dirty="0"/>
              <a:t>: Testers develops the test cases to ensure that the program to be developed  by programmers is not “too bad”.</a:t>
            </a:r>
          </a:p>
          <a:p>
            <a:r>
              <a:rPr lang="en-US" sz="2400" b="1" dirty="0"/>
              <a:t>Strategy 2</a:t>
            </a:r>
            <a:r>
              <a:rPr lang="en-US" sz="2400" dirty="0"/>
              <a:t>: Add test cases whenever the programmer finds some cases not covered by the existing test cases to protect the programmer from making implementation mistakes.</a:t>
            </a:r>
          </a:p>
        </p:txBody>
      </p:sp>
      <p:sp>
        <p:nvSpPr>
          <p:cNvPr id="2" name="Slide Number Placeholder 1"/>
          <p:cNvSpPr>
            <a:spLocks noGrp="1"/>
          </p:cNvSpPr>
          <p:nvPr>
            <p:ph type="sldNum" sz="quarter" idx="12"/>
          </p:nvPr>
        </p:nvSpPr>
        <p:spPr/>
        <p:txBody>
          <a:bodyPr/>
          <a:lstStyle/>
          <a:p>
            <a:pPr>
              <a:defRPr/>
            </a:pPr>
            <a:fld id="{0C6EE8DE-7BC3-4EE4-B57A-B495A3FDEB9C}" type="slidenum">
              <a:rPr lang="zh-TW" altLang="en-US" smtClean="0"/>
              <a:pPr>
                <a:defRPr/>
              </a:pPr>
              <a:t>16</a:t>
            </a:fld>
            <a:endParaRPr lang="en-US" altLang="zh-TW"/>
          </a:p>
        </p:txBody>
      </p:sp>
    </p:spTree>
    <p:extLst>
      <p:ext uri="{BB962C8B-B14F-4D97-AF65-F5344CB8AC3E}">
        <p14:creationId xmlns:p14="http://schemas.microsoft.com/office/powerpoint/2010/main" val="14556929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TW">
                <a:ea typeface="PMingLiU" pitchFamily="18" charset="-120"/>
              </a:rPr>
              <a:t>Objective</a:t>
            </a:r>
          </a:p>
        </p:txBody>
      </p:sp>
      <p:sp>
        <p:nvSpPr>
          <p:cNvPr id="4099" name="Rectangle 7"/>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74E9647F-52FF-497C-8E18-9C5F0A996A28}" type="slidenum">
              <a:rPr lang="zh-TW" altLang="en-US" sz="1400">
                <a:solidFill>
                  <a:schemeClr val="folHlink"/>
                </a:solidFill>
              </a:rPr>
              <a:pPr/>
              <a:t>2</a:t>
            </a:fld>
            <a:endParaRPr lang="en-US" altLang="zh-TW" sz="1400">
              <a:solidFill>
                <a:schemeClr val="folHlink"/>
              </a:solidFill>
            </a:endParaRPr>
          </a:p>
        </p:txBody>
      </p:sp>
      <p:sp>
        <p:nvSpPr>
          <p:cNvPr id="4100" name="Content Placeholder 4"/>
          <p:cNvSpPr>
            <a:spLocks noGrp="1"/>
          </p:cNvSpPr>
          <p:nvPr>
            <p:ph idx="1"/>
          </p:nvPr>
        </p:nvSpPr>
        <p:spPr>
          <a:xfrm>
            <a:off x="412750" y="1676400"/>
            <a:ext cx="8501062" cy="4953000"/>
          </a:xfrm>
        </p:spPr>
        <p:txBody>
          <a:bodyPr/>
          <a:lstStyle/>
          <a:p>
            <a:r>
              <a:rPr lang="en-US" altLang="zh-TW" dirty="0">
                <a:ea typeface="PMingLiU" pitchFamily="18" charset="-120"/>
              </a:rPr>
              <a:t>To install and configure programming environment</a:t>
            </a:r>
          </a:p>
          <a:p>
            <a:pPr lvl="1"/>
            <a:r>
              <a:rPr lang="en-US" altLang="zh-TW" i="1" dirty="0">
                <a:ea typeface="PMingLiU" pitchFamily="18" charset="-120"/>
              </a:rPr>
              <a:t>Tool:</a:t>
            </a:r>
            <a:r>
              <a:rPr lang="en-US" altLang="zh-TW" dirty="0">
                <a:ea typeface="PMingLiU" pitchFamily="18" charset="-120"/>
              </a:rPr>
              <a:t> </a:t>
            </a:r>
            <a:r>
              <a:rPr lang="en-US" altLang="zh-TW" b="1" dirty="0">
                <a:ea typeface="PMingLiU" pitchFamily="18" charset="-120"/>
              </a:rPr>
              <a:t>Eclipse</a:t>
            </a:r>
            <a:r>
              <a:rPr lang="en-US" altLang="zh-TW" dirty="0">
                <a:ea typeface="PMingLiU" pitchFamily="18" charset="-120"/>
              </a:rPr>
              <a:t> and Plugins following the guide </a:t>
            </a:r>
          </a:p>
          <a:p>
            <a:r>
              <a:rPr lang="en-US" altLang="zh-TW" dirty="0">
                <a:ea typeface="PMingLiU" pitchFamily="18" charset="-120"/>
              </a:rPr>
              <a:t>To conduct automate testing on Java programs</a:t>
            </a:r>
          </a:p>
          <a:p>
            <a:pPr lvl="1"/>
            <a:r>
              <a:rPr lang="en-US" altLang="zh-TW" i="1" dirty="0">
                <a:ea typeface="PMingLiU" pitchFamily="18" charset="-120"/>
              </a:rPr>
              <a:t>Tool</a:t>
            </a:r>
            <a:r>
              <a:rPr lang="en-US" altLang="zh-TW" dirty="0">
                <a:ea typeface="PMingLiU" pitchFamily="18" charset="-120"/>
              </a:rPr>
              <a:t>: </a:t>
            </a:r>
            <a:r>
              <a:rPr lang="en-US" altLang="zh-TW" b="1" dirty="0" err="1">
                <a:ea typeface="PMingLiU" pitchFamily="18" charset="-120"/>
              </a:rPr>
              <a:t>JUnit</a:t>
            </a:r>
            <a:r>
              <a:rPr lang="en-US" altLang="zh-TW" dirty="0">
                <a:ea typeface="PMingLiU" pitchFamily="18" charset="-120"/>
              </a:rPr>
              <a:t> with Eclipse</a:t>
            </a:r>
          </a:p>
          <a:p>
            <a:r>
              <a:rPr lang="en-US" altLang="zh-TW" dirty="0">
                <a:ea typeface="PMingLiU" pitchFamily="18" charset="-120"/>
              </a:rPr>
              <a:t>To appreciate a Java coverage tool</a:t>
            </a:r>
          </a:p>
          <a:p>
            <a:pPr lvl="1"/>
            <a:r>
              <a:rPr lang="en-US" altLang="zh-TW" i="1" dirty="0">
                <a:ea typeface="PMingLiU" pitchFamily="18" charset="-120"/>
              </a:rPr>
              <a:t>Tool</a:t>
            </a:r>
            <a:r>
              <a:rPr lang="en-US" altLang="zh-TW" dirty="0">
                <a:ea typeface="PMingLiU" pitchFamily="18" charset="-120"/>
              </a:rPr>
              <a:t>: </a:t>
            </a:r>
            <a:r>
              <a:rPr lang="en-US" altLang="zh-TW" b="1" dirty="0" err="1">
                <a:ea typeface="PMingLiU" pitchFamily="18" charset="-120"/>
              </a:rPr>
              <a:t>EclEmma</a:t>
            </a:r>
            <a:r>
              <a:rPr lang="en-US" altLang="zh-TW" dirty="0">
                <a:ea typeface="PMingLiU" pitchFamily="18" charset="-120"/>
              </a:rPr>
              <a:t> with Eclipse</a:t>
            </a:r>
          </a:p>
          <a:p>
            <a:endParaRPr lang="zh-TW" altLang="en-US" dirty="0">
              <a:ea typeface="PMingLiU" pitchFamily="18"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a:xfrm>
            <a:off x="412750" y="228600"/>
            <a:ext cx="9036050" cy="1104900"/>
          </a:xfrm>
        </p:spPr>
        <p:txBody>
          <a:bodyPr/>
          <a:lstStyle/>
          <a:p>
            <a:r>
              <a:rPr lang="en-US" dirty="0"/>
              <a:t>Activities</a:t>
            </a:r>
          </a:p>
        </p:txBody>
      </p:sp>
      <p:sp>
        <p:nvSpPr>
          <p:cNvPr id="5123" name="Content Placeholder 2"/>
          <p:cNvSpPr>
            <a:spLocks noGrp="1"/>
          </p:cNvSpPr>
          <p:nvPr>
            <p:ph idx="1"/>
          </p:nvPr>
        </p:nvSpPr>
        <p:spPr>
          <a:xfrm>
            <a:off x="412749" y="1371600"/>
            <a:ext cx="9490075" cy="4953000"/>
          </a:xfrm>
        </p:spPr>
        <p:txBody>
          <a:bodyPr/>
          <a:lstStyle/>
          <a:p>
            <a:r>
              <a:rPr lang="en-US" dirty="0"/>
              <a:t>Review the Eclipse Plugin Guide on Project Website</a:t>
            </a:r>
          </a:p>
          <a:p>
            <a:pPr lvl="1">
              <a:buClr>
                <a:srgbClr val="C00000"/>
              </a:buClr>
            </a:pPr>
            <a:r>
              <a:rPr lang="en-US" altLang="zh-CN" sz="2000" u="sng" dirty="0" smtClean="0">
                <a:solidFill>
                  <a:srgbClr val="000000"/>
                </a:solidFill>
              </a:rPr>
              <a:t>https</a:t>
            </a:r>
            <a:r>
              <a:rPr lang="en-US" altLang="zh-CN" sz="2000" u="sng" dirty="0">
                <a:solidFill>
                  <a:srgbClr val="000000"/>
                </a:solidFill>
              </a:rPr>
              <a:t>://canvas.cityu.edu.hk/files/4627565/download?download_frd=1</a:t>
            </a:r>
            <a:endParaRPr lang="en-US" altLang="zh-CN" sz="2000" u="sng" dirty="0" smtClean="0">
              <a:solidFill>
                <a:srgbClr val="000000"/>
              </a:solidFill>
            </a:endParaRPr>
          </a:p>
          <a:p>
            <a:pPr lvl="1">
              <a:buClr>
                <a:srgbClr val="C00000"/>
              </a:buClr>
            </a:pPr>
            <a:r>
              <a:rPr lang="en-US" dirty="0" smtClean="0"/>
              <a:t>JUnit Testing</a:t>
            </a:r>
          </a:p>
          <a:p>
            <a:pPr lvl="1"/>
            <a:r>
              <a:rPr lang="en-US" dirty="0" smtClean="0"/>
              <a:t>Exercises </a:t>
            </a:r>
            <a:r>
              <a:rPr lang="en-US" dirty="0"/>
              <a:t>1-3: Complete in 30 minutes</a:t>
            </a:r>
          </a:p>
          <a:p>
            <a:r>
              <a:rPr lang="en-US" dirty="0"/>
              <a:t>Code Coverage Measurement Achieved by Test Cases</a:t>
            </a:r>
          </a:p>
          <a:p>
            <a:pPr lvl="1"/>
            <a:r>
              <a:rPr lang="en-US" dirty="0"/>
              <a:t>Exercise 4: Complete in 20 minutes</a:t>
            </a:r>
          </a:p>
          <a:p>
            <a:r>
              <a:rPr lang="en-US" dirty="0"/>
              <a:t>Bug Localization (optional)</a:t>
            </a:r>
          </a:p>
          <a:p>
            <a:pPr lvl="1"/>
            <a:r>
              <a:rPr lang="en-US" dirty="0"/>
              <a:t>Exercise 5: Complete in 10 minutes</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302CF858-60D0-4936-85A9-C8D62555D129}" type="slidenum">
              <a:rPr lang="zh-TW" altLang="en-US" sz="1400">
                <a:solidFill>
                  <a:schemeClr val="folHlink"/>
                </a:solidFill>
              </a:rPr>
              <a:pPr/>
              <a:t>3</a:t>
            </a:fld>
            <a:endParaRPr lang="en-US" altLang="zh-TW" sz="1400">
              <a:solidFill>
                <a:schemeClr val="folHlink"/>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FC6B8254-93B3-4CCE-BEFF-0950BBDCF622}" type="slidenum">
              <a:rPr lang="zh-TW" altLang="en-US" sz="1400">
                <a:solidFill>
                  <a:schemeClr val="folHlink"/>
                </a:solidFill>
                <a:ea typeface="PMingLiU" pitchFamily="18" charset="-120"/>
              </a:rPr>
              <a:pPr algn="r"/>
              <a:t>4</a:t>
            </a:fld>
            <a:endParaRPr lang="en-US" altLang="zh-TW" sz="1400">
              <a:solidFill>
                <a:schemeClr val="folHlink"/>
              </a:solidFill>
              <a:ea typeface="PMingLiU" pitchFamily="18" charset="-120"/>
            </a:endParaRPr>
          </a:p>
        </p:txBody>
      </p:sp>
      <p:sp>
        <p:nvSpPr>
          <p:cNvPr id="6147" name="Rectangle 2"/>
          <p:cNvSpPr>
            <a:spLocks noGrp="1" noChangeArrowheads="1"/>
          </p:cNvSpPr>
          <p:nvPr>
            <p:ph type="title" idx="4294967295"/>
          </p:nvPr>
        </p:nvSpPr>
        <p:spPr/>
        <p:txBody>
          <a:bodyPr/>
          <a:lstStyle/>
          <a:p>
            <a:r>
              <a:rPr lang="en-US" altLang="zh-TW">
                <a:ea typeface="PMingLiU" pitchFamily="18" charset="-120"/>
              </a:rPr>
              <a:t>Case Study – A Simple Poker Game</a:t>
            </a:r>
          </a:p>
        </p:txBody>
      </p:sp>
      <p:sp>
        <p:nvSpPr>
          <p:cNvPr id="6148" name="Rectangle 3"/>
          <p:cNvSpPr>
            <a:spLocks noGrp="1" noChangeArrowheads="1"/>
          </p:cNvSpPr>
          <p:nvPr>
            <p:ph type="body" idx="4294967295"/>
          </p:nvPr>
        </p:nvSpPr>
        <p:spPr>
          <a:xfrm>
            <a:off x="0" y="1371600"/>
            <a:ext cx="5224463" cy="4114800"/>
          </a:xfrm>
        </p:spPr>
        <p:txBody>
          <a:bodyPr/>
          <a:lstStyle/>
          <a:p>
            <a:r>
              <a:rPr lang="en-US" altLang="zh-TW" dirty="0">
                <a:ea typeface="PMingLiU" pitchFamily="18" charset="-120"/>
              </a:rPr>
              <a:t>Background</a:t>
            </a:r>
          </a:p>
          <a:p>
            <a:pPr lvl="1"/>
            <a:r>
              <a:rPr lang="en-US" altLang="zh-TW" dirty="0">
                <a:ea typeface="PMingLiU" pitchFamily="18" charset="-120"/>
              </a:rPr>
              <a:t>A player is given a hand, namely 5 distinct poker cards, from a deck of 52 distinct cards</a:t>
            </a:r>
          </a:p>
          <a:p>
            <a:pPr lvl="2"/>
            <a:r>
              <a:rPr lang="en-US" altLang="zh-TW" dirty="0">
                <a:ea typeface="PMingLiU" pitchFamily="18" charset="-120"/>
              </a:rPr>
              <a:t>13 cards: A, 2, 3, 4, 5, 6, 7, 8, 9, X, J, Q, and K</a:t>
            </a:r>
          </a:p>
          <a:p>
            <a:pPr lvl="2"/>
            <a:r>
              <a:rPr lang="en-US" altLang="zh-TW" dirty="0">
                <a:ea typeface="PMingLiU" pitchFamily="18" charset="-120"/>
              </a:rPr>
              <a:t>(X = 10)</a:t>
            </a:r>
          </a:p>
          <a:p>
            <a:pPr lvl="2"/>
            <a:r>
              <a:rPr lang="en-US" altLang="zh-TW" dirty="0">
                <a:ea typeface="PMingLiU" pitchFamily="18" charset="-120"/>
              </a:rPr>
              <a:t>4 suits: club (C), heart (H), spade (S), and diamond (D)</a:t>
            </a:r>
          </a:p>
        </p:txBody>
      </p:sp>
      <p:pic>
        <p:nvPicPr>
          <p:cNvPr id="90117" name="Picture 5"/>
          <p:cNvPicPr>
            <a:picLocks noChangeAspect="1" noChangeArrowheads="1"/>
          </p:cNvPicPr>
          <p:nvPr/>
        </p:nvPicPr>
        <p:blipFill>
          <a:blip r:embed="rId3"/>
          <a:srcRect/>
          <a:stretch>
            <a:fillRect/>
          </a:stretch>
        </p:blipFill>
        <p:spPr bwMode="auto">
          <a:xfrm>
            <a:off x="5600700" y="1447800"/>
            <a:ext cx="4037013" cy="2971800"/>
          </a:xfrm>
          <a:prstGeom prst="rect">
            <a:avLst/>
          </a:prstGeom>
          <a:noFill/>
          <a:ln w="12700" cap="flat" cmpd="sng">
            <a:noFill/>
            <a:prstDash val="solid"/>
            <a:miter lim="800000"/>
            <a:headEnd type="none" w="sm" len="sm"/>
            <a:tailEnd type="none" w="sm" len="sm"/>
          </a:ln>
          <a:effectLst>
            <a:outerShdw dist="71842" dir="2700000" algn="ctr" rotWithShape="0">
              <a:schemeClr val="bg2"/>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 Suits</a:t>
            </a:r>
          </a:p>
        </p:txBody>
      </p:sp>
      <p:sp>
        <p:nvSpPr>
          <p:cNvPr id="5" name="Content Placeholder 4"/>
          <p:cNvSpPr>
            <a:spLocks noGrp="1"/>
          </p:cNvSpPr>
          <p:nvPr>
            <p:ph idx="1"/>
          </p:nvPr>
        </p:nvSpPr>
        <p:spPr/>
        <p:txBody>
          <a:bodyPr/>
          <a:lstStyle/>
          <a:p>
            <a:pPr marL="398463" lvl="2" indent="-398463">
              <a:buClr>
                <a:schemeClr val="tx2"/>
              </a:buClr>
              <a:buFont typeface="Wingdings" pitchFamily="2" charset="2"/>
              <a:buChar char="u"/>
            </a:pPr>
            <a:r>
              <a:rPr lang="en-US" altLang="zh-TW" dirty="0">
                <a:ea typeface="PMingLiU" pitchFamily="18" charset="-120"/>
              </a:rPr>
              <a:t>Club (C), Heart (H), diamond (D) and Spade (S)</a:t>
            </a: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p>
        </p:txBody>
      </p:sp>
      <p:sp>
        <p:nvSpPr>
          <p:cNvPr id="2" name="Slide Number Placeholder 1"/>
          <p:cNvSpPr>
            <a:spLocks noGrp="1"/>
          </p:cNvSpPr>
          <p:nvPr>
            <p:ph type="sldNum" sz="quarter" idx="12"/>
          </p:nvPr>
        </p:nvSpPr>
        <p:spPr/>
        <p:txBody>
          <a:bodyPr/>
          <a:lstStyle/>
          <a:p>
            <a:pPr>
              <a:defRPr/>
            </a:pPr>
            <a:fld id="{0C6EE8DE-7BC3-4EE4-B57A-B495A3FDEB9C}" type="slidenum">
              <a:rPr lang="zh-TW" altLang="en-US" smtClean="0"/>
              <a:pPr>
                <a:defRPr/>
              </a:pPr>
              <a:t>5</a:t>
            </a:fld>
            <a:endParaRPr lang="en-US" altLang="zh-TW"/>
          </a:p>
        </p:txBody>
      </p:sp>
      <p:pic>
        <p:nvPicPr>
          <p:cNvPr id="3" name="Picture 2"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2" y="2362200"/>
            <a:ext cx="2857500" cy="2857500"/>
          </a:xfrm>
          <a:prstGeom prst="rect">
            <a:avLst/>
          </a:prstGeom>
        </p:spPr>
      </p:pic>
    </p:spTree>
    <p:extLst>
      <p:ext uri="{BB962C8B-B14F-4D97-AF65-F5344CB8AC3E}">
        <p14:creationId xmlns:p14="http://schemas.microsoft.com/office/powerpoint/2010/main" val="9373176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en-US" altLang="zh-TW" dirty="0">
                <a:ea typeface="PMingLiU" pitchFamily="18" charset="-120"/>
              </a:rPr>
              <a:t>Exercise 1</a:t>
            </a:r>
          </a:p>
        </p:txBody>
      </p:sp>
      <p:sp>
        <p:nvSpPr>
          <p:cNvPr id="7171"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F28DA8FE-97F1-4ECA-9D8D-C2DBFCCC70C2}" type="slidenum">
              <a:rPr lang="zh-TW" altLang="en-US" sz="1400">
                <a:solidFill>
                  <a:schemeClr val="folHlink"/>
                </a:solidFill>
                <a:ea typeface="PMingLiU" pitchFamily="18" charset="-120"/>
              </a:rPr>
              <a:pPr algn="r"/>
              <a:t>6</a:t>
            </a:fld>
            <a:endParaRPr lang="en-US" altLang="zh-TW" sz="1400">
              <a:solidFill>
                <a:schemeClr val="folHlink"/>
              </a:solidFill>
              <a:ea typeface="PMingLiU" pitchFamily="18" charset="-120"/>
            </a:endParaRPr>
          </a:p>
        </p:txBody>
      </p:sp>
      <p:sp>
        <p:nvSpPr>
          <p:cNvPr id="7172" name="Content Placeholder 4"/>
          <p:cNvSpPr>
            <a:spLocks noGrp="1"/>
          </p:cNvSpPr>
          <p:nvPr>
            <p:ph idx="4294967295"/>
          </p:nvPr>
        </p:nvSpPr>
        <p:spPr>
          <a:xfrm>
            <a:off x="412750" y="1676400"/>
            <a:ext cx="9110663" cy="4953000"/>
          </a:xfrm>
        </p:spPr>
        <p:txBody>
          <a:bodyPr/>
          <a:lstStyle/>
          <a:p>
            <a:pPr marL="609600" indent="-609600"/>
            <a:r>
              <a:rPr lang="en-US" altLang="zh-TW" dirty="0">
                <a:ea typeface="PMingLiU" pitchFamily="18" charset="-120"/>
              </a:rPr>
              <a:t>Study the </a:t>
            </a:r>
            <a:r>
              <a:rPr lang="en-US" altLang="zh-TW" dirty="0">
                <a:solidFill>
                  <a:schemeClr val="tx2"/>
                </a:solidFill>
                <a:ea typeface="PMingLiU" pitchFamily="18" charset="-120"/>
              </a:rPr>
              <a:t>Java</a:t>
            </a:r>
            <a:r>
              <a:rPr lang="en-US" altLang="zh-TW" dirty="0">
                <a:ea typeface="PMingLiU" pitchFamily="18" charset="-120"/>
              </a:rPr>
              <a:t> implementation of Poker Game</a:t>
            </a:r>
          </a:p>
          <a:p>
            <a:pPr marL="1046163" lvl="1" indent="-533400"/>
            <a:r>
              <a:rPr lang="en-US" altLang="zh-TW" sz="2400" dirty="0">
                <a:ea typeface="PMingLiU" pitchFamily="18" charset="-120"/>
              </a:rPr>
              <a:t>See the next slide and save the file as “Poker.java”.</a:t>
            </a:r>
          </a:p>
          <a:p>
            <a:pPr marL="1371600" lvl="2" indent="-457200"/>
            <a:r>
              <a:rPr lang="en-US" altLang="zh-TW" sz="2000" dirty="0">
                <a:ea typeface="PMingLiU" pitchFamily="18" charset="-120"/>
              </a:rPr>
              <a:t>Download from Canvas website and Setup the project. </a:t>
            </a:r>
          </a:p>
          <a:p>
            <a:pPr marL="609600" indent="-609600"/>
            <a:r>
              <a:rPr lang="en-US" altLang="zh-TW" sz="2800" dirty="0">
                <a:ea typeface="PMingLiU" pitchFamily="18" charset="-120"/>
              </a:rPr>
              <a:t>Functional Requirements:</a:t>
            </a:r>
          </a:p>
          <a:p>
            <a:pPr marL="1046163" lvl="1" indent="-533400"/>
            <a:r>
              <a:rPr lang="en-US" altLang="zh-TW" sz="2400" dirty="0">
                <a:ea typeface="PMingLiU" pitchFamily="18" charset="-120"/>
              </a:rPr>
              <a:t>To check whether a hand of 5 cards is a full house</a:t>
            </a:r>
          </a:p>
          <a:p>
            <a:pPr marL="1371600" lvl="2" indent="-457200">
              <a:buClr>
                <a:schemeClr val="bg2"/>
              </a:buClr>
            </a:pPr>
            <a:r>
              <a:rPr lang="en-US" altLang="zh-TW" dirty="0">
                <a:ea typeface="PMingLiU" pitchFamily="18" charset="-120"/>
              </a:rPr>
              <a:t>Full house: three cards of one rank accompanied by two of another</a:t>
            </a:r>
          </a:p>
          <a:p>
            <a:pPr marL="1752600" lvl="3" indent="-381000"/>
            <a:endParaRPr lang="en-US" altLang="zh-TW" sz="1800" dirty="0">
              <a:ea typeface="PMingLiU" pitchFamily="18" charset="-120"/>
            </a:endParaRPr>
          </a:p>
          <a:p>
            <a:pPr marL="1046163" lvl="1" indent="-533400"/>
            <a:endParaRPr lang="zh-TW" altLang="en-US" sz="2400" dirty="0">
              <a:ea typeface="PMingLiU" pitchFamily="18" charset="-120"/>
            </a:endParaRPr>
          </a:p>
        </p:txBody>
      </p:sp>
      <p:pic>
        <p:nvPicPr>
          <p:cNvPr id="7173" name="Picture 4"/>
          <p:cNvPicPr>
            <a:picLocks noChangeAspect="1" noChangeArrowheads="1"/>
          </p:cNvPicPr>
          <p:nvPr/>
        </p:nvPicPr>
        <p:blipFill>
          <a:blip r:embed="rId3">
            <a:extLst>
              <a:ext uri="{28A0092B-C50C-407E-A947-70E740481C1C}">
                <a14:useLocalDpi xmlns:a14="http://schemas.microsoft.com/office/drawing/2010/main" val="0"/>
              </a:ext>
            </a:extLst>
          </a:blip>
          <a:srcRect l="-389" t="21321" b="67578"/>
          <a:stretch>
            <a:fillRect/>
          </a:stretch>
        </p:blipFill>
        <p:spPr bwMode="auto">
          <a:xfrm>
            <a:off x="2132012" y="4881492"/>
            <a:ext cx="4589462"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Line Callout 1 1"/>
          <p:cNvSpPr/>
          <p:nvPr/>
        </p:nvSpPr>
        <p:spPr bwMode="auto">
          <a:xfrm>
            <a:off x="7162586" y="4572000"/>
            <a:ext cx="2437026" cy="762000"/>
          </a:xfrm>
          <a:prstGeom prst="borderCallout1">
            <a:avLst>
              <a:gd name="adj1" fmla="val 18750"/>
              <a:gd name="adj2" fmla="val -8333"/>
              <a:gd name="adj3" fmla="val -65790"/>
              <a:gd name="adj4" fmla="val -34464"/>
            </a:avLst>
          </a:pr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How do</a:t>
            </a:r>
            <a:r>
              <a:rPr kumimoji="0" lang="en-US" sz="1800" b="0" i="0" u="none" strike="noStrike" cap="none" normalizeH="0" dirty="0">
                <a:ln>
                  <a:noFill/>
                </a:ln>
                <a:solidFill>
                  <a:schemeClr val="tx1"/>
                </a:solidFill>
                <a:effectLst/>
                <a:latin typeface="Times New Roman" pitchFamily="18" charset="0"/>
              </a:rPr>
              <a:t> you implement this function?</a:t>
            </a:r>
            <a:endParaRPr kumimoji="0" 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r>
            <a:br>
              <a:rPr lang="en-US" dirty="0"/>
            </a:br>
            <a:r>
              <a:rPr lang="en-US" dirty="0"/>
              <a:t>Full House (3+2)</a:t>
            </a:r>
          </a:p>
        </p:txBody>
      </p:sp>
      <p:sp>
        <p:nvSpPr>
          <p:cNvPr id="5" name="Content Placeholder 4"/>
          <p:cNvSpPr>
            <a:spLocks noGrp="1"/>
          </p:cNvSpPr>
          <p:nvPr>
            <p:ph idx="1"/>
          </p:nvPr>
        </p:nvSpPr>
        <p:spPr/>
        <p:txBody>
          <a:bodyPr/>
          <a:lstStyle/>
          <a:p>
            <a:r>
              <a:rPr lang="en-US" sz="1800" dirty="0"/>
              <a:t>A full house is three of one card, and two of another card. So it can be three eights and two six's, three nines and two fours, or any other combination that you can pull.</a:t>
            </a:r>
          </a:p>
        </p:txBody>
      </p:sp>
      <p:sp>
        <p:nvSpPr>
          <p:cNvPr id="2" name="Slide Number Placeholder 1"/>
          <p:cNvSpPr>
            <a:spLocks noGrp="1"/>
          </p:cNvSpPr>
          <p:nvPr>
            <p:ph type="sldNum" sz="quarter" idx="12"/>
          </p:nvPr>
        </p:nvSpPr>
        <p:spPr/>
        <p:txBody>
          <a:bodyPr/>
          <a:lstStyle/>
          <a:p>
            <a:pPr>
              <a:defRPr/>
            </a:pPr>
            <a:fld id="{0C6EE8DE-7BC3-4EE4-B57A-B495A3FDEB9C}" type="slidenum">
              <a:rPr lang="zh-TW" altLang="en-US" smtClean="0"/>
              <a:pPr>
                <a:defRPr/>
              </a:pPr>
              <a:t>7</a:t>
            </a:fld>
            <a:endParaRPr lang="en-US" altLang="zh-TW"/>
          </a:p>
        </p:txBody>
      </p:sp>
      <p:pic>
        <p:nvPicPr>
          <p:cNvPr id="3" name="Picture 2" descr="FullHous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895600"/>
            <a:ext cx="7590229" cy="2124439"/>
          </a:xfrm>
          <a:prstGeom prst="rect">
            <a:avLst/>
          </a:prstGeom>
        </p:spPr>
      </p:pic>
    </p:spTree>
    <p:extLst>
      <p:ext uri="{BB962C8B-B14F-4D97-AF65-F5344CB8AC3E}">
        <p14:creationId xmlns:p14="http://schemas.microsoft.com/office/powerpoint/2010/main" val="12632575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of a Kind (4+1)</a:t>
            </a:r>
          </a:p>
        </p:txBody>
      </p:sp>
      <p:sp>
        <p:nvSpPr>
          <p:cNvPr id="3" name="Content Placeholder 2"/>
          <p:cNvSpPr>
            <a:spLocks noGrp="1"/>
          </p:cNvSpPr>
          <p:nvPr>
            <p:ph idx="1"/>
          </p:nvPr>
        </p:nvSpPr>
        <p:spPr/>
        <p:txBody>
          <a:bodyPr/>
          <a:lstStyle/>
          <a:p>
            <a:r>
              <a:rPr lang="en-US" sz="2000" dirty="0"/>
              <a:t>While four of a kind is incredibly tough to land, it's still possible. You have to get all four of the same card in the deck.</a:t>
            </a:r>
          </a:p>
        </p:txBody>
      </p:sp>
      <p:sp>
        <p:nvSpPr>
          <p:cNvPr id="4" name="Slide Number Placeholder 3"/>
          <p:cNvSpPr>
            <a:spLocks noGrp="1"/>
          </p:cNvSpPr>
          <p:nvPr>
            <p:ph type="sldNum" sz="quarter" idx="12"/>
          </p:nvPr>
        </p:nvSpPr>
        <p:spPr/>
        <p:txBody>
          <a:bodyPr/>
          <a:lstStyle/>
          <a:p>
            <a:pPr>
              <a:defRPr/>
            </a:pPr>
            <a:fld id="{9117F1D6-F7E1-42EC-BB87-9CD5A2F47257}" type="slidenum">
              <a:rPr lang="zh-TW" altLang="en-US" smtClean="0"/>
              <a:pPr>
                <a:defRPr/>
              </a:pPr>
              <a:t>8</a:t>
            </a:fld>
            <a:endParaRPr lang="en-US" altLang="zh-TW"/>
          </a:p>
        </p:txBody>
      </p:sp>
      <p:pic>
        <p:nvPicPr>
          <p:cNvPr id="5" name="Picture 4" descr="4ofaKi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3048000"/>
            <a:ext cx="7861099" cy="2157530"/>
          </a:xfrm>
          <a:prstGeom prst="rect">
            <a:avLst/>
          </a:prstGeom>
        </p:spPr>
      </p:pic>
    </p:spTree>
    <p:extLst>
      <p:ext uri="{BB962C8B-B14F-4D97-AF65-F5344CB8AC3E}">
        <p14:creationId xmlns:p14="http://schemas.microsoft.com/office/powerpoint/2010/main" val="6167112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Pair (2+2+1)</a:t>
            </a:r>
          </a:p>
        </p:txBody>
      </p:sp>
      <p:sp>
        <p:nvSpPr>
          <p:cNvPr id="3" name="Content Placeholder 2"/>
          <p:cNvSpPr>
            <a:spLocks noGrp="1"/>
          </p:cNvSpPr>
          <p:nvPr>
            <p:ph idx="1"/>
          </p:nvPr>
        </p:nvSpPr>
        <p:spPr/>
        <p:txBody>
          <a:bodyPr/>
          <a:lstStyle/>
          <a:p>
            <a:r>
              <a:rPr lang="en-US" sz="2000" dirty="0"/>
              <a:t>As you can imagine, it is just having two different pairs.</a:t>
            </a:r>
          </a:p>
        </p:txBody>
      </p:sp>
      <p:sp>
        <p:nvSpPr>
          <p:cNvPr id="4" name="Slide Number Placeholder 3"/>
          <p:cNvSpPr>
            <a:spLocks noGrp="1"/>
          </p:cNvSpPr>
          <p:nvPr>
            <p:ph type="sldNum" sz="quarter" idx="12"/>
          </p:nvPr>
        </p:nvSpPr>
        <p:spPr/>
        <p:txBody>
          <a:bodyPr/>
          <a:lstStyle/>
          <a:p>
            <a:pPr>
              <a:defRPr/>
            </a:pPr>
            <a:fld id="{9117F1D6-F7E1-42EC-BB87-9CD5A2F47257}" type="slidenum">
              <a:rPr lang="zh-TW" altLang="en-US" smtClean="0"/>
              <a:pPr>
                <a:defRPr/>
              </a:pPr>
              <a:t>9</a:t>
            </a:fld>
            <a:endParaRPr lang="en-US" altLang="zh-TW"/>
          </a:p>
        </p:txBody>
      </p:sp>
      <p:pic>
        <p:nvPicPr>
          <p:cNvPr id="5" name="Picture 4" descr="TwoPai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3" y="2895600"/>
            <a:ext cx="7696200" cy="2130937"/>
          </a:xfrm>
          <a:prstGeom prst="rect">
            <a:avLst/>
          </a:prstGeom>
        </p:spPr>
      </p:pic>
    </p:spTree>
    <p:extLst>
      <p:ext uri="{BB962C8B-B14F-4D97-AF65-F5344CB8AC3E}">
        <p14:creationId xmlns:p14="http://schemas.microsoft.com/office/powerpoint/2010/main" val="1919133024"/>
      </p:ext>
    </p:extLst>
  </p:cSld>
  <p:clrMapOvr>
    <a:masterClrMapping/>
  </p:clrMapOvr>
  <p:transition/>
</p:sld>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9687</TotalTime>
  <Words>1092</Words>
  <Application>Microsoft Office PowerPoint</Application>
  <PresentationFormat>Custom</PresentationFormat>
  <Paragraphs>161</Paragraphs>
  <Slides>16</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Helvetica</vt:lpstr>
      <vt:lpstr>新細明體</vt:lpstr>
      <vt:lpstr>新細明體</vt:lpstr>
      <vt:lpstr>Times New Roman</vt:lpstr>
      <vt:lpstr>Wingdings</vt:lpstr>
      <vt:lpstr>Side Bar</vt:lpstr>
      <vt:lpstr>Document</vt:lpstr>
      <vt:lpstr>CS3343 Software Engineering Practice  Week 3 Exercises on Test Automation (JUnit)</vt:lpstr>
      <vt:lpstr>Objective</vt:lpstr>
      <vt:lpstr>Activities</vt:lpstr>
      <vt:lpstr>Case Study – A Simple Poker Game</vt:lpstr>
      <vt:lpstr>4 Suits</vt:lpstr>
      <vt:lpstr>Exercise 1</vt:lpstr>
      <vt:lpstr> Full House (3+2)</vt:lpstr>
      <vt:lpstr>Four of a Kind (4+1)</vt:lpstr>
      <vt:lpstr>Two Pair (2+2+1)</vt:lpstr>
      <vt:lpstr>Poker.java (not “poker.java”!) </vt:lpstr>
      <vt:lpstr>Exercise 2</vt:lpstr>
      <vt:lpstr>Specification of 8 Test Cases for “isFullHouse” [don’t guess from the intended functionality of “isFullHouse” to produce the result based on the given input. The program under test can be incorrect]</vt:lpstr>
      <vt:lpstr>Exercise 3</vt:lpstr>
      <vt:lpstr>Some Tricks for Step 2 of Exercise 3</vt:lpstr>
      <vt:lpstr>Exercise 4</vt:lpstr>
      <vt:lpstr>Exercise 5: What to Do Next?</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Dr. W.K. Chan</dc:creator>
  <cp:keywords>Software Engineering</cp:keywords>
  <cp:lastModifiedBy>ZHANG Miao</cp:lastModifiedBy>
  <cp:revision>559</cp:revision>
  <cp:lastPrinted>2011-01-31T10:05:10Z</cp:lastPrinted>
  <dcterms:created xsi:type="dcterms:W3CDTF">1999-09-08T02:17:18Z</dcterms:created>
  <dcterms:modified xsi:type="dcterms:W3CDTF">2019-09-09T10:23:39Z</dcterms:modified>
</cp:coreProperties>
</file>