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57" r:id="rId3"/>
    <p:sldId id="258" r:id="rId4"/>
    <p:sldId id="269" r:id="rId5"/>
    <p:sldId id="270" r:id="rId6"/>
    <p:sldId id="271" r:id="rId7"/>
    <p:sldId id="272" r:id="rId8"/>
    <p:sldId id="273" r:id="rId9"/>
    <p:sldId id="274" r:id="rId10"/>
    <p:sldId id="263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10597-3ABC-4AE9-9BAD-356900484DBF}" type="datetimeFigureOut">
              <a:rPr lang="en-IN" smtClean="0"/>
              <a:t>16-06-2019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0FD3D-9B1C-4DE3-9CCB-10489187BC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42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0FD3D-9B1C-4DE3-9CCB-10489187BC8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53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0FD3D-9B1C-4DE3-9CCB-10489187BC8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24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0FD3D-9B1C-4DE3-9CCB-10489187BC8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07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0FD3D-9B1C-4DE3-9CCB-10489187BC8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593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0FD3D-9B1C-4DE3-9CCB-10489187BC8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804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0FD3D-9B1C-4DE3-9CCB-10489187BC8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885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0FD3D-9B1C-4DE3-9CCB-10489187BC8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59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350508" y="0"/>
            <a:ext cx="5841492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6407" y="2423871"/>
            <a:ext cx="1095918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4140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4140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4140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rgbClr val="4140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18744" y="6483096"/>
            <a:ext cx="10710545" cy="0"/>
          </a:xfrm>
          <a:custGeom>
            <a:avLst/>
            <a:gdLst/>
            <a:ahLst/>
            <a:cxnLst/>
            <a:rect l="l" t="t" r="r" b="b"/>
            <a:pathLst>
              <a:path w="10710545">
                <a:moveTo>
                  <a:pt x="0" y="0"/>
                </a:moveTo>
                <a:lnTo>
                  <a:pt x="10710037" y="0"/>
                </a:lnTo>
              </a:path>
            </a:pathLst>
          </a:custGeom>
          <a:ln w="6096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6407" y="536575"/>
            <a:ext cx="1095918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rgbClr val="41404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1167" y="1715871"/>
            <a:ext cx="5671185" cy="2239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41404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467338" y="6403768"/>
            <a:ext cx="12192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B7E1CF9-1DCA-496D-B9D0-6B831D3076EA}"/>
              </a:ext>
            </a:extLst>
          </p:cNvPr>
          <p:cNvSpPr txBox="1"/>
          <p:nvPr/>
        </p:nvSpPr>
        <p:spPr>
          <a:xfrm>
            <a:off x="647700" y="1850135"/>
            <a:ext cx="2386965" cy="307777"/>
          </a:xfrm>
          <a:prstGeom prst="rect">
            <a:avLst/>
          </a:prstGeom>
          <a:solidFill>
            <a:srgbClr val="096AC8"/>
          </a:solidFill>
        </p:spPr>
        <p:txBody>
          <a:bodyPr vert="horz" wrap="square" lIns="0" tIns="30480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240"/>
              </a:spcBef>
            </a:pPr>
            <a:r>
              <a:rPr lang="en-IN" sz="1800" spc="-5" dirty="0">
                <a:solidFill>
                  <a:srgbClr val="FFFFFF"/>
                </a:solidFill>
                <a:latin typeface="Arial"/>
                <a:cs typeface="Arial"/>
              </a:rPr>
              <a:t>June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 1</a:t>
            </a:r>
            <a:r>
              <a:rPr lang="en-IN" sz="18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1800" spc="-7" baseline="25462" dirty="0" err="1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2019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1609178-196B-43B3-B284-1F29AD93492F}"/>
              </a:ext>
            </a:extLst>
          </p:cNvPr>
          <p:cNvSpPr txBox="1"/>
          <p:nvPr/>
        </p:nvSpPr>
        <p:spPr>
          <a:xfrm>
            <a:off x="616406" y="2423871"/>
            <a:ext cx="5479593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IN" sz="4000" b="1" spc="-5" dirty="0">
                <a:solidFill>
                  <a:srgbClr val="414042"/>
                </a:solidFill>
                <a:latin typeface="Arial"/>
                <a:cs typeface="Arial"/>
              </a:rPr>
              <a:t>Safety</a:t>
            </a:r>
            <a:r>
              <a:rPr sz="4000" b="1" spc="-5" dirty="0">
                <a:solidFill>
                  <a:srgbClr val="414042"/>
                </a:solidFill>
                <a:latin typeface="Arial"/>
                <a:cs typeface="Arial"/>
              </a:rPr>
              <a:t>: </a:t>
            </a:r>
            <a:r>
              <a:rPr lang="en-IN" sz="4000" b="1" spc="-5" dirty="0">
                <a:solidFill>
                  <a:srgbClr val="414042"/>
                </a:solidFill>
                <a:latin typeface="Arial"/>
                <a:cs typeface="Arial"/>
              </a:rPr>
              <a:t>Driver Behaviour Analysis Using Telematics Data   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3EA89DA-1FBF-4443-9CB1-60A8F3B5D3F0}"/>
              </a:ext>
            </a:extLst>
          </p:cNvPr>
          <p:cNvSpPr txBox="1"/>
          <p:nvPr/>
        </p:nvSpPr>
        <p:spPr>
          <a:xfrm>
            <a:off x="616407" y="4463288"/>
            <a:ext cx="2561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spc="5" dirty="0">
                <a:solidFill>
                  <a:srgbClr val="414042"/>
                </a:solidFill>
                <a:latin typeface="Arial"/>
                <a:cs typeface="Arial"/>
              </a:rPr>
              <a:t>Shubham Gupta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170966-A8FE-4D78-B7A6-D5C65F0DA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0"/>
            <a:ext cx="5867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81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407" y="536575"/>
            <a:ext cx="14484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In</a:t>
            </a:r>
            <a:r>
              <a:rPr spc="-20" dirty="0"/>
              <a:t>s</a:t>
            </a:r>
            <a:r>
              <a:rPr spc="-30" dirty="0"/>
              <a:t>ight</a:t>
            </a:r>
            <a:r>
              <a:rPr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1166" y="1147699"/>
            <a:ext cx="6942634" cy="931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5"/>
              </a:spcBef>
            </a:pPr>
            <a:r>
              <a:rPr lang="en-IN" sz="1400" dirty="0">
                <a:solidFill>
                  <a:srgbClr val="414042"/>
                </a:solidFill>
                <a:latin typeface="Arial"/>
                <a:cs typeface="Arial"/>
              </a:rPr>
              <a:t>SHAP </a:t>
            </a:r>
            <a:r>
              <a:rPr lang="en-IN" sz="1400" spc="-15" dirty="0">
                <a:solidFill>
                  <a:srgbClr val="414042"/>
                </a:solidFill>
                <a:latin typeface="Arial"/>
                <a:cs typeface="Arial"/>
              </a:rPr>
              <a:t>overview, </a:t>
            </a:r>
            <a:r>
              <a:rPr lang="en-IN" sz="1400" spc="-5" dirty="0">
                <a:solidFill>
                  <a:srgbClr val="414042"/>
                </a:solidFill>
                <a:latin typeface="Arial"/>
                <a:cs typeface="Arial"/>
              </a:rPr>
              <a:t>most </a:t>
            </a:r>
            <a:r>
              <a:rPr lang="en-IN" sz="1400" dirty="0">
                <a:solidFill>
                  <a:srgbClr val="414042"/>
                </a:solidFill>
                <a:latin typeface="Arial"/>
                <a:cs typeface="Arial"/>
              </a:rPr>
              <a:t>important</a:t>
            </a:r>
            <a:r>
              <a:rPr lang="en-IN" sz="1400" spc="-55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lang="en-IN" sz="1400" dirty="0">
                <a:solidFill>
                  <a:srgbClr val="414042"/>
                </a:solidFill>
                <a:latin typeface="Arial"/>
                <a:cs typeface="Arial"/>
              </a:rPr>
              <a:t>predictor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1200" b="1" spc="-5" dirty="0">
                <a:solidFill>
                  <a:srgbClr val="414042"/>
                </a:solidFill>
                <a:latin typeface="Calibri"/>
                <a:cs typeface="Calibri"/>
              </a:rPr>
              <a:t>Primary model interpretation technique: </a:t>
            </a:r>
            <a:r>
              <a:rPr sz="1200" b="1" dirty="0">
                <a:solidFill>
                  <a:srgbClr val="414042"/>
                </a:solidFill>
                <a:latin typeface="Calibri"/>
                <a:cs typeface="Calibri"/>
              </a:rPr>
              <a:t>SHAP </a:t>
            </a:r>
            <a:r>
              <a:rPr sz="1200" b="1" spc="-5" dirty="0">
                <a:solidFill>
                  <a:srgbClr val="414042"/>
                </a:solidFill>
                <a:latin typeface="Calibri"/>
                <a:cs typeface="Calibri"/>
              </a:rPr>
              <a:t>(Shapley Additive</a:t>
            </a:r>
            <a:r>
              <a:rPr sz="1200" b="1" spc="4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14042"/>
                </a:solidFill>
                <a:latin typeface="Calibri"/>
                <a:cs typeface="Calibri"/>
              </a:rPr>
              <a:t>Explanations)</a:t>
            </a:r>
            <a:endParaRPr lang="en-IN" sz="1200" b="1" spc="-5" dirty="0">
              <a:solidFill>
                <a:srgbClr val="414042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lang="en-IN" sz="1200" b="1" spc="-5" dirty="0">
                <a:solidFill>
                  <a:srgbClr val="414042"/>
                </a:solidFill>
                <a:latin typeface="Calibri"/>
                <a:cs typeface="Calibri"/>
              </a:rPr>
              <a:t>Variable importance – no. of times variable used for data split in tree based modelling approach 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2192000" y="2793"/>
            <a:ext cx="0" cy="377190"/>
          </a:xfrm>
          <a:custGeom>
            <a:avLst/>
            <a:gdLst/>
            <a:ahLst/>
            <a:cxnLst/>
            <a:rect l="l" t="t" r="r" b="b"/>
            <a:pathLst>
              <a:path h="377190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96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572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/>
              <a:t>7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F4C544A-0D6A-4834-A1BA-00DACAB8E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480" y="1147699"/>
            <a:ext cx="3933825" cy="4152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B13CC3-FC2D-43D0-8DBF-23F627C38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81" y="2769862"/>
            <a:ext cx="8001000" cy="1752600"/>
          </a:xfrm>
          <a:prstGeom prst="rect">
            <a:avLst/>
          </a:prstGeom>
        </p:spPr>
      </p:pic>
      <p:sp>
        <p:nvSpPr>
          <p:cNvPr id="22" name="object 40">
            <a:extLst>
              <a:ext uri="{FF2B5EF4-FFF2-40B4-BE49-F238E27FC236}">
                <a16:creationId xmlns:a16="http://schemas.microsoft.com/office/drawing/2014/main" id="{B007A33B-CC11-485B-8A18-919641EA4764}"/>
              </a:ext>
            </a:extLst>
          </p:cNvPr>
          <p:cNvSpPr txBox="1"/>
          <p:nvPr/>
        </p:nvSpPr>
        <p:spPr>
          <a:xfrm>
            <a:off x="691336" y="6527800"/>
            <a:ext cx="7843063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IN" sz="1000" spc="-5" dirty="0">
                <a:solidFill>
                  <a:srgbClr val="414042"/>
                </a:solidFill>
                <a:latin typeface="Calibri"/>
                <a:cs typeface="Calibri"/>
              </a:rPr>
              <a:t>For Trip Id 130</a:t>
            </a:r>
            <a:endParaRPr sz="1000" dirty="0">
              <a:latin typeface="Calibri"/>
              <a:cs typeface="Calibri"/>
            </a:endParaRPr>
          </a:p>
        </p:txBody>
      </p:sp>
      <p:graphicFrame>
        <p:nvGraphicFramePr>
          <p:cNvPr id="23" name="object 18">
            <a:extLst>
              <a:ext uri="{FF2B5EF4-FFF2-40B4-BE49-F238E27FC236}">
                <a16:creationId xmlns:a16="http://schemas.microsoft.com/office/drawing/2014/main" id="{2F9E665A-2861-40D6-A479-295935E82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191678"/>
              </p:ext>
            </p:extLst>
          </p:nvPr>
        </p:nvGraphicFramePr>
        <p:xfrm>
          <a:off x="-15870" y="29323"/>
          <a:ext cx="12207870" cy="410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550">
                  <a:extLst>
                    <a:ext uri="{9D8B030D-6E8A-4147-A177-3AD203B41FA5}">
                      <a16:colId xmlns:a16="http://schemas.microsoft.com/office/drawing/2014/main" val="610189212"/>
                    </a:ext>
                  </a:extLst>
                </a:gridCol>
                <a:gridCol w="183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6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003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Executive</a:t>
                      </a:r>
                      <a:r>
                        <a:rPr sz="1300" spc="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lang="en-IN" sz="1300" dirty="0">
                          <a:latin typeface="Calibri"/>
                          <a:cs typeface="Calibri"/>
                        </a:rPr>
                        <a:t>Data Understanding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sz="1300" spc="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Engineering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R w="6350">
                      <a:solidFill>
                        <a:srgbClr val="D1DADB"/>
                      </a:solidFill>
                      <a:prstDash val="soli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407" y="536575"/>
            <a:ext cx="20745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5187" y="1147699"/>
            <a:ext cx="394398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dirty="0">
                <a:solidFill>
                  <a:srgbClr val="414042"/>
                </a:solidFill>
                <a:latin typeface="Arial"/>
                <a:cs typeface="Arial"/>
              </a:rPr>
              <a:t>Drivers and Future</a:t>
            </a:r>
            <a:r>
              <a:rPr sz="1400" spc="-140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414042"/>
                </a:solidFill>
                <a:latin typeface="Arial"/>
                <a:cs typeface="Arial"/>
              </a:rPr>
              <a:t>work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0256" y="1600200"/>
            <a:ext cx="0" cy="4800600"/>
          </a:xfrm>
          <a:custGeom>
            <a:avLst/>
            <a:gdLst/>
            <a:ahLst/>
            <a:cxnLst/>
            <a:rect l="l" t="t" r="r" b="b"/>
            <a:pathLst>
              <a:path h="4800600">
                <a:moveTo>
                  <a:pt x="0" y="0"/>
                </a:moveTo>
                <a:lnTo>
                  <a:pt x="0" y="4800600"/>
                </a:lnTo>
              </a:path>
            </a:pathLst>
          </a:custGeom>
          <a:ln w="6096">
            <a:solidFill>
              <a:srgbClr val="4140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192000" y="2793"/>
            <a:ext cx="0" cy="377190"/>
          </a:xfrm>
          <a:custGeom>
            <a:avLst/>
            <a:gdLst/>
            <a:ahLst/>
            <a:cxnLst/>
            <a:rect l="l" t="t" r="r" b="b"/>
            <a:pathLst>
              <a:path h="377190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596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4572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49919" y="1461912"/>
            <a:ext cx="3540760" cy="1237968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750" b="1" spc="-5" dirty="0">
                <a:solidFill>
                  <a:srgbClr val="414042"/>
                </a:solidFill>
                <a:latin typeface="Calibri"/>
                <a:cs typeface="Calibri"/>
              </a:rPr>
              <a:t>Future </a:t>
            </a:r>
            <a:r>
              <a:rPr sz="1750" b="1" spc="-25" dirty="0">
                <a:solidFill>
                  <a:srgbClr val="414042"/>
                </a:solidFill>
                <a:latin typeface="Calibri"/>
                <a:cs typeface="Calibri"/>
              </a:rPr>
              <a:t>Work</a:t>
            </a:r>
            <a:endParaRPr sz="1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lang="en-IN" sz="1200" b="1" spc="-5" dirty="0">
                <a:solidFill>
                  <a:srgbClr val="414042"/>
                </a:solidFill>
                <a:latin typeface="Calibri"/>
                <a:cs typeface="Calibri"/>
              </a:rPr>
              <a:t>Calibration of Sensor Data </a:t>
            </a:r>
          </a:p>
          <a:p>
            <a:pPr marL="299085" marR="5080" indent="-287020">
              <a:lnSpc>
                <a:spcPct val="110000"/>
              </a:lnSpc>
              <a:spcBef>
                <a:spcPts val="20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1100" spc="-5" dirty="0">
                <a:solidFill>
                  <a:srgbClr val="414042"/>
                </a:solidFill>
                <a:latin typeface="Calibri"/>
                <a:cs typeface="Calibri"/>
              </a:rPr>
              <a:t>Aligned acceleration and gyro direction with vehicle direction to accurate prediction of events (braking, turn)</a:t>
            </a:r>
          </a:p>
          <a:p>
            <a:pPr marL="299085" marR="5080" indent="-287020">
              <a:lnSpc>
                <a:spcPct val="110000"/>
              </a:lnSpc>
              <a:spcBef>
                <a:spcPts val="20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endParaRPr lang="en-IN" sz="11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49919" y="3027198"/>
            <a:ext cx="3543300" cy="57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414042"/>
                </a:solidFill>
                <a:latin typeface="Calibri"/>
                <a:cs typeface="Calibri"/>
              </a:rPr>
              <a:t>Additional</a:t>
            </a:r>
            <a:r>
              <a:rPr sz="1200" b="1" spc="-10" dirty="0">
                <a:solidFill>
                  <a:srgbClr val="414042"/>
                </a:solidFill>
                <a:latin typeface="Calibri"/>
                <a:cs typeface="Calibri"/>
              </a:rPr>
              <a:t> Data</a:t>
            </a:r>
            <a:endParaRPr sz="1200" dirty="0">
              <a:latin typeface="Calibri"/>
              <a:cs typeface="Calibri"/>
            </a:endParaRPr>
          </a:p>
          <a:p>
            <a:pPr marL="299085" marR="5080" indent="-287020" algn="just">
              <a:lnSpc>
                <a:spcPct val="110100"/>
              </a:lnSpc>
              <a:spcBef>
                <a:spcPts val="95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299720" algn="l"/>
              </a:tabLst>
            </a:pPr>
            <a:r>
              <a:rPr lang="en-IN" sz="1100" dirty="0">
                <a:cs typeface="Calibri"/>
              </a:rPr>
              <a:t>Use Map data for location identification which in turn helps to find the event of interest (Stop events 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949919" y="4316121"/>
            <a:ext cx="3333750" cy="746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414042"/>
                </a:solidFill>
                <a:latin typeface="Calibri"/>
                <a:cs typeface="Calibri"/>
              </a:rPr>
              <a:t>Alternative Modeling</a:t>
            </a:r>
            <a:r>
              <a:rPr sz="1200" b="1" spc="-20" dirty="0">
                <a:solidFill>
                  <a:srgbClr val="414042"/>
                </a:solidFill>
                <a:latin typeface="Calibri"/>
                <a:cs typeface="Calibri"/>
              </a:rPr>
              <a:t> </a:t>
            </a:r>
            <a:r>
              <a:rPr sz="1200" b="1" spc="-5" dirty="0">
                <a:solidFill>
                  <a:srgbClr val="414042"/>
                </a:solidFill>
                <a:latin typeface="Calibri"/>
                <a:cs typeface="Calibri"/>
              </a:rPr>
              <a:t>Approaches</a:t>
            </a:r>
            <a:endParaRPr sz="1200" dirty="0">
              <a:latin typeface="Calibri"/>
              <a:cs typeface="Calibri"/>
            </a:endParaRPr>
          </a:p>
          <a:p>
            <a:pPr marL="324485" marR="30480" indent="-287020">
              <a:lnSpc>
                <a:spcPct val="110000"/>
              </a:lnSpc>
              <a:spcBef>
                <a:spcPts val="15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lang="en-IN" sz="1100" dirty="0">
                <a:solidFill>
                  <a:srgbClr val="414042"/>
                </a:solidFill>
                <a:latin typeface="Calibri"/>
                <a:cs typeface="Calibri"/>
              </a:rPr>
              <a:t>Use deep learning model – sequence model to capture better interaction/occurrence between the events (turn, acceleration)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7419" y="1538731"/>
            <a:ext cx="4557979" cy="987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100"/>
              </a:spcBef>
            </a:pPr>
            <a:r>
              <a:rPr lang="en-IN" sz="1750" b="1" spc="-5" dirty="0">
                <a:solidFill>
                  <a:srgbClr val="414042"/>
                </a:solidFill>
                <a:latin typeface="Calibri"/>
                <a:cs typeface="Calibri"/>
              </a:rPr>
              <a:t>Drivers</a:t>
            </a:r>
            <a:endParaRPr sz="1750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950"/>
              </a:spcBef>
            </a:pPr>
            <a:r>
              <a:rPr lang="en-IN" sz="1200" b="1" dirty="0">
                <a:solidFill>
                  <a:srgbClr val="414042"/>
                </a:solidFill>
                <a:latin typeface="Calibri"/>
                <a:cs typeface="Calibri"/>
              </a:rPr>
              <a:t>Speed </a:t>
            </a:r>
          </a:p>
          <a:p>
            <a:pPr marL="324485" marR="30480" indent="-287020">
              <a:lnSpc>
                <a:spcPct val="120000"/>
              </a:lnSpc>
              <a:spcBef>
                <a:spcPts val="20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lang="en-IN" sz="1100" dirty="0">
                <a:solidFill>
                  <a:srgbClr val="414042"/>
                </a:solidFill>
                <a:latin typeface="Calibri"/>
                <a:cs typeface="Calibri"/>
              </a:rPr>
              <a:t>Average and Max Speed are significant drivers – Higher speed more incline to accident  </a:t>
            </a:r>
            <a:endParaRPr lang="en-IN" sz="11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397233" y="6403768"/>
            <a:ext cx="19113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z="1000" spc="-5" dirty="0">
                <a:solidFill>
                  <a:srgbClr val="BEBEBE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28" name="object 18">
            <a:extLst>
              <a:ext uri="{FF2B5EF4-FFF2-40B4-BE49-F238E27FC236}">
                <a16:creationId xmlns:a16="http://schemas.microsoft.com/office/drawing/2014/main" id="{B8BCA77D-F47B-46FF-A1FF-7421F7615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672210"/>
              </p:ext>
            </p:extLst>
          </p:nvPr>
        </p:nvGraphicFramePr>
        <p:xfrm>
          <a:off x="0" y="47170"/>
          <a:ext cx="12207870" cy="410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550">
                  <a:extLst>
                    <a:ext uri="{9D8B030D-6E8A-4147-A177-3AD203B41FA5}">
                      <a16:colId xmlns:a16="http://schemas.microsoft.com/office/drawing/2014/main" val="610189212"/>
                    </a:ext>
                  </a:extLst>
                </a:gridCol>
                <a:gridCol w="183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6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003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Executive</a:t>
                      </a:r>
                      <a:r>
                        <a:rPr sz="1300" spc="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lang="en-IN" sz="1300" dirty="0">
                          <a:latin typeface="Calibri"/>
                          <a:cs typeface="Calibri"/>
                        </a:rPr>
                        <a:t>Data Understanding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sz="1300" spc="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Engineering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R w="6350">
                      <a:solidFill>
                        <a:srgbClr val="D1DADB"/>
                      </a:solidFill>
                      <a:prstDash val="soli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BCD06176-AAC5-42B6-A719-7D4221073891}"/>
              </a:ext>
            </a:extLst>
          </p:cNvPr>
          <p:cNvSpPr/>
          <p:nvPr/>
        </p:nvSpPr>
        <p:spPr>
          <a:xfrm>
            <a:off x="547419" y="2795714"/>
            <a:ext cx="5319981" cy="669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950"/>
              </a:spcBef>
            </a:pPr>
            <a:r>
              <a:rPr lang="en-IN" sz="1200" b="1" dirty="0">
                <a:solidFill>
                  <a:srgbClr val="414042"/>
                </a:solidFill>
                <a:latin typeface="Calibri"/>
                <a:cs typeface="Calibri"/>
              </a:rPr>
              <a:t>Number/Duration of Stop</a:t>
            </a:r>
          </a:p>
          <a:p>
            <a:pPr marL="324485" marR="30480" indent="-287020">
              <a:lnSpc>
                <a:spcPct val="120000"/>
              </a:lnSpc>
              <a:spcBef>
                <a:spcPts val="20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lang="en-IN" sz="1100" dirty="0">
                <a:solidFill>
                  <a:srgbClr val="414042"/>
                </a:solidFill>
                <a:latin typeface="Calibri"/>
                <a:cs typeface="Calibri"/>
              </a:rPr>
              <a:t>Fraction of time drive leas than 0.55m/s (consider vehicle stop or in traffic) plays a good role in driver behaviour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0C735D-CA5B-4067-B07A-EBE01E49ABC3}"/>
              </a:ext>
            </a:extLst>
          </p:cNvPr>
          <p:cNvSpPr/>
          <p:nvPr/>
        </p:nvSpPr>
        <p:spPr>
          <a:xfrm>
            <a:off x="547418" y="3756695"/>
            <a:ext cx="5319981" cy="669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">
              <a:lnSpc>
                <a:spcPct val="100000"/>
              </a:lnSpc>
              <a:spcBef>
                <a:spcPts val="950"/>
              </a:spcBef>
            </a:pPr>
            <a:r>
              <a:rPr lang="en-IN" sz="1200" b="1" dirty="0">
                <a:solidFill>
                  <a:srgbClr val="414042"/>
                </a:solidFill>
                <a:latin typeface="Calibri"/>
                <a:cs typeface="Calibri"/>
              </a:rPr>
              <a:t>Events</a:t>
            </a:r>
          </a:p>
          <a:p>
            <a:pPr marL="324485" marR="30480" indent="-287020">
              <a:lnSpc>
                <a:spcPct val="120000"/>
              </a:lnSpc>
              <a:spcBef>
                <a:spcPts val="20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lang="en-IN" sz="1100" dirty="0">
                <a:solidFill>
                  <a:srgbClr val="414042"/>
                </a:solidFill>
                <a:latin typeface="Calibri"/>
                <a:cs typeface="Calibri"/>
              </a:rPr>
              <a:t>Harsh Braking and harsh Acceleration</a:t>
            </a:r>
          </a:p>
          <a:p>
            <a:pPr marL="324485" marR="30480" indent="-287020">
              <a:lnSpc>
                <a:spcPct val="120000"/>
              </a:lnSpc>
              <a:spcBef>
                <a:spcPts val="20"/>
              </a:spcBef>
              <a:buClr>
                <a:srgbClr val="096AC8"/>
              </a:buClr>
              <a:buSzPct val="131818"/>
              <a:buFont typeface="Arial"/>
              <a:buChar char="•"/>
              <a:tabLst>
                <a:tab pos="324485" algn="l"/>
                <a:tab pos="325120" algn="l"/>
              </a:tabLst>
            </a:pPr>
            <a:r>
              <a:rPr lang="en-IN" sz="1100" dirty="0">
                <a:solidFill>
                  <a:srgbClr val="414042"/>
                </a:solidFill>
                <a:latin typeface="Calibri"/>
                <a:cs typeface="Calibri"/>
              </a:rPr>
              <a:t>Sequence of events (LSTM Score)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407" y="521334"/>
            <a:ext cx="330898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>
                <a:latin typeface="Calibri"/>
                <a:cs typeface="Calibri"/>
              </a:rPr>
              <a:t>Executive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0038" y="6391757"/>
            <a:ext cx="96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BEBEBE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57506" y="3996309"/>
            <a:ext cx="5245100" cy="428625"/>
          </a:xfrm>
          <a:custGeom>
            <a:avLst/>
            <a:gdLst/>
            <a:ahLst/>
            <a:cxnLst/>
            <a:rect l="l" t="t" r="r" b="b"/>
            <a:pathLst>
              <a:path w="5245100" h="428625">
                <a:moveTo>
                  <a:pt x="0" y="428586"/>
                </a:moveTo>
                <a:lnTo>
                  <a:pt x="5245100" y="428586"/>
                </a:lnTo>
                <a:lnTo>
                  <a:pt x="5245100" y="0"/>
                </a:lnTo>
                <a:lnTo>
                  <a:pt x="0" y="0"/>
                </a:lnTo>
                <a:lnTo>
                  <a:pt x="0" y="428586"/>
                </a:lnTo>
                <a:close/>
              </a:path>
            </a:pathLst>
          </a:custGeom>
          <a:solidFill>
            <a:srgbClr val="096A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698359"/>
              </p:ext>
            </p:extLst>
          </p:nvPr>
        </p:nvGraphicFramePr>
        <p:xfrm>
          <a:off x="6157506" y="3996309"/>
          <a:ext cx="5245100" cy="2165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848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Performance 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5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9144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0400">
                <a:tc>
                  <a:txBody>
                    <a:bodyPr/>
                    <a:lstStyle/>
                    <a:p>
                      <a:pPr marL="353060" indent="-172720">
                        <a:lnSpc>
                          <a:spcPct val="100000"/>
                        </a:lnSpc>
                        <a:spcBef>
                          <a:spcPts val="1150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3695" algn="l"/>
                        </a:tabLst>
                      </a:pPr>
                      <a:r>
                        <a:rPr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Best </a:t>
                      </a:r>
                      <a:r>
                        <a:rPr lang="en-IN" sz="1200" spc="-1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AUC </a:t>
                      </a:r>
                      <a:r>
                        <a:rPr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on holdout </a:t>
                      </a:r>
                      <a:r>
                        <a:rPr lang="en-IN" sz="12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validation</a:t>
                      </a:r>
                      <a:r>
                        <a:rPr sz="12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data (</a:t>
                      </a:r>
                      <a:r>
                        <a:rPr lang="en-IN" sz="12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20% </a:t>
                      </a:r>
                      <a:r>
                        <a:rPr lang="en-IN"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200" spc="-2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IN" sz="1200" b="1" spc="-2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0.77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353060" indent="-172720">
                        <a:lnSpc>
                          <a:spcPct val="100000"/>
                        </a:lnSpc>
                        <a:spcBef>
                          <a:spcPts val="994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3695" algn="l"/>
                        </a:tabLst>
                      </a:pPr>
                      <a:r>
                        <a:rPr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Model-driven insights derived using </a:t>
                      </a:r>
                      <a:r>
                        <a:rPr lang="en-IN"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events detection and </a:t>
                      </a:r>
                      <a:r>
                        <a:rPr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SHAP (Shapley Additive</a:t>
                      </a:r>
                      <a:r>
                        <a:rPr sz="1200" spc="-7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Explanations)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353060" marR="280670" indent="-172720">
                        <a:lnSpc>
                          <a:spcPct val="113300"/>
                        </a:lnSpc>
                        <a:spcBef>
                          <a:spcPts val="819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3695" algn="l"/>
                        </a:tabLst>
                      </a:pPr>
                      <a:r>
                        <a:rPr sz="120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Primary </a:t>
                      </a:r>
                      <a:r>
                        <a:rPr sz="12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factor </a:t>
                      </a:r>
                      <a:r>
                        <a:rPr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that influences </a:t>
                      </a:r>
                      <a:r>
                        <a:rPr lang="en-IN"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the dangerous trip – Speed 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353060" marR="583565" indent="-172720">
                        <a:lnSpc>
                          <a:spcPct val="114199"/>
                        </a:lnSpc>
                        <a:spcBef>
                          <a:spcPts val="80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3695" algn="l"/>
                        </a:tabLst>
                      </a:pPr>
                      <a:r>
                        <a:rPr sz="120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Additional </a:t>
                      </a:r>
                      <a:r>
                        <a:rPr sz="1200" spc="-2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key </a:t>
                      </a:r>
                      <a:r>
                        <a:rPr sz="12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factors: 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4605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lnB w="6350">
                      <a:solidFill>
                        <a:srgbClr val="D1DA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181737"/>
              </p:ext>
            </p:extLst>
          </p:nvPr>
        </p:nvGraphicFramePr>
        <p:xfrm>
          <a:off x="6183925" y="1694303"/>
          <a:ext cx="5245100" cy="39366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848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 Preparation </a:t>
                      </a:r>
                      <a:r>
                        <a:rPr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sz="15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IN" sz="15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Engineering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90805" marB="0">
                    <a:solidFill>
                      <a:srgbClr val="096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319">
                <a:tc>
                  <a:txBody>
                    <a:bodyPr/>
                    <a:lstStyle/>
                    <a:p>
                      <a:pPr marL="35306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3695" algn="l"/>
                        </a:tabLst>
                      </a:pPr>
                      <a:r>
                        <a:rPr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Extensive </a:t>
                      </a:r>
                      <a:r>
                        <a:rPr sz="12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feature </a:t>
                      </a:r>
                      <a:r>
                        <a:rPr sz="120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engineering </a:t>
                      </a:r>
                      <a:r>
                        <a:rPr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to distill time-series </a:t>
                      </a:r>
                      <a:r>
                        <a:rPr sz="12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data </a:t>
                      </a:r>
                      <a:r>
                        <a:rPr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into </a:t>
                      </a:r>
                      <a:r>
                        <a:rPr sz="120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2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set</a:t>
                      </a:r>
                      <a:r>
                        <a:rPr sz="1200" spc="-7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of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35306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12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representative </a:t>
                      </a:r>
                      <a:r>
                        <a:rPr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characteristics </a:t>
                      </a:r>
                      <a:r>
                        <a:rPr lang="en-IN" sz="120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of the trip 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353060" marR="100330" indent="-172720">
                        <a:lnSpc>
                          <a:spcPct val="114199"/>
                        </a:lnSpc>
                        <a:spcBef>
                          <a:spcPts val="80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3695" algn="l"/>
                        </a:tabLst>
                      </a:pPr>
                      <a:r>
                        <a:rPr lang="en-IN"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Features created at trip level (average speed, average acceleration, trip duration, count of stops, duration of stop)</a:t>
                      </a:r>
                    </a:p>
                    <a:p>
                      <a:pPr marL="353060" marR="100330" indent="-172720">
                        <a:lnSpc>
                          <a:spcPct val="114199"/>
                        </a:lnSpc>
                        <a:spcBef>
                          <a:spcPts val="80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3695" algn="l"/>
                        </a:tabLst>
                      </a:pPr>
                      <a:r>
                        <a:rPr lang="en-IN" sz="1200" spc="-5" dirty="0">
                          <a:solidFill>
                            <a:srgbClr val="414042"/>
                          </a:solidFill>
                          <a:latin typeface="+mn-lt"/>
                          <a:cs typeface="Calibri"/>
                        </a:rPr>
                        <a:t>Driving events (moving, stopping, sudden braking, fast </a:t>
                      </a:r>
                      <a:r>
                        <a:rPr lang="en-IN" sz="1200" spc="-5" dirty="0" err="1">
                          <a:solidFill>
                            <a:srgbClr val="414042"/>
                          </a:solidFill>
                          <a:latin typeface="+mn-lt"/>
                          <a:cs typeface="Calibri"/>
                        </a:rPr>
                        <a:t>u-turn</a:t>
                      </a:r>
                      <a:r>
                        <a:rPr lang="en-IN" sz="1200" spc="-5" dirty="0">
                          <a:solidFill>
                            <a:srgbClr val="414042"/>
                          </a:solidFill>
                          <a:latin typeface="+mn-lt"/>
                          <a:cs typeface="Calibri"/>
                        </a:rPr>
                        <a:t>)  using sliding window of 10s with overlap of 5s</a:t>
                      </a:r>
                    </a:p>
                    <a:p>
                      <a:pPr marL="353060" marR="100330" indent="-172720">
                        <a:lnSpc>
                          <a:spcPct val="114199"/>
                        </a:lnSpc>
                        <a:spcBef>
                          <a:spcPts val="80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3695" algn="l"/>
                        </a:tabLst>
                      </a:pPr>
                      <a:r>
                        <a:rPr sz="12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Data </a:t>
                      </a:r>
                      <a:r>
                        <a:rPr sz="120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cleaning included minor </a:t>
                      </a:r>
                      <a:r>
                        <a:rPr sz="12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200" spc="-13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imputation</a:t>
                      </a:r>
                      <a:r>
                        <a:rPr lang="en-IN"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and outlier in data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45415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9917">
                <a:tc>
                  <a:txBody>
                    <a:bodyPr/>
                    <a:lstStyle/>
                    <a:p>
                      <a:pPr marL="353060" indent="-172720">
                        <a:lnSpc>
                          <a:spcPct val="100000"/>
                        </a:lnSpc>
                        <a:spcBef>
                          <a:spcPts val="994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3695" algn="l"/>
                        </a:tabLst>
                      </a:pP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45415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lnB w="6350">
                      <a:solidFill>
                        <a:srgbClr val="D1DA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163887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353617"/>
              </p:ext>
            </p:extLst>
          </p:nvPr>
        </p:nvGraphicFramePr>
        <p:xfrm>
          <a:off x="609600" y="3996309"/>
          <a:ext cx="5245100" cy="2165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8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Modeling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91440" marB="0">
                    <a:solidFill>
                      <a:srgbClr val="096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0400">
                <a:tc>
                  <a:txBody>
                    <a:bodyPr/>
                    <a:lstStyle/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50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Ensembles of two models</a:t>
                      </a:r>
                      <a:r>
                        <a:rPr sz="120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, one </a:t>
                      </a:r>
                      <a:r>
                        <a:rPr lang="en-IN" sz="120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tree based approach </a:t>
                      </a:r>
                      <a:r>
                        <a:rPr lang="en-IN"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build on metadata and second sequence model on series of events 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994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sz="1200" b="1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LightGBM boosted tree model </a:t>
                      </a:r>
                      <a:r>
                        <a:rPr lang="en-IN" sz="1200" b="1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– </a:t>
                      </a:r>
                      <a:r>
                        <a:rPr lang="en-IN" sz="1200" b="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based on trip details and count of events </a:t>
                      </a: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994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b="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LSTM Sequence model – based on sequence of events (accelerate, brake and then again harsh accelerate </a:t>
                      </a:r>
                      <a:endParaRPr sz="1200" b="0" dirty="0">
                        <a:latin typeface="Calibri"/>
                        <a:cs typeface="Calibri"/>
                      </a:endParaRP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01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sz="12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Training/validation </a:t>
                      </a:r>
                      <a:r>
                        <a:rPr sz="120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splits </a:t>
                      </a:r>
                      <a:r>
                        <a:rPr lang="en-IN" sz="120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to 80/20 ratio and tested performance on 5-CV folds 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4605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lnB w="6350">
                      <a:solidFill>
                        <a:srgbClr val="D1DA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661929"/>
              </p:ext>
            </p:extLst>
          </p:nvPr>
        </p:nvGraphicFramePr>
        <p:xfrm>
          <a:off x="609600" y="1669033"/>
          <a:ext cx="5245100" cy="2166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4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84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Problem</a:t>
                      </a:r>
                      <a:r>
                        <a:rPr sz="15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Statement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90805" marB="0">
                    <a:solidFill>
                      <a:srgbClr val="096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917">
                <a:tc>
                  <a:txBody>
                    <a:bodyPr/>
                    <a:lstStyle/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sz="120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Goal: </a:t>
                      </a:r>
                      <a:r>
                        <a:rPr lang="en-IN" sz="1200" spc="-5" dirty="0">
                          <a:solidFill>
                            <a:srgbClr val="414042"/>
                          </a:solidFill>
                          <a:latin typeface="+mn-lt"/>
                          <a:cs typeface="Calibri"/>
                        </a:rPr>
                        <a:t>Given the telematics data for each trip and the label if the trip is tagged as dangerous driving, derive a model that can detect dangerous driving trips</a:t>
                      </a: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sz="120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Solution </a:t>
                      </a:r>
                      <a:r>
                        <a:rPr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approach:</a:t>
                      </a:r>
                      <a:r>
                        <a:rPr lang="en-IN"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Build</a:t>
                      </a:r>
                      <a:r>
                        <a:rPr lang="en-IN" sz="120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 </a:t>
                      </a:r>
                      <a:r>
                        <a:rPr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that </a:t>
                      </a:r>
                      <a:r>
                        <a:rPr sz="12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accurately </a:t>
                      </a:r>
                      <a:r>
                        <a:rPr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predicts </a:t>
                      </a:r>
                      <a:r>
                        <a:rPr sz="120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lang="en-IN" sz="120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dangerous driving at trip level </a:t>
                      </a:r>
                      <a:endParaRPr sz="1200" baseline="24305" dirty="0">
                        <a:latin typeface="Calibri"/>
                        <a:cs typeface="Calibri"/>
                      </a:endParaRPr>
                    </a:p>
                    <a:p>
                      <a:pPr marL="351790" marR="675640" indent="-172720">
                        <a:lnSpc>
                          <a:spcPct val="114199"/>
                        </a:lnSpc>
                        <a:spcBef>
                          <a:spcPts val="790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Produce empirical, model-derived insights into </a:t>
                      </a:r>
                      <a:r>
                        <a:rPr sz="120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2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factors </a:t>
                      </a:r>
                      <a:r>
                        <a:rPr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that drive  </a:t>
                      </a:r>
                      <a:r>
                        <a:rPr lang="en-IN" sz="12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dangerous behaviour (Harsh Brake, Harsh Acceleration, Sharp Turns, Cornering  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45415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lnB w="6350">
                      <a:solidFill>
                        <a:srgbClr val="D1DA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615187" y="1147699"/>
            <a:ext cx="382295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414042"/>
                </a:solidFill>
                <a:latin typeface="Arial"/>
                <a:cs typeface="Arial"/>
              </a:rPr>
              <a:t>End-to-end overview </a:t>
            </a:r>
            <a:r>
              <a:rPr sz="1400" dirty="0">
                <a:solidFill>
                  <a:srgbClr val="414042"/>
                </a:solidFill>
                <a:latin typeface="Arial"/>
                <a:cs typeface="Arial"/>
              </a:rPr>
              <a:t>of </a:t>
            </a:r>
            <a:r>
              <a:rPr sz="1400" spc="-5" dirty="0">
                <a:solidFill>
                  <a:srgbClr val="414042"/>
                </a:solidFill>
                <a:latin typeface="Arial"/>
                <a:cs typeface="Arial"/>
              </a:rPr>
              <a:t>analytical</a:t>
            </a:r>
            <a:r>
              <a:rPr sz="1400" spc="-50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lang="en-IN" sz="1400" dirty="0">
                <a:solidFill>
                  <a:srgbClr val="414042"/>
                </a:solidFill>
                <a:latin typeface="Arial"/>
                <a:cs typeface="Arial"/>
              </a:rPr>
              <a:t>framework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2192000" y="2793"/>
            <a:ext cx="0" cy="377190"/>
          </a:xfrm>
          <a:custGeom>
            <a:avLst/>
            <a:gdLst/>
            <a:ahLst/>
            <a:cxnLst/>
            <a:rect l="l" t="t" r="r" b="b"/>
            <a:pathLst>
              <a:path h="377190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596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4572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66824"/>
              </p:ext>
            </p:extLst>
          </p:nvPr>
        </p:nvGraphicFramePr>
        <p:xfrm>
          <a:off x="0" y="47170"/>
          <a:ext cx="12207870" cy="410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550">
                  <a:extLst>
                    <a:ext uri="{9D8B030D-6E8A-4147-A177-3AD203B41FA5}">
                      <a16:colId xmlns:a16="http://schemas.microsoft.com/office/drawing/2014/main" val="610189212"/>
                    </a:ext>
                  </a:extLst>
                </a:gridCol>
                <a:gridCol w="183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6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003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Executive</a:t>
                      </a:r>
                      <a:r>
                        <a:rPr sz="1300" spc="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lang="en-IN" sz="1300" dirty="0">
                          <a:latin typeface="Calibri"/>
                          <a:cs typeface="Calibri"/>
                        </a:rPr>
                        <a:t>Data Understanding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sz="1300" spc="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Engineering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val 19">
            <a:extLst>
              <a:ext uri="{FF2B5EF4-FFF2-40B4-BE49-F238E27FC236}">
                <a16:creationId xmlns:a16="http://schemas.microsoft.com/office/drawing/2014/main" id="{C9509C20-6394-4FAB-88BF-5DADE8AA4560}"/>
              </a:ext>
            </a:extLst>
          </p:cNvPr>
          <p:cNvSpPr/>
          <p:nvPr/>
        </p:nvSpPr>
        <p:spPr>
          <a:xfrm>
            <a:off x="5418789" y="1600200"/>
            <a:ext cx="601011" cy="660777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95" latinLnBrk="1"/>
            <a:endParaRPr lang="ko-KR" altLang="en-US" sz="2400">
              <a:solidFill>
                <a:prstClr val="white"/>
              </a:solidFill>
              <a:latin typeface="+mj-lt"/>
              <a:ea typeface="Arial Unicode MS"/>
            </a:endParaRPr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651B3E63-48CA-4137-877E-5C94081B150E}"/>
              </a:ext>
            </a:extLst>
          </p:cNvPr>
          <p:cNvSpPr/>
          <p:nvPr/>
        </p:nvSpPr>
        <p:spPr>
          <a:xfrm>
            <a:off x="5553864" y="1752600"/>
            <a:ext cx="389736" cy="36482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95" latinLnBrk="1"/>
            <a:endParaRPr lang="ko-KR" altLang="en-US" sz="2400" dirty="0">
              <a:solidFill>
                <a:prstClr val="white"/>
              </a:solidFill>
              <a:latin typeface="+mj-lt"/>
              <a:ea typeface="Arial Unicode M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7858CA-6A73-481A-B7BA-898C27F0D3AA}"/>
              </a:ext>
            </a:extLst>
          </p:cNvPr>
          <p:cNvSpPr/>
          <p:nvPr/>
        </p:nvSpPr>
        <p:spPr>
          <a:xfrm>
            <a:off x="11106327" y="1523999"/>
            <a:ext cx="601011" cy="736971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95" latinLnBrk="1"/>
            <a:endParaRPr lang="ko-KR" altLang="en-US" sz="2400" dirty="0">
              <a:solidFill>
                <a:prstClr val="white"/>
              </a:solidFill>
              <a:latin typeface="+mj-lt"/>
              <a:ea typeface="Arial Unicode MS"/>
            </a:endParaRPr>
          </a:p>
        </p:txBody>
      </p:sp>
      <p:sp>
        <p:nvSpPr>
          <p:cNvPr id="23" name="Oval 21">
            <a:extLst>
              <a:ext uri="{FF2B5EF4-FFF2-40B4-BE49-F238E27FC236}">
                <a16:creationId xmlns:a16="http://schemas.microsoft.com/office/drawing/2014/main" id="{1367E3D7-2A69-47FC-AB31-34008F1F4B3C}"/>
              </a:ext>
            </a:extLst>
          </p:cNvPr>
          <p:cNvSpPr>
            <a:spLocks noChangeAspect="1"/>
          </p:cNvSpPr>
          <p:nvPr/>
        </p:nvSpPr>
        <p:spPr>
          <a:xfrm>
            <a:off x="11185917" y="1706581"/>
            <a:ext cx="386023" cy="38924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8" tIns="60960" rIns="121918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1219195" latinLnBrk="1"/>
            <a:endParaRPr lang="ko-KR" altLang="en-US" sz="2400">
              <a:solidFill>
                <a:prstClr val="white"/>
              </a:solidFill>
              <a:latin typeface="+mj-lt"/>
              <a:ea typeface="Arial Unicode M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AFE8C0-56C5-4CFF-BCA3-0A8A0CC07F75}"/>
              </a:ext>
            </a:extLst>
          </p:cNvPr>
          <p:cNvSpPr/>
          <p:nvPr/>
        </p:nvSpPr>
        <p:spPr>
          <a:xfrm>
            <a:off x="11106327" y="3766109"/>
            <a:ext cx="848558" cy="842964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95" latinLnBrk="1"/>
            <a:endParaRPr lang="ko-KR" altLang="en-US" sz="2400">
              <a:solidFill>
                <a:prstClr val="white"/>
              </a:solidFill>
              <a:latin typeface="+mj-lt"/>
              <a:ea typeface="Arial Unicode MS"/>
            </a:endParaRPr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6C24C29A-AE18-4158-9110-B51B437EFA70}"/>
              </a:ext>
            </a:extLst>
          </p:cNvPr>
          <p:cNvSpPr/>
          <p:nvPr/>
        </p:nvSpPr>
        <p:spPr>
          <a:xfrm>
            <a:off x="11185917" y="3996309"/>
            <a:ext cx="433378" cy="389478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95" latinLnBrk="1"/>
            <a:endParaRPr lang="ko-KR" altLang="en-US" sz="2400">
              <a:solidFill>
                <a:prstClr val="black"/>
              </a:solidFill>
              <a:latin typeface="+mj-lt"/>
              <a:ea typeface="Arial Unicode M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8DF8A86-BF31-45A5-8581-09EC362AF9E3}"/>
              </a:ext>
            </a:extLst>
          </p:cNvPr>
          <p:cNvSpPr/>
          <p:nvPr/>
        </p:nvSpPr>
        <p:spPr>
          <a:xfrm>
            <a:off x="5300671" y="3829481"/>
            <a:ext cx="633619" cy="767543"/>
          </a:xfrm>
          <a:prstGeom prst="ellipse">
            <a:avLst/>
          </a:prstGeom>
          <a:solidFill>
            <a:schemeClr val="bg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95" latinLnBrk="1"/>
            <a:endParaRPr lang="ko-KR" altLang="en-US" sz="2400">
              <a:solidFill>
                <a:prstClr val="white"/>
              </a:solidFill>
              <a:latin typeface="+mj-lt"/>
              <a:ea typeface="Arial Unicode MS"/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E9A01216-190D-4E32-B41C-C9D1B12D230A}"/>
              </a:ext>
            </a:extLst>
          </p:cNvPr>
          <p:cNvSpPr/>
          <p:nvPr/>
        </p:nvSpPr>
        <p:spPr>
          <a:xfrm rot="2700000">
            <a:off x="5504977" y="3982160"/>
            <a:ext cx="292606" cy="43305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219195" latinLnBrk="1"/>
            <a:endParaRPr lang="ko-KR" altLang="en-US" sz="2400">
              <a:solidFill>
                <a:prstClr val="white"/>
              </a:solidFill>
              <a:latin typeface="+mj-lt"/>
              <a:ea typeface="Arial Unicode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407" y="536575"/>
            <a:ext cx="37731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5" dirty="0"/>
              <a:t>Data Understanding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15187" y="1147699"/>
            <a:ext cx="487425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dirty="0">
                <a:solidFill>
                  <a:srgbClr val="414042"/>
                </a:solidFill>
                <a:latin typeface="Arial"/>
                <a:cs typeface="Arial"/>
              </a:rPr>
              <a:t>Telematics Data -  four-wheel driver's smartphone 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92000" y="2793"/>
            <a:ext cx="0" cy="377190"/>
          </a:xfrm>
          <a:custGeom>
            <a:avLst/>
            <a:gdLst/>
            <a:ahLst/>
            <a:cxnLst/>
            <a:rect l="l" t="t" r="r" b="b"/>
            <a:pathLst>
              <a:path h="377190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96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572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9791" y="2203704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628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9447" y="2203704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628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2152" y="2203704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182880"/>
                </a:moveTo>
                <a:lnTo>
                  <a:pt x="0" y="0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30283" y="2203704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182880"/>
                </a:moveTo>
                <a:lnTo>
                  <a:pt x="0" y="0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30283" y="2874264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6096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/>
              <a:t>2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91336" y="6527800"/>
            <a:ext cx="7843063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414042"/>
                </a:solidFill>
                <a:latin typeface="Calibri"/>
                <a:cs typeface="Calibri"/>
              </a:rPr>
              <a:t>*</a:t>
            </a:r>
            <a:r>
              <a:rPr lang="en-IN" sz="1000" spc="-5" dirty="0">
                <a:solidFill>
                  <a:srgbClr val="414042"/>
                </a:solidFill>
                <a:latin typeface="Calibri"/>
                <a:cs typeface="Calibri"/>
              </a:rPr>
              <a:t>After Data Cleaning</a:t>
            </a:r>
            <a:endParaRPr sz="1000" dirty="0">
              <a:latin typeface="Calibri"/>
              <a:cs typeface="Calibri"/>
            </a:endParaRPr>
          </a:p>
        </p:txBody>
      </p:sp>
      <p:graphicFrame>
        <p:nvGraphicFramePr>
          <p:cNvPr id="43" name="object 18">
            <a:extLst>
              <a:ext uri="{FF2B5EF4-FFF2-40B4-BE49-F238E27FC236}">
                <a16:creationId xmlns:a16="http://schemas.microsoft.com/office/drawing/2014/main" id="{636B5E56-AC89-457D-B074-781A59239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318904"/>
              </p:ext>
            </p:extLst>
          </p:nvPr>
        </p:nvGraphicFramePr>
        <p:xfrm>
          <a:off x="0" y="47170"/>
          <a:ext cx="12207870" cy="410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550">
                  <a:extLst>
                    <a:ext uri="{9D8B030D-6E8A-4147-A177-3AD203B41FA5}">
                      <a16:colId xmlns:a16="http://schemas.microsoft.com/office/drawing/2014/main" val="610189212"/>
                    </a:ext>
                  </a:extLst>
                </a:gridCol>
                <a:gridCol w="183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6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003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Executive</a:t>
                      </a:r>
                      <a:r>
                        <a:rPr sz="1300" spc="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lang="en-IN" sz="1300" dirty="0">
                          <a:latin typeface="Calibri"/>
                          <a:cs typeface="Calibri"/>
                        </a:rPr>
                        <a:t>Data Understanding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sz="1300" spc="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Engineering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object 11">
            <a:extLst>
              <a:ext uri="{FF2B5EF4-FFF2-40B4-BE49-F238E27FC236}">
                <a16:creationId xmlns:a16="http://schemas.microsoft.com/office/drawing/2014/main" id="{E9D53441-60AB-4F89-881D-36464422C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50487"/>
              </p:ext>
            </p:extLst>
          </p:nvPr>
        </p:nvGraphicFramePr>
        <p:xfrm>
          <a:off x="615187" y="1583580"/>
          <a:ext cx="6290602" cy="2064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0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848">
                <a:tc>
                  <a:txBody>
                    <a:bodyPr/>
                    <a:lstStyle/>
                    <a:p>
                      <a:pPr marL="635" algn="l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lang="en-IN"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Snapshot of Data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90805" marB="0">
                    <a:solidFill>
                      <a:srgbClr val="096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917">
                <a:tc>
                  <a:txBody>
                    <a:bodyPr/>
                    <a:lstStyle/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Calibri"/>
                          <a:cs typeface="Calibri"/>
                        </a:rPr>
                        <a:t>Total number of trip – 20K </a:t>
                      </a: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Calibri"/>
                          <a:cs typeface="Calibri"/>
                        </a:rPr>
                        <a:t>Thousands of telematics data points per trip with acceleration (3-axis), gyro (3-axis), Speed, Bearing and Accuracy information available at every 1s  </a:t>
                      </a: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Calibri"/>
                          <a:cs typeface="Calibri"/>
                        </a:rPr>
                        <a:t>Target </a:t>
                      </a:r>
                      <a:r>
                        <a:rPr lang="en-IN" sz="1200" dirty="0">
                          <a:latin typeface="+mn-lt"/>
                          <a:cs typeface="Calibri"/>
                        </a:rPr>
                        <a:t>Label per trip (1-indicate dangerous driving) – Slightly unbalanced 25% positive points</a:t>
                      </a: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+mn-lt"/>
                          <a:cs typeface="Calibri"/>
                        </a:rPr>
                        <a:t>Trip duration varies from 2min to 2.5 hrs; on the average of 15 mins*  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45415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lnB w="6350">
                      <a:solidFill>
                        <a:srgbClr val="D1DA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5" name="Picture 44">
            <a:extLst>
              <a:ext uri="{FF2B5EF4-FFF2-40B4-BE49-F238E27FC236}">
                <a16:creationId xmlns:a16="http://schemas.microsoft.com/office/drawing/2014/main" id="{4E0D5D86-50F6-4DFF-B8C2-A5E9FF57D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790" y="818670"/>
            <a:ext cx="5133810" cy="3744434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96E34D8-F9E1-4B1A-971C-B32CE25B97BA}"/>
              </a:ext>
            </a:extLst>
          </p:cNvPr>
          <p:cNvSpPr/>
          <p:nvPr/>
        </p:nvSpPr>
        <p:spPr>
          <a:xfrm>
            <a:off x="8711184" y="3648345"/>
            <a:ext cx="3200397" cy="1044177"/>
          </a:xfrm>
          <a:prstGeom prst="roundRect">
            <a:avLst/>
          </a:prstGeom>
          <a:solidFill>
            <a:schemeClr val="bg1">
              <a:alpha val="8000"/>
            </a:schemeClr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7" name="object 11">
            <a:extLst>
              <a:ext uri="{FF2B5EF4-FFF2-40B4-BE49-F238E27FC236}">
                <a16:creationId xmlns:a16="http://schemas.microsoft.com/office/drawing/2014/main" id="{818A90A5-D202-48BD-A60D-AF5CF8BF5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32312"/>
              </p:ext>
            </p:extLst>
          </p:nvPr>
        </p:nvGraphicFramePr>
        <p:xfrm>
          <a:off x="615187" y="3938066"/>
          <a:ext cx="6290602" cy="2064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0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848">
                <a:tc>
                  <a:txBody>
                    <a:bodyPr/>
                    <a:lstStyle/>
                    <a:p>
                      <a:pPr marL="635" algn="l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lang="en-IN"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Cleaning of Data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90805" marB="0">
                    <a:solidFill>
                      <a:srgbClr val="096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917">
                <a:tc>
                  <a:txBody>
                    <a:bodyPr/>
                    <a:lstStyle/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Calibri"/>
                          <a:cs typeface="Calibri"/>
                        </a:rPr>
                        <a:t>Removed outlier data points – Trip duration greater than 2.5 hrs</a:t>
                      </a: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Calibri"/>
                          <a:cs typeface="Calibri"/>
                        </a:rPr>
                        <a:t>Data Missing during the trip (removed if % of missing data is more than 90%)</a:t>
                      </a: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Calibri"/>
                          <a:cs typeface="Calibri"/>
                        </a:rPr>
                        <a:t>Received signal data is weak – indicated by speed value of -1 and higher </a:t>
                      </a:r>
                      <a:r>
                        <a:rPr lang="en-IN" sz="1200" dirty="0">
                          <a:latin typeface="+mn-lt"/>
                          <a:cs typeface="Calibri"/>
                        </a:rPr>
                        <a:t>accuracy value trip (removed if % of weak signal data is more than 90%)</a:t>
                      </a: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+mn-lt"/>
                          <a:cs typeface="Calibri"/>
                        </a:rPr>
                        <a:t>Used Special treatment of data missing and weak signal at feature engineering process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45415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lnB w="6350">
                      <a:solidFill>
                        <a:srgbClr val="D1DA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AAD09462-2FD0-46CF-B916-6D21A1FE698C}"/>
              </a:ext>
            </a:extLst>
          </p:cNvPr>
          <p:cNvSpPr/>
          <p:nvPr/>
        </p:nvSpPr>
        <p:spPr>
          <a:xfrm>
            <a:off x="9829801" y="5105400"/>
            <a:ext cx="1524000" cy="533400"/>
          </a:xfrm>
          <a:prstGeom prst="wedgeEllipseCallout">
            <a:avLst>
              <a:gd name="adj1" fmla="val -49960"/>
              <a:gd name="adj2" fmla="val -126769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Outliers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407" y="536575"/>
            <a:ext cx="37731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5" dirty="0"/>
              <a:t>Feature Engineering 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15187" y="1147699"/>
            <a:ext cx="487425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dirty="0">
                <a:solidFill>
                  <a:srgbClr val="414042"/>
                </a:solidFill>
                <a:latin typeface="Arial"/>
                <a:cs typeface="Arial"/>
              </a:rPr>
              <a:t>Characteristics of the Trip 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92000" y="2793"/>
            <a:ext cx="0" cy="377190"/>
          </a:xfrm>
          <a:custGeom>
            <a:avLst/>
            <a:gdLst/>
            <a:ahLst/>
            <a:cxnLst/>
            <a:rect l="l" t="t" r="r" b="b"/>
            <a:pathLst>
              <a:path h="377190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96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572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9791" y="2203704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628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9447" y="2203704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628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2152" y="2203704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182880"/>
                </a:moveTo>
                <a:lnTo>
                  <a:pt x="0" y="0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30283" y="2203704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182880"/>
                </a:moveTo>
                <a:lnTo>
                  <a:pt x="0" y="0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30283" y="2874264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6096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/>
              <a:t>2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91336" y="6527800"/>
            <a:ext cx="7843063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IN" sz="1000" spc="-5" dirty="0">
                <a:solidFill>
                  <a:srgbClr val="414042"/>
                </a:solidFill>
                <a:latin typeface="Calibri"/>
                <a:cs typeface="Calibri"/>
              </a:rPr>
              <a:t>For Trip Id 130</a:t>
            </a:r>
            <a:endParaRPr sz="1000" dirty="0">
              <a:latin typeface="Calibri"/>
              <a:cs typeface="Calibri"/>
            </a:endParaRPr>
          </a:p>
        </p:txBody>
      </p:sp>
      <p:graphicFrame>
        <p:nvGraphicFramePr>
          <p:cNvPr id="43" name="object 18">
            <a:extLst>
              <a:ext uri="{FF2B5EF4-FFF2-40B4-BE49-F238E27FC236}">
                <a16:creationId xmlns:a16="http://schemas.microsoft.com/office/drawing/2014/main" id="{636B5E56-AC89-457D-B074-781A59239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43283"/>
              </p:ext>
            </p:extLst>
          </p:nvPr>
        </p:nvGraphicFramePr>
        <p:xfrm>
          <a:off x="0" y="47170"/>
          <a:ext cx="12207870" cy="410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550">
                  <a:extLst>
                    <a:ext uri="{9D8B030D-6E8A-4147-A177-3AD203B41FA5}">
                      <a16:colId xmlns:a16="http://schemas.microsoft.com/office/drawing/2014/main" val="610189212"/>
                    </a:ext>
                  </a:extLst>
                </a:gridCol>
                <a:gridCol w="183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6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003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Executive</a:t>
                      </a:r>
                      <a:r>
                        <a:rPr sz="1300" spc="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lang="en-IN" sz="1300" dirty="0">
                          <a:latin typeface="Calibri"/>
                          <a:cs typeface="Calibri"/>
                        </a:rPr>
                        <a:t>Data Understanding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sz="1300" spc="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Engineering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R w="6350">
                      <a:solidFill>
                        <a:srgbClr val="D1DADB"/>
                      </a:solidFill>
                      <a:prstDash val="soli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object 11">
            <a:extLst>
              <a:ext uri="{FF2B5EF4-FFF2-40B4-BE49-F238E27FC236}">
                <a16:creationId xmlns:a16="http://schemas.microsoft.com/office/drawing/2014/main" id="{E9D53441-60AB-4F89-881D-36464422C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54810"/>
              </p:ext>
            </p:extLst>
          </p:nvPr>
        </p:nvGraphicFramePr>
        <p:xfrm>
          <a:off x="615187" y="1583580"/>
          <a:ext cx="5023613" cy="34301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4848">
                <a:tc>
                  <a:txBody>
                    <a:bodyPr/>
                    <a:lstStyle/>
                    <a:p>
                      <a:pPr marL="635" algn="l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lang="en-IN"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Overall Trip Level Features 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90805" marB="0">
                    <a:solidFill>
                      <a:srgbClr val="096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917">
                <a:tc>
                  <a:txBody>
                    <a:bodyPr/>
                    <a:lstStyle/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Calibri"/>
                          <a:cs typeface="Calibri"/>
                        </a:rPr>
                        <a:t>Trip Duration, Missing data%, Average Speed, Number of stops, longest streak of stop</a:t>
                      </a: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Calibri"/>
                          <a:cs typeface="Calibri"/>
                        </a:rPr>
                        <a:t>Statistical Features  (Min, Max, Std, Mean , Quantile) – Accuracy , Speed, Gyro, Acceleration, Bearing, Acceleration Calculated using speed</a:t>
                      </a: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Calibri"/>
                          <a:cs typeface="Calibri"/>
                        </a:rPr>
                        <a:t>Detection of Events – Turns, Braking, Accelerator, Long Stop Detection, Quick Acceleration, Speeding, Harsh Braking, Cornering   </a:t>
                      </a: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Calibri"/>
                          <a:cs typeface="Calibri"/>
                        </a:rPr>
                        <a:t>Calibration of data – While detecting events include missing data and weak signals duration  </a:t>
                      </a: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Calibri"/>
                          <a:cs typeface="Calibri"/>
                        </a:rPr>
                        <a:t>Fraction of braking events exceeds over 2 m/s2</a:t>
                      </a: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Calibri"/>
                          <a:cs typeface="Calibri"/>
                        </a:rPr>
                        <a:t>Fraction of acceleration exceeds over 3m/s2</a:t>
                      </a:r>
                    </a:p>
                    <a:p>
                      <a:pPr marL="179070" indent="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None/>
                        <a:tabLst>
                          <a:tab pos="352425" algn="l"/>
                        </a:tabLst>
                      </a:pPr>
                      <a:endParaRPr lang="en-IN" sz="1200" dirty="0">
                        <a:latin typeface="Calibri"/>
                        <a:cs typeface="Calibri"/>
                      </a:endParaRPr>
                    </a:p>
                  </a:txBody>
                  <a:tcPr marL="0" marR="0" marT="145415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lnB w="6350">
                      <a:solidFill>
                        <a:srgbClr val="D1DA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object 11">
            <a:extLst>
              <a:ext uri="{FF2B5EF4-FFF2-40B4-BE49-F238E27FC236}">
                <a16:creationId xmlns:a16="http://schemas.microsoft.com/office/drawing/2014/main" id="{818A90A5-D202-48BD-A60D-AF5CF8BF5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23589"/>
              </p:ext>
            </p:extLst>
          </p:nvPr>
        </p:nvGraphicFramePr>
        <p:xfrm>
          <a:off x="5791200" y="1584054"/>
          <a:ext cx="5821680" cy="23618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0649">
                <a:tc>
                  <a:txBody>
                    <a:bodyPr/>
                    <a:lstStyle/>
                    <a:p>
                      <a:pPr marL="635" algn="l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lang="en-IN"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Interaction between the Events 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90805" marB="0">
                    <a:solidFill>
                      <a:srgbClr val="096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6695">
                <a:tc>
                  <a:txBody>
                    <a:bodyPr/>
                    <a:lstStyle/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Calibri"/>
                          <a:cs typeface="Calibri"/>
                        </a:rPr>
                        <a:t>Sometime only detection of events would not fully characteristics of the trip. </a:t>
                      </a: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Calibri"/>
                          <a:cs typeface="Calibri"/>
                        </a:rPr>
                        <a:t>Turn with high speed (combination of turn and speed)</a:t>
                      </a: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Calibri"/>
                          <a:cs typeface="Calibri"/>
                        </a:rPr>
                        <a:t>Sequence of events add significant value of the driver behaviour </a:t>
                      </a: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Calibri"/>
                          <a:cs typeface="Calibri"/>
                        </a:rPr>
                        <a:t>Example: Turn, accelerator and then sudden break – Danger Behaviour  </a:t>
                      </a:r>
                    </a:p>
                    <a:p>
                      <a:pPr marL="351790" marR="0" lvl="0" indent="-172720" defTabSz="914400" eaLnBrk="1" fontAlgn="auto" latinLnBrk="0" hangingPunct="1">
                        <a:lnSpc>
                          <a:spcPct val="100000"/>
                        </a:lnSpc>
                        <a:spcBef>
                          <a:spcPts val="1145"/>
                        </a:spcBef>
                        <a:spcAft>
                          <a:spcPts val="0"/>
                        </a:spcAft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  <a:defRPr/>
                      </a:pPr>
                      <a:r>
                        <a:rPr lang="en-IN" sz="1200" dirty="0">
                          <a:latin typeface="+mn-lt"/>
                          <a:cs typeface="Calibri"/>
                        </a:rPr>
                        <a:t>Stop may be in traffic and then sudden acceleration </a:t>
                      </a:r>
                    </a:p>
                    <a:p>
                      <a:pPr marL="179070" indent="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None/>
                        <a:tabLst>
                          <a:tab pos="352425" algn="l"/>
                        </a:tabLst>
                      </a:pP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45415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lnB w="6350">
                      <a:solidFill>
                        <a:srgbClr val="D1DA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4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406" y="536575"/>
            <a:ext cx="800099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5" dirty="0"/>
              <a:t>Feature Engineering – Events Detection  </a:t>
            </a:r>
            <a:endParaRPr spc="-25" dirty="0"/>
          </a:p>
        </p:txBody>
      </p:sp>
      <p:sp>
        <p:nvSpPr>
          <p:cNvPr id="7" name="object 7"/>
          <p:cNvSpPr/>
          <p:nvPr/>
        </p:nvSpPr>
        <p:spPr>
          <a:xfrm>
            <a:off x="12192000" y="2793"/>
            <a:ext cx="0" cy="377190"/>
          </a:xfrm>
          <a:custGeom>
            <a:avLst/>
            <a:gdLst/>
            <a:ahLst/>
            <a:cxnLst/>
            <a:rect l="l" t="t" r="r" b="b"/>
            <a:pathLst>
              <a:path h="377190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96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572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9791" y="2203704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628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9447" y="2203704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628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2152" y="2203704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182880"/>
                </a:moveTo>
                <a:lnTo>
                  <a:pt x="0" y="0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30283" y="2203704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182880"/>
                </a:moveTo>
                <a:lnTo>
                  <a:pt x="0" y="0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30283" y="2874264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6096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/>
              <a:t>2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91336" y="6527800"/>
            <a:ext cx="7843063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IN" sz="1000" spc="-5" dirty="0">
                <a:solidFill>
                  <a:srgbClr val="414042"/>
                </a:solidFill>
                <a:latin typeface="Calibri"/>
                <a:cs typeface="Calibri"/>
              </a:rPr>
              <a:t>For Trip Id 130</a:t>
            </a:r>
            <a:endParaRPr sz="1000" dirty="0">
              <a:latin typeface="Calibri"/>
              <a:cs typeface="Calibri"/>
            </a:endParaRPr>
          </a:p>
        </p:txBody>
      </p:sp>
      <p:graphicFrame>
        <p:nvGraphicFramePr>
          <p:cNvPr id="43" name="object 18">
            <a:extLst>
              <a:ext uri="{FF2B5EF4-FFF2-40B4-BE49-F238E27FC236}">
                <a16:creationId xmlns:a16="http://schemas.microsoft.com/office/drawing/2014/main" id="{636B5E56-AC89-457D-B074-781A59239A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47170"/>
          <a:ext cx="12207870" cy="410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550">
                  <a:extLst>
                    <a:ext uri="{9D8B030D-6E8A-4147-A177-3AD203B41FA5}">
                      <a16:colId xmlns:a16="http://schemas.microsoft.com/office/drawing/2014/main" val="610189212"/>
                    </a:ext>
                  </a:extLst>
                </a:gridCol>
                <a:gridCol w="183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6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003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Executive</a:t>
                      </a:r>
                      <a:r>
                        <a:rPr sz="1300" spc="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lang="en-IN" sz="1300" dirty="0">
                          <a:latin typeface="Calibri"/>
                          <a:cs typeface="Calibri"/>
                        </a:rPr>
                        <a:t>Data Understanding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sz="1300" spc="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Engineering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R w="6350">
                      <a:solidFill>
                        <a:srgbClr val="D1DADB"/>
                      </a:solidFill>
                      <a:prstDash val="soli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70CB504-A041-4AE0-BAFB-D021A29BB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17" y="1625788"/>
            <a:ext cx="10742083" cy="357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5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406" y="536575"/>
            <a:ext cx="10051594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5" dirty="0"/>
              <a:t>Feature Engineering – Interaction between Events</a:t>
            </a:r>
            <a:endParaRPr spc="-25" dirty="0"/>
          </a:p>
        </p:txBody>
      </p:sp>
      <p:sp>
        <p:nvSpPr>
          <p:cNvPr id="7" name="object 7"/>
          <p:cNvSpPr/>
          <p:nvPr/>
        </p:nvSpPr>
        <p:spPr>
          <a:xfrm>
            <a:off x="12192000" y="2793"/>
            <a:ext cx="0" cy="377190"/>
          </a:xfrm>
          <a:custGeom>
            <a:avLst/>
            <a:gdLst/>
            <a:ahLst/>
            <a:cxnLst/>
            <a:rect l="l" t="t" r="r" b="b"/>
            <a:pathLst>
              <a:path h="377190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96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572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9791" y="2203704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628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9447" y="2203704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628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2152" y="2203704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182880"/>
                </a:moveTo>
                <a:lnTo>
                  <a:pt x="0" y="0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30283" y="2203704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182880"/>
                </a:moveTo>
                <a:lnTo>
                  <a:pt x="0" y="0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30283" y="2874264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6096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/>
              <a:t>2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91336" y="6527800"/>
            <a:ext cx="7843063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IN" sz="1000" spc="-5" dirty="0">
                <a:solidFill>
                  <a:srgbClr val="414042"/>
                </a:solidFill>
                <a:latin typeface="Calibri"/>
                <a:cs typeface="Calibri"/>
              </a:rPr>
              <a:t>For Trip Id 130</a:t>
            </a:r>
            <a:endParaRPr sz="1000" dirty="0">
              <a:latin typeface="Calibri"/>
              <a:cs typeface="Calibri"/>
            </a:endParaRPr>
          </a:p>
        </p:txBody>
      </p:sp>
      <p:graphicFrame>
        <p:nvGraphicFramePr>
          <p:cNvPr id="43" name="object 18">
            <a:extLst>
              <a:ext uri="{FF2B5EF4-FFF2-40B4-BE49-F238E27FC236}">
                <a16:creationId xmlns:a16="http://schemas.microsoft.com/office/drawing/2014/main" id="{636B5E56-AC89-457D-B074-781A59239A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47170"/>
          <a:ext cx="12207870" cy="410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550">
                  <a:extLst>
                    <a:ext uri="{9D8B030D-6E8A-4147-A177-3AD203B41FA5}">
                      <a16:colId xmlns:a16="http://schemas.microsoft.com/office/drawing/2014/main" val="610189212"/>
                    </a:ext>
                  </a:extLst>
                </a:gridCol>
                <a:gridCol w="183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6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003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Executive</a:t>
                      </a:r>
                      <a:r>
                        <a:rPr sz="1300" spc="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lang="en-IN" sz="1300" dirty="0">
                          <a:latin typeface="Calibri"/>
                          <a:cs typeface="Calibri"/>
                        </a:rPr>
                        <a:t>Data Understanding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sz="1300" spc="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Engineering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R w="6350">
                      <a:solidFill>
                        <a:srgbClr val="D1DADB"/>
                      </a:solidFill>
                      <a:prstDash val="soli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Modeling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2D07BAF-5DDB-4B51-9F73-D2969DD78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53" y="1499616"/>
            <a:ext cx="11171148" cy="3698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0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407" y="536575"/>
            <a:ext cx="377317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5" dirty="0" err="1"/>
              <a:t>Modeling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15187" y="1147699"/>
            <a:ext cx="487425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400" dirty="0" err="1">
                <a:solidFill>
                  <a:srgbClr val="414042"/>
                </a:solidFill>
                <a:latin typeface="Arial"/>
                <a:cs typeface="Arial"/>
              </a:rPr>
              <a:t>Modeling</a:t>
            </a:r>
            <a:r>
              <a:rPr lang="en-IN" sz="1400" dirty="0">
                <a:solidFill>
                  <a:srgbClr val="414042"/>
                </a:solidFill>
                <a:latin typeface="Arial"/>
                <a:cs typeface="Arial"/>
              </a:rPr>
              <a:t> and </a:t>
            </a:r>
            <a:r>
              <a:rPr lang="en-IN" sz="1400" spc="-5" dirty="0">
                <a:solidFill>
                  <a:srgbClr val="414042"/>
                </a:solidFill>
                <a:latin typeface="Arial"/>
                <a:cs typeface="Arial"/>
              </a:rPr>
              <a:t>validation</a:t>
            </a:r>
            <a:r>
              <a:rPr lang="en-IN" sz="1400" spc="-75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lang="en-IN" sz="1400" spc="-5" dirty="0">
                <a:solidFill>
                  <a:srgbClr val="414042"/>
                </a:solidFill>
                <a:latin typeface="Arial"/>
                <a:cs typeface="Arial"/>
              </a:rPr>
              <a:t>techniques</a:t>
            </a:r>
            <a:endParaRPr lang="en-IN"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92000" y="2793"/>
            <a:ext cx="0" cy="377190"/>
          </a:xfrm>
          <a:custGeom>
            <a:avLst/>
            <a:gdLst/>
            <a:ahLst/>
            <a:cxnLst/>
            <a:rect l="l" t="t" r="r" b="b"/>
            <a:pathLst>
              <a:path h="377190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96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572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9791" y="2203704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628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9447" y="2203704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628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2152" y="2203704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182880"/>
                </a:moveTo>
                <a:lnTo>
                  <a:pt x="0" y="0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30283" y="2203704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182880"/>
                </a:moveTo>
                <a:lnTo>
                  <a:pt x="0" y="0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30283" y="2874264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6096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/>
              <a:t>2</a:t>
            </a:r>
          </a:p>
        </p:txBody>
      </p:sp>
      <p:graphicFrame>
        <p:nvGraphicFramePr>
          <p:cNvPr id="43" name="object 18">
            <a:extLst>
              <a:ext uri="{FF2B5EF4-FFF2-40B4-BE49-F238E27FC236}">
                <a16:creationId xmlns:a16="http://schemas.microsoft.com/office/drawing/2014/main" id="{636B5E56-AC89-457D-B074-781A59239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561335"/>
              </p:ext>
            </p:extLst>
          </p:nvPr>
        </p:nvGraphicFramePr>
        <p:xfrm>
          <a:off x="0" y="47170"/>
          <a:ext cx="12207870" cy="410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550">
                  <a:extLst>
                    <a:ext uri="{9D8B030D-6E8A-4147-A177-3AD203B41FA5}">
                      <a16:colId xmlns:a16="http://schemas.microsoft.com/office/drawing/2014/main" val="610189212"/>
                    </a:ext>
                  </a:extLst>
                </a:gridCol>
                <a:gridCol w="183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6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003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Executive</a:t>
                      </a:r>
                      <a:r>
                        <a:rPr sz="1300" spc="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lang="en-IN" sz="1300" dirty="0">
                          <a:latin typeface="Calibri"/>
                          <a:cs typeface="Calibri"/>
                        </a:rPr>
                        <a:t>Data Understanding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sz="1300" spc="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Engineering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R w="6350">
                      <a:solidFill>
                        <a:srgbClr val="D1DADB"/>
                      </a:solidFill>
                      <a:prstDash val="soli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object 11">
            <a:extLst>
              <a:ext uri="{FF2B5EF4-FFF2-40B4-BE49-F238E27FC236}">
                <a16:creationId xmlns:a16="http://schemas.microsoft.com/office/drawing/2014/main" id="{E9D53441-60AB-4F89-881D-36464422C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661504"/>
              </p:ext>
            </p:extLst>
          </p:nvPr>
        </p:nvGraphicFramePr>
        <p:xfrm>
          <a:off x="615186" y="1583580"/>
          <a:ext cx="5785607" cy="308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5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9363">
                <a:tc>
                  <a:txBody>
                    <a:bodyPr/>
                    <a:lstStyle/>
                    <a:p>
                      <a:pPr marL="635" algn="l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lang="en-IN" sz="1500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Primary </a:t>
                      </a:r>
                      <a:r>
                        <a:rPr lang="en-IN" sz="1500" dirty="0" err="1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Modeling</a:t>
                      </a:r>
                      <a:r>
                        <a:rPr lang="en-IN" sz="1500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 Technique: Gradient Boosted Trees (</a:t>
                      </a:r>
                      <a:r>
                        <a:rPr lang="en-IN" sz="1500" dirty="0" err="1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LightGBM</a:t>
                      </a:r>
                      <a:r>
                        <a:rPr lang="en-IN" sz="1500" dirty="0">
                          <a:solidFill>
                            <a:schemeClr val="bg1"/>
                          </a:solidFill>
                          <a:latin typeface="+mn-lt"/>
                          <a:cs typeface="Calibri"/>
                        </a:rPr>
                        <a:t>)</a:t>
                      </a:r>
                    </a:p>
                  </a:txBody>
                  <a:tcPr marL="0" marR="0" marT="90805" marB="0">
                    <a:solidFill>
                      <a:srgbClr val="096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9917">
                <a:tc>
                  <a:txBody>
                    <a:bodyPr/>
                    <a:lstStyle/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+mn-lt"/>
                          <a:cs typeface="Calibri"/>
                        </a:rPr>
                        <a:t>A state-of-the-art implementation of gradient-boosted decision trees with several attractive features:</a:t>
                      </a: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+mn-lt"/>
                          <a:cs typeface="Calibri"/>
                        </a:rPr>
                        <a:t>Training/Validation – 80/20 ratio at trip level </a:t>
                      </a: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+mn-lt"/>
                          <a:cs typeface="Calibri"/>
                        </a:rPr>
                        <a:t>Used 5 CV folds to insure model stability and performance </a:t>
                      </a: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+mn-lt"/>
                          <a:cs typeface="Calibri"/>
                        </a:rPr>
                        <a:t>Used Bayesian approach for Hyper parameters tuning </a:t>
                      </a: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+mn-lt"/>
                          <a:cs typeface="Calibri"/>
                        </a:rPr>
                        <a:t>Ensemble the sequence model score in </a:t>
                      </a:r>
                      <a:r>
                        <a:rPr lang="en-IN" sz="1200" dirty="0" err="1">
                          <a:latin typeface="+mn-lt"/>
                          <a:cs typeface="Calibri"/>
                        </a:rPr>
                        <a:t>LightGBM</a:t>
                      </a:r>
                      <a:r>
                        <a:rPr lang="en-IN" sz="1200" dirty="0">
                          <a:latin typeface="+mn-lt"/>
                          <a:cs typeface="Calibri"/>
                        </a:rPr>
                        <a:t> model</a:t>
                      </a: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endParaRPr lang="en-IN" sz="1200" dirty="0">
                        <a:latin typeface="+mn-lt"/>
                        <a:cs typeface="Calibri"/>
                      </a:endParaRP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endParaRPr lang="en-IN" sz="1200" dirty="0">
                        <a:latin typeface="+mn-lt"/>
                        <a:cs typeface="Calibri"/>
                      </a:endParaRPr>
                    </a:p>
                    <a:p>
                      <a:pPr marL="179070" indent="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None/>
                        <a:tabLst>
                          <a:tab pos="352425" algn="l"/>
                        </a:tabLst>
                      </a:pPr>
                      <a:endParaRPr lang="en-IN" sz="1200" dirty="0">
                        <a:latin typeface="Calibri"/>
                        <a:cs typeface="Calibri"/>
                      </a:endParaRPr>
                    </a:p>
                  </a:txBody>
                  <a:tcPr marL="0" marR="0" marT="145415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lnB w="6350">
                      <a:solidFill>
                        <a:srgbClr val="D1DA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object 11">
            <a:extLst>
              <a:ext uri="{FF2B5EF4-FFF2-40B4-BE49-F238E27FC236}">
                <a16:creationId xmlns:a16="http://schemas.microsoft.com/office/drawing/2014/main" id="{818A90A5-D202-48BD-A60D-AF5CF8BF5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060334"/>
              </p:ext>
            </p:extLst>
          </p:nvPr>
        </p:nvGraphicFramePr>
        <p:xfrm>
          <a:off x="6858000" y="1584054"/>
          <a:ext cx="4754879" cy="199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4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388">
                <a:tc>
                  <a:txBody>
                    <a:bodyPr/>
                    <a:lstStyle/>
                    <a:p>
                      <a:pPr marL="635" algn="l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lang="en-IN" sz="15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Sequence Model - LSTM</a:t>
                      </a:r>
                      <a:endParaRPr sz="15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90805" marB="0">
                    <a:solidFill>
                      <a:srgbClr val="096A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3252">
                <a:tc>
                  <a:txBody>
                    <a:bodyPr/>
                    <a:lstStyle/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Calibri"/>
                          <a:cs typeface="Calibri"/>
                        </a:rPr>
                        <a:t>Used LSTM model to captured interaction/sequence between events</a:t>
                      </a: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Calibri"/>
                          <a:cs typeface="Calibri"/>
                        </a:rPr>
                        <a:t>Considered 6 events - Braking, Acceleration, Accuracy, Stop, Missing and Signal weak events for sequence model</a:t>
                      </a:r>
                    </a:p>
                    <a:p>
                      <a:pPr marL="351790" indent="-17272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Char char="•"/>
                        <a:tabLst>
                          <a:tab pos="352425" algn="l"/>
                        </a:tabLst>
                      </a:pPr>
                      <a:r>
                        <a:rPr lang="en-IN" sz="1200" dirty="0">
                          <a:latin typeface="Calibri"/>
                          <a:cs typeface="Calibri"/>
                        </a:rPr>
                        <a:t>Built 3 layers deep model; with [8,5,1] neurons  </a:t>
                      </a:r>
                      <a:endParaRPr lang="en-IN" sz="1200" dirty="0">
                        <a:latin typeface="+mn-lt"/>
                        <a:cs typeface="Calibri"/>
                      </a:endParaRPr>
                    </a:p>
                    <a:p>
                      <a:pPr marL="179070" indent="0">
                        <a:lnSpc>
                          <a:spcPct val="100000"/>
                        </a:lnSpc>
                        <a:spcBef>
                          <a:spcPts val="1145"/>
                        </a:spcBef>
                        <a:buClr>
                          <a:srgbClr val="096AC8"/>
                        </a:buClr>
                        <a:buSzPct val="125000"/>
                        <a:buFont typeface="Arial"/>
                        <a:buNone/>
                        <a:tabLst>
                          <a:tab pos="352425" algn="l"/>
                        </a:tabLst>
                      </a:pP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45415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lnB w="6350">
                      <a:solidFill>
                        <a:srgbClr val="D1DA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9E7A517-8BDF-4CEF-B110-818FAD963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843" y="3886203"/>
            <a:ext cx="8639555" cy="23634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1545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407" y="536575"/>
            <a:ext cx="377317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5" dirty="0"/>
              <a:t>Performance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15187" y="1147699"/>
            <a:ext cx="487425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IN" sz="1400" dirty="0">
                <a:solidFill>
                  <a:srgbClr val="414042"/>
                </a:solidFill>
                <a:latin typeface="Arial"/>
                <a:cs typeface="Arial"/>
              </a:rPr>
              <a:t>Prediction</a:t>
            </a:r>
            <a:r>
              <a:rPr lang="en-IN" sz="1400" spc="-50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lang="en-IN" sz="1400" dirty="0">
                <a:solidFill>
                  <a:srgbClr val="414042"/>
                </a:solidFill>
                <a:latin typeface="Arial"/>
                <a:cs typeface="Arial"/>
              </a:rPr>
              <a:t>accuracy</a:t>
            </a:r>
            <a:endParaRPr lang="en-IN"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92000" y="2793"/>
            <a:ext cx="0" cy="377190"/>
          </a:xfrm>
          <a:custGeom>
            <a:avLst/>
            <a:gdLst/>
            <a:ahLst/>
            <a:cxnLst/>
            <a:rect l="l" t="t" r="r" b="b"/>
            <a:pathLst>
              <a:path h="377190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96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572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9791" y="2203704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628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9447" y="2203704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628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2152" y="2203704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182880"/>
                </a:moveTo>
                <a:lnTo>
                  <a:pt x="0" y="0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30283" y="2203704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182880"/>
                </a:moveTo>
                <a:lnTo>
                  <a:pt x="0" y="0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30283" y="2874264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6096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/>
              <a:t>2</a:t>
            </a:r>
          </a:p>
        </p:txBody>
      </p:sp>
      <p:graphicFrame>
        <p:nvGraphicFramePr>
          <p:cNvPr id="43" name="object 18">
            <a:extLst>
              <a:ext uri="{FF2B5EF4-FFF2-40B4-BE49-F238E27FC236}">
                <a16:creationId xmlns:a16="http://schemas.microsoft.com/office/drawing/2014/main" id="{636B5E56-AC89-457D-B074-781A59239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79285"/>
              </p:ext>
            </p:extLst>
          </p:nvPr>
        </p:nvGraphicFramePr>
        <p:xfrm>
          <a:off x="0" y="47170"/>
          <a:ext cx="12207870" cy="410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550">
                  <a:extLst>
                    <a:ext uri="{9D8B030D-6E8A-4147-A177-3AD203B41FA5}">
                      <a16:colId xmlns:a16="http://schemas.microsoft.com/office/drawing/2014/main" val="610189212"/>
                    </a:ext>
                  </a:extLst>
                </a:gridCol>
                <a:gridCol w="183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6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003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Executive</a:t>
                      </a:r>
                      <a:r>
                        <a:rPr sz="1300" spc="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lang="en-IN" sz="1300" dirty="0">
                          <a:latin typeface="Calibri"/>
                          <a:cs typeface="Calibri"/>
                        </a:rPr>
                        <a:t>Data Understanding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sz="1300" spc="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Engineering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R w="6350">
                      <a:solidFill>
                        <a:srgbClr val="D1DADB"/>
                      </a:solidFill>
                      <a:prstDash val="soli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4EE6CA7-2C5B-4C7B-A203-D22CF3EBD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645" y="2067106"/>
            <a:ext cx="8442580" cy="4149022"/>
          </a:xfrm>
          <a:prstGeom prst="rect">
            <a:avLst/>
          </a:prstGeom>
        </p:spPr>
      </p:pic>
      <p:sp>
        <p:nvSpPr>
          <p:cNvPr id="18" name="object 5">
            <a:extLst>
              <a:ext uri="{FF2B5EF4-FFF2-40B4-BE49-F238E27FC236}">
                <a16:creationId xmlns:a16="http://schemas.microsoft.com/office/drawing/2014/main" id="{F9B51BC0-22CB-4FF4-B9F8-5AB6D53BFD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5738" y="1632270"/>
            <a:ext cx="6903992" cy="662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0005" indent="-287020">
              <a:lnSpc>
                <a:spcPct val="120000"/>
              </a:lnSpc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1200" dirty="0">
                <a:solidFill>
                  <a:schemeClr val="tx1"/>
                </a:solidFill>
                <a:latin typeface="+mn-lt"/>
              </a:rPr>
              <a:t>Best Model Accuracy </a:t>
            </a:r>
            <a:r>
              <a:rPr lang="en-IN" sz="12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IN" sz="1200" dirty="0">
                <a:solidFill>
                  <a:schemeClr val="tx1"/>
                </a:solidFill>
                <a:latin typeface="+mn-lt"/>
              </a:rPr>
              <a:t> 0.767 </a:t>
            </a:r>
          </a:p>
          <a:p>
            <a:pPr marL="299085" marR="40005" indent="-287020">
              <a:lnSpc>
                <a:spcPct val="120000"/>
              </a:lnSpc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1200" dirty="0">
                <a:solidFill>
                  <a:schemeClr val="tx1"/>
                </a:solidFill>
                <a:latin typeface="+mn-lt"/>
              </a:rPr>
              <a:t>Total Features included in </a:t>
            </a:r>
            <a:r>
              <a:rPr lang="en-IN" sz="1200" dirty="0" err="1">
                <a:solidFill>
                  <a:schemeClr val="tx1"/>
                </a:solidFill>
                <a:latin typeface="+mn-lt"/>
              </a:rPr>
              <a:t>LightGBM</a:t>
            </a:r>
            <a:r>
              <a:rPr lang="en-IN" sz="1200" dirty="0">
                <a:solidFill>
                  <a:schemeClr val="tx1"/>
                </a:solidFill>
                <a:latin typeface="+mn-lt"/>
              </a:rPr>
              <a:t> model – 47  </a:t>
            </a:r>
          </a:p>
          <a:p>
            <a:pPr marL="299085" marR="40005" indent="-287020">
              <a:lnSpc>
                <a:spcPct val="120000"/>
              </a:lnSpc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1200" dirty="0">
                <a:solidFill>
                  <a:schemeClr val="tx1"/>
                </a:solidFill>
                <a:latin typeface="+mn-lt"/>
              </a:rPr>
              <a:t>Total Events Included in LSTM Model – 6 Features and maximum 200 timestamp data points</a:t>
            </a:r>
          </a:p>
        </p:txBody>
      </p:sp>
    </p:spTree>
    <p:extLst>
      <p:ext uri="{BB962C8B-B14F-4D97-AF65-F5344CB8AC3E}">
        <p14:creationId xmlns:p14="http://schemas.microsoft.com/office/powerpoint/2010/main" val="178037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6407" y="536575"/>
            <a:ext cx="377317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5" dirty="0"/>
              <a:t>Performance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15187" y="1147699"/>
            <a:ext cx="487425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lang="en-IN" sz="1400" dirty="0">
                <a:solidFill>
                  <a:srgbClr val="414042"/>
                </a:solidFill>
                <a:latin typeface="Arial"/>
                <a:cs typeface="Arial"/>
              </a:rPr>
              <a:t>Prediction</a:t>
            </a:r>
            <a:r>
              <a:rPr lang="en-IN" sz="1400" spc="-50" dirty="0">
                <a:solidFill>
                  <a:srgbClr val="414042"/>
                </a:solidFill>
                <a:latin typeface="Arial"/>
                <a:cs typeface="Arial"/>
              </a:rPr>
              <a:t> </a:t>
            </a:r>
            <a:r>
              <a:rPr lang="en-IN" sz="1400" dirty="0">
                <a:solidFill>
                  <a:srgbClr val="414042"/>
                </a:solidFill>
                <a:latin typeface="Arial"/>
                <a:cs typeface="Arial"/>
              </a:rPr>
              <a:t>accuracy</a:t>
            </a:r>
            <a:endParaRPr lang="en-IN" sz="1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192000" y="2793"/>
            <a:ext cx="0" cy="377190"/>
          </a:xfrm>
          <a:custGeom>
            <a:avLst/>
            <a:gdLst/>
            <a:ahLst/>
            <a:cxnLst/>
            <a:rect l="l" t="t" r="r" b="b"/>
            <a:pathLst>
              <a:path h="377190">
                <a:moveTo>
                  <a:pt x="0" y="0"/>
                </a:moveTo>
                <a:lnTo>
                  <a:pt x="0" y="377189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968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45720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1999" y="0"/>
                </a:lnTo>
              </a:path>
            </a:pathLst>
          </a:custGeom>
          <a:ln w="6350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69791" y="2203704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628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89447" y="2203704"/>
            <a:ext cx="0" cy="71755"/>
          </a:xfrm>
          <a:custGeom>
            <a:avLst/>
            <a:gdLst/>
            <a:ahLst/>
            <a:cxnLst/>
            <a:rect l="l" t="t" r="r" b="b"/>
            <a:pathLst>
              <a:path h="71755">
                <a:moveTo>
                  <a:pt x="0" y="0"/>
                </a:moveTo>
                <a:lnTo>
                  <a:pt x="0" y="71628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12152" y="2203704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182880"/>
                </a:moveTo>
                <a:lnTo>
                  <a:pt x="0" y="0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30283" y="2203704"/>
            <a:ext cx="0" cy="182880"/>
          </a:xfrm>
          <a:custGeom>
            <a:avLst/>
            <a:gdLst/>
            <a:ahLst/>
            <a:cxnLst/>
            <a:rect l="l" t="t" r="r" b="b"/>
            <a:pathLst>
              <a:path h="182880">
                <a:moveTo>
                  <a:pt x="0" y="182880"/>
                </a:moveTo>
                <a:lnTo>
                  <a:pt x="0" y="0"/>
                </a:lnTo>
              </a:path>
            </a:pathLst>
          </a:custGeom>
          <a:ln w="6096">
            <a:solidFill>
              <a:srgbClr val="F0F1F1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30283" y="2874264"/>
            <a:ext cx="0" cy="47625"/>
          </a:xfrm>
          <a:custGeom>
            <a:avLst/>
            <a:gdLst/>
            <a:ahLst/>
            <a:cxnLst/>
            <a:rect l="l" t="t" r="r" b="b"/>
            <a:pathLst>
              <a:path h="47625">
                <a:moveTo>
                  <a:pt x="0" y="0"/>
                </a:moveTo>
                <a:lnTo>
                  <a:pt x="0" y="47244"/>
                </a:lnTo>
              </a:path>
            </a:pathLst>
          </a:custGeom>
          <a:ln w="6096">
            <a:solidFill>
              <a:srgbClr val="096A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5" dirty="0"/>
              <a:t>2</a:t>
            </a:r>
          </a:p>
        </p:txBody>
      </p:sp>
      <p:graphicFrame>
        <p:nvGraphicFramePr>
          <p:cNvPr id="43" name="object 18">
            <a:extLst>
              <a:ext uri="{FF2B5EF4-FFF2-40B4-BE49-F238E27FC236}">
                <a16:creationId xmlns:a16="http://schemas.microsoft.com/office/drawing/2014/main" id="{636B5E56-AC89-457D-B074-781A59239A9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47170"/>
          <a:ext cx="12207870" cy="410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9550">
                  <a:extLst>
                    <a:ext uri="{9D8B030D-6E8A-4147-A177-3AD203B41FA5}">
                      <a16:colId xmlns:a16="http://schemas.microsoft.com/office/drawing/2014/main" val="610189212"/>
                    </a:ext>
                  </a:extLst>
                </a:gridCol>
                <a:gridCol w="183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2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2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4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6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0030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Executive</a:t>
                      </a:r>
                      <a:r>
                        <a:rPr sz="1300" spc="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lang="en-IN" sz="1300" dirty="0">
                          <a:latin typeface="Calibri"/>
                          <a:cs typeface="Calibri"/>
                        </a:rPr>
                        <a:t>Data Understanding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r>
                        <a:rPr sz="1300" spc="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Engineering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R w="6350">
                      <a:solidFill>
                        <a:srgbClr val="D1DADB"/>
                      </a:solidFill>
                      <a:prstDash val="soli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Modeling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8483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10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Performance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  <a:lnR w="6350">
                      <a:solidFill>
                        <a:srgbClr val="D1DADB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5087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300" spc="-5" dirty="0">
                          <a:solidFill>
                            <a:srgbClr val="414042"/>
                          </a:solidFill>
                          <a:latin typeface="Calibri"/>
                          <a:cs typeface="Calibri"/>
                        </a:rPr>
                        <a:t>Conclusion</a:t>
                      </a:r>
                      <a:endParaRPr sz="1300" dirty="0">
                        <a:latin typeface="Calibri"/>
                        <a:cs typeface="Calibri"/>
                      </a:endParaRPr>
                    </a:p>
                  </a:txBody>
                  <a:tcPr marL="0" marR="0" marT="74930" marB="0">
                    <a:lnL w="6350">
                      <a:solidFill>
                        <a:srgbClr val="D1DADB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object 5">
            <a:extLst>
              <a:ext uri="{FF2B5EF4-FFF2-40B4-BE49-F238E27FC236}">
                <a16:creationId xmlns:a16="http://schemas.microsoft.com/office/drawing/2014/main" id="{F9B51BC0-22CB-4FF4-B9F8-5AB6D53BFD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5738" y="1632270"/>
            <a:ext cx="6903992" cy="6628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0005" indent="-287020">
              <a:lnSpc>
                <a:spcPct val="120000"/>
              </a:lnSpc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1200" dirty="0">
                <a:solidFill>
                  <a:schemeClr val="tx1"/>
                </a:solidFill>
                <a:latin typeface="+mn-lt"/>
              </a:rPr>
              <a:t>Best Model Accuracy </a:t>
            </a:r>
            <a:r>
              <a:rPr lang="en-IN" sz="12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en-IN" sz="1200" dirty="0">
                <a:solidFill>
                  <a:schemeClr val="tx1"/>
                </a:solidFill>
                <a:latin typeface="+mn-lt"/>
              </a:rPr>
              <a:t> 0.761 </a:t>
            </a:r>
          </a:p>
          <a:p>
            <a:pPr marL="299085" marR="40005" indent="-287020">
              <a:lnSpc>
                <a:spcPct val="120000"/>
              </a:lnSpc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1200" dirty="0">
                <a:solidFill>
                  <a:schemeClr val="tx1"/>
                </a:solidFill>
                <a:latin typeface="+mn-lt"/>
              </a:rPr>
              <a:t>Total Features included in </a:t>
            </a:r>
            <a:r>
              <a:rPr lang="en-IN" sz="1200" dirty="0" err="1">
                <a:solidFill>
                  <a:schemeClr val="tx1"/>
                </a:solidFill>
                <a:latin typeface="+mn-lt"/>
              </a:rPr>
              <a:t>LightGBM</a:t>
            </a:r>
            <a:r>
              <a:rPr lang="en-IN" sz="1200" dirty="0">
                <a:solidFill>
                  <a:schemeClr val="tx1"/>
                </a:solidFill>
                <a:latin typeface="+mn-lt"/>
              </a:rPr>
              <a:t> model – 47  </a:t>
            </a:r>
          </a:p>
          <a:p>
            <a:pPr marL="299085" marR="40005" indent="-287020">
              <a:lnSpc>
                <a:spcPct val="120000"/>
              </a:lnSpc>
              <a:buClr>
                <a:srgbClr val="096AC8"/>
              </a:buClr>
              <a:buSzPct val="131818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lang="en-IN" sz="1200" dirty="0">
                <a:solidFill>
                  <a:schemeClr val="tx1"/>
                </a:solidFill>
                <a:latin typeface="+mn-lt"/>
              </a:rPr>
              <a:t>Total Events Included in LSTM Model – 6 Features and maximum 200 timestamp data points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6ECEA-5CB1-44E3-832B-BC443BADE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315" y="2418236"/>
            <a:ext cx="461010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2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</TotalTime>
  <Words>1078</Words>
  <Application>Microsoft Office PowerPoint</Application>
  <PresentationFormat>Widescreen</PresentationFormat>
  <Paragraphs>191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Calibri</vt:lpstr>
      <vt:lpstr>Wingdings</vt:lpstr>
      <vt:lpstr>Office Theme</vt:lpstr>
      <vt:lpstr>PowerPoint Presentation</vt:lpstr>
      <vt:lpstr>Executive Summary</vt:lpstr>
      <vt:lpstr>Data Understanding</vt:lpstr>
      <vt:lpstr>Feature Engineering </vt:lpstr>
      <vt:lpstr>Feature Engineering – Events Detection  </vt:lpstr>
      <vt:lpstr>Feature Engineering – Interaction between Events</vt:lpstr>
      <vt:lpstr>Modeling</vt:lpstr>
      <vt:lpstr>Performance</vt:lpstr>
      <vt:lpstr>Performance</vt:lpstr>
      <vt:lpstr>Insights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Gupta</dc:creator>
  <cp:lastModifiedBy>Shubham Gupta</cp:lastModifiedBy>
  <cp:revision>26</cp:revision>
  <dcterms:created xsi:type="dcterms:W3CDTF">2019-06-16T12:50:15Z</dcterms:created>
  <dcterms:modified xsi:type="dcterms:W3CDTF">2019-06-16T17:26:43Z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2019-06-16T00:00:00Z</vt:filetime>
  </property>
</Properties>
</file>