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508" y="0"/>
            <a:ext cx="58414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407" y="2423871"/>
            <a:ext cx="1095918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1404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8744" y="6483096"/>
            <a:ext cx="10710545" cy="0"/>
          </a:xfrm>
          <a:custGeom>
            <a:avLst/>
            <a:gdLst/>
            <a:ahLst/>
            <a:cxnLst/>
            <a:rect l="l" t="t" r="r" b="b"/>
            <a:pathLst>
              <a:path w="10710545" h="0">
                <a:moveTo>
                  <a:pt x="0" y="0"/>
                </a:moveTo>
                <a:lnTo>
                  <a:pt x="10710037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407" y="536575"/>
            <a:ext cx="1095918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167" y="1715871"/>
            <a:ext cx="5671185" cy="223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1404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67338" y="6403768"/>
            <a:ext cx="1219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407" y="2423871"/>
            <a:ext cx="518668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414042"/>
                </a:solidFill>
                <a:latin typeface="Arial"/>
                <a:cs typeface="Arial"/>
              </a:rPr>
              <a:t>Sustainable</a:t>
            </a:r>
            <a:r>
              <a:rPr dirty="0" sz="4000" spc="-5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414042"/>
                </a:solidFill>
                <a:latin typeface="Arial"/>
                <a:cs typeface="Arial"/>
              </a:rPr>
              <a:t>Industry:  Rinse Over Run  Modeling Report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744" y="6483096"/>
            <a:ext cx="11038840" cy="0"/>
          </a:xfrm>
          <a:custGeom>
            <a:avLst/>
            <a:gdLst/>
            <a:ahLst/>
            <a:cxnLst/>
            <a:rect l="l" t="t" r="r" b="b"/>
            <a:pathLst>
              <a:path w="11038840" h="0">
                <a:moveTo>
                  <a:pt x="0" y="0"/>
                </a:moveTo>
                <a:lnTo>
                  <a:pt x="11038332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7700" y="1850135"/>
            <a:ext cx="2386965" cy="350520"/>
          </a:xfrm>
          <a:prstGeom prst="rect">
            <a:avLst/>
          </a:prstGeom>
          <a:solidFill>
            <a:srgbClr val="096AC8"/>
          </a:solidFill>
        </p:spPr>
        <p:txBody>
          <a:bodyPr wrap="square" lIns="0" tIns="30480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March 18</a:t>
            </a:r>
            <a:r>
              <a:rPr dirty="0" baseline="25462" sz="1800" spc="-7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407" y="4463288"/>
            <a:ext cx="2561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414042"/>
                </a:solidFill>
                <a:latin typeface="Arial"/>
                <a:cs typeface="Arial"/>
              </a:rPr>
              <a:t>Arindam</a:t>
            </a:r>
            <a:r>
              <a:rPr dirty="0" sz="2000" spc="-5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14042"/>
                </a:solidFill>
                <a:latin typeface="Arial"/>
                <a:cs typeface="Arial"/>
              </a:rPr>
              <a:t>Bhattacharya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1658" y="4163632"/>
            <a:ext cx="3933402" cy="188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7496" y="4177284"/>
            <a:ext cx="3918120" cy="1869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74180" y="1530152"/>
            <a:ext cx="4733544" cy="2194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14484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I</a:t>
            </a:r>
            <a:r>
              <a:rPr dirty="0" spc="-30"/>
              <a:t>n</a:t>
            </a:r>
            <a:r>
              <a:rPr dirty="0" spc="-20"/>
              <a:t>s</a:t>
            </a:r>
            <a:r>
              <a:rPr dirty="0" spc="-30"/>
              <a:t>i</a:t>
            </a:r>
            <a:r>
              <a:rPr dirty="0" spc="-30"/>
              <a:t>gh</a:t>
            </a:r>
            <a:r>
              <a:rPr dirty="0" spc="-30"/>
              <a:t>t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1167" y="1147699"/>
            <a:ext cx="5584825" cy="2002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667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Other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noteworthy</a:t>
            </a:r>
            <a:r>
              <a:rPr dirty="0" sz="1400" spc="-7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predictors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Conductivity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(minimum)</a:t>
            </a:r>
            <a:endParaRPr sz="1200">
              <a:latin typeface="Calibri"/>
              <a:cs typeface="Calibri"/>
            </a:endParaRPr>
          </a:p>
          <a:p>
            <a:pPr algn="just" marL="299085" marR="54610" indent="-287020">
              <a:lnSpc>
                <a:spcPct val="120000"/>
              </a:lnSpc>
              <a:spcBef>
                <a:spcPts val="1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Primary predictive power comes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from considering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this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when 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caustic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return</a:t>
            </a:r>
            <a:r>
              <a:rPr dirty="0" sz="1100" spc="-17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valve  is open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intermediate rinse phase (usually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at the</a:t>
            </a:r>
            <a:r>
              <a:rPr dirty="0" sz="1100" spc="-10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beginning)</a:t>
            </a:r>
            <a:endParaRPr sz="1100">
              <a:latin typeface="Calibri"/>
              <a:cs typeface="Calibri"/>
            </a:endParaRPr>
          </a:p>
          <a:p>
            <a:pPr algn="just" marL="299085" marR="63500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Centered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object_id;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negative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value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indicates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minimum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conductivity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return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was atypically low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that particular</a:t>
            </a:r>
            <a:r>
              <a:rPr dirty="0" sz="1100" spc="-1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object</a:t>
            </a:r>
            <a:endParaRPr sz="1100">
              <a:latin typeface="Calibri"/>
              <a:cs typeface="Calibri"/>
            </a:endParaRPr>
          </a:p>
          <a:p>
            <a:pPr algn="just" marL="299085" marR="5080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Inverse effect – the lower the minimum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conductivity,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more residue we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predict during</a:t>
            </a:r>
            <a:r>
              <a:rPr dirty="0" sz="1100" spc="-1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final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rinse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 –</a:t>
            </a:r>
            <a:r>
              <a:rPr dirty="0" sz="1100" spc="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consistent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with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physical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intuition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(one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would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expect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dirty="0" sz="1100" spc="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high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concentration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solid  particulates to reduce the conductivity of 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cleaning</a:t>
            </a:r>
            <a:r>
              <a:rPr dirty="0" sz="1100" spc="-17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agent)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67" y="3250184"/>
            <a:ext cx="5598160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414042"/>
                </a:solidFill>
                <a:latin typeface="Calibri"/>
                <a:cs typeface="Calibri"/>
              </a:rPr>
              <a:t>Temperature</a:t>
            </a:r>
            <a:r>
              <a:rPr dirty="0" sz="1200" spc="-2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(minimum)</a:t>
            </a:r>
            <a:endParaRPr sz="1200">
              <a:latin typeface="Calibri"/>
              <a:cs typeface="Calibri"/>
            </a:endParaRPr>
          </a:p>
          <a:p>
            <a:pPr marL="299085" marR="5080" indent="-287020">
              <a:lnSpc>
                <a:spcPct val="120000"/>
              </a:lnSpc>
              <a:spcBef>
                <a:spcPts val="1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Very similar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nature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conductivity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– primarily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useful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when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considered 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intermediate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rinse,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pronounced inverse effect on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final rinse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residue,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consistent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with</a:t>
            </a:r>
            <a:r>
              <a:rPr dirty="0" sz="1100" spc="-17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intuition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167" y="3870452"/>
            <a:ext cx="36569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Unlike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conductivity,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not normalized prior to model</a:t>
            </a:r>
            <a:r>
              <a:rPr dirty="0" sz="1100" spc="-1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building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3904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515606" y="3744848"/>
            <a:ext cx="34791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Minimum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conductivity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(top) and minimum temperature</a:t>
            </a:r>
            <a:r>
              <a:rPr dirty="0" sz="900" spc="-1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(bottom)  during intermediate rinse phase also resulted in non-trivial 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improvements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in model</a:t>
            </a:r>
            <a:r>
              <a:rPr dirty="0" sz="900" spc="-4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performance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93992" y="1903476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 h="0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6096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93992" y="1872995"/>
            <a:ext cx="640080" cy="60960"/>
          </a:xfrm>
          <a:custGeom>
            <a:avLst/>
            <a:gdLst/>
            <a:ahLst/>
            <a:cxnLst/>
            <a:rect l="l" t="t" r="r" b="b"/>
            <a:pathLst>
              <a:path w="640079" h="60960">
                <a:moveTo>
                  <a:pt x="0" y="60960"/>
                </a:moveTo>
                <a:lnTo>
                  <a:pt x="640079" y="60960"/>
                </a:lnTo>
                <a:lnTo>
                  <a:pt x="640079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ln w="12192">
            <a:solidFill>
              <a:srgbClr val="044B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8643" y="1871472"/>
            <a:ext cx="292735" cy="64135"/>
          </a:xfrm>
          <a:custGeom>
            <a:avLst/>
            <a:gdLst/>
            <a:ahLst/>
            <a:cxnLst/>
            <a:rect l="l" t="t" r="r" b="b"/>
            <a:pathLst>
              <a:path w="292734" h="64135">
                <a:moveTo>
                  <a:pt x="0" y="64008"/>
                </a:moveTo>
                <a:lnTo>
                  <a:pt x="292607" y="64008"/>
                </a:lnTo>
                <a:lnTo>
                  <a:pt x="292607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74695" y="6098235"/>
            <a:ext cx="62668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SHAP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dependence plots for minimum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conductivity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during intermediate rinse return-phase, caustic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valve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open</a:t>
            </a:r>
            <a:r>
              <a:rPr dirty="0" sz="900" spc="-12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(left)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72055" y="4600955"/>
            <a:ext cx="2543175" cy="0"/>
          </a:xfrm>
          <a:custGeom>
            <a:avLst/>
            <a:gdLst/>
            <a:ahLst/>
            <a:cxnLst/>
            <a:rect l="l" t="t" r="r" b="b"/>
            <a:pathLst>
              <a:path w="2543175" h="0">
                <a:moveTo>
                  <a:pt x="0" y="0"/>
                </a:moveTo>
                <a:lnTo>
                  <a:pt x="2543174" y="0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5611" y="4600955"/>
            <a:ext cx="0" cy="1323975"/>
          </a:xfrm>
          <a:custGeom>
            <a:avLst/>
            <a:gdLst/>
            <a:ahLst/>
            <a:cxnLst/>
            <a:rect l="l" t="t" r="r" b="b"/>
            <a:pathLst>
              <a:path w="0" h="1323975">
                <a:moveTo>
                  <a:pt x="0" y="0"/>
                </a:moveTo>
                <a:lnTo>
                  <a:pt x="0" y="1323975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53200" y="4619244"/>
            <a:ext cx="3091180" cy="0"/>
          </a:xfrm>
          <a:custGeom>
            <a:avLst/>
            <a:gdLst/>
            <a:ahLst/>
            <a:cxnLst/>
            <a:rect l="l" t="t" r="r" b="b"/>
            <a:pathLst>
              <a:path w="3091179" h="0">
                <a:moveTo>
                  <a:pt x="0" y="0"/>
                </a:moveTo>
                <a:lnTo>
                  <a:pt x="3090926" y="0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643871" y="4619244"/>
            <a:ext cx="0" cy="1327150"/>
          </a:xfrm>
          <a:custGeom>
            <a:avLst/>
            <a:gdLst/>
            <a:ahLst/>
            <a:cxnLst/>
            <a:rect l="l" t="t" r="r" b="b"/>
            <a:pathLst>
              <a:path w="0" h="1327150">
                <a:moveTo>
                  <a:pt x="0" y="0"/>
                </a:moveTo>
                <a:lnTo>
                  <a:pt x="0" y="1327073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41235" y="2024633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 h="0">
                <a:moveTo>
                  <a:pt x="0" y="0"/>
                </a:moveTo>
                <a:lnTo>
                  <a:pt x="594359" y="0"/>
                </a:lnTo>
              </a:path>
            </a:pathLst>
          </a:custGeom>
          <a:ln w="6248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41235" y="1993392"/>
            <a:ext cx="594360" cy="62865"/>
          </a:xfrm>
          <a:custGeom>
            <a:avLst/>
            <a:gdLst/>
            <a:ahLst/>
            <a:cxnLst/>
            <a:rect l="l" t="t" r="r" b="b"/>
            <a:pathLst>
              <a:path w="594359" h="62864">
                <a:moveTo>
                  <a:pt x="0" y="62484"/>
                </a:moveTo>
                <a:lnTo>
                  <a:pt x="594359" y="62484"/>
                </a:lnTo>
                <a:lnTo>
                  <a:pt x="594359" y="0"/>
                </a:lnTo>
                <a:lnTo>
                  <a:pt x="0" y="0"/>
                </a:lnTo>
                <a:lnTo>
                  <a:pt x="0" y="62484"/>
                </a:lnTo>
                <a:close/>
              </a:path>
            </a:pathLst>
          </a:custGeom>
          <a:ln w="12192">
            <a:solidFill>
              <a:srgbClr val="044B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38643" y="1993392"/>
            <a:ext cx="219710" cy="64135"/>
          </a:xfrm>
          <a:custGeom>
            <a:avLst/>
            <a:gdLst/>
            <a:ahLst/>
            <a:cxnLst/>
            <a:rect l="l" t="t" r="r" b="b"/>
            <a:pathLst>
              <a:path w="219709" h="64135">
                <a:moveTo>
                  <a:pt x="0" y="64008"/>
                </a:moveTo>
                <a:lnTo>
                  <a:pt x="219455" y="64008"/>
                </a:lnTo>
                <a:lnTo>
                  <a:pt x="21945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69870" y="5361559"/>
            <a:ext cx="1636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Positive/negative breakpoint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is 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around -6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millisiemens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for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minimum 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conductivity (after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centering)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4695" y="6246222"/>
            <a:ext cx="358584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and</a:t>
            </a:r>
            <a:r>
              <a:rPr dirty="0" sz="900" spc="-2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minimum</a:t>
            </a:r>
            <a:r>
              <a:rPr dirty="0" sz="900" spc="-3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temperature</a:t>
            </a:r>
            <a:r>
              <a:rPr dirty="0" sz="900" spc="-4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during</a:t>
            </a: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intermediate</a:t>
            </a:r>
            <a:r>
              <a:rPr dirty="0" sz="900" spc="-5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rinse</a:t>
            </a:r>
            <a:r>
              <a:rPr dirty="0" sz="900" spc="-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phase</a:t>
            </a:r>
            <a:r>
              <a:rPr dirty="0" sz="900" spc="-2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(right)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-5"/>
              <a:t>9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809356" y="5418835"/>
            <a:ext cx="1750060" cy="27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Positive/negative breakpoint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is</a:t>
            </a:r>
            <a:r>
              <a:rPr dirty="0" sz="800" spc="6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around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75°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C for minimum</a:t>
            </a:r>
            <a:r>
              <a:rPr dirty="0" sz="8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temperature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20745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3943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Miscellaneous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insights and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predictors,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future</a:t>
            </a:r>
            <a:r>
              <a:rPr dirty="0" sz="1400" spc="-14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966" y="1414203"/>
            <a:ext cx="3075940" cy="12338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750" b="1">
                <a:solidFill>
                  <a:srgbClr val="414042"/>
                </a:solidFill>
                <a:latin typeface="Calibri"/>
                <a:cs typeface="Calibri"/>
              </a:rPr>
              <a:t>Miscellaneous</a:t>
            </a:r>
            <a:r>
              <a:rPr dirty="0" sz="1750" spc="-3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750" spc="-5" b="1">
                <a:solidFill>
                  <a:srgbClr val="414042"/>
                </a:solidFill>
                <a:latin typeface="Calibri"/>
                <a:cs typeface="Calibri"/>
              </a:rPr>
              <a:t>Predictors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 addition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predictors that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made it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into</a:t>
            </a:r>
            <a:r>
              <a:rPr dirty="0" sz="1200" spc="-15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 final model,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several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predictors which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did not  appear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to improve predictive accuracy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were 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thoroughly</a:t>
            </a:r>
            <a:r>
              <a:rPr dirty="0" sz="12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investigated: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6428" y="1621536"/>
            <a:ext cx="0" cy="4800600"/>
          </a:xfrm>
          <a:custGeom>
            <a:avLst/>
            <a:gdLst/>
            <a:ahLst/>
            <a:cxnLst/>
            <a:rect l="l" t="t" r="r" b="b"/>
            <a:pathLst>
              <a:path w="0"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6096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96428" y="1621536"/>
            <a:ext cx="0" cy="4800600"/>
          </a:xfrm>
          <a:custGeom>
            <a:avLst/>
            <a:gdLst/>
            <a:ahLst/>
            <a:cxnLst/>
            <a:rect l="l" t="t" r="r" b="b"/>
            <a:pathLst>
              <a:path w="0"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6096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58476" y="5968"/>
            <a:ext cx="2033905" cy="370840"/>
          </a:xfrm>
          <a:custGeom>
            <a:avLst/>
            <a:gdLst/>
            <a:ahLst/>
            <a:cxnLst/>
            <a:rect l="l" t="t" r="r" b="b"/>
            <a:pathLst>
              <a:path w="2033904" h="370840">
                <a:moveTo>
                  <a:pt x="0" y="370839"/>
                </a:moveTo>
                <a:lnTo>
                  <a:pt x="2033524" y="370839"/>
                </a:lnTo>
                <a:lnTo>
                  <a:pt x="203352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3904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solidFill>
                      <a:srgbClr val="D9D7DA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434966" y="2821025"/>
            <a:ext cx="3002915" cy="2054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40640" indent="-28702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Measures of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volatility/variability for previously  discussed features (e.g. standard deviation, 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coefficient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variation,</a:t>
            </a:r>
            <a:r>
              <a:rPr dirty="0" sz="11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maximum</a:t>
            </a:r>
            <a:r>
              <a:rPr dirty="0" sz="11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rolling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range 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over some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fixed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window,</a:t>
            </a:r>
            <a:r>
              <a:rPr dirty="0" sz="1100" spc="-9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etc.)</a:t>
            </a:r>
            <a:endParaRPr sz="1100">
              <a:latin typeface="Calibri"/>
              <a:cs typeface="Calibri"/>
            </a:endParaRPr>
          </a:p>
          <a:p>
            <a:pPr marL="299085" marR="285115" indent="-287020">
              <a:lnSpc>
                <a:spcPts val="1450"/>
              </a:lnSpc>
              <a:spcBef>
                <a:spcPts val="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derived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from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tank level and  temperature;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probably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did not help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due</a:t>
            </a:r>
            <a:r>
              <a:rPr dirty="0" sz="1100" spc="-1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  relatively low</a:t>
            </a:r>
            <a:r>
              <a:rPr dirty="0" sz="11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variability</a:t>
            </a:r>
            <a:endParaRPr sz="1100">
              <a:latin typeface="Calibri"/>
              <a:cs typeface="Calibri"/>
            </a:endParaRPr>
          </a:p>
          <a:p>
            <a:pPr marL="299085" marR="5080" indent="-287020">
              <a:lnSpc>
                <a:spcPts val="145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Temporal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features such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as day of week, hour</a:t>
            </a:r>
            <a:r>
              <a:rPr dirty="0" sz="1100" spc="-1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  day,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299085" marR="51435" indent="-287020">
              <a:lnSpc>
                <a:spcPts val="145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Relationships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between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supply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and return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flow  (e.g.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ratio of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supply flow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lagged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return</a:t>
            </a:r>
            <a:r>
              <a:rPr dirty="0" sz="1100" spc="-8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flow)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0511" y="5063490"/>
            <a:ext cx="345694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Although these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features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did not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seem to improve  model performance, they </a:t>
            </a:r>
            <a:r>
              <a:rPr dirty="0" sz="1200" spc="-15" b="1">
                <a:solidFill>
                  <a:srgbClr val="414042"/>
                </a:solidFill>
                <a:latin typeface="Calibri"/>
                <a:cs typeface="Calibri"/>
              </a:rPr>
              <a:t>may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have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an impact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on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final 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rinse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residue that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only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becomes apparent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with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deeper 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exploration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(i.e.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other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derived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features,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higher-order 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interactions) and/or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additional</a:t>
            </a:r>
            <a:r>
              <a:rPr dirty="0" sz="1200" spc="-2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000" y="1407899"/>
            <a:ext cx="3540760" cy="106680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750" spc="-5" b="1">
                <a:solidFill>
                  <a:srgbClr val="414042"/>
                </a:solidFill>
                <a:latin typeface="Calibri"/>
                <a:cs typeface="Calibri"/>
              </a:rPr>
              <a:t>Future </a:t>
            </a:r>
            <a:r>
              <a:rPr dirty="0" sz="1750" spc="-25" b="1">
                <a:solidFill>
                  <a:srgbClr val="414042"/>
                </a:solidFill>
                <a:latin typeface="Calibri"/>
                <a:cs typeface="Calibri"/>
              </a:rPr>
              <a:t>Work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Operationalization</a:t>
            </a:r>
            <a:endParaRPr sz="1200">
              <a:latin typeface="Calibri"/>
              <a:cs typeface="Calibri"/>
            </a:endParaRPr>
          </a:p>
          <a:p>
            <a:pPr marL="299085" marR="5080" indent="-287020">
              <a:lnSpc>
                <a:spcPct val="11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Building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 real-time tool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operators to make</a:t>
            </a:r>
            <a:r>
              <a:rPr dirty="0" sz="1100" spc="-15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enhanced  decisions on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final rinse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run time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using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</a:t>
            </a:r>
            <a:r>
              <a:rPr dirty="0" sz="1100" spc="-15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predictions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5254" y="2449509"/>
            <a:ext cx="3506470" cy="57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 indent="-287020">
              <a:lnSpc>
                <a:spcPct val="110100"/>
              </a:lnSpc>
              <a:spcBef>
                <a:spcPts val="9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Tool can leverage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SHAP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values to increase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confidence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recommendations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by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illuminating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key factors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driving 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each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prediction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5254" y="3102609"/>
            <a:ext cx="354330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Additional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 Data</a:t>
            </a:r>
            <a:endParaRPr sz="1200">
              <a:latin typeface="Calibri"/>
              <a:cs typeface="Calibri"/>
            </a:endParaRPr>
          </a:p>
          <a:p>
            <a:pPr marL="299085" marR="5080" indent="-287020">
              <a:lnSpc>
                <a:spcPct val="110000"/>
              </a:lnSpc>
              <a:spcBef>
                <a:spcPts val="1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importance of object_id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naturally suggests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dirty="0" sz="1100" spc="-1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number 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 related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that characterize each</a:t>
            </a:r>
            <a:r>
              <a:rPr dirty="0" sz="1100" spc="-1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object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5254" y="3656431"/>
            <a:ext cx="3585210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10000"/>
              </a:lnSpc>
              <a:spcBef>
                <a:spcPts val="10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Brand, dimensions,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primary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functionality (i.e.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 mixer,  granulator,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etc.),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company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that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uses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equipment,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what  types of food are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processed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 the equipment,</a:t>
            </a:r>
            <a:r>
              <a:rPr dirty="0" sz="1100" spc="-15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0"/>
              </a:spcBef>
              <a:buClr>
                <a:srgbClr val="096AC8"/>
              </a:buClr>
              <a:buSzPct val="13636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These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characteristics</a:t>
            </a:r>
            <a:r>
              <a:rPr dirty="0" sz="1100" spc="-5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could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greatly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improve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how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well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299085" marR="169545">
              <a:lnSpc>
                <a:spcPct val="110000"/>
              </a:lnSpc>
              <a:spcBef>
                <a:spcPts val="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predictive models generalize to newer equipment</a:t>
            </a:r>
            <a:r>
              <a:rPr dirty="0" sz="1100" spc="-17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with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no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or little historical</a:t>
            </a:r>
            <a:r>
              <a:rPr dirty="0" sz="1100" spc="-9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9854" y="4863210"/>
            <a:ext cx="3333750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Alternative Modeling</a:t>
            </a:r>
            <a:r>
              <a:rPr dirty="0" sz="1200" spc="-2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Approaches</a:t>
            </a:r>
            <a:endParaRPr sz="1200">
              <a:latin typeface="Calibri"/>
              <a:cs typeface="Calibri"/>
            </a:endParaRPr>
          </a:p>
          <a:p>
            <a:pPr marL="324485" marR="30480" indent="-287020">
              <a:lnSpc>
                <a:spcPct val="110000"/>
              </a:lnSpc>
              <a:spcBef>
                <a:spcPts val="1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Alternative performance metrics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such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as </a:t>
            </a:r>
            <a:r>
              <a:rPr dirty="0" sz="1100" spc="10">
                <a:solidFill>
                  <a:srgbClr val="414042"/>
                </a:solidFill>
                <a:latin typeface="Calibri"/>
                <a:cs typeface="Calibri"/>
              </a:rPr>
              <a:t>L</a:t>
            </a:r>
            <a:r>
              <a:rPr dirty="0" baseline="-19841" sz="1050" spc="15">
                <a:solidFill>
                  <a:srgbClr val="414042"/>
                </a:solidFill>
                <a:latin typeface="Calibri"/>
                <a:cs typeface="Calibri"/>
              </a:rPr>
              <a:t>1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or </a:t>
            </a:r>
            <a:r>
              <a:rPr dirty="0" sz="1100" spc="5">
                <a:solidFill>
                  <a:srgbClr val="414042"/>
                </a:solidFill>
                <a:latin typeface="Calibri"/>
                <a:cs typeface="Calibri"/>
              </a:rPr>
              <a:t>L</a:t>
            </a:r>
            <a:r>
              <a:rPr dirty="0" baseline="-19841" sz="1050" spc="7">
                <a:solidFill>
                  <a:srgbClr val="414042"/>
                </a:solidFill>
                <a:latin typeface="Calibri"/>
                <a:cs typeface="Calibri"/>
              </a:rPr>
              <a:t>2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loss  could help alleviate 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systematic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biases that are  inherent to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MAPE-minimizing</a:t>
            </a:r>
            <a:r>
              <a:rPr dirty="0" sz="1100" spc="-7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55254" y="5601750"/>
            <a:ext cx="3493135" cy="763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10100"/>
              </a:lnSpc>
              <a:spcBef>
                <a:spcPts val="9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Alternative responses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such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as “time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until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rolling</a:t>
            </a:r>
            <a:r>
              <a:rPr dirty="0" sz="1100" spc="-18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average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turbidity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drops below </a:t>
            </a:r>
            <a:r>
              <a:rPr dirty="0" sz="1100" spc="-5" i="1">
                <a:solidFill>
                  <a:srgbClr val="414042"/>
                </a:solidFill>
                <a:latin typeface="Calibri"/>
                <a:cs typeface="Calibri"/>
              </a:rPr>
              <a:t>some </a:t>
            </a:r>
            <a:r>
              <a:rPr dirty="0" sz="1100" i="1">
                <a:solidFill>
                  <a:srgbClr val="414042"/>
                </a:solidFill>
                <a:latin typeface="Calibri"/>
                <a:cs typeface="Calibri"/>
              </a:rPr>
              <a:t>threshold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final rinse 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phase” could lead to model-driven predictions that are  more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actionable for</a:t>
            </a:r>
            <a:r>
              <a:rPr dirty="0" sz="1100" spc="-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operators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420" y="1538731"/>
            <a:ext cx="326517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dirty="0" sz="1750" spc="-5" b="1">
                <a:solidFill>
                  <a:srgbClr val="414042"/>
                </a:solidFill>
                <a:latin typeface="Calibri"/>
                <a:cs typeface="Calibri"/>
              </a:rPr>
              <a:t>Miscellaneous</a:t>
            </a:r>
            <a:r>
              <a:rPr dirty="0" sz="1750" spc="-4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750" spc="-5" b="1">
                <a:solidFill>
                  <a:srgbClr val="414042"/>
                </a:solidFill>
                <a:latin typeface="Calibri"/>
                <a:cs typeface="Calibri"/>
              </a:rPr>
              <a:t>Insights</a:t>
            </a:r>
            <a:endParaRPr sz="17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Other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model predictors</a:t>
            </a:r>
            <a:endParaRPr sz="1200">
              <a:latin typeface="Calibri"/>
              <a:cs typeface="Calibri"/>
            </a:endParaRPr>
          </a:p>
          <a:p>
            <a:pPr marL="324485" marR="30480" indent="-287020">
              <a:lnSpc>
                <a:spcPct val="12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Recipe type very important in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pre-rinse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caustic 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models; </a:t>
            </a:r>
            <a:r>
              <a:rPr dirty="0" sz="1100" spc="10">
                <a:solidFill>
                  <a:srgbClr val="414042"/>
                </a:solidFill>
                <a:latin typeface="Calibri"/>
                <a:cs typeface="Calibri"/>
              </a:rPr>
              <a:t>3</a:t>
            </a:r>
            <a:r>
              <a:rPr dirty="0" baseline="27777" sz="1050" spc="15">
                <a:solidFill>
                  <a:srgbClr val="414042"/>
                </a:solidFill>
                <a:latin typeface="Calibri"/>
                <a:cs typeface="Calibri"/>
              </a:rPr>
              <a:t>rd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largest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SHAP importance value for</a:t>
            </a:r>
            <a:r>
              <a:rPr dirty="0" sz="1100" spc="-17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both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820" y="2513812"/>
            <a:ext cx="355092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derived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from phase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duration, obj_low_level,  and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tank_lsh_caustic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also modestly improved</a:t>
            </a:r>
            <a:r>
              <a:rPr dirty="0" sz="1100" spc="-1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predictions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820" y="3041726"/>
            <a:ext cx="3568700" cy="814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Higher-order interactions between</a:t>
            </a:r>
            <a:r>
              <a:rPr dirty="0" sz="1200" spc="-1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predictors</a:t>
            </a:r>
            <a:endParaRPr sz="1200">
              <a:latin typeface="Calibri"/>
              <a:cs typeface="Calibri"/>
            </a:endParaRPr>
          </a:p>
          <a:p>
            <a:pPr marL="299085" marR="5080" indent="-287020">
              <a:lnSpc>
                <a:spcPct val="12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SHAP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values can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be used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 identify interactions</a:t>
            </a:r>
            <a:r>
              <a:rPr dirty="0" sz="1100" spc="-1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between  predictors; Python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implementation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has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built-in  estimation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strongest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interactions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 given</a:t>
            </a:r>
            <a:r>
              <a:rPr dirty="0" sz="1100" spc="-1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predictor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820" y="3830802"/>
            <a:ext cx="3469640" cy="4279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Provides deeper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insight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into how predictors can</a:t>
            </a:r>
            <a:r>
              <a:rPr dirty="0" sz="1100" spc="-1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amplify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or dampen each others’ effects on the</a:t>
            </a:r>
            <a:r>
              <a:rPr dirty="0" sz="1100" spc="-1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response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6415" y="4316121"/>
            <a:ext cx="3166778" cy="1677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94487" y="6011671"/>
            <a:ext cx="3658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Second-order dependence plot between end-of-phase total</a:t>
            </a:r>
            <a:r>
              <a:rPr dirty="0" sz="900" spc="-18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residue  and min. temperature during acid phase. Striking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visual</a:t>
            </a:r>
            <a:r>
              <a:rPr dirty="0" sz="900" spc="-14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patterns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4487" y="6297124"/>
            <a:ext cx="31121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that illustrate the interaction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effects are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readily</a:t>
            </a:r>
            <a:r>
              <a:rPr dirty="0" sz="900" spc="-1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apparent.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97233" y="6403768"/>
            <a:ext cx="1911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z="1000" spc="-5">
                <a:solidFill>
                  <a:srgbClr val="BEBEBE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21334"/>
            <a:ext cx="33089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latin typeface="Calibri"/>
                <a:cs typeface="Calibri"/>
              </a:rPr>
              <a:t>Executive</a:t>
            </a:r>
            <a:r>
              <a:rPr dirty="0" spc="-7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038" y="6391757"/>
            <a:ext cx="96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BEBEBE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6350" y="3999395"/>
            <a:ext cx="5245100" cy="428625"/>
          </a:xfrm>
          <a:custGeom>
            <a:avLst/>
            <a:gdLst/>
            <a:ahLst/>
            <a:cxnLst/>
            <a:rect l="l" t="t" r="r" b="b"/>
            <a:pathLst>
              <a:path w="5245100" h="428625">
                <a:moveTo>
                  <a:pt x="0" y="428586"/>
                </a:moveTo>
                <a:lnTo>
                  <a:pt x="5245100" y="428586"/>
                </a:lnTo>
                <a:lnTo>
                  <a:pt x="5245100" y="0"/>
                </a:lnTo>
                <a:lnTo>
                  <a:pt x="0" y="0"/>
                </a:lnTo>
                <a:lnTo>
                  <a:pt x="0" y="428586"/>
                </a:lnTo>
                <a:close/>
              </a:path>
            </a:pathLst>
          </a:custGeom>
          <a:solidFill>
            <a:srgbClr val="096AC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53175" y="3996309"/>
          <a:ext cx="5254625" cy="2168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/>
              </a:tblGrid>
              <a:tr h="434848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Performance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91440"/>
                </a:tc>
              </a:tr>
              <a:tr h="1730400">
                <a:tc>
                  <a:txBody>
                    <a:bodyPr/>
                    <a:lstStyle/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1150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Best </a:t>
                      </a:r>
                      <a:r>
                        <a:rPr dirty="0" sz="1200" spc="-1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average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MAPE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on holdout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test data (private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leaderboard):</a:t>
                      </a:r>
                      <a:r>
                        <a:rPr dirty="0" sz="1200" spc="-2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27.4%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994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Model-driven insights derived using SHAP (Shapley Additive</a:t>
                      </a:r>
                      <a:r>
                        <a:rPr dirty="0" sz="1200" spc="-7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Explanations)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3060" marR="280670" indent="-172720">
                        <a:lnSpc>
                          <a:spcPct val="113300"/>
                        </a:lnSpc>
                        <a:spcBef>
                          <a:spcPts val="819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Primary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factor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that influences total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final phase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residue: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specific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type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of  object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being cleaned,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200" spc="-3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object_id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3060" marR="583565" indent="-172720">
                        <a:lnSpc>
                          <a:spcPct val="114199"/>
                        </a:lnSpc>
                        <a:spcBef>
                          <a:spcPts val="80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Additional </a:t>
                      </a:r>
                      <a:r>
                        <a:rPr dirty="0" sz="1200" spc="-2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key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factors: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total weighted turbidity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residue,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minimum 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temperature,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minimum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conductivity,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recipe</a:t>
                      </a:r>
                      <a:r>
                        <a:rPr dirty="0" sz="1200" spc="-8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605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142219" y="4058411"/>
            <a:ext cx="405383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53175" y="1669033"/>
          <a:ext cx="5254625" cy="206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/>
              </a:tblGrid>
              <a:tr h="434848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 Preparation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5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90805">
                    <a:solidFill>
                      <a:srgbClr val="096AC8"/>
                    </a:solidFill>
                  </a:tcPr>
                </a:tc>
              </a:tr>
              <a:tr h="1629917">
                <a:tc>
                  <a:txBody>
                    <a:bodyPr/>
                    <a:lstStyle/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Extensive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to distill time-series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200" spc="-7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3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representative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characteristics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during supply and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1200" spc="-15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phases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3060" marR="100330" indent="-172720">
                        <a:lnSpc>
                          <a:spcPct val="114199"/>
                        </a:lnSpc>
                        <a:spcBef>
                          <a:spcPts val="80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Features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primarily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generated at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phase-level of granularity or </a:t>
                      </a:r>
                      <a:r>
                        <a:rPr dirty="0" sz="1200" spc="-2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lower,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allowing 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for straightforward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simulation of mid-process</a:t>
                      </a:r>
                      <a:r>
                        <a:rPr dirty="0" sz="1200" spc="-4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predictions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994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cleaning included outlier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detection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and minor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13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imputation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5415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799064" y="176479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217169" y="0"/>
                </a:moveTo>
                <a:lnTo>
                  <a:pt x="35813" y="0"/>
                </a:lnTo>
                <a:lnTo>
                  <a:pt x="21913" y="2849"/>
                </a:lnTo>
                <a:lnTo>
                  <a:pt x="10525" y="10604"/>
                </a:lnTo>
                <a:lnTo>
                  <a:pt x="2827" y="22074"/>
                </a:lnTo>
                <a:lnTo>
                  <a:pt x="0" y="36068"/>
                </a:lnTo>
                <a:lnTo>
                  <a:pt x="0" y="218440"/>
                </a:lnTo>
                <a:lnTo>
                  <a:pt x="2827" y="232433"/>
                </a:lnTo>
                <a:lnTo>
                  <a:pt x="10525" y="243903"/>
                </a:lnTo>
                <a:lnTo>
                  <a:pt x="21913" y="251658"/>
                </a:lnTo>
                <a:lnTo>
                  <a:pt x="35813" y="254508"/>
                </a:lnTo>
                <a:lnTo>
                  <a:pt x="217169" y="254508"/>
                </a:lnTo>
                <a:lnTo>
                  <a:pt x="231070" y="251658"/>
                </a:lnTo>
                <a:lnTo>
                  <a:pt x="239381" y="245999"/>
                </a:lnTo>
                <a:lnTo>
                  <a:pt x="35813" y="245999"/>
                </a:lnTo>
                <a:lnTo>
                  <a:pt x="25312" y="243889"/>
                </a:lnTo>
                <a:lnTo>
                  <a:pt x="16573" y="238077"/>
                </a:lnTo>
                <a:lnTo>
                  <a:pt x="10596" y="229336"/>
                </a:lnTo>
                <a:lnTo>
                  <a:pt x="8381" y="218440"/>
                </a:lnTo>
                <a:lnTo>
                  <a:pt x="8381" y="127254"/>
                </a:lnTo>
                <a:lnTo>
                  <a:pt x="252983" y="127254"/>
                </a:lnTo>
                <a:lnTo>
                  <a:pt x="252983" y="118745"/>
                </a:lnTo>
                <a:lnTo>
                  <a:pt x="8381" y="118745"/>
                </a:lnTo>
                <a:lnTo>
                  <a:pt x="8381" y="36068"/>
                </a:lnTo>
                <a:lnTo>
                  <a:pt x="10596" y="25493"/>
                </a:lnTo>
                <a:lnTo>
                  <a:pt x="16573" y="16716"/>
                </a:lnTo>
                <a:lnTo>
                  <a:pt x="25312" y="10725"/>
                </a:lnTo>
                <a:lnTo>
                  <a:pt x="35813" y="8509"/>
                </a:lnTo>
                <a:lnTo>
                  <a:pt x="239381" y="8509"/>
                </a:lnTo>
                <a:lnTo>
                  <a:pt x="231070" y="2849"/>
                </a:lnTo>
                <a:lnTo>
                  <a:pt x="217169" y="0"/>
                </a:lnTo>
                <a:close/>
              </a:path>
              <a:path w="253365" h="254635">
                <a:moveTo>
                  <a:pt x="126491" y="127254"/>
                </a:moveTo>
                <a:lnTo>
                  <a:pt x="118109" y="127254"/>
                </a:lnTo>
                <a:lnTo>
                  <a:pt x="118109" y="245999"/>
                </a:lnTo>
                <a:lnTo>
                  <a:pt x="126491" y="245999"/>
                </a:lnTo>
                <a:lnTo>
                  <a:pt x="126491" y="127254"/>
                </a:lnTo>
                <a:close/>
              </a:path>
              <a:path w="253365" h="254635">
                <a:moveTo>
                  <a:pt x="252983" y="127254"/>
                </a:moveTo>
                <a:lnTo>
                  <a:pt x="244601" y="127254"/>
                </a:lnTo>
                <a:lnTo>
                  <a:pt x="244601" y="218440"/>
                </a:lnTo>
                <a:lnTo>
                  <a:pt x="242494" y="229336"/>
                </a:lnTo>
                <a:lnTo>
                  <a:pt x="236696" y="238077"/>
                </a:lnTo>
                <a:lnTo>
                  <a:pt x="227992" y="243889"/>
                </a:lnTo>
                <a:lnTo>
                  <a:pt x="217169" y="245999"/>
                </a:lnTo>
                <a:lnTo>
                  <a:pt x="239381" y="245999"/>
                </a:lnTo>
                <a:lnTo>
                  <a:pt x="242468" y="243889"/>
                </a:lnTo>
                <a:lnTo>
                  <a:pt x="250156" y="232433"/>
                </a:lnTo>
                <a:lnTo>
                  <a:pt x="252983" y="218440"/>
                </a:lnTo>
                <a:lnTo>
                  <a:pt x="252983" y="127254"/>
                </a:lnTo>
                <a:close/>
              </a:path>
              <a:path w="253365" h="254635">
                <a:moveTo>
                  <a:pt x="43560" y="161162"/>
                </a:moveTo>
                <a:lnTo>
                  <a:pt x="40766" y="161162"/>
                </a:lnTo>
                <a:lnTo>
                  <a:pt x="39369" y="162560"/>
                </a:lnTo>
                <a:lnTo>
                  <a:pt x="37210" y="163957"/>
                </a:lnTo>
                <a:lnTo>
                  <a:pt x="37210" y="166878"/>
                </a:lnTo>
                <a:lnTo>
                  <a:pt x="39369" y="168275"/>
                </a:lnTo>
                <a:lnTo>
                  <a:pt x="57657" y="186690"/>
                </a:lnTo>
                <a:lnTo>
                  <a:pt x="39369" y="204978"/>
                </a:lnTo>
                <a:lnTo>
                  <a:pt x="37210" y="206375"/>
                </a:lnTo>
                <a:lnTo>
                  <a:pt x="37210" y="209296"/>
                </a:lnTo>
                <a:lnTo>
                  <a:pt x="39369" y="211328"/>
                </a:lnTo>
                <a:lnTo>
                  <a:pt x="40004" y="212090"/>
                </a:lnTo>
                <a:lnTo>
                  <a:pt x="44322" y="212090"/>
                </a:lnTo>
                <a:lnTo>
                  <a:pt x="44957" y="211328"/>
                </a:lnTo>
                <a:lnTo>
                  <a:pt x="63245" y="193040"/>
                </a:lnTo>
                <a:lnTo>
                  <a:pt x="75681" y="193040"/>
                </a:lnTo>
                <a:lnTo>
                  <a:pt x="69595" y="186690"/>
                </a:lnTo>
                <a:lnTo>
                  <a:pt x="75035" y="180975"/>
                </a:lnTo>
                <a:lnTo>
                  <a:pt x="63245" y="180975"/>
                </a:lnTo>
                <a:lnTo>
                  <a:pt x="43560" y="161162"/>
                </a:lnTo>
                <a:close/>
              </a:path>
              <a:path w="253365" h="254635">
                <a:moveTo>
                  <a:pt x="75681" y="193040"/>
                </a:moveTo>
                <a:lnTo>
                  <a:pt x="63245" y="193040"/>
                </a:lnTo>
                <a:lnTo>
                  <a:pt x="81533" y="211328"/>
                </a:lnTo>
                <a:lnTo>
                  <a:pt x="82168" y="212090"/>
                </a:lnTo>
                <a:lnTo>
                  <a:pt x="86486" y="212090"/>
                </a:lnTo>
                <a:lnTo>
                  <a:pt x="87121" y="211328"/>
                </a:lnTo>
                <a:lnTo>
                  <a:pt x="89280" y="209296"/>
                </a:lnTo>
                <a:lnTo>
                  <a:pt x="89280" y="206375"/>
                </a:lnTo>
                <a:lnTo>
                  <a:pt x="87121" y="204978"/>
                </a:lnTo>
                <a:lnTo>
                  <a:pt x="75681" y="193040"/>
                </a:lnTo>
                <a:close/>
              </a:path>
              <a:path w="253365" h="254635">
                <a:moveTo>
                  <a:pt x="213613" y="195072"/>
                </a:moveTo>
                <a:lnTo>
                  <a:pt x="158114" y="195072"/>
                </a:lnTo>
                <a:lnTo>
                  <a:pt x="155955" y="197231"/>
                </a:lnTo>
                <a:lnTo>
                  <a:pt x="155955" y="202184"/>
                </a:lnTo>
                <a:lnTo>
                  <a:pt x="158114" y="203581"/>
                </a:lnTo>
                <a:lnTo>
                  <a:pt x="213613" y="203581"/>
                </a:lnTo>
                <a:lnTo>
                  <a:pt x="215010" y="202184"/>
                </a:lnTo>
                <a:lnTo>
                  <a:pt x="215010" y="197231"/>
                </a:lnTo>
                <a:lnTo>
                  <a:pt x="213613" y="195072"/>
                </a:lnTo>
                <a:close/>
              </a:path>
              <a:path w="253365" h="254635">
                <a:moveTo>
                  <a:pt x="85725" y="161162"/>
                </a:moveTo>
                <a:lnTo>
                  <a:pt x="82930" y="161162"/>
                </a:lnTo>
                <a:lnTo>
                  <a:pt x="63245" y="180975"/>
                </a:lnTo>
                <a:lnTo>
                  <a:pt x="75035" y="180975"/>
                </a:lnTo>
                <a:lnTo>
                  <a:pt x="87121" y="168275"/>
                </a:lnTo>
                <a:lnTo>
                  <a:pt x="89280" y="166878"/>
                </a:lnTo>
                <a:lnTo>
                  <a:pt x="89280" y="163957"/>
                </a:lnTo>
                <a:lnTo>
                  <a:pt x="87121" y="162560"/>
                </a:lnTo>
                <a:lnTo>
                  <a:pt x="85725" y="161162"/>
                </a:lnTo>
                <a:close/>
              </a:path>
              <a:path w="253365" h="254635">
                <a:moveTo>
                  <a:pt x="213613" y="169672"/>
                </a:moveTo>
                <a:lnTo>
                  <a:pt x="158114" y="169672"/>
                </a:lnTo>
                <a:lnTo>
                  <a:pt x="155955" y="171831"/>
                </a:lnTo>
                <a:lnTo>
                  <a:pt x="155955" y="176784"/>
                </a:lnTo>
                <a:lnTo>
                  <a:pt x="158114" y="178181"/>
                </a:lnTo>
                <a:lnTo>
                  <a:pt x="213613" y="178181"/>
                </a:lnTo>
                <a:lnTo>
                  <a:pt x="215010" y="176784"/>
                </a:lnTo>
                <a:lnTo>
                  <a:pt x="215010" y="171831"/>
                </a:lnTo>
                <a:lnTo>
                  <a:pt x="213613" y="169672"/>
                </a:lnTo>
                <a:close/>
              </a:path>
              <a:path w="253365" h="254635">
                <a:moveTo>
                  <a:pt x="126491" y="8509"/>
                </a:moveTo>
                <a:lnTo>
                  <a:pt x="118109" y="8509"/>
                </a:lnTo>
                <a:lnTo>
                  <a:pt x="118109" y="118745"/>
                </a:lnTo>
                <a:lnTo>
                  <a:pt x="126491" y="118745"/>
                </a:lnTo>
                <a:lnTo>
                  <a:pt x="126491" y="8509"/>
                </a:lnTo>
                <a:close/>
              </a:path>
              <a:path w="253365" h="254635">
                <a:moveTo>
                  <a:pt x="239381" y="8509"/>
                </a:moveTo>
                <a:lnTo>
                  <a:pt x="217169" y="8509"/>
                </a:lnTo>
                <a:lnTo>
                  <a:pt x="227992" y="10725"/>
                </a:lnTo>
                <a:lnTo>
                  <a:pt x="236696" y="16716"/>
                </a:lnTo>
                <a:lnTo>
                  <a:pt x="242494" y="25493"/>
                </a:lnTo>
                <a:lnTo>
                  <a:pt x="244601" y="36068"/>
                </a:lnTo>
                <a:lnTo>
                  <a:pt x="244601" y="118745"/>
                </a:lnTo>
                <a:lnTo>
                  <a:pt x="252983" y="118745"/>
                </a:lnTo>
                <a:lnTo>
                  <a:pt x="252983" y="36068"/>
                </a:lnTo>
                <a:lnTo>
                  <a:pt x="250156" y="22074"/>
                </a:lnTo>
                <a:lnTo>
                  <a:pt x="242458" y="10604"/>
                </a:lnTo>
                <a:lnTo>
                  <a:pt x="239381" y="8509"/>
                </a:lnTo>
                <a:close/>
              </a:path>
              <a:path w="253365" h="254635">
                <a:moveTo>
                  <a:pt x="67436" y="67818"/>
                </a:moveTo>
                <a:lnTo>
                  <a:pt x="59054" y="67818"/>
                </a:lnTo>
                <a:lnTo>
                  <a:pt x="59054" y="91186"/>
                </a:lnTo>
                <a:lnTo>
                  <a:pt x="61086" y="93345"/>
                </a:lnTo>
                <a:lnTo>
                  <a:pt x="65404" y="93345"/>
                </a:lnTo>
                <a:lnTo>
                  <a:pt x="67436" y="91186"/>
                </a:lnTo>
                <a:lnTo>
                  <a:pt x="67436" y="67818"/>
                </a:lnTo>
                <a:close/>
              </a:path>
              <a:path w="253365" h="254635">
                <a:moveTo>
                  <a:pt x="90677" y="59436"/>
                </a:moveTo>
                <a:lnTo>
                  <a:pt x="35813" y="59436"/>
                </a:lnTo>
                <a:lnTo>
                  <a:pt x="33781" y="61468"/>
                </a:lnTo>
                <a:lnTo>
                  <a:pt x="33781" y="65786"/>
                </a:lnTo>
                <a:lnTo>
                  <a:pt x="35813" y="67818"/>
                </a:lnTo>
                <a:lnTo>
                  <a:pt x="90677" y="67818"/>
                </a:lnTo>
                <a:lnTo>
                  <a:pt x="92709" y="65786"/>
                </a:lnTo>
                <a:lnTo>
                  <a:pt x="92709" y="61468"/>
                </a:lnTo>
                <a:lnTo>
                  <a:pt x="90677" y="59436"/>
                </a:lnTo>
                <a:close/>
              </a:path>
              <a:path w="253365" h="254635">
                <a:moveTo>
                  <a:pt x="213613" y="59436"/>
                </a:moveTo>
                <a:lnTo>
                  <a:pt x="153924" y="59436"/>
                </a:lnTo>
                <a:lnTo>
                  <a:pt x="151764" y="61468"/>
                </a:lnTo>
                <a:lnTo>
                  <a:pt x="151764" y="65786"/>
                </a:lnTo>
                <a:lnTo>
                  <a:pt x="153924" y="67818"/>
                </a:lnTo>
                <a:lnTo>
                  <a:pt x="213613" y="67818"/>
                </a:lnTo>
                <a:lnTo>
                  <a:pt x="215010" y="65786"/>
                </a:lnTo>
                <a:lnTo>
                  <a:pt x="215010" y="61468"/>
                </a:lnTo>
                <a:lnTo>
                  <a:pt x="213613" y="59436"/>
                </a:lnTo>
                <a:close/>
              </a:path>
              <a:path w="253365" h="254635">
                <a:moveTo>
                  <a:pt x="65404" y="33909"/>
                </a:moveTo>
                <a:lnTo>
                  <a:pt x="61086" y="33909"/>
                </a:lnTo>
                <a:lnTo>
                  <a:pt x="59054" y="36068"/>
                </a:lnTo>
                <a:lnTo>
                  <a:pt x="59054" y="59436"/>
                </a:lnTo>
                <a:lnTo>
                  <a:pt x="67436" y="59436"/>
                </a:lnTo>
                <a:lnTo>
                  <a:pt x="67436" y="36068"/>
                </a:lnTo>
                <a:lnTo>
                  <a:pt x="65404" y="33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9600" y="3996309"/>
          <a:ext cx="5254625" cy="2168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/>
              </a:tblGrid>
              <a:tr h="434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solidFill>
                      <a:srgbClr val="096AC8"/>
                    </a:solidFill>
                  </a:tcPr>
                </a:tc>
              </a:tr>
              <a:tr h="1730400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50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Four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separate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models, one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corresponding to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the end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of each</a:t>
                      </a:r>
                      <a:r>
                        <a:rPr dirty="0" sz="1200" spc="-8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phase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994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dirty="0" sz="1200" spc="-5" b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LightGBM boosted tree model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custom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loss</a:t>
                      </a:r>
                      <a:r>
                        <a:rPr dirty="0" sz="1200" spc="7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01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Training/validation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splits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created </a:t>
                      </a:r>
                      <a:r>
                        <a:rPr dirty="0" sz="1200" b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dirty="0" sz="1200" spc="-5" b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walk-forward/rolling</a:t>
                      </a:r>
                      <a:r>
                        <a:rPr dirty="0" sz="1200" spc="15" b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origin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techniques; training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 ranges from first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44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56 </a:t>
                      </a:r>
                      <a:r>
                        <a:rPr dirty="0" sz="1200" spc="-1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days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of available</a:t>
                      </a:r>
                      <a:r>
                        <a:rPr dirty="0" sz="1200" spc="3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1790" marR="474980" indent="-172720">
                        <a:lnSpc>
                          <a:spcPct val="114199"/>
                        </a:lnSpc>
                        <a:spcBef>
                          <a:spcPts val="80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Estimates of generalization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error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obtained through weighted </a:t>
                      </a:r>
                      <a:r>
                        <a:rPr dirty="0" sz="1200" spc="-1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average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of  validation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set errors across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four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605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767328" y="4091940"/>
            <a:ext cx="297180" cy="233679"/>
          </a:xfrm>
          <a:custGeom>
            <a:avLst/>
            <a:gdLst/>
            <a:ahLst/>
            <a:cxnLst/>
            <a:rect l="l" t="t" r="r" b="b"/>
            <a:pathLst>
              <a:path w="297179" h="233679">
                <a:moveTo>
                  <a:pt x="259334" y="112522"/>
                </a:moveTo>
                <a:lnTo>
                  <a:pt x="38608" y="112522"/>
                </a:lnTo>
                <a:lnTo>
                  <a:pt x="37211" y="114554"/>
                </a:lnTo>
                <a:lnTo>
                  <a:pt x="37211" y="152273"/>
                </a:lnTo>
                <a:lnTo>
                  <a:pt x="22556" y="156424"/>
                </a:lnTo>
                <a:lnTo>
                  <a:pt x="10747" y="165195"/>
                </a:lnTo>
                <a:lnTo>
                  <a:pt x="2867" y="177633"/>
                </a:lnTo>
                <a:lnTo>
                  <a:pt x="0" y="192786"/>
                </a:lnTo>
                <a:lnTo>
                  <a:pt x="3216" y="208472"/>
                </a:lnTo>
                <a:lnTo>
                  <a:pt x="12017" y="221313"/>
                </a:lnTo>
                <a:lnTo>
                  <a:pt x="25128" y="229987"/>
                </a:lnTo>
                <a:lnTo>
                  <a:pt x="41275" y="233172"/>
                </a:lnTo>
                <a:lnTo>
                  <a:pt x="57054" y="229987"/>
                </a:lnTo>
                <a:lnTo>
                  <a:pt x="64419" y="225044"/>
                </a:lnTo>
                <a:lnTo>
                  <a:pt x="41275" y="225044"/>
                </a:lnTo>
                <a:lnTo>
                  <a:pt x="28380" y="222468"/>
                </a:lnTo>
                <a:lnTo>
                  <a:pt x="17843" y="215487"/>
                </a:lnTo>
                <a:lnTo>
                  <a:pt x="10735" y="205220"/>
                </a:lnTo>
                <a:lnTo>
                  <a:pt x="8127" y="192786"/>
                </a:lnTo>
                <a:lnTo>
                  <a:pt x="10735" y="179911"/>
                </a:lnTo>
                <a:lnTo>
                  <a:pt x="17843" y="169418"/>
                </a:lnTo>
                <a:lnTo>
                  <a:pt x="28380" y="162353"/>
                </a:lnTo>
                <a:lnTo>
                  <a:pt x="41275" y="159766"/>
                </a:lnTo>
                <a:lnTo>
                  <a:pt x="64053" y="159766"/>
                </a:lnTo>
                <a:lnTo>
                  <a:pt x="59626" y="156424"/>
                </a:lnTo>
                <a:lnTo>
                  <a:pt x="45338" y="152273"/>
                </a:lnTo>
                <a:lnTo>
                  <a:pt x="45338" y="120650"/>
                </a:lnTo>
                <a:lnTo>
                  <a:pt x="260604" y="120650"/>
                </a:lnTo>
                <a:lnTo>
                  <a:pt x="260604" y="114554"/>
                </a:lnTo>
                <a:lnTo>
                  <a:pt x="259334" y="112522"/>
                </a:lnTo>
                <a:close/>
              </a:path>
              <a:path w="297179" h="233679">
                <a:moveTo>
                  <a:pt x="153035" y="120650"/>
                </a:moveTo>
                <a:lnTo>
                  <a:pt x="144907" y="120650"/>
                </a:lnTo>
                <a:lnTo>
                  <a:pt x="144907" y="152273"/>
                </a:lnTo>
                <a:lnTo>
                  <a:pt x="130619" y="156424"/>
                </a:lnTo>
                <a:lnTo>
                  <a:pt x="118999" y="165195"/>
                </a:lnTo>
                <a:lnTo>
                  <a:pt x="111188" y="177633"/>
                </a:lnTo>
                <a:lnTo>
                  <a:pt x="108331" y="192786"/>
                </a:lnTo>
                <a:lnTo>
                  <a:pt x="111537" y="208472"/>
                </a:lnTo>
                <a:lnTo>
                  <a:pt x="120269" y="221313"/>
                </a:lnTo>
                <a:lnTo>
                  <a:pt x="133191" y="229987"/>
                </a:lnTo>
                <a:lnTo>
                  <a:pt x="148971" y="233172"/>
                </a:lnTo>
                <a:lnTo>
                  <a:pt x="164730" y="229987"/>
                </a:lnTo>
                <a:lnTo>
                  <a:pt x="172070" y="225044"/>
                </a:lnTo>
                <a:lnTo>
                  <a:pt x="148971" y="225044"/>
                </a:lnTo>
                <a:lnTo>
                  <a:pt x="136175" y="222468"/>
                </a:lnTo>
                <a:lnTo>
                  <a:pt x="125857" y="215487"/>
                </a:lnTo>
                <a:lnTo>
                  <a:pt x="118967" y="205220"/>
                </a:lnTo>
                <a:lnTo>
                  <a:pt x="116459" y="192786"/>
                </a:lnTo>
                <a:lnTo>
                  <a:pt x="118967" y="179911"/>
                </a:lnTo>
                <a:lnTo>
                  <a:pt x="125857" y="169418"/>
                </a:lnTo>
                <a:lnTo>
                  <a:pt x="136175" y="162353"/>
                </a:lnTo>
                <a:lnTo>
                  <a:pt x="148971" y="159766"/>
                </a:lnTo>
                <a:lnTo>
                  <a:pt x="171713" y="159766"/>
                </a:lnTo>
                <a:lnTo>
                  <a:pt x="167302" y="156424"/>
                </a:lnTo>
                <a:lnTo>
                  <a:pt x="153035" y="152273"/>
                </a:lnTo>
                <a:lnTo>
                  <a:pt x="153035" y="120650"/>
                </a:lnTo>
                <a:close/>
              </a:path>
              <a:path w="297179" h="233679">
                <a:moveTo>
                  <a:pt x="260604" y="120650"/>
                </a:moveTo>
                <a:lnTo>
                  <a:pt x="252475" y="120650"/>
                </a:lnTo>
                <a:lnTo>
                  <a:pt x="252475" y="152273"/>
                </a:lnTo>
                <a:lnTo>
                  <a:pt x="238188" y="156424"/>
                </a:lnTo>
                <a:lnTo>
                  <a:pt x="226567" y="165195"/>
                </a:lnTo>
                <a:lnTo>
                  <a:pt x="218757" y="177633"/>
                </a:lnTo>
                <a:lnTo>
                  <a:pt x="215900" y="192786"/>
                </a:lnTo>
                <a:lnTo>
                  <a:pt x="219106" y="208472"/>
                </a:lnTo>
                <a:lnTo>
                  <a:pt x="227837" y="221313"/>
                </a:lnTo>
                <a:lnTo>
                  <a:pt x="240760" y="229987"/>
                </a:lnTo>
                <a:lnTo>
                  <a:pt x="256539" y="233172"/>
                </a:lnTo>
                <a:lnTo>
                  <a:pt x="272319" y="229987"/>
                </a:lnTo>
                <a:lnTo>
                  <a:pt x="279684" y="225044"/>
                </a:lnTo>
                <a:lnTo>
                  <a:pt x="256539" y="225044"/>
                </a:lnTo>
                <a:lnTo>
                  <a:pt x="244066" y="222468"/>
                </a:lnTo>
                <a:lnTo>
                  <a:pt x="233711" y="215487"/>
                </a:lnTo>
                <a:lnTo>
                  <a:pt x="226643" y="205220"/>
                </a:lnTo>
                <a:lnTo>
                  <a:pt x="224027" y="192786"/>
                </a:lnTo>
                <a:lnTo>
                  <a:pt x="226643" y="179911"/>
                </a:lnTo>
                <a:lnTo>
                  <a:pt x="233711" y="169418"/>
                </a:lnTo>
                <a:lnTo>
                  <a:pt x="244066" y="162353"/>
                </a:lnTo>
                <a:lnTo>
                  <a:pt x="256539" y="159766"/>
                </a:lnTo>
                <a:lnTo>
                  <a:pt x="279575" y="159766"/>
                </a:lnTo>
                <a:lnTo>
                  <a:pt x="275159" y="156424"/>
                </a:lnTo>
                <a:lnTo>
                  <a:pt x="260604" y="152273"/>
                </a:lnTo>
                <a:lnTo>
                  <a:pt x="260604" y="120650"/>
                </a:lnTo>
                <a:close/>
              </a:path>
              <a:path w="297179" h="233679">
                <a:moveTo>
                  <a:pt x="64053" y="159766"/>
                </a:moveTo>
                <a:lnTo>
                  <a:pt x="41275" y="159766"/>
                </a:lnTo>
                <a:lnTo>
                  <a:pt x="53802" y="162353"/>
                </a:lnTo>
                <a:lnTo>
                  <a:pt x="64150" y="169418"/>
                </a:lnTo>
                <a:lnTo>
                  <a:pt x="71189" y="179911"/>
                </a:lnTo>
                <a:lnTo>
                  <a:pt x="73787" y="192786"/>
                </a:lnTo>
                <a:lnTo>
                  <a:pt x="71189" y="205220"/>
                </a:lnTo>
                <a:lnTo>
                  <a:pt x="64150" y="215487"/>
                </a:lnTo>
                <a:lnTo>
                  <a:pt x="53802" y="222468"/>
                </a:lnTo>
                <a:lnTo>
                  <a:pt x="41275" y="225044"/>
                </a:lnTo>
                <a:lnTo>
                  <a:pt x="64419" y="225044"/>
                </a:lnTo>
                <a:lnTo>
                  <a:pt x="69976" y="221313"/>
                </a:lnTo>
                <a:lnTo>
                  <a:pt x="78708" y="208472"/>
                </a:lnTo>
                <a:lnTo>
                  <a:pt x="81914" y="192786"/>
                </a:lnTo>
                <a:lnTo>
                  <a:pt x="79057" y="177633"/>
                </a:lnTo>
                <a:lnTo>
                  <a:pt x="71246" y="165195"/>
                </a:lnTo>
                <a:lnTo>
                  <a:pt x="64053" y="159766"/>
                </a:lnTo>
                <a:close/>
              </a:path>
              <a:path w="297179" h="233679">
                <a:moveTo>
                  <a:pt x="171713" y="159766"/>
                </a:moveTo>
                <a:lnTo>
                  <a:pt x="148971" y="159766"/>
                </a:lnTo>
                <a:lnTo>
                  <a:pt x="161444" y="162353"/>
                </a:lnTo>
                <a:lnTo>
                  <a:pt x="171799" y="169418"/>
                </a:lnTo>
                <a:lnTo>
                  <a:pt x="178867" y="179911"/>
                </a:lnTo>
                <a:lnTo>
                  <a:pt x="181483" y="192786"/>
                </a:lnTo>
                <a:lnTo>
                  <a:pt x="178867" y="205220"/>
                </a:lnTo>
                <a:lnTo>
                  <a:pt x="171799" y="215487"/>
                </a:lnTo>
                <a:lnTo>
                  <a:pt x="161444" y="222468"/>
                </a:lnTo>
                <a:lnTo>
                  <a:pt x="148971" y="225044"/>
                </a:lnTo>
                <a:lnTo>
                  <a:pt x="172070" y="225044"/>
                </a:lnTo>
                <a:lnTo>
                  <a:pt x="177609" y="221313"/>
                </a:lnTo>
                <a:lnTo>
                  <a:pt x="186297" y="208472"/>
                </a:lnTo>
                <a:lnTo>
                  <a:pt x="189484" y="192786"/>
                </a:lnTo>
                <a:lnTo>
                  <a:pt x="186646" y="177633"/>
                </a:lnTo>
                <a:lnTo>
                  <a:pt x="178879" y="165195"/>
                </a:lnTo>
                <a:lnTo>
                  <a:pt x="171713" y="159766"/>
                </a:lnTo>
                <a:close/>
              </a:path>
              <a:path w="297179" h="233679">
                <a:moveTo>
                  <a:pt x="279575" y="159766"/>
                </a:moveTo>
                <a:lnTo>
                  <a:pt x="256539" y="159766"/>
                </a:lnTo>
                <a:lnTo>
                  <a:pt x="269335" y="162353"/>
                </a:lnTo>
                <a:lnTo>
                  <a:pt x="279653" y="169418"/>
                </a:lnTo>
                <a:lnTo>
                  <a:pt x="286543" y="179911"/>
                </a:lnTo>
                <a:lnTo>
                  <a:pt x="289051" y="192786"/>
                </a:lnTo>
                <a:lnTo>
                  <a:pt x="286543" y="205220"/>
                </a:lnTo>
                <a:lnTo>
                  <a:pt x="279653" y="215487"/>
                </a:lnTo>
                <a:lnTo>
                  <a:pt x="269335" y="222468"/>
                </a:lnTo>
                <a:lnTo>
                  <a:pt x="256539" y="225044"/>
                </a:lnTo>
                <a:lnTo>
                  <a:pt x="279684" y="225044"/>
                </a:lnTo>
                <a:lnTo>
                  <a:pt x="285242" y="221313"/>
                </a:lnTo>
                <a:lnTo>
                  <a:pt x="293973" y="208472"/>
                </a:lnTo>
                <a:lnTo>
                  <a:pt x="297180" y="192786"/>
                </a:lnTo>
                <a:lnTo>
                  <a:pt x="294411" y="177633"/>
                </a:lnTo>
                <a:lnTo>
                  <a:pt x="286750" y="165195"/>
                </a:lnTo>
                <a:lnTo>
                  <a:pt x="279575" y="159766"/>
                </a:lnTo>
                <a:close/>
              </a:path>
              <a:path w="297179" h="233679">
                <a:moveTo>
                  <a:pt x="148971" y="0"/>
                </a:moveTo>
                <a:lnTo>
                  <a:pt x="133191" y="3184"/>
                </a:lnTo>
                <a:lnTo>
                  <a:pt x="120269" y="11858"/>
                </a:lnTo>
                <a:lnTo>
                  <a:pt x="111537" y="24699"/>
                </a:lnTo>
                <a:lnTo>
                  <a:pt x="108331" y="40386"/>
                </a:lnTo>
                <a:lnTo>
                  <a:pt x="111188" y="55270"/>
                </a:lnTo>
                <a:lnTo>
                  <a:pt x="118999" y="67738"/>
                </a:lnTo>
                <a:lnTo>
                  <a:pt x="130619" y="76658"/>
                </a:lnTo>
                <a:lnTo>
                  <a:pt x="144907" y="80899"/>
                </a:lnTo>
                <a:lnTo>
                  <a:pt x="144907" y="112522"/>
                </a:lnTo>
                <a:lnTo>
                  <a:pt x="153035" y="112522"/>
                </a:lnTo>
                <a:lnTo>
                  <a:pt x="153035" y="80899"/>
                </a:lnTo>
                <a:lnTo>
                  <a:pt x="167302" y="76658"/>
                </a:lnTo>
                <a:lnTo>
                  <a:pt x="172348" y="72771"/>
                </a:lnTo>
                <a:lnTo>
                  <a:pt x="148971" y="72771"/>
                </a:lnTo>
                <a:lnTo>
                  <a:pt x="136175" y="70175"/>
                </a:lnTo>
                <a:lnTo>
                  <a:pt x="125857" y="63150"/>
                </a:lnTo>
                <a:lnTo>
                  <a:pt x="118967" y="52839"/>
                </a:lnTo>
                <a:lnTo>
                  <a:pt x="116459" y="40386"/>
                </a:lnTo>
                <a:lnTo>
                  <a:pt x="118967" y="27684"/>
                </a:lnTo>
                <a:lnTo>
                  <a:pt x="125857" y="17446"/>
                </a:lnTo>
                <a:lnTo>
                  <a:pt x="136175" y="10614"/>
                </a:lnTo>
                <a:lnTo>
                  <a:pt x="148971" y="8128"/>
                </a:lnTo>
                <a:lnTo>
                  <a:pt x="172070" y="8128"/>
                </a:lnTo>
                <a:lnTo>
                  <a:pt x="164730" y="3184"/>
                </a:lnTo>
                <a:lnTo>
                  <a:pt x="148971" y="0"/>
                </a:lnTo>
                <a:close/>
              </a:path>
              <a:path w="297179" h="233679">
                <a:moveTo>
                  <a:pt x="172070" y="8128"/>
                </a:moveTo>
                <a:lnTo>
                  <a:pt x="148971" y="8128"/>
                </a:lnTo>
                <a:lnTo>
                  <a:pt x="161444" y="10614"/>
                </a:lnTo>
                <a:lnTo>
                  <a:pt x="171799" y="17446"/>
                </a:lnTo>
                <a:lnTo>
                  <a:pt x="178867" y="27684"/>
                </a:lnTo>
                <a:lnTo>
                  <a:pt x="181483" y="40386"/>
                </a:lnTo>
                <a:lnTo>
                  <a:pt x="178867" y="52839"/>
                </a:lnTo>
                <a:lnTo>
                  <a:pt x="171799" y="63150"/>
                </a:lnTo>
                <a:lnTo>
                  <a:pt x="161444" y="70175"/>
                </a:lnTo>
                <a:lnTo>
                  <a:pt x="148971" y="72771"/>
                </a:lnTo>
                <a:lnTo>
                  <a:pt x="172348" y="72771"/>
                </a:lnTo>
                <a:lnTo>
                  <a:pt x="178879" y="67738"/>
                </a:lnTo>
                <a:lnTo>
                  <a:pt x="186646" y="55270"/>
                </a:lnTo>
                <a:lnTo>
                  <a:pt x="189484" y="40386"/>
                </a:lnTo>
                <a:lnTo>
                  <a:pt x="186297" y="24699"/>
                </a:lnTo>
                <a:lnTo>
                  <a:pt x="177609" y="11858"/>
                </a:lnTo>
                <a:lnTo>
                  <a:pt x="172070" y="8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9600" y="1669033"/>
          <a:ext cx="5254625" cy="206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/>
              </a:tblGrid>
              <a:tr h="43484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90805">
                    <a:solidFill>
                      <a:srgbClr val="096AC8"/>
                    </a:solidFill>
                  </a:tcPr>
                </a:tc>
              </a:tr>
              <a:tr h="1629917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Goal: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increased resource efficiency when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cleaning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food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5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beverage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industrial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equipment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while maintaining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high cleaning</a:t>
                      </a:r>
                      <a:r>
                        <a:rPr dirty="0" sz="1200" spc="-13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010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Solution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approach: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build model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accurately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predicts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10" i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105" i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residue</a:t>
                      </a:r>
                      <a:r>
                        <a:rPr dirty="0" baseline="24305" sz="1200" spc="-7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baseline="24305" sz="1200">
                        <a:latin typeface="Calibri"/>
                        <a:cs typeface="Calibri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during the final rinse phase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using historical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cleaning</a:t>
                      </a:r>
                      <a:r>
                        <a:rPr dirty="0" sz="1200" spc="-13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51790" marR="675640" indent="-172720">
                        <a:lnSpc>
                          <a:spcPct val="114199"/>
                        </a:lnSpc>
                        <a:spcBef>
                          <a:spcPts val="790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Produce empirical, model-derived insights into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factors </a:t>
                      </a:r>
                      <a:r>
                        <a:rPr dirty="0" sz="12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that drive  increased turbidity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during the final rinse</a:t>
                      </a:r>
                      <a:r>
                        <a:rPr dirty="0" sz="1200" spc="-12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phase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5415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157471" y="1752600"/>
            <a:ext cx="280670" cy="279400"/>
          </a:xfrm>
          <a:custGeom>
            <a:avLst/>
            <a:gdLst/>
            <a:ahLst/>
            <a:cxnLst/>
            <a:rect l="l" t="t" r="r" b="b"/>
            <a:pathLst>
              <a:path w="280670" h="279400">
                <a:moveTo>
                  <a:pt x="200913" y="193928"/>
                </a:moveTo>
                <a:lnTo>
                  <a:pt x="188087" y="193928"/>
                </a:lnTo>
                <a:lnTo>
                  <a:pt x="204469" y="210185"/>
                </a:lnTo>
                <a:lnTo>
                  <a:pt x="201675" y="212344"/>
                </a:lnTo>
                <a:lnTo>
                  <a:pt x="200151" y="214502"/>
                </a:lnTo>
                <a:lnTo>
                  <a:pt x="200151" y="217297"/>
                </a:lnTo>
                <a:lnTo>
                  <a:pt x="201675" y="218694"/>
                </a:lnTo>
                <a:lnTo>
                  <a:pt x="261238" y="277495"/>
                </a:lnTo>
                <a:lnTo>
                  <a:pt x="262000" y="278891"/>
                </a:lnTo>
                <a:lnTo>
                  <a:pt x="266191" y="278891"/>
                </a:lnTo>
                <a:lnTo>
                  <a:pt x="266953" y="277495"/>
                </a:lnTo>
                <a:lnTo>
                  <a:pt x="275910" y="268986"/>
                </a:lnTo>
                <a:lnTo>
                  <a:pt x="264032" y="268986"/>
                </a:lnTo>
                <a:lnTo>
                  <a:pt x="210819" y="215900"/>
                </a:lnTo>
                <a:lnTo>
                  <a:pt x="217297" y="209550"/>
                </a:lnTo>
                <a:lnTo>
                  <a:pt x="229361" y="209550"/>
                </a:lnTo>
                <a:lnTo>
                  <a:pt x="223646" y="203835"/>
                </a:lnTo>
                <a:lnTo>
                  <a:pt x="210819" y="203835"/>
                </a:lnTo>
                <a:lnTo>
                  <a:pt x="200913" y="193928"/>
                </a:lnTo>
                <a:close/>
              </a:path>
              <a:path w="280670" h="279400">
                <a:moveTo>
                  <a:pt x="229361" y="209550"/>
                </a:moveTo>
                <a:lnTo>
                  <a:pt x="217297" y="209550"/>
                </a:lnTo>
                <a:lnTo>
                  <a:pt x="270510" y="262636"/>
                </a:lnTo>
                <a:lnTo>
                  <a:pt x="264032" y="268986"/>
                </a:lnTo>
                <a:lnTo>
                  <a:pt x="275910" y="268986"/>
                </a:lnTo>
                <a:lnTo>
                  <a:pt x="279653" y="265429"/>
                </a:lnTo>
                <a:lnTo>
                  <a:pt x="280415" y="264795"/>
                </a:lnTo>
                <a:lnTo>
                  <a:pt x="280415" y="260476"/>
                </a:lnTo>
                <a:lnTo>
                  <a:pt x="279653" y="259841"/>
                </a:lnTo>
                <a:lnTo>
                  <a:pt x="229361" y="209550"/>
                </a:lnTo>
                <a:close/>
              </a:path>
              <a:path w="280670" h="279400">
                <a:moveTo>
                  <a:pt x="112140" y="0"/>
                </a:moveTo>
                <a:lnTo>
                  <a:pt x="68579" y="8820"/>
                </a:lnTo>
                <a:lnTo>
                  <a:pt x="32924" y="32845"/>
                </a:lnTo>
                <a:lnTo>
                  <a:pt x="8842" y="68419"/>
                </a:lnTo>
                <a:lnTo>
                  <a:pt x="0" y="111887"/>
                </a:lnTo>
                <a:lnTo>
                  <a:pt x="1954" y="133024"/>
                </a:lnTo>
                <a:lnTo>
                  <a:pt x="7635" y="152781"/>
                </a:lnTo>
                <a:lnTo>
                  <a:pt x="16769" y="170822"/>
                </a:lnTo>
                <a:lnTo>
                  <a:pt x="29082" y="186816"/>
                </a:lnTo>
                <a:lnTo>
                  <a:pt x="29082" y="187578"/>
                </a:lnTo>
                <a:lnTo>
                  <a:pt x="67071" y="214264"/>
                </a:lnTo>
                <a:lnTo>
                  <a:pt x="112140" y="223647"/>
                </a:lnTo>
                <a:lnTo>
                  <a:pt x="133490" y="221593"/>
                </a:lnTo>
                <a:lnTo>
                  <a:pt x="153590" y="215693"/>
                </a:lnTo>
                <a:lnTo>
                  <a:pt x="154681" y="215137"/>
                </a:lnTo>
                <a:lnTo>
                  <a:pt x="112140" y="215137"/>
                </a:lnTo>
                <a:lnTo>
                  <a:pt x="92884" y="213336"/>
                </a:lnTo>
                <a:lnTo>
                  <a:pt x="74771" y="208153"/>
                </a:lnTo>
                <a:lnTo>
                  <a:pt x="58134" y="199921"/>
                </a:lnTo>
                <a:lnTo>
                  <a:pt x="43306" y="188975"/>
                </a:lnTo>
                <a:lnTo>
                  <a:pt x="195961" y="188975"/>
                </a:lnTo>
                <a:lnTo>
                  <a:pt x="194563" y="187578"/>
                </a:lnTo>
                <a:lnTo>
                  <a:pt x="200042" y="180466"/>
                </a:lnTo>
                <a:lnTo>
                  <a:pt x="34798" y="180466"/>
                </a:lnTo>
                <a:lnTo>
                  <a:pt x="23778" y="165661"/>
                </a:lnTo>
                <a:lnTo>
                  <a:pt x="15509" y="149082"/>
                </a:lnTo>
                <a:lnTo>
                  <a:pt x="10312" y="131050"/>
                </a:lnTo>
                <a:lnTo>
                  <a:pt x="8508" y="111887"/>
                </a:lnTo>
                <a:lnTo>
                  <a:pt x="16611" y="71838"/>
                </a:lnTo>
                <a:lnTo>
                  <a:pt x="38750" y="38957"/>
                </a:lnTo>
                <a:lnTo>
                  <a:pt x="71677" y="16696"/>
                </a:lnTo>
                <a:lnTo>
                  <a:pt x="112140" y="8509"/>
                </a:lnTo>
                <a:lnTo>
                  <a:pt x="154215" y="8509"/>
                </a:lnTo>
                <a:lnTo>
                  <a:pt x="112140" y="0"/>
                </a:lnTo>
                <a:close/>
              </a:path>
              <a:path w="280670" h="279400">
                <a:moveTo>
                  <a:pt x="195961" y="188975"/>
                </a:moveTo>
                <a:lnTo>
                  <a:pt x="180339" y="188975"/>
                </a:lnTo>
                <a:lnTo>
                  <a:pt x="165879" y="199921"/>
                </a:lnTo>
                <a:lnTo>
                  <a:pt x="149431" y="208153"/>
                </a:lnTo>
                <a:lnTo>
                  <a:pt x="131387" y="213336"/>
                </a:lnTo>
                <a:lnTo>
                  <a:pt x="112140" y="215137"/>
                </a:lnTo>
                <a:lnTo>
                  <a:pt x="154681" y="215137"/>
                </a:lnTo>
                <a:lnTo>
                  <a:pt x="171952" y="206341"/>
                </a:lnTo>
                <a:lnTo>
                  <a:pt x="188087" y="193928"/>
                </a:lnTo>
                <a:lnTo>
                  <a:pt x="200913" y="193928"/>
                </a:lnTo>
                <a:lnTo>
                  <a:pt x="195961" y="188975"/>
                </a:lnTo>
                <a:close/>
              </a:path>
              <a:path w="280670" h="279400">
                <a:moveTo>
                  <a:pt x="218693" y="198882"/>
                </a:moveTo>
                <a:lnTo>
                  <a:pt x="215773" y="198882"/>
                </a:lnTo>
                <a:lnTo>
                  <a:pt x="210819" y="203835"/>
                </a:lnTo>
                <a:lnTo>
                  <a:pt x="223646" y="203835"/>
                </a:lnTo>
                <a:lnTo>
                  <a:pt x="218693" y="198882"/>
                </a:lnTo>
                <a:close/>
              </a:path>
              <a:path w="280670" h="279400">
                <a:moveTo>
                  <a:pt x="85216" y="85598"/>
                </a:moveTo>
                <a:lnTo>
                  <a:pt x="57530" y="85598"/>
                </a:lnTo>
                <a:lnTo>
                  <a:pt x="55372" y="87757"/>
                </a:lnTo>
                <a:lnTo>
                  <a:pt x="55372" y="180466"/>
                </a:lnTo>
                <a:lnTo>
                  <a:pt x="63880" y="180466"/>
                </a:lnTo>
                <a:lnTo>
                  <a:pt x="63880" y="94107"/>
                </a:lnTo>
                <a:lnTo>
                  <a:pt x="87375" y="94107"/>
                </a:lnTo>
                <a:lnTo>
                  <a:pt x="87375" y="87757"/>
                </a:lnTo>
                <a:lnTo>
                  <a:pt x="85216" y="85598"/>
                </a:lnTo>
                <a:close/>
              </a:path>
              <a:path w="280670" h="279400">
                <a:moveTo>
                  <a:pt x="87375" y="94107"/>
                </a:moveTo>
                <a:lnTo>
                  <a:pt x="78739" y="94107"/>
                </a:lnTo>
                <a:lnTo>
                  <a:pt x="78739" y="180466"/>
                </a:lnTo>
                <a:lnTo>
                  <a:pt x="87375" y="180466"/>
                </a:lnTo>
                <a:lnTo>
                  <a:pt x="87375" y="94107"/>
                </a:lnTo>
                <a:close/>
              </a:path>
              <a:path w="280670" h="279400">
                <a:moveTo>
                  <a:pt x="124967" y="45974"/>
                </a:moveTo>
                <a:lnTo>
                  <a:pt x="97281" y="45974"/>
                </a:lnTo>
                <a:lnTo>
                  <a:pt x="95123" y="48133"/>
                </a:lnTo>
                <a:lnTo>
                  <a:pt x="95123" y="180466"/>
                </a:lnTo>
                <a:lnTo>
                  <a:pt x="103631" y="180466"/>
                </a:lnTo>
                <a:lnTo>
                  <a:pt x="103631" y="54483"/>
                </a:lnTo>
                <a:lnTo>
                  <a:pt x="127126" y="54483"/>
                </a:lnTo>
                <a:lnTo>
                  <a:pt x="127126" y="48133"/>
                </a:lnTo>
                <a:lnTo>
                  <a:pt x="124967" y="45974"/>
                </a:lnTo>
                <a:close/>
              </a:path>
              <a:path w="280670" h="279400">
                <a:moveTo>
                  <a:pt x="127126" y="54483"/>
                </a:moveTo>
                <a:lnTo>
                  <a:pt x="118617" y="54483"/>
                </a:lnTo>
                <a:lnTo>
                  <a:pt x="118617" y="180466"/>
                </a:lnTo>
                <a:lnTo>
                  <a:pt x="127126" y="180466"/>
                </a:lnTo>
                <a:lnTo>
                  <a:pt x="127126" y="54483"/>
                </a:lnTo>
                <a:close/>
              </a:path>
              <a:path w="280670" h="279400">
                <a:moveTo>
                  <a:pt x="164718" y="72898"/>
                </a:moveTo>
                <a:lnTo>
                  <a:pt x="137032" y="72898"/>
                </a:lnTo>
                <a:lnTo>
                  <a:pt x="134874" y="74295"/>
                </a:lnTo>
                <a:lnTo>
                  <a:pt x="134874" y="180466"/>
                </a:lnTo>
                <a:lnTo>
                  <a:pt x="143382" y="180466"/>
                </a:lnTo>
                <a:lnTo>
                  <a:pt x="143382" y="81407"/>
                </a:lnTo>
                <a:lnTo>
                  <a:pt x="166877" y="81407"/>
                </a:lnTo>
                <a:lnTo>
                  <a:pt x="166877" y="74295"/>
                </a:lnTo>
                <a:lnTo>
                  <a:pt x="164718" y="72898"/>
                </a:lnTo>
                <a:close/>
              </a:path>
              <a:path w="280670" h="279400">
                <a:moveTo>
                  <a:pt x="166877" y="81407"/>
                </a:moveTo>
                <a:lnTo>
                  <a:pt x="158368" y="81407"/>
                </a:lnTo>
                <a:lnTo>
                  <a:pt x="158368" y="180466"/>
                </a:lnTo>
                <a:lnTo>
                  <a:pt x="166877" y="180466"/>
                </a:lnTo>
                <a:lnTo>
                  <a:pt x="166877" y="81407"/>
                </a:lnTo>
                <a:close/>
              </a:path>
              <a:path w="280670" h="279400">
                <a:moveTo>
                  <a:pt x="154215" y="8509"/>
                </a:moveTo>
                <a:lnTo>
                  <a:pt x="112140" y="8509"/>
                </a:lnTo>
                <a:lnTo>
                  <a:pt x="152282" y="16696"/>
                </a:lnTo>
                <a:lnTo>
                  <a:pt x="185245" y="38957"/>
                </a:lnTo>
                <a:lnTo>
                  <a:pt x="207563" y="71838"/>
                </a:lnTo>
                <a:lnTo>
                  <a:pt x="215773" y="111887"/>
                </a:lnTo>
                <a:lnTo>
                  <a:pt x="213969" y="131050"/>
                </a:lnTo>
                <a:lnTo>
                  <a:pt x="208772" y="149082"/>
                </a:lnTo>
                <a:lnTo>
                  <a:pt x="200503" y="165661"/>
                </a:lnTo>
                <a:lnTo>
                  <a:pt x="189483" y="180466"/>
                </a:lnTo>
                <a:lnTo>
                  <a:pt x="200042" y="180466"/>
                </a:lnTo>
                <a:lnTo>
                  <a:pt x="206976" y="171465"/>
                </a:lnTo>
                <a:lnTo>
                  <a:pt x="216328" y="153161"/>
                </a:lnTo>
                <a:lnTo>
                  <a:pt x="222228" y="133143"/>
                </a:lnTo>
                <a:lnTo>
                  <a:pt x="224281" y="111887"/>
                </a:lnTo>
                <a:lnTo>
                  <a:pt x="215457" y="68419"/>
                </a:lnTo>
                <a:lnTo>
                  <a:pt x="191404" y="32845"/>
                </a:lnTo>
                <a:lnTo>
                  <a:pt x="155755" y="8820"/>
                </a:lnTo>
                <a:lnTo>
                  <a:pt x="154215" y="8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5187" y="1147699"/>
            <a:ext cx="33115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End-to-end overview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of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analytical</a:t>
            </a:r>
            <a:r>
              <a:rPr dirty="0" sz="1400" spc="-5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968"/>
            <a:ext cx="2024380" cy="370840"/>
          </a:xfrm>
          <a:custGeom>
            <a:avLst/>
            <a:gdLst/>
            <a:ahLst/>
            <a:cxnLst/>
            <a:rect l="l" t="t" r="r" b="b"/>
            <a:pathLst>
              <a:path w="2024380" h="370840">
                <a:moveTo>
                  <a:pt x="0" y="370839"/>
                </a:moveTo>
                <a:lnTo>
                  <a:pt x="2024235" y="370839"/>
                </a:lnTo>
                <a:lnTo>
                  <a:pt x="202423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0"/>
                <a:gridCol w="2030729"/>
                <a:gridCol w="2033904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24941" y="6554825"/>
            <a:ext cx="8122284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*</a:t>
            </a:r>
            <a:r>
              <a:rPr dirty="0" sz="1050" i="1">
                <a:solidFill>
                  <a:srgbClr val="414042"/>
                </a:solidFill>
                <a:latin typeface="Calibri"/>
                <a:cs typeface="Calibri"/>
              </a:rPr>
              <a:t>Residue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is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our simplified nomenclature for the response variable during modeling, “total_turbidity_liter” (total quantity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turbidity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*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outgoing</a:t>
            </a:r>
            <a:r>
              <a:rPr dirty="0" sz="1050" spc="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flow).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377317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Feature</a:t>
            </a:r>
            <a:r>
              <a:rPr dirty="0" spc="-70"/>
              <a:t> </a:t>
            </a:r>
            <a:r>
              <a:rPr dirty="0" spc="-25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34994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Phase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subdivision,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time-series</a:t>
            </a:r>
            <a:r>
              <a:rPr dirty="0" sz="1400" spc="-11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aggregations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889" y="5015229"/>
            <a:ext cx="17506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 spc="-25">
                <a:solidFill>
                  <a:srgbClr val="414042"/>
                </a:solidFill>
                <a:latin typeface="Calibri"/>
                <a:cs typeface="Calibri"/>
              </a:rPr>
              <a:t>Total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residue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 spc="-25">
                <a:solidFill>
                  <a:srgbClr val="414042"/>
                </a:solidFill>
                <a:latin typeface="Calibri"/>
                <a:cs typeface="Calibri"/>
              </a:rPr>
              <a:t>Total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weighted</a:t>
            </a:r>
            <a:r>
              <a:rPr dirty="0" sz="12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turbidity*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Minimum</a:t>
            </a:r>
            <a:r>
              <a:rPr dirty="0" sz="12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conductivity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Duration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4803" y="1542288"/>
            <a:ext cx="4211320" cy="241300"/>
          </a:xfrm>
          <a:prstGeom prst="rect">
            <a:avLst/>
          </a:prstGeom>
          <a:solidFill>
            <a:srgbClr val="096AC8"/>
          </a:solidFill>
        </p:spPr>
        <p:txBody>
          <a:bodyPr wrap="square" lIns="0" tIns="2413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9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valve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states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a typical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cleaning</a:t>
            </a:r>
            <a:r>
              <a:rPr dirty="0" sz="12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568" y="4764023"/>
            <a:ext cx="2255520" cy="227329"/>
          </a:xfrm>
          <a:prstGeom prst="rect">
            <a:avLst/>
          </a:prstGeom>
          <a:solidFill>
            <a:srgbClr val="67A7DB"/>
          </a:solidFill>
        </p:spPr>
        <p:txBody>
          <a:bodyPr wrap="square" lIns="0" tIns="1778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phase-level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0"/>
                <a:gridCol w="2040254"/>
                <a:gridCol w="2030729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/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109597" y="2917698"/>
            <a:ext cx="5391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Pre-rinse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71472" y="2071116"/>
            <a:ext cx="1290955" cy="192405"/>
          </a:xfrm>
          <a:custGeom>
            <a:avLst/>
            <a:gdLst/>
            <a:ahLst/>
            <a:cxnLst/>
            <a:rect l="l" t="t" r="r" b="b"/>
            <a:pathLst>
              <a:path w="1290955" h="192405">
                <a:moveTo>
                  <a:pt x="0" y="192024"/>
                </a:moveTo>
                <a:lnTo>
                  <a:pt x="1290827" y="192024"/>
                </a:lnTo>
                <a:lnTo>
                  <a:pt x="1290827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096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65348" y="2023872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44896" y="2029967"/>
            <a:ext cx="0" cy="245745"/>
          </a:xfrm>
          <a:custGeom>
            <a:avLst/>
            <a:gdLst/>
            <a:ahLst/>
            <a:cxnLst/>
            <a:rect l="l" t="t" r="r" b="b"/>
            <a:pathLst>
              <a:path w="0" h="245744">
                <a:moveTo>
                  <a:pt x="0" y="0"/>
                </a:moveTo>
                <a:lnTo>
                  <a:pt x="0" y="24536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44896" y="2458211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53783" y="1952244"/>
            <a:ext cx="0" cy="528955"/>
          </a:xfrm>
          <a:custGeom>
            <a:avLst/>
            <a:gdLst/>
            <a:ahLst/>
            <a:cxnLst/>
            <a:rect l="l" t="t" r="r" b="b"/>
            <a:pathLst>
              <a:path w="0" h="528955">
                <a:moveTo>
                  <a:pt x="0" y="0"/>
                </a:moveTo>
                <a:lnTo>
                  <a:pt x="0" y="528827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53783" y="266395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0"/>
                </a:moveTo>
                <a:lnTo>
                  <a:pt x="0" y="202692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30283" y="2007107"/>
            <a:ext cx="0" cy="684530"/>
          </a:xfrm>
          <a:custGeom>
            <a:avLst/>
            <a:gdLst/>
            <a:ahLst/>
            <a:cxnLst/>
            <a:rect l="l" t="t" r="r" b="b"/>
            <a:pathLst>
              <a:path w="0" h="684530">
                <a:moveTo>
                  <a:pt x="0" y="0"/>
                </a:moveTo>
                <a:lnTo>
                  <a:pt x="0" y="684276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224273" y="2917317"/>
            <a:ext cx="4337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Caustic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72353" y="2917317"/>
            <a:ext cx="5524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Int.</a:t>
            </a:r>
            <a:r>
              <a:rPr dirty="0" sz="1100" spc="-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Rinse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2046" y="2917317"/>
            <a:ext cx="2717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Ac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242" y="1726913"/>
            <a:ext cx="939800" cy="11506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725"/>
              </a:spcBef>
            </a:pP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Return</a:t>
            </a:r>
            <a:r>
              <a:rPr dirty="0" sz="1200" spc="-20" b="1">
                <a:solidFill>
                  <a:srgbClr val="414042"/>
                </a:solidFill>
                <a:latin typeface="Calibri"/>
                <a:cs typeface="Calibri"/>
              </a:rPr>
              <a:t> Valve</a:t>
            </a:r>
            <a:endParaRPr sz="1200">
              <a:latin typeface="Calibri"/>
              <a:cs typeface="Calibri"/>
            </a:endParaRPr>
          </a:p>
          <a:p>
            <a:pPr marL="12700" marR="510540">
              <a:lnSpc>
                <a:spcPct val="123300"/>
              </a:lnSpc>
              <a:spcBef>
                <a:spcPts val="27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Drain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Caustic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23300"/>
              </a:lnSpc>
              <a:spcBef>
                <a:spcPts val="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Recovery</a:t>
            </a:r>
            <a:r>
              <a:rPr dirty="0" sz="1100" spc="-8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Water  Acid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71444" y="2275332"/>
            <a:ext cx="2478405" cy="182880"/>
          </a:xfrm>
          <a:custGeom>
            <a:avLst/>
            <a:gdLst/>
            <a:ahLst/>
            <a:cxnLst/>
            <a:rect l="l" t="t" r="r" b="b"/>
            <a:pathLst>
              <a:path w="2478404" h="182880">
                <a:moveTo>
                  <a:pt x="0" y="182879"/>
                </a:moveTo>
                <a:lnTo>
                  <a:pt x="2478024" y="182879"/>
                </a:lnTo>
                <a:lnTo>
                  <a:pt x="247802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20155" y="2481072"/>
            <a:ext cx="841375" cy="182880"/>
          </a:xfrm>
          <a:custGeom>
            <a:avLst/>
            <a:gdLst/>
            <a:ahLst/>
            <a:cxnLst/>
            <a:rect l="l" t="t" r="r" b="b"/>
            <a:pathLst>
              <a:path w="841375" h="182880">
                <a:moveTo>
                  <a:pt x="0" y="182879"/>
                </a:moveTo>
                <a:lnTo>
                  <a:pt x="841248" y="182879"/>
                </a:lnTo>
                <a:lnTo>
                  <a:pt x="841248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29043" y="2691383"/>
            <a:ext cx="2304415" cy="182880"/>
          </a:xfrm>
          <a:custGeom>
            <a:avLst/>
            <a:gdLst/>
            <a:ahLst/>
            <a:cxnLst/>
            <a:rect l="l" t="t" r="r" b="b"/>
            <a:pathLst>
              <a:path w="2304415" h="182880">
                <a:moveTo>
                  <a:pt x="0" y="182879"/>
                </a:moveTo>
                <a:lnTo>
                  <a:pt x="2304288" y="182879"/>
                </a:lnTo>
                <a:lnTo>
                  <a:pt x="2304288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32789" y="3120897"/>
            <a:ext cx="7429500" cy="141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63064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Phase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above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diagram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illustrates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danger</a:t>
            </a:r>
            <a:r>
              <a:rPr dirty="0" sz="1100" spc="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creating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aggregated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features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at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level,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as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multiple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cleaning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agents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can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“returned” or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“supplied” 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particular phase (pink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and red</a:t>
            </a:r>
            <a:r>
              <a:rPr dirty="0" sz="11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bars).</a:t>
            </a:r>
            <a:endParaRPr sz="1100">
              <a:latin typeface="Calibri"/>
              <a:cs typeface="Calibri"/>
            </a:endParaRPr>
          </a:p>
          <a:p>
            <a:pPr marL="12700" marR="283210">
              <a:lnSpc>
                <a:spcPct val="113599"/>
              </a:lnSpc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Consequently, </a:t>
            </a:r>
            <a:r>
              <a:rPr dirty="0" sz="1100" b="1">
                <a:solidFill>
                  <a:srgbClr val="414042"/>
                </a:solidFill>
                <a:latin typeface="Calibri"/>
                <a:cs typeface="Calibri"/>
              </a:rPr>
              <a:t>a key </a:t>
            </a:r>
            <a:r>
              <a:rPr dirty="0" sz="1100" spc="-5" b="1">
                <a:solidFill>
                  <a:srgbClr val="414042"/>
                </a:solidFill>
                <a:latin typeface="Calibri"/>
                <a:cs typeface="Calibri"/>
              </a:rPr>
              <a:t>initial </a:t>
            </a:r>
            <a:r>
              <a:rPr dirty="0" sz="1100" b="1">
                <a:solidFill>
                  <a:srgbClr val="414042"/>
                </a:solidFill>
                <a:latin typeface="Calibri"/>
                <a:cs typeface="Calibri"/>
              </a:rPr>
              <a:t>step was to sub-divide </a:t>
            </a:r>
            <a:r>
              <a:rPr dirty="0" sz="1100" spc="-5" b="1">
                <a:solidFill>
                  <a:srgbClr val="414042"/>
                </a:solidFill>
                <a:latin typeface="Calibri"/>
                <a:cs typeface="Calibri"/>
              </a:rPr>
              <a:t>phases </a:t>
            </a:r>
            <a:r>
              <a:rPr dirty="0" sz="1100" b="1">
                <a:solidFill>
                  <a:srgbClr val="414042"/>
                </a:solidFill>
                <a:latin typeface="Calibri"/>
                <a:cs typeface="Calibri"/>
              </a:rPr>
              <a:t>into “return </a:t>
            </a:r>
            <a:r>
              <a:rPr dirty="0" sz="1100" spc="-5" b="1">
                <a:solidFill>
                  <a:srgbClr val="414042"/>
                </a:solidFill>
                <a:latin typeface="Calibri"/>
                <a:cs typeface="Calibri"/>
              </a:rPr>
              <a:t>phases” and “supply phases”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 account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actual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cleaning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agent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being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returned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r>
              <a:rPr dirty="0" sz="1100" spc="-7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phase.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Return-phase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supply-phase combinations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that occurred relatively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infrequently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were bucketed as “other” to reduce</a:t>
            </a:r>
            <a:r>
              <a:rPr dirty="0" sz="1100" spc="-10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overfitting.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58611" y="2273807"/>
            <a:ext cx="165100" cy="182880"/>
          </a:xfrm>
          <a:custGeom>
            <a:avLst/>
            <a:gdLst/>
            <a:ahLst/>
            <a:cxnLst/>
            <a:rect l="l" t="t" r="r" b="b"/>
            <a:pathLst>
              <a:path w="165100" h="182880">
                <a:moveTo>
                  <a:pt x="0" y="182879"/>
                </a:moveTo>
                <a:lnTo>
                  <a:pt x="164591" y="182879"/>
                </a:lnTo>
                <a:lnTo>
                  <a:pt x="164591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61404" y="2481072"/>
            <a:ext cx="155575" cy="182880"/>
          </a:xfrm>
          <a:custGeom>
            <a:avLst/>
            <a:gdLst/>
            <a:ahLst/>
            <a:cxnLst/>
            <a:rect l="l" t="t" r="r" b="b"/>
            <a:pathLst>
              <a:path w="155575" h="182880">
                <a:moveTo>
                  <a:pt x="0" y="182879"/>
                </a:moveTo>
                <a:lnTo>
                  <a:pt x="155448" y="182879"/>
                </a:lnTo>
                <a:lnTo>
                  <a:pt x="155448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77005" y="5015229"/>
            <a:ext cx="23342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 spc="-25">
                <a:solidFill>
                  <a:srgbClr val="414042"/>
                </a:solidFill>
                <a:latin typeface="Calibri"/>
                <a:cs typeface="Calibri"/>
              </a:rPr>
              <a:t>Total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supply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flow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cleaning</a:t>
            </a:r>
            <a:r>
              <a:rPr dirty="0" sz="1200" spc="-7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agent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Minimum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supply</a:t>
            </a:r>
            <a:r>
              <a:rPr dirty="0" sz="1200" spc="-6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pressure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Duration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-5"/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550920" y="4764023"/>
            <a:ext cx="2255520" cy="227329"/>
          </a:xfrm>
          <a:prstGeom prst="rect">
            <a:avLst/>
          </a:prstGeom>
          <a:solidFill>
            <a:srgbClr val="67A7DB"/>
          </a:solidFill>
        </p:spPr>
        <p:txBody>
          <a:bodyPr wrap="square" lIns="0" tIns="1778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Supply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phase-level</a:t>
            </a: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3967" y="5014340"/>
            <a:ext cx="2794635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Total residue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end of</a:t>
            </a:r>
            <a:r>
              <a:rPr dirty="0" sz="1100" spc="-8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Total weighted turbidity*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end of</a:t>
            </a:r>
            <a:r>
              <a:rPr dirty="0" sz="1100" spc="-15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Minimum return</a:t>
            </a:r>
            <a:r>
              <a:rPr dirty="0" sz="1100" spc="-5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temperature</a:t>
            </a:r>
            <a:endParaRPr sz="1100">
              <a:latin typeface="Calibri"/>
              <a:cs typeface="Calibri"/>
            </a:endParaRPr>
          </a:p>
          <a:p>
            <a:pPr marL="184785" marR="18859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Proportion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duration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</a:t>
            </a:r>
            <a:r>
              <a:rPr dirty="0" sz="11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which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caustic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tank was</a:t>
            </a:r>
            <a:r>
              <a:rPr dirty="0" sz="1100" spc="-7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empty</a:t>
            </a:r>
            <a:endParaRPr sz="1100">
              <a:latin typeface="Calibri"/>
              <a:cs typeface="Calibri"/>
            </a:endParaRPr>
          </a:p>
          <a:p>
            <a:pPr marL="184785" marR="18859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Proportion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duration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</a:t>
            </a:r>
            <a:r>
              <a:rPr dirty="0" sz="11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which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liquid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was present in 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cleaning</a:t>
            </a:r>
            <a:r>
              <a:rPr dirty="0" sz="11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object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7271" y="4764023"/>
            <a:ext cx="2255520" cy="227329"/>
          </a:xfrm>
          <a:prstGeom prst="rect">
            <a:avLst/>
          </a:prstGeom>
          <a:solidFill>
            <a:srgbClr val="67A7DB"/>
          </a:solidFill>
        </p:spPr>
        <p:txBody>
          <a:bodyPr wrap="square" lIns="0" tIns="17780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Phase-level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38868" y="5015229"/>
            <a:ext cx="9378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Object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ID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lr>
                <a:srgbClr val="67A7DB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Recipe</a:t>
            </a:r>
            <a:r>
              <a:rPr dirty="0" sz="1200" spc="-6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83623" y="4764023"/>
            <a:ext cx="2255520" cy="227329"/>
          </a:xfrm>
          <a:prstGeom prst="rect">
            <a:avLst/>
          </a:prstGeom>
          <a:solidFill>
            <a:srgbClr val="67A7DB"/>
          </a:solidFill>
        </p:spPr>
        <p:txBody>
          <a:bodyPr wrap="square" lIns="0" tIns="17780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 features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2530" y="5953150"/>
            <a:ext cx="36233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*Weighted by normalized return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flow;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details/rationale are presented  in Insights</a:t>
            </a:r>
            <a:r>
              <a:rPr dirty="0" sz="10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section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9331706" y="1535683"/>
          <a:ext cx="2525395" cy="202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/>
                <a:gridCol w="1252855"/>
              </a:tblGrid>
              <a:tr h="24383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u="heavy" sz="1000" spc="-5" b="1">
                          <a:solidFill>
                            <a:srgbClr val="414042"/>
                          </a:solidFill>
                          <a:uFill>
                            <a:solidFill>
                              <a:srgbClr val="414042"/>
                            </a:solidFill>
                          </a:uFill>
                          <a:latin typeface="Arial"/>
                          <a:cs typeface="Arial"/>
                        </a:rPr>
                        <a:t>Phase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28575">
                      <a:solidFill>
                        <a:srgbClr val="757D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u="heavy" sz="1000" spc="-5" b="1">
                          <a:solidFill>
                            <a:srgbClr val="414042"/>
                          </a:solidFill>
                          <a:uFill>
                            <a:solidFill>
                              <a:srgbClr val="414042"/>
                            </a:solidFill>
                          </a:uFill>
                          <a:latin typeface="Arial"/>
                          <a:cs typeface="Arial"/>
                        </a:rPr>
                        <a:t>Return Phase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28575">
                      <a:solidFill>
                        <a:srgbClr val="757D82"/>
                      </a:solidFill>
                      <a:prstDash val="soli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Pre-rinse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28575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096AC8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Pre-Rinse-Drain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28575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096AC8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Caustic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Caustic-Caustic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Int.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Rinse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Int-Rinse-Caustic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Int.</a:t>
                      </a:r>
                      <a:r>
                        <a:rPr dirty="0" sz="1000" spc="-1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Rinse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1FC7FB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35255" indent="1885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Int-Rinse-  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Reco</a:t>
                      </a:r>
                      <a:r>
                        <a:rPr dirty="0" sz="1000" spc="1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1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ater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1FC7F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1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Acid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450850" marR="155575" indent="-285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3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cid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10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spc="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1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0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-  </a:t>
                      </a:r>
                      <a:r>
                        <a:rPr dirty="0" sz="10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Water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Acid-Acid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757D82"/>
                      </a:solidFill>
                      <a:prstDash val="solid"/>
                    </a:lnL>
                    <a:lnR w="12700">
                      <a:solidFill>
                        <a:srgbClr val="757D82"/>
                      </a:solidFill>
                      <a:prstDash val="solid"/>
                    </a:lnR>
                    <a:lnT w="12700">
                      <a:solidFill>
                        <a:srgbClr val="757D82"/>
                      </a:solidFill>
                      <a:prstDash val="solid"/>
                    </a:lnT>
                    <a:lnB w="12700">
                      <a:solidFill>
                        <a:srgbClr val="757D82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17049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M</a:t>
            </a:r>
            <a:r>
              <a:rPr dirty="0" spc="-30"/>
              <a:t>ode</a:t>
            </a:r>
            <a:r>
              <a:rPr dirty="0" spc="-30"/>
              <a:t>li</a:t>
            </a:r>
            <a:r>
              <a:rPr dirty="0" spc="-30"/>
              <a:t>n</a:t>
            </a:r>
            <a:r>
              <a:rPr dirty="0" spc="-5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27978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Modeling and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validation</a:t>
            </a:r>
            <a:r>
              <a:rPr dirty="0" sz="1400" spc="-7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167" y="3009951"/>
            <a:ext cx="4890770" cy="28479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10"/>
              </a:spcBef>
              <a:buClr>
                <a:srgbClr val="096AC8"/>
              </a:buClr>
              <a:buSzPct val="13461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Excellent predictive</a:t>
            </a:r>
            <a:r>
              <a:rPr dirty="0" sz="1300" spc="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power</a:t>
            </a:r>
            <a:endParaRPr sz="1300">
              <a:latin typeface="Calibri"/>
              <a:cs typeface="Calibri"/>
            </a:endParaRPr>
          </a:p>
          <a:p>
            <a:pPr marL="299085" marR="5080" indent="-287020">
              <a:lnSpc>
                <a:spcPct val="120000"/>
              </a:lnSpc>
              <a:spcBef>
                <a:spcPts val="434"/>
              </a:spcBef>
              <a:buClr>
                <a:srgbClr val="096AC8"/>
              </a:buClr>
              <a:buSzPct val="13461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Efficient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implementation </a:t>
            </a:r>
            <a:r>
              <a:rPr dirty="0" sz="1300" spc="1235">
                <a:solidFill>
                  <a:srgbClr val="414042"/>
                </a:solidFill>
                <a:latin typeface="Wingdings"/>
                <a:cs typeface="Wingdings"/>
              </a:rPr>
              <a:t>→</a:t>
            </a:r>
            <a:r>
              <a:rPr dirty="0" sz="1300" spc="180">
                <a:solidFill>
                  <a:srgbClr val="414042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short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training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time </a:t>
            </a:r>
            <a:r>
              <a:rPr dirty="0" sz="1300">
                <a:solidFill>
                  <a:srgbClr val="414042"/>
                </a:solidFill>
                <a:latin typeface="Calibri"/>
                <a:cs typeface="Calibri"/>
              </a:rPr>
              <a:t>(5-10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seconds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per  model, depending on number of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features) </a:t>
            </a:r>
            <a:r>
              <a:rPr dirty="0" sz="1300" spc="1235">
                <a:solidFill>
                  <a:srgbClr val="414042"/>
                </a:solidFill>
                <a:latin typeface="Wingdings"/>
                <a:cs typeface="Wingdings"/>
              </a:rPr>
              <a:t>→</a:t>
            </a:r>
            <a:r>
              <a:rPr dirty="0" sz="1300" spc="1235">
                <a:solidFill>
                  <a:srgbClr val="414042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ability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rapidly  </a:t>
            </a:r>
            <a:r>
              <a:rPr dirty="0" sz="1300" spc="-15">
                <a:solidFill>
                  <a:srgbClr val="414042"/>
                </a:solidFill>
                <a:latin typeface="Calibri"/>
                <a:cs typeface="Calibri"/>
              </a:rPr>
              <a:t>iterate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when developing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new features,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tuning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hyperparameters,</a:t>
            </a:r>
            <a:r>
              <a:rPr dirty="0" sz="1300" spc="229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45"/>
              </a:spcBef>
              <a:buClr>
                <a:srgbClr val="096AC8"/>
              </a:buClr>
              <a:buSzPct val="13461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Supports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custom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loss functions and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evaluation</a:t>
            </a:r>
            <a:r>
              <a:rPr dirty="0" sz="1300" spc="18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metrics</a:t>
            </a:r>
            <a:endParaRPr sz="1300">
              <a:latin typeface="Calibri"/>
              <a:cs typeface="Calibri"/>
            </a:endParaRPr>
          </a:p>
          <a:p>
            <a:pPr marL="299085" marR="297180" indent="-287020">
              <a:lnSpc>
                <a:spcPct val="120000"/>
              </a:lnSpc>
              <a:spcBef>
                <a:spcPts val="430"/>
              </a:spcBef>
              <a:buClr>
                <a:srgbClr val="096AC8"/>
              </a:buClr>
              <a:buSzPct val="13461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Robust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efficient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handling of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categorical data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– finds optimal  splits without the need </a:t>
            </a:r>
            <a:r>
              <a:rPr dirty="0" sz="1300" spc="-15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alternate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encodings (e.g.</a:t>
            </a:r>
            <a:r>
              <a:rPr dirty="0" sz="1300" spc="2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one-hot)</a:t>
            </a:r>
            <a:endParaRPr sz="1300">
              <a:latin typeface="Calibri"/>
              <a:cs typeface="Calibri"/>
            </a:endParaRPr>
          </a:p>
          <a:p>
            <a:pPr marL="299085" marR="5080" indent="-287020">
              <a:lnSpc>
                <a:spcPct val="120100"/>
              </a:lnSpc>
              <a:spcBef>
                <a:spcPts val="430"/>
              </a:spcBef>
              <a:buClr>
                <a:srgbClr val="096AC8"/>
              </a:buClr>
              <a:buSzPct val="13461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SHAP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(model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interpretation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technique,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discussed later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in Insights 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section)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implements a special high-speed, </a:t>
            </a:r>
            <a:r>
              <a:rPr dirty="0" sz="1300" spc="-15">
                <a:solidFill>
                  <a:srgbClr val="414042"/>
                </a:solidFill>
                <a:latin typeface="Calibri"/>
                <a:cs typeface="Calibri"/>
              </a:rPr>
              <a:t>exact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algorithm in </a:t>
            </a:r>
            <a:r>
              <a:rPr dirty="0" sz="1300">
                <a:solidFill>
                  <a:srgbClr val="414042"/>
                </a:solidFill>
                <a:latin typeface="Calibri"/>
                <a:cs typeface="Calibri"/>
              </a:rPr>
              <a:t>C++ </a:t>
            </a:r>
            <a:r>
              <a:rPr dirty="0" sz="1300" spc="-15">
                <a:solidFill>
                  <a:srgbClr val="414042"/>
                </a:solidFill>
                <a:latin typeface="Calibri"/>
                <a:cs typeface="Calibri"/>
              </a:rPr>
              <a:t>for 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LightGBM models that reduces the time required </a:t>
            </a:r>
            <a:r>
              <a:rPr dirty="0" sz="1300" spc="-15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300" spc="-10">
                <a:solidFill>
                  <a:srgbClr val="414042"/>
                </a:solidFill>
                <a:latin typeface="Calibri"/>
                <a:cs typeface="Calibri"/>
              </a:rPr>
              <a:t>interpret model  </a:t>
            </a:r>
            <a:r>
              <a:rPr dirty="0" sz="1300" spc="-5">
                <a:solidFill>
                  <a:srgbClr val="414042"/>
                </a:solidFill>
                <a:latin typeface="Calibri"/>
                <a:cs typeface="Calibri"/>
              </a:rPr>
              <a:t>output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08316" y="2287523"/>
            <a:ext cx="415925" cy="176530"/>
          </a:xfrm>
          <a:custGeom>
            <a:avLst/>
            <a:gdLst/>
            <a:ahLst/>
            <a:cxnLst/>
            <a:rect l="l" t="t" r="r" b="b"/>
            <a:pathLst>
              <a:path w="415925" h="176530">
                <a:moveTo>
                  <a:pt x="359663" y="0"/>
                </a:moveTo>
                <a:lnTo>
                  <a:pt x="357124" y="7112"/>
                </a:lnTo>
                <a:lnTo>
                  <a:pt x="367343" y="11566"/>
                </a:lnTo>
                <a:lnTo>
                  <a:pt x="376110" y="17700"/>
                </a:lnTo>
                <a:lnTo>
                  <a:pt x="397208" y="58594"/>
                </a:lnTo>
                <a:lnTo>
                  <a:pt x="399795" y="87375"/>
                </a:lnTo>
                <a:lnTo>
                  <a:pt x="399151" y="102929"/>
                </a:lnTo>
                <a:lnTo>
                  <a:pt x="389381" y="140970"/>
                </a:lnTo>
                <a:lnTo>
                  <a:pt x="357377" y="169290"/>
                </a:lnTo>
                <a:lnTo>
                  <a:pt x="359663" y="176402"/>
                </a:lnTo>
                <a:lnTo>
                  <a:pt x="393293" y="156454"/>
                </a:lnTo>
                <a:lnTo>
                  <a:pt x="412289" y="119443"/>
                </a:lnTo>
                <a:lnTo>
                  <a:pt x="415925" y="88264"/>
                </a:lnTo>
                <a:lnTo>
                  <a:pt x="415018" y="72098"/>
                </a:lnTo>
                <a:lnTo>
                  <a:pt x="401319" y="30861"/>
                </a:lnTo>
                <a:lnTo>
                  <a:pt x="372423" y="4643"/>
                </a:lnTo>
                <a:lnTo>
                  <a:pt x="359663" y="0"/>
                </a:lnTo>
                <a:close/>
              </a:path>
              <a:path w="415925" h="176530">
                <a:moveTo>
                  <a:pt x="56260" y="0"/>
                </a:moveTo>
                <a:lnTo>
                  <a:pt x="22578" y="20073"/>
                </a:lnTo>
                <a:lnTo>
                  <a:pt x="3619" y="57134"/>
                </a:lnTo>
                <a:lnTo>
                  <a:pt x="0" y="88264"/>
                </a:lnTo>
                <a:lnTo>
                  <a:pt x="904" y="104485"/>
                </a:lnTo>
                <a:lnTo>
                  <a:pt x="14477" y="145668"/>
                </a:lnTo>
                <a:lnTo>
                  <a:pt x="43428" y="171832"/>
                </a:lnTo>
                <a:lnTo>
                  <a:pt x="56260" y="176402"/>
                </a:lnTo>
                <a:lnTo>
                  <a:pt x="58547" y="169290"/>
                </a:lnTo>
                <a:lnTo>
                  <a:pt x="48474" y="164812"/>
                </a:lnTo>
                <a:lnTo>
                  <a:pt x="39782" y="158607"/>
                </a:lnTo>
                <a:lnTo>
                  <a:pt x="18716" y="117030"/>
                </a:lnTo>
                <a:lnTo>
                  <a:pt x="16128" y="87375"/>
                </a:lnTo>
                <a:lnTo>
                  <a:pt x="16773" y="72324"/>
                </a:lnTo>
                <a:lnTo>
                  <a:pt x="26542" y="35051"/>
                </a:lnTo>
                <a:lnTo>
                  <a:pt x="58800" y="7112"/>
                </a:lnTo>
                <a:lnTo>
                  <a:pt x="5626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40602" y="2228469"/>
            <a:ext cx="19088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3235" algn="l"/>
              </a:tabLst>
            </a:pPr>
            <a:r>
              <a:rPr dirty="0" sz="1500" b="1">
                <a:solidFill>
                  <a:srgbClr val="414042"/>
                </a:solidFill>
                <a:latin typeface="Calibri"/>
                <a:cs typeface="Calibri"/>
              </a:rPr>
              <a:t>Loss</a:t>
            </a:r>
            <a:r>
              <a:rPr dirty="0" sz="1500" spc="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414042"/>
                </a:solidFill>
                <a:latin typeface="Calibri"/>
                <a:cs typeface="Calibri"/>
              </a:rPr>
              <a:t>fun</a:t>
            </a:r>
            <a:r>
              <a:rPr dirty="0" sz="1500" spc="-10" b="1">
                <a:solidFill>
                  <a:srgbClr val="414042"/>
                </a:solidFill>
                <a:latin typeface="Calibri"/>
                <a:cs typeface="Calibri"/>
              </a:rPr>
              <a:t>c</a:t>
            </a:r>
            <a:r>
              <a:rPr dirty="0" sz="1500" spc="-5" b="1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dirty="0" sz="1500" b="1">
                <a:solidFill>
                  <a:srgbClr val="414042"/>
                </a:solidFill>
                <a:latin typeface="Calibri"/>
                <a:cs typeface="Calibri"/>
              </a:rPr>
              <a:t>ion</a:t>
            </a:r>
            <a:r>
              <a:rPr dirty="0" sz="1500">
                <a:solidFill>
                  <a:srgbClr val="414042"/>
                </a:solidFill>
                <a:latin typeface="Calibri"/>
                <a:cs typeface="Calibri"/>
              </a:rPr>
              <a:t>:</a:t>
            </a:r>
            <a:r>
              <a:rPr dirty="0" sz="15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14042"/>
                </a:solidFill>
                <a:latin typeface="Cambria Math"/>
                <a:cs typeface="Cambria Math"/>
              </a:rPr>
              <a:t>𝐿 </a:t>
            </a:r>
            <a:r>
              <a:rPr dirty="0" sz="1500" spc="-10">
                <a:solidFill>
                  <a:srgbClr val="414042"/>
                </a:solidFill>
                <a:latin typeface="Cambria Math"/>
                <a:cs typeface="Cambria Math"/>
              </a:rPr>
              <a:t> </a:t>
            </a:r>
            <a:r>
              <a:rPr dirty="0" sz="1500" spc="-640">
                <a:solidFill>
                  <a:srgbClr val="414042"/>
                </a:solidFill>
                <a:latin typeface="Cambria Math"/>
                <a:cs typeface="Cambria Math"/>
              </a:rPr>
              <a:t>𝑦</a:t>
            </a:r>
            <a:r>
              <a:rPr dirty="0" sz="1500" spc="-530">
                <a:solidFill>
                  <a:srgbClr val="414042"/>
                </a:solidFill>
                <a:latin typeface="Cambria Math"/>
                <a:cs typeface="Cambria Math"/>
              </a:rPr>
              <a:t>ො</a:t>
            </a:r>
            <a:r>
              <a:rPr dirty="0" sz="1500">
                <a:solidFill>
                  <a:srgbClr val="414042"/>
                </a:solidFill>
                <a:latin typeface="Cambria Math"/>
                <a:cs typeface="Cambria Math"/>
              </a:rPr>
              <a:t>,</a:t>
            </a:r>
            <a:r>
              <a:rPr dirty="0" sz="1500" spc="-75">
                <a:solidFill>
                  <a:srgbClr val="414042"/>
                </a:solidFill>
                <a:latin typeface="Cambria Math"/>
                <a:cs typeface="Cambria Math"/>
              </a:rPr>
              <a:t> </a:t>
            </a:r>
            <a:r>
              <a:rPr dirty="0" sz="1500">
                <a:solidFill>
                  <a:srgbClr val="414042"/>
                </a:solidFill>
                <a:latin typeface="Cambria Math"/>
                <a:cs typeface="Cambria Math"/>
              </a:rPr>
              <a:t>𝑦	=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0692" y="2376170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5" h="0">
                <a:moveTo>
                  <a:pt x="0" y="0"/>
                </a:moveTo>
                <a:lnTo>
                  <a:pt x="1129283" y="0"/>
                </a:lnTo>
              </a:path>
            </a:pathLst>
          </a:custGeom>
          <a:ln w="12191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34475" y="2216785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0" y="126111"/>
                </a:lnTo>
              </a:path>
            </a:pathLst>
          </a:custGeom>
          <a:ln w="10413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55939" y="2216785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0" y="126111"/>
                </a:lnTo>
              </a:path>
            </a:pathLst>
          </a:custGeom>
          <a:ln w="10414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641080" y="2168474"/>
            <a:ext cx="505459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100" spc="-250">
                <a:solidFill>
                  <a:srgbClr val="414042"/>
                </a:solidFill>
                <a:latin typeface="Cambria Math"/>
                <a:cs typeface="Cambria Math"/>
              </a:rPr>
              <a:t>𝑦ො</a:t>
            </a:r>
            <a:r>
              <a:rPr dirty="0" baseline="-15432" sz="1350" spc="-375">
                <a:solidFill>
                  <a:srgbClr val="414042"/>
                </a:solidFill>
                <a:latin typeface="Cambria Math"/>
                <a:cs typeface="Cambria Math"/>
              </a:rPr>
              <a:t>𝑖</a:t>
            </a:r>
            <a:r>
              <a:rPr dirty="0" baseline="-15432" sz="1350" spc="60">
                <a:solidFill>
                  <a:srgbClr val="414042"/>
                </a:solidFill>
                <a:latin typeface="Cambria Math"/>
                <a:cs typeface="Cambria Math"/>
              </a:rPr>
              <a:t> </a:t>
            </a:r>
            <a:r>
              <a:rPr dirty="0" sz="1100" spc="-30">
                <a:solidFill>
                  <a:srgbClr val="414042"/>
                </a:solidFill>
                <a:latin typeface="Cambria Math"/>
                <a:cs typeface="Cambria Math"/>
              </a:rPr>
              <a:t>−</a:t>
            </a:r>
            <a:r>
              <a:rPr dirty="0" sz="1100" spc="-45">
                <a:solidFill>
                  <a:srgbClr val="414042"/>
                </a:solidFill>
                <a:latin typeface="Cambria Math"/>
                <a:cs typeface="Cambria Math"/>
              </a:rPr>
              <a:t> </a:t>
            </a:r>
            <a:r>
              <a:rPr dirty="0" sz="1100" spc="60">
                <a:solidFill>
                  <a:srgbClr val="414042"/>
                </a:solidFill>
                <a:latin typeface="Cambria Math"/>
                <a:cs typeface="Cambria Math"/>
              </a:rPr>
              <a:t>𝑦</a:t>
            </a:r>
            <a:r>
              <a:rPr dirty="0" baseline="-15432" sz="1350" spc="89">
                <a:solidFill>
                  <a:srgbClr val="414042"/>
                </a:solidFill>
                <a:latin typeface="Cambria Math"/>
                <a:cs typeface="Cambria Math"/>
              </a:rPr>
              <a:t>𝑖</a:t>
            </a:r>
            <a:endParaRPr baseline="-15432" sz="13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72346" y="2424048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0" y="126111"/>
                </a:lnTo>
              </a:path>
            </a:pathLst>
          </a:custGeom>
          <a:ln w="10413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90991" y="2424048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0" y="126111"/>
                </a:lnTo>
              </a:path>
            </a:pathLst>
          </a:custGeom>
          <a:ln w="10414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93607" y="2376297"/>
            <a:ext cx="120586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0">
                <a:solidFill>
                  <a:srgbClr val="414042"/>
                </a:solidFill>
                <a:latin typeface="Cambria Math"/>
                <a:cs typeface="Cambria Math"/>
              </a:rPr>
              <a:t>max( </a:t>
            </a:r>
            <a:r>
              <a:rPr dirty="0" sz="1100" spc="60">
                <a:solidFill>
                  <a:srgbClr val="414042"/>
                </a:solidFill>
                <a:latin typeface="Cambria Math"/>
                <a:cs typeface="Cambria Math"/>
              </a:rPr>
              <a:t>𝑦</a:t>
            </a:r>
            <a:r>
              <a:rPr dirty="0" baseline="-15432" sz="1350" spc="89">
                <a:solidFill>
                  <a:srgbClr val="414042"/>
                </a:solidFill>
                <a:latin typeface="Cambria Math"/>
                <a:cs typeface="Cambria Math"/>
              </a:rPr>
              <a:t>𝑖</a:t>
            </a:r>
            <a:r>
              <a:rPr dirty="0" baseline="-15432" sz="1350" spc="315">
                <a:solidFill>
                  <a:srgbClr val="414042"/>
                </a:solidFill>
                <a:latin typeface="Cambria Math"/>
                <a:cs typeface="Cambria Math"/>
              </a:rPr>
              <a:t> </a:t>
            </a:r>
            <a:r>
              <a:rPr dirty="0" sz="1100" spc="10">
                <a:solidFill>
                  <a:srgbClr val="414042"/>
                </a:solidFill>
                <a:latin typeface="Cambria Math"/>
                <a:cs typeface="Cambria Math"/>
              </a:rPr>
              <a:t>,290000)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57032" y="3205226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091"/>
                </a:lnTo>
              </a:path>
            </a:pathLst>
          </a:custGeom>
          <a:ln w="8381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12253" y="3205226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091"/>
                </a:lnTo>
              </a:path>
            </a:pathLst>
          </a:custGeom>
          <a:ln w="8382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02502" y="2601848"/>
            <a:ext cx="4933950" cy="147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Directly minimize performance</a:t>
            </a:r>
            <a:r>
              <a:rPr dirty="0" sz="12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metric</a:t>
            </a:r>
            <a:endParaRPr sz="1200">
              <a:latin typeface="Calibri"/>
              <a:cs typeface="Calibri"/>
            </a:endParaRPr>
          </a:p>
          <a:p>
            <a:pPr marL="337185" indent="-287020">
              <a:lnSpc>
                <a:spcPct val="100000"/>
              </a:lnSpc>
              <a:spcBef>
                <a:spcPts val="70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LightGBM typically uses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both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gradient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Hessian to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build</a:t>
            </a:r>
            <a:r>
              <a:rPr dirty="0" sz="1200" spc="-8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trees</a:t>
            </a:r>
            <a:endParaRPr sz="1200">
              <a:latin typeface="Calibri"/>
              <a:cs typeface="Calibri"/>
            </a:endParaRPr>
          </a:p>
          <a:p>
            <a:pPr marL="337185" indent="-287020">
              <a:lnSpc>
                <a:spcPts val="1195"/>
              </a:lnSpc>
              <a:spcBef>
                <a:spcPts val="565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337185" algn="l"/>
                <a:tab pos="337820" algn="l"/>
                <a:tab pos="1927225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Gradient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=</a:t>
            </a:r>
            <a:r>
              <a:rPr dirty="0" u="sng" baseline="32407" sz="180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     </a:t>
            </a:r>
            <a:r>
              <a:rPr dirty="0" u="sng" baseline="45751" sz="1275" spc="-75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mbria Math"/>
                <a:cs typeface="Cambria Math"/>
              </a:rPr>
              <a:t>sgn(𝑦ො</a:t>
            </a:r>
            <a:r>
              <a:rPr dirty="0" u="sng" baseline="39682" sz="1050" spc="-75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mbria Math"/>
                <a:cs typeface="Cambria Math"/>
              </a:rPr>
              <a:t>𝑖   </a:t>
            </a:r>
            <a:r>
              <a:rPr dirty="0" u="sng" baseline="45751" sz="1275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mbria Math"/>
                <a:cs typeface="Cambria Math"/>
              </a:rPr>
              <a:t>−</a:t>
            </a:r>
            <a:r>
              <a:rPr dirty="0" u="sng" baseline="45751" sz="1275" spc="15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u="sng" baseline="45751" sz="1275" spc="82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mbria Math"/>
                <a:cs typeface="Cambria Math"/>
              </a:rPr>
              <a:t>𝑦</a:t>
            </a:r>
            <a:r>
              <a:rPr dirty="0" u="sng" baseline="39682" sz="1050" spc="82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mbria Math"/>
                <a:cs typeface="Cambria Math"/>
              </a:rPr>
              <a:t>𝑖</a:t>
            </a:r>
            <a:r>
              <a:rPr dirty="0" u="sng" baseline="45751" sz="1275" spc="82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mbria Math"/>
                <a:cs typeface="Cambria Math"/>
              </a:rPr>
              <a:t>)	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,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Hessian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= 0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(where</a:t>
            </a:r>
            <a:r>
              <a:rPr dirty="0" sz="1200" spc="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defined)</a:t>
            </a:r>
            <a:endParaRPr sz="1200">
              <a:latin typeface="Calibri"/>
              <a:cs typeface="Calibri"/>
            </a:endParaRPr>
          </a:p>
          <a:p>
            <a:pPr marL="1021715">
              <a:lnSpc>
                <a:spcPts val="755"/>
              </a:lnSpc>
            </a:pPr>
            <a:r>
              <a:rPr dirty="0" sz="850" spc="60">
                <a:solidFill>
                  <a:srgbClr val="414042"/>
                </a:solidFill>
                <a:latin typeface="Cambria Math"/>
                <a:cs typeface="Cambria Math"/>
              </a:rPr>
              <a:t>max( 𝑦</a:t>
            </a:r>
            <a:r>
              <a:rPr dirty="0" baseline="-15873" sz="1050" spc="89">
                <a:solidFill>
                  <a:srgbClr val="414042"/>
                </a:solidFill>
                <a:latin typeface="Cambria Math"/>
                <a:cs typeface="Cambria Math"/>
              </a:rPr>
              <a:t>𝑖</a:t>
            </a:r>
            <a:r>
              <a:rPr dirty="0" baseline="-15873" sz="1050" spc="270">
                <a:solidFill>
                  <a:srgbClr val="414042"/>
                </a:solidFill>
                <a:latin typeface="Cambria Math"/>
                <a:cs typeface="Cambria Math"/>
              </a:rPr>
              <a:t> </a:t>
            </a:r>
            <a:r>
              <a:rPr dirty="0" sz="850" spc="25">
                <a:solidFill>
                  <a:srgbClr val="414042"/>
                </a:solidFill>
                <a:latin typeface="Cambria Math"/>
                <a:cs typeface="Cambria Math"/>
              </a:rPr>
              <a:t>,290000)</a:t>
            </a:r>
            <a:endParaRPr sz="850">
              <a:latin typeface="Cambria Math"/>
              <a:cs typeface="Cambria Math"/>
            </a:endParaRPr>
          </a:p>
          <a:p>
            <a:pPr marL="337185" indent="-287020">
              <a:lnSpc>
                <a:spcPts val="1420"/>
              </a:lnSpc>
              <a:buClr>
                <a:srgbClr val="096AC8"/>
              </a:buClr>
              <a:buSzPct val="13333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Implemented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by modifying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source code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LightGBM’s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built-in MAPE</a:t>
            </a:r>
            <a:r>
              <a:rPr dirty="0" sz="1200" spc="-10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loss</a:t>
            </a:r>
            <a:endParaRPr sz="120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function,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which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only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uses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gradient to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build</a:t>
            </a:r>
            <a:r>
              <a:rPr dirty="0" sz="1200" spc="-1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trees</a:t>
            </a:r>
            <a:endParaRPr sz="120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  <a:spcBef>
                <a:spcPts val="75"/>
              </a:spcBef>
            </a:pP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(custom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loss function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functionality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 Python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utilizes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dirty="0" sz="1200" spc="-6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second-order</a:t>
            </a:r>
            <a:endParaRPr sz="120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  <a:spcBef>
                <a:spcPts val="75"/>
              </a:spcBef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approximation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requires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non-zero</a:t>
            </a:r>
            <a:r>
              <a:rPr dirty="0" sz="1200" spc="-8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Hessian)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0602" y="4156709"/>
            <a:ext cx="406781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414042"/>
                </a:solidFill>
                <a:latin typeface="Calibri"/>
                <a:cs typeface="Calibri"/>
              </a:rPr>
              <a:t>Walk-forward/rolling </a:t>
            </a:r>
            <a:r>
              <a:rPr dirty="0" sz="1500" spc="-5" b="1">
                <a:solidFill>
                  <a:srgbClr val="414042"/>
                </a:solidFill>
                <a:latin typeface="Calibri"/>
                <a:cs typeface="Calibri"/>
              </a:rPr>
              <a:t>origin </a:t>
            </a:r>
            <a:r>
              <a:rPr dirty="0" sz="1500" spc="-5">
                <a:solidFill>
                  <a:srgbClr val="414042"/>
                </a:solidFill>
                <a:latin typeface="Calibri"/>
                <a:cs typeface="Calibri"/>
              </a:rPr>
              <a:t>validation</a:t>
            </a:r>
            <a:r>
              <a:rPr dirty="0" sz="15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14042"/>
                </a:solidFill>
                <a:latin typeface="Calibri"/>
                <a:cs typeface="Calibri"/>
              </a:rPr>
              <a:t>sets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K-fold CV not appropriate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time-series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due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data</a:t>
            </a:r>
            <a:r>
              <a:rPr dirty="0" sz="1200" spc="-8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leakage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0602" y="4591050"/>
            <a:ext cx="4739640" cy="59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Training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sets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ranged from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44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56 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days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data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(64 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days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data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dirty="0" sz="1200" spc="8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total)</a:t>
            </a:r>
            <a:endParaRPr sz="1200">
              <a:latin typeface="Calibri"/>
              <a:cs typeface="Calibri"/>
            </a:endParaRPr>
          </a:p>
          <a:p>
            <a:pPr marL="299085" marR="105410" indent="-287020">
              <a:lnSpc>
                <a:spcPct val="105000"/>
              </a:lnSpc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Four validation sets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per model; 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average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estimated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error across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four  validation sets to obtain estimated generalization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(test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set)</a:t>
            </a:r>
            <a:r>
              <a:rPr dirty="0" sz="1200" spc="-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407" y="1599945"/>
            <a:ext cx="4912360" cy="1249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414042"/>
                </a:solidFill>
                <a:latin typeface="Calibri"/>
                <a:cs typeface="Calibri"/>
              </a:rPr>
              <a:t>Primary Modeling</a:t>
            </a:r>
            <a:r>
              <a:rPr dirty="0" sz="2000" spc="-3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414042"/>
                </a:solidFill>
                <a:latin typeface="Calibri"/>
                <a:cs typeface="Calibri"/>
              </a:rPr>
              <a:t>Technique: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414042"/>
                </a:solidFill>
                <a:latin typeface="Calibri"/>
                <a:cs typeface="Calibri"/>
              </a:rPr>
              <a:t>Gradient </a:t>
            </a:r>
            <a:r>
              <a:rPr dirty="0" sz="2000" spc="-5" b="1">
                <a:solidFill>
                  <a:srgbClr val="414042"/>
                </a:solidFill>
                <a:latin typeface="Calibri"/>
                <a:cs typeface="Calibri"/>
              </a:rPr>
              <a:t>Boosted </a:t>
            </a:r>
            <a:r>
              <a:rPr dirty="0" sz="2000" spc="-30" b="1">
                <a:solidFill>
                  <a:srgbClr val="414042"/>
                </a:solidFill>
                <a:latin typeface="Calibri"/>
                <a:cs typeface="Calibri"/>
              </a:rPr>
              <a:t>Trees </a:t>
            </a:r>
            <a:r>
              <a:rPr dirty="0" sz="2000" spc="-5" b="1">
                <a:solidFill>
                  <a:srgbClr val="414042"/>
                </a:solidFill>
                <a:latin typeface="Calibri"/>
                <a:cs typeface="Calibri"/>
              </a:rPr>
              <a:t>(LightGBM)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500">
                <a:solidFill>
                  <a:srgbClr val="414042"/>
                </a:solidFill>
                <a:latin typeface="Calibri"/>
                <a:cs typeface="Calibri"/>
              </a:rPr>
              <a:t>A </a:t>
            </a:r>
            <a:r>
              <a:rPr dirty="0" sz="1500" spc="-10">
                <a:solidFill>
                  <a:srgbClr val="414042"/>
                </a:solidFill>
                <a:latin typeface="Calibri"/>
                <a:cs typeface="Calibri"/>
              </a:rPr>
              <a:t>state-of-the-art </a:t>
            </a:r>
            <a:r>
              <a:rPr dirty="0" sz="1500" spc="-5">
                <a:solidFill>
                  <a:srgbClr val="414042"/>
                </a:solidFill>
                <a:latin typeface="Calibri"/>
                <a:cs typeface="Calibri"/>
              </a:rPr>
              <a:t>implementation of gradient-boosted</a:t>
            </a:r>
            <a:r>
              <a:rPr dirty="0" sz="15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14042"/>
                </a:solidFill>
                <a:latin typeface="Calibri"/>
                <a:cs typeface="Calibri"/>
              </a:rPr>
              <a:t>decision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500" spc="-5">
                <a:solidFill>
                  <a:srgbClr val="414042"/>
                </a:solidFill>
                <a:latin typeface="Calibri"/>
                <a:cs typeface="Calibri"/>
              </a:rPr>
              <a:t>trees with </a:t>
            </a:r>
            <a:r>
              <a:rPr dirty="0" sz="1500" spc="-15">
                <a:solidFill>
                  <a:srgbClr val="414042"/>
                </a:solidFill>
                <a:latin typeface="Calibri"/>
                <a:cs typeface="Calibri"/>
              </a:rPr>
              <a:t>several </a:t>
            </a:r>
            <a:r>
              <a:rPr dirty="0" sz="1500" spc="-10">
                <a:solidFill>
                  <a:srgbClr val="414042"/>
                </a:solidFill>
                <a:latin typeface="Calibri"/>
                <a:cs typeface="Calibri"/>
              </a:rPr>
              <a:t>attractive</a:t>
            </a:r>
            <a:r>
              <a:rPr dirty="0" sz="1500" spc="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14042"/>
                </a:solidFill>
                <a:latin typeface="Calibri"/>
                <a:cs typeface="Calibri"/>
              </a:rPr>
              <a:t>features: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0602" y="1609089"/>
            <a:ext cx="2481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Methodology</a:t>
            </a:r>
            <a:r>
              <a:rPr dirty="0" sz="2000" spc="-9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3904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869758" y="5245419"/>
            <a:ext cx="4176625" cy="60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15202" y="5944920"/>
            <a:ext cx="897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14042"/>
                </a:solidFill>
                <a:latin typeface="Arial"/>
                <a:cs typeface="Arial"/>
              </a:rPr>
              <a:t>Oldest</a:t>
            </a:r>
            <a:r>
              <a:rPr dirty="0" sz="900" spc="-10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14042"/>
                </a:solidFill>
                <a:latin typeface="Arial"/>
                <a:cs typeface="Arial"/>
              </a:rPr>
              <a:t>cleaning:  Feb. 21</a:t>
            </a:r>
            <a:r>
              <a:rPr dirty="0" baseline="27777" sz="900">
                <a:solidFill>
                  <a:srgbClr val="414042"/>
                </a:solidFill>
                <a:latin typeface="Arial"/>
                <a:cs typeface="Arial"/>
              </a:rPr>
              <a:t>st</a:t>
            </a:r>
            <a:r>
              <a:rPr dirty="0" sz="900">
                <a:solidFill>
                  <a:srgbClr val="414042"/>
                </a:solidFill>
                <a:latin typeface="Arial"/>
                <a:cs typeface="Arial"/>
              </a:rPr>
              <a:t>,</a:t>
            </a:r>
            <a:r>
              <a:rPr dirty="0" sz="900" spc="-7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14042"/>
                </a:solidFill>
                <a:latin typeface="Arial"/>
                <a:cs typeface="Arial"/>
              </a:rPr>
              <a:t>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44302" y="5944920"/>
            <a:ext cx="1164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414042"/>
                </a:solidFill>
                <a:latin typeface="Arial"/>
                <a:cs typeface="Arial"/>
              </a:rPr>
              <a:t>Most </a:t>
            </a:r>
            <a:r>
              <a:rPr dirty="0" sz="900">
                <a:solidFill>
                  <a:srgbClr val="414042"/>
                </a:solidFill>
                <a:latin typeface="Arial"/>
                <a:cs typeface="Arial"/>
              </a:rPr>
              <a:t>recent</a:t>
            </a:r>
            <a:r>
              <a:rPr dirty="0" sz="900" spc="-10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14042"/>
                </a:solidFill>
                <a:latin typeface="Arial"/>
                <a:cs typeface="Arial"/>
              </a:rPr>
              <a:t>cleaning:  April. 25</a:t>
            </a:r>
            <a:r>
              <a:rPr dirty="0" baseline="27777" sz="900">
                <a:solidFill>
                  <a:srgbClr val="414042"/>
                </a:solidFill>
                <a:latin typeface="Arial"/>
                <a:cs typeface="Arial"/>
              </a:rPr>
              <a:t>th</a:t>
            </a:r>
            <a:r>
              <a:rPr dirty="0" sz="900">
                <a:solidFill>
                  <a:srgbClr val="414042"/>
                </a:solidFill>
                <a:latin typeface="Arial"/>
                <a:cs typeface="Arial"/>
              </a:rPr>
              <a:t>,</a:t>
            </a:r>
            <a:r>
              <a:rPr dirty="0" sz="900" spc="-5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14042"/>
                </a:solidFill>
                <a:latin typeface="Arial"/>
                <a:cs typeface="Arial"/>
              </a:rPr>
              <a:t>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41850" y="5932706"/>
            <a:ext cx="917478" cy="492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002782" y="5197500"/>
            <a:ext cx="754380" cy="64960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Validation </a:t>
            </a:r>
            <a:r>
              <a:rPr dirty="0" sz="700" spc="-10">
                <a:solidFill>
                  <a:srgbClr val="414042"/>
                </a:solidFill>
                <a:latin typeface="Arial"/>
                <a:cs typeface="Arial"/>
              </a:rPr>
              <a:t>Model</a:t>
            </a:r>
            <a:r>
              <a:rPr dirty="0" sz="7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Validation </a:t>
            </a:r>
            <a:r>
              <a:rPr dirty="0" sz="700" spc="-10">
                <a:solidFill>
                  <a:srgbClr val="414042"/>
                </a:solidFill>
                <a:latin typeface="Arial"/>
                <a:cs typeface="Arial"/>
              </a:rPr>
              <a:t>Model</a:t>
            </a:r>
            <a:r>
              <a:rPr dirty="0" sz="7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Validation </a:t>
            </a:r>
            <a:r>
              <a:rPr dirty="0" sz="700" spc="-10">
                <a:solidFill>
                  <a:srgbClr val="414042"/>
                </a:solidFill>
                <a:latin typeface="Arial"/>
                <a:cs typeface="Arial"/>
              </a:rPr>
              <a:t>Model</a:t>
            </a:r>
            <a:r>
              <a:rPr dirty="0" sz="7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Validation </a:t>
            </a:r>
            <a:r>
              <a:rPr dirty="0" sz="700" spc="-10">
                <a:solidFill>
                  <a:srgbClr val="414042"/>
                </a:solidFill>
                <a:latin typeface="Arial"/>
                <a:cs typeface="Arial"/>
              </a:rPr>
              <a:t>Model</a:t>
            </a:r>
            <a:r>
              <a:rPr dirty="0" sz="700" spc="-4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414042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-5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17049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M</a:t>
            </a:r>
            <a:r>
              <a:rPr dirty="0" spc="-30"/>
              <a:t>ode</a:t>
            </a:r>
            <a:r>
              <a:rPr dirty="0" spc="-30"/>
              <a:t>li</a:t>
            </a:r>
            <a:r>
              <a:rPr dirty="0" spc="-30"/>
              <a:t>n</a:t>
            </a:r>
            <a:r>
              <a:rPr dirty="0" spc="-5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46786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Multiple model rationale and additional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methodology</a:t>
            </a:r>
            <a:r>
              <a:rPr dirty="0" sz="1400" spc="-19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details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167" y="2180082"/>
            <a:ext cx="3199130" cy="4737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414042"/>
                </a:solidFill>
                <a:latin typeface="Calibri"/>
                <a:cs typeface="Calibri"/>
              </a:rPr>
              <a:t>Data </a:t>
            </a:r>
            <a:r>
              <a:rPr dirty="0" sz="1400" b="1">
                <a:solidFill>
                  <a:srgbClr val="414042"/>
                </a:solidFill>
                <a:latin typeface="Calibri"/>
                <a:cs typeface="Calibri"/>
              </a:rPr>
              <a:t>cleaning and</a:t>
            </a:r>
            <a:r>
              <a:rPr dirty="0" sz="1400" spc="-9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14042"/>
                </a:solidFill>
                <a:latin typeface="Calibri"/>
                <a:cs typeface="Calibri"/>
              </a:rPr>
              <a:t>preparation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Set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all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negative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return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supply flows to</a:t>
            </a:r>
            <a:r>
              <a:rPr dirty="0" sz="12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zero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67" y="2617470"/>
            <a:ext cx="47986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180975" indent="-287020">
              <a:lnSpc>
                <a:spcPct val="120000"/>
              </a:lnSpc>
              <a:spcBef>
                <a:spcPts val="100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2997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Compute object_id-level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median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statistics for several features, for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use 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feature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normalization (rationale explained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dirty="0" sz="1200" spc="-1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Insights)</a:t>
            </a:r>
            <a:endParaRPr sz="1200">
              <a:latin typeface="Calibri"/>
              <a:cs typeface="Calibri"/>
            </a:endParaRPr>
          </a:p>
          <a:p>
            <a:pPr algn="just" marL="299085" marR="5080" indent="-287020">
              <a:lnSpc>
                <a:spcPts val="1730"/>
              </a:lnSpc>
              <a:spcBef>
                <a:spcPts val="100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299720" algn="l"/>
              </a:tabLst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Identify and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remove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outlier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records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along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total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process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duration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(e.g less  than 20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seconds total)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response value (e.g. total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final rinse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residue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&lt;  1000) dimensions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using quantile-based</a:t>
            </a:r>
            <a:r>
              <a:rPr dirty="0" sz="1200" spc="-7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thresholds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167" y="3862832"/>
            <a:ext cx="2444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14042"/>
                </a:solidFill>
                <a:latin typeface="Calibri"/>
                <a:cs typeface="Calibri"/>
              </a:rPr>
              <a:t>Intentionally </a:t>
            </a:r>
            <a:r>
              <a:rPr dirty="0" sz="1400" spc="-10" b="1">
                <a:solidFill>
                  <a:srgbClr val="414042"/>
                </a:solidFill>
                <a:latin typeface="Calibri"/>
                <a:cs typeface="Calibri"/>
              </a:rPr>
              <a:t>avoided</a:t>
            </a:r>
            <a:r>
              <a:rPr dirty="0" sz="1400" spc="-6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14042"/>
                </a:solidFill>
                <a:latin typeface="Calibri"/>
                <a:cs typeface="Calibri"/>
              </a:rPr>
              <a:t>techniques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67" y="4080764"/>
            <a:ext cx="503682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06045" indent="-287020">
              <a:lnSpc>
                <a:spcPct val="120000"/>
              </a:lnSpc>
              <a:spcBef>
                <a:spcPts val="100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Some commonly used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modeling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techniques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were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unsuitable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this 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analysis, given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importance of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model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reproducibility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and</a:t>
            </a:r>
            <a:r>
              <a:rPr dirty="0" sz="12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interpretability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 i="1">
                <a:solidFill>
                  <a:srgbClr val="414042"/>
                </a:solidFill>
                <a:latin typeface="Calibri"/>
                <a:cs typeface="Calibri"/>
              </a:rPr>
              <a:t>Stacking/ensembling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: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very difficult to determine contributions of</a:t>
            </a:r>
            <a:r>
              <a:rPr dirty="0" sz="12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variables</a:t>
            </a:r>
            <a:endParaRPr sz="1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final output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when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multiple models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are</a:t>
            </a:r>
            <a:r>
              <a:rPr dirty="0" sz="1200" spc="-10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combined</a:t>
            </a:r>
            <a:endParaRPr sz="1200">
              <a:latin typeface="Calibri"/>
              <a:cs typeface="Calibri"/>
            </a:endParaRPr>
          </a:p>
          <a:p>
            <a:pPr marL="299085" marR="5080" indent="-287020">
              <a:lnSpc>
                <a:spcPct val="120000"/>
              </a:lnSpc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i="1">
                <a:solidFill>
                  <a:srgbClr val="414042"/>
                </a:solidFill>
                <a:latin typeface="Calibri"/>
                <a:cs typeface="Calibri"/>
              </a:rPr>
              <a:t>PCA, </a:t>
            </a:r>
            <a:r>
              <a:rPr dirty="0" sz="1200" spc="-5" i="1">
                <a:solidFill>
                  <a:srgbClr val="414042"/>
                </a:solidFill>
                <a:latin typeface="Calibri"/>
                <a:cs typeface="Calibri"/>
              </a:rPr>
              <a:t>autoencoders, etc.: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dimensionality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reduction techniques which result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  </a:t>
            </a:r>
            <a:r>
              <a:rPr dirty="0" sz="1200" spc="-30">
                <a:solidFill>
                  <a:srgbClr val="414042"/>
                </a:solidFill>
                <a:latin typeface="Calibri"/>
                <a:cs typeface="Calibri"/>
              </a:rPr>
              <a:t>new,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significantly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less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interpretable</a:t>
            </a:r>
            <a:r>
              <a:rPr dirty="0" sz="12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predictors</a:t>
            </a:r>
            <a:endParaRPr sz="1200">
              <a:latin typeface="Calibri"/>
              <a:cs typeface="Calibri"/>
            </a:endParaRPr>
          </a:p>
          <a:p>
            <a:pPr marL="299085" marR="93345" indent="-287020">
              <a:lnSpc>
                <a:spcPct val="120000"/>
              </a:lnSpc>
              <a:buClr>
                <a:srgbClr val="096AC8"/>
              </a:buClr>
              <a:buSzPct val="13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 i="1">
                <a:solidFill>
                  <a:srgbClr val="414042"/>
                </a:solidFill>
                <a:latin typeface="Calibri"/>
                <a:cs typeface="Calibri"/>
              </a:rPr>
              <a:t>Model tuning techniques that involve randomness </a:t>
            </a:r>
            <a:r>
              <a:rPr dirty="0" sz="1200" spc="-10" i="1">
                <a:solidFill>
                  <a:srgbClr val="414042"/>
                </a:solidFill>
                <a:latin typeface="Calibri"/>
                <a:cs typeface="Calibri"/>
              </a:rPr>
              <a:t>into </a:t>
            </a:r>
            <a:r>
              <a:rPr dirty="0" sz="1200" spc="-5" i="1">
                <a:solidFill>
                  <a:srgbClr val="414042"/>
                </a:solidFill>
                <a:latin typeface="Calibri"/>
                <a:cs typeface="Calibri"/>
              </a:rPr>
              <a:t>the model-building  </a:t>
            </a:r>
            <a:r>
              <a:rPr dirty="0" sz="1200" spc="-5" i="1">
                <a:solidFill>
                  <a:srgbClr val="414042"/>
                </a:solidFill>
                <a:latin typeface="Calibri"/>
                <a:cs typeface="Calibri"/>
              </a:rPr>
              <a:t>process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, such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selecting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random subset of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features before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building each  tree (LightGBM parameter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“feature_fraction”); can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lead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to inconsistent 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model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interpretation across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multiple</a:t>
            </a:r>
            <a:r>
              <a:rPr dirty="0" sz="12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runs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407" y="1609089"/>
            <a:ext cx="3807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Additional methodology</a:t>
            </a:r>
            <a:r>
              <a:rPr dirty="0" sz="2000" spc="-10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3904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340602" y="1609089"/>
            <a:ext cx="5236210" cy="17932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Simulating Mid-Process Predictions</a:t>
            </a:r>
            <a:r>
              <a:rPr dirty="0" sz="2000" spc="-12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Multiple</a:t>
            </a:r>
            <a:r>
              <a:rPr dirty="0" sz="2000" spc="-3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14042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3999"/>
              </a:lnSpc>
              <a:spcBef>
                <a:spcPts val="905"/>
              </a:spcBef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Although a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single LightGBM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model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could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make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predictions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at any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point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 the  cleaning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process,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its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performance would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greatly hampered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by 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considerable 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missing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data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 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later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stages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(e.g.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70%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acid-phase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features). </a:t>
            </a:r>
            <a:r>
              <a:rPr dirty="0" sz="1200" spc="-55">
                <a:solidFill>
                  <a:srgbClr val="41404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maximize  predictive performance,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we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built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four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separate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models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corresponding to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four 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phases,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simulating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mid-process prediction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by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excluding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appropriate</a:t>
            </a:r>
            <a:r>
              <a:rPr dirty="0" sz="1200" spc="-10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predictors: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0932" y="3491778"/>
            <a:ext cx="5347619" cy="600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19671" y="4584191"/>
            <a:ext cx="995680" cy="281940"/>
          </a:xfrm>
          <a:prstGeom prst="rect">
            <a:avLst/>
          </a:prstGeom>
          <a:solidFill>
            <a:srgbClr val="096AC8"/>
          </a:solidFill>
          <a:ln w="12192">
            <a:solidFill>
              <a:srgbClr val="044B9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85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dirty="0" sz="1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Rinse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30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1752" y="4584191"/>
            <a:ext cx="995680" cy="281940"/>
          </a:xfrm>
          <a:custGeom>
            <a:avLst/>
            <a:gdLst/>
            <a:ahLst/>
            <a:cxnLst/>
            <a:rect l="l" t="t" r="r" b="b"/>
            <a:pathLst>
              <a:path w="995679" h="281939">
                <a:moveTo>
                  <a:pt x="0" y="281939"/>
                </a:moveTo>
                <a:lnTo>
                  <a:pt x="995172" y="281939"/>
                </a:lnTo>
                <a:lnTo>
                  <a:pt x="995172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12192">
            <a:solidFill>
              <a:srgbClr val="044B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927847" y="4584191"/>
            <a:ext cx="982980" cy="276225"/>
          </a:xfrm>
          <a:prstGeom prst="rect">
            <a:avLst/>
          </a:prstGeom>
          <a:solidFill>
            <a:srgbClr val="6F2F9F"/>
          </a:solidFill>
        </p:spPr>
        <p:txBody>
          <a:bodyPr wrap="square" lIns="0" tIns="6159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Caustic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10116" y="4584191"/>
            <a:ext cx="995680" cy="281940"/>
          </a:xfrm>
          <a:custGeom>
            <a:avLst/>
            <a:gdLst/>
            <a:ahLst/>
            <a:cxnLst/>
            <a:rect l="l" t="t" r="r" b="b"/>
            <a:pathLst>
              <a:path w="995679" h="281939">
                <a:moveTo>
                  <a:pt x="0" y="281939"/>
                </a:moveTo>
                <a:lnTo>
                  <a:pt x="995172" y="281939"/>
                </a:lnTo>
                <a:lnTo>
                  <a:pt x="995172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12192">
            <a:solidFill>
              <a:srgbClr val="044B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316211" y="4584191"/>
            <a:ext cx="982980" cy="276225"/>
          </a:xfrm>
          <a:prstGeom prst="rect">
            <a:avLst/>
          </a:prstGeom>
          <a:solidFill>
            <a:srgbClr val="1FC7FB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1085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Int.</a:t>
            </a:r>
            <a:r>
              <a:rPr dirty="0" sz="1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Rinse</a:t>
            </a:r>
            <a:endParaRPr sz="1000">
              <a:latin typeface="Arial"/>
              <a:cs typeface="Arial"/>
            </a:endParaRPr>
          </a:p>
          <a:p>
            <a:pPr algn="ctr" marL="1905">
              <a:lnSpc>
                <a:spcPts val="1085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81131" y="4584191"/>
            <a:ext cx="996950" cy="281940"/>
          </a:xfrm>
          <a:prstGeom prst="rect">
            <a:avLst/>
          </a:prstGeom>
          <a:solidFill>
            <a:srgbClr val="00AF50"/>
          </a:solidFill>
          <a:ln w="12192">
            <a:solidFill>
              <a:srgbClr val="044B9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85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Acid</a:t>
            </a:r>
            <a:r>
              <a:rPr dirty="0" sz="1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(Full)</a:t>
            </a:r>
            <a:endParaRPr sz="1000">
              <a:latin typeface="Arial"/>
              <a:cs typeface="Arial"/>
            </a:endParaRPr>
          </a:p>
          <a:p>
            <a:pPr algn="ctr" marL="1270">
              <a:lnSpc>
                <a:spcPts val="1130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246876" y="3433571"/>
          <a:ext cx="548894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/>
                <a:gridCol w="1370964"/>
                <a:gridCol w="1369694"/>
                <a:gridCol w="1222375"/>
              </a:tblGrid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96AC8"/>
                      </a:solidFill>
                      <a:prstDash val="solid"/>
                    </a:lnL>
                    <a:lnR w="38100">
                      <a:solidFill>
                        <a:srgbClr val="6F2F9F"/>
                      </a:solidFill>
                      <a:prstDash val="solid"/>
                    </a:lnR>
                    <a:lnT w="38100">
                      <a:solidFill>
                        <a:srgbClr val="6F2F9F"/>
                      </a:solidFill>
                      <a:prstDash val="solid"/>
                    </a:lnT>
                    <a:lnB w="38100">
                      <a:solidFill>
                        <a:srgbClr val="6F2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6F2F9F"/>
                      </a:solidFill>
                      <a:prstDash val="solid"/>
                    </a:lnL>
                    <a:lnR w="53975">
                      <a:solidFill>
                        <a:srgbClr val="00AFEF"/>
                      </a:solidFill>
                      <a:prstDash val="solid"/>
                    </a:lnR>
                    <a:lnT w="38100">
                      <a:solidFill>
                        <a:srgbClr val="6F2F9F"/>
                      </a:solidFill>
                      <a:prstDash val="solid"/>
                    </a:lnT>
                    <a:lnB w="38100">
                      <a:solidFill>
                        <a:srgbClr val="6F2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AFEF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6979157" y="4156709"/>
            <a:ext cx="76200" cy="428625"/>
          </a:xfrm>
          <a:custGeom>
            <a:avLst/>
            <a:gdLst/>
            <a:ahLst/>
            <a:cxnLst/>
            <a:rect l="l" t="t" r="r" b="b"/>
            <a:pathLst>
              <a:path w="76200" h="428625">
                <a:moveTo>
                  <a:pt x="28194" y="352044"/>
                </a:moveTo>
                <a:lnTo>
                  <a:pt x="0" y="352044"/>
                </a:lnTo>
                <a:lnTo>
                  <a:pt x="38100" y="428244"/>
                </a:lnTo>
                <a:lnTo>
                  <a:pt x="69850" y="364744"/>
                </a:lnTo>
                <a:lnTo>
                  <a:pt x="28194" y="364744"/>
                </a:lnTo>
                <a:lnTo>
                  <a:pt x="28194" y="352044"/>
                </a:lnTo>
                <a:close/>
              </a:path>
              <a:path w="76200" h="428625">
                <a:moveTo>
                  <a:pt x="48006" y="0"/>
                </a:moveTo>
                <a:lnTo>
                  <a:pt x="28194" y="0"/>
                </a:lnTo>
                <a:lnTo>
                  <a:pt x="28194" y="364744"/>
                </a:lnTo>
                <a:lnTo>
                  <a:pt x="48006" y="364744"/>
                </a:lnTo>
                <a:lnTo>
                  <a:pt x="48006" y="0"/>
                </a:lnTo>
                <a:close/>
              </a:path>
              <a:path w="76200" h="428625">
                <a:moveTo>
                  <a:pt x="76200" y="352044"/>
                </a:moveTo>
                <a:lnTo>
                  <a:pt x="48006" y="352044"/>
                </a:lnTo>
                <a:lnTo>
                  <a:pt x="48006" y="364744"/>
                </a:lnTo>
                <a:lnTo>
                  <a:pt x="69850" y="364744"/>
                </a:lnTo>
                <a:lnTo>
                  <a:pt x="76200" y="352044"/>
                </a:lnTo>
                <a:close/>
              </a:path>
            </a:pathLst>
          </a:custGeom>
          <a:solidFill>
            <a:srgbClr val="096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4336" y="4147184"/>
            <a:ext cx="1405890" cy="452120"/>
          </a:xfrm>
          <a:custGeom>
            <a:avLst/>
            <a:gdLst/>
            <a:ahLst/>
            <a:cxnLst/>
            <a:rect l="l" t="t" r="r" b="b"/>
            <a:pathLst>
              <a:path w="1405890" h="452120">
                <a:moveTo>
                  <a:pt x="1330095" y="424912"/>
                </a:moveTo>
                <a:lnTo>
                  <a:pt x="1321816" y="451865"/>
                </a:lnTo>
                <a:lnTo>
                  <a:pt x="1405890" y="437769"/>
                </a:lnTo>
                <a:lnTo>
                  <a:pt x="1396270" y="428625"/>
                </a:lnTo>
                <a:lnTo>
                  <a:pt x="1342263" y="428625"/>
                </a:lnTo>
                <a:lnTo>
                  <a:pt x="1330095" y="424912"/>
                </a:lnTo>
                <a:close/>
              </a:path>
              <a:path w="1405890" h="452120">
                <a:moveTo>
                  <a:pt x="1335899" y="406014"/>
                </a:moveTo>
                <a:lnTo>
                  <a:pt x="1330095" y="424912"/>
                </a:lnTo>
                <a:lnTo>
                  <a:pt x="1342263" y="428625"/>
                </a:lnTo>
                <a:lnTo>
                  <a:pt x="1347978" y="409701"/>
                </a:lnTo>
                <a:lnTo>
                  <a:pt x="1335899" y="406014"/>
                </a:lnTo>
                <a:close/>
              </a:path>
              <a:path w="1405890" h="452120">
                <a:moveTo>
                  <a:pt x="1344168" y="379094"/>
                </a:moveTo>
                <a:lnTo>
                  <a:pt x="1335899" y="406014"/>
                </a:lnTo>
                <a:lnTo>
                  <a:pt x="1347978" y="409701"/>
                </a:lnTo>
                <a:lnTo>
                  <a:pt x="1342263" y="428625"/>
                </a:lnTo>
                <a:lnTo>
                  <a:pt x="1396270" y="428625"/>
                </a:lnTo>
                <a:lnTo>
                  <a:pt x="1344168" y="379094"/>
                </a:lnTo>
                <a:close/>
              </a:path>
              <a:path w="1405890" h="452120">
                <a:moveTo>
                  <a:pt x="5842" y="0"/>
                </a:moveTo>
                <a:lnTo>
                  <a:pt x="0" y="19050"/>
                </a:lnTo>
                <a:lnTo>
                  <a:pt x="1330095" y="424912"/>
                </a:lnTo>
                <a:lnTo>
                  <a:pt x="1335899" y="406014"/>
                </a:lnTo>
                <a:lnTo>
                  <a:pt x="5842" y="0"/>
                </a:lnTo>
                <a:close/>
              </a:path>
            </a:pathLst>
          </a:custGeom>
          <a:solidFill>
            <a:srgbClr val="096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15733" y="4146930"/>
            <a:ext cx="2793365" cy="464184"/>
          </a:xfrm>
          <a:custGeom>
            <a:avLst/>
            <a:gdLst/>
            <a:ahLst/>
            <a:cxnLst/>
            <a:rect l="l" t="t" r="r" b="b"/>
            <a:pathLst>
              <a:path w="2793365" h="464185">
                <a:moveTo>
                  <a:pt x="2716354" y="436233"/>
                </a:moveTo>
                <a:lnTo>
                  <a:pt x="2712085" y="464058"/>
                </a:lnTo>
                <a:lnTo>
                  <a:pt x="2792715" y="438150"/>
                </a:lnTo>
                <a:lnTo>
                  <a:pt x="2728849" y="438150"/>
                </a:lnTo>
                <a:lnTo>
                  <a:pt x="2716354" y="436233"/>
                </a:lnTo>
                <a:close/>
              </a:path>
              <a:path w="2793365" h="464185">
                <a:moveTo>
                  <a:pt x="2719357" y="416668"/>
                </a:moveTo>
                <a:lnTo>
                  <a:pt x="2716354" y="436233"/>
                </a:lnTo>
                <a:lnTo>
                  <a:pt x="2728849" y="438150"/>
                </a:lnTo>
                <a:lnTo>
                  <a:pt x="2731897" y="418592"/>
                </a:lnTo>
                <a:lnTo>
                  <a:pt x="2719357" y="416668"/>
                </a:lnTo>
                <a:close/>
              </a:path>
              <a:path w="2793365" h="464185">
                <a:moveTo>
                  <a:pt x="2723642" y="388747"/>
                </a:moveTo>
                <a:lnTo>
                  <a:pt x="2719357" y="416668"/>
                </a:lnTo>
                <a:lnTo>
                  <a:pt x="2731897" y="418592"/>
                </a:lnTo>
                <a:lnTo>
                  <a:pt x="2728849" y="438150"/>
                </a:lnTo>
                <a:lnTo>
                  <a:pt x="2792715" y="438150"/>
                </a:lnTo>
                <a:lnTo>
                  <a:pt x="2793111" y="438023"/>
                </a:lnTo>
                <a:lnTo>
                  <a:pt x="2723642" y="388747"/>
                </a:lnTo>
                <a:close/>
              </a:path>
              <a:path w="2793365" h="464185">
                <a:moveTo>
                  <a:pt x="3048" y="0"/>
                </a:moveTo>
                <a:lnTo>
                  <a:pt x="0" y="19558"/>
                </a:lnTo>
                <a:lnTo>
                  <a:pt x="2716354" y="436233"/>
                </a:lnTo>
                <a:lnTo>
                  <a:pt x="2719357" y="416668"/>
                </a:lnTo>
                <a:lnTo>
                  <a:pt x="3048" y="0"/>
                </a:lnTo>
                <a:close/>
              </a:path>
            </a:pathLst>
          </a:custGeom>
          <a:solidFill>
            <a:srgbClr val="096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16242" y="4146803"/>
            <a:ext cx="4064000" cy="467995"/>
          </a:xfrm>
          <a:custGeom>
            <a:avLst/>
            <a:gdLst/>
            <a:ahLst/>
            <a:cxnLst/>
            <a:rect l="l" t="t" r="r" b="b"/>
            <a:pathLst>
              <a:path w="4064000" h="467995">
                <a:moveTo>
                  <a:pt x="3986945" y="439990"/>
                </a:moveTo>
                <a:lnTo>
                  <a:pt x="3983989" y="467995"/>
                </a:lnTo>
                <a:lnTo>
                  <a:pt x="4055261" y="441325"/>
                </a:lnTo>
                <a:lnTo>
                  <a:pt x="3999610" y="441325"/>
                </a:lnTo>
                <a:lnTo>
                  <a:pt x="3986945" y="439990"/>
                </a:lnTo>
                <a:close/>
              </a:path>
              <a:path w="4064000" h="467995">
                <a:moveTo>
                  <a:pt x="3989022" y="420309"/>
                </a:moveTo>
                <a:lnTo>
                  <a:pt x="3986945" y="439990"/>
                </a:lnTo>
                <a:lnTo>
                  <a:pt x="3999610" y="441325"/>
                </a:lnTo>
                <a:lnTo>
                  <a:pt x="4001642" y="421640"/>
                </a:lnTo>
                <a:lnTo>
                  <a:pt x="3989022" y="420309"/>
                </a:lnTo>
                <a:close/>
              </a:path>
              <a:path w="4064000" h="467995">
                <a:moveTo>
                  <a:pt x="3991990" y="392176"/>
                </a:moveTo>
                <a:lnTo>
                  <a:pt x="3989022" y="420309"/>
                </a:lnTo>
                <a:lnTo>
                  <a:pt x="4001642" y="421640"/>
                </a:lnTo>
                <a:lnTo>
                  <a:pt x="3999610" y="441325"/>
                </a:lnTo>
                <a:lnTo>
                  <a:pt x="4055261" y="441325"/>
                </a:lnTo>
                <a:lnTo>
                  <a:pt x="4063746" y="438150"/>
                </a:lnTo>
                <a:lnTo>
                  <a:pt x="3991990" y="392176"/>
                </a:lnTo>
                <a:close/>
              </a:path>
              <a:path w="4064000" h="467995">
                <a:moveTo>
                  <a:pt x="2031" y="0"/>
                </a:moveTo>
                <a:lnTo>
                  <a:pt x="0" y="19812"/>
                </a:lnTo>
                <a:lnTo>
                  <a:pt x="3986945" y="439990"/>
                </a:lnTo>
                <a:lnTo>
                  <a:pt x="3989022" y="420309"/>
                </a:lnTo>
                <a:lnTo>
                  <a:pt x="2031" y="0"/>
                </a:lnTo>
                <a:close/>
              </a:path>
            </a:pathLst>
          </a:custGeom>
          <a:solidFill>
            <a:srgbClr val="096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82889" y="4156709"/>
            <a:ext cx="76200" cy="428625"/>
          </a:xfrm>
          <a:custGeom>
            <a:avLst/>
            <a:gdLst/>
            <a:ahLst/>
            <a:cxnLst/>
            <a:rect l="l" t="t" r="r" b="b"/>
            <a:pathLst>
              <a:path w="76200" h="428625">
                <a:moveTo>
                  <a:pt x="0" y="351916"/>
                </a:moveTo>
                <a:lnTo>
                  <a:pt x="37972" y="428244"/>
                </a:lnTo>
                <a:lnTo>
                  <a:pt x="69828" y="364744"/>
                </a:lnTo>
                <a:lnTo>
                  <a:pt x="28066" y="364744"/>
                </a:lnTo>
                <a:lnTo>
                  <a:pt x="28080" y="351963"/>
                </a:lnTo>
                <a:lnTo>
                  <a:pt x="0" y="351916"/>
                </a:lnTo>
                <a:close/>
              </a:path>
              <a:path w="76200" h="428625">
                <a:moveTo>
                  <a:pt x="28080" y="351963"/>
                </a:moveTo>
                <a:lnTo>
                  <a:pt x="28066" y="364744"/>
                </a:lnTo>
                <a:lnTo>
                  <a:pt x="47878" y="364744"/>
                </a:lnTo>
                <a:lnTo>
                  <a:pt x="47892" y="351996"/>
                </a:lnTo>
                <a:lnTo>
                  <a:pt x="28080" y="351963"/>
                </a:lnTo>
                <a:close/>
              </a:path>
              <a:path w="76200" h="428625">
                <a:moveTo>
                  <a:pt x="47892" y="351996"/>
                </a:moveTo>
                <a:lnTo>
                  <a:pt x="47878" y="364744"/>
                </a:lnTo>
                <a:lnTo>
                  <a:pt x="69828" y="364744"/>
                </a:lnTo>
                <a:lnTo>
                  <a:pt x="76200" y="352044"/>
                </a:lnTo>
                <a:lnTo>
                  <a:pt x="47892" y="351996"/>
                </a:lnTo>
                <a:close/>
              </a:path>
              <a:path w="76200" h="428625">
                <a:moveTo>
                  <a:pt x="48259" y="0"/>
                </a:moveTo>
                <a:lnTo>
                  <a:pt x="28447" y="0"/>
                </a:lnTo>
                <a:lnTo>
                  <a:pt x="28080" y="351963"/>
                </a:lnTo>
                <a:lnTo>
                  <a:pt x="47892" y="351996"/>
                </a:lnTo>
                <a:lnTo>
                  <a:pt x="482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17941" y="4147184"/>
            <a:ext cx="1391285" cy="452120"/>
          </a:xfrm>
          <a:custGeom>
            <a:avLst/>
            <a:gdLst/>
            <a:ahLst/>
            <a:cxnLst/>
            <a:rect l="l" t="t" r="r" b="b"/>
            <a:pathLst>
              <a:path w="1391284" h="452120">
                <a:moveTo>
                  <a:pt x="1315381" y="424750"/>
                </a:moveTo>
                <a:lnTo>
                  <a:pt x="1307083" y="451612"/>
                </a:lnTo>
                <a:lnTo>
                  <a:pt x="1391157" y="437769"/>
                </a:lnTo>
                <a:lnTo>
                  <a:pt x="1381467" y="428497"/>
                </a:lnTo>
                <a:lnTo>
                  <a:pt x="1327530" y="428497"/>
                </a:lnTo>
                <a:lnTo>
                  <a:pt x="1315381" y="424750"/>
                </a:lnTo>
                <a:close/>
              </a:path>
              <a:path w="1391284" h="452120">
                <a:moveTo>
                  <a:pt x="1321226" y="405827"/>
                </a:moveTo>
                <a:lnTo>
                  <a:pt x="1315381" y="424750"/>
                </a:lnTo>
                <a:lnTo>
                  <a:pt x="1327530" y="428497"/>
                </a:lnTo>
                <a:lnTo>
                  <a:pt x="1333373" y="409575"/>
                </a:lnTo>
                <a:lnTo>
                  <a:pt x="1321226" y="405827"/>
                </a:lnTo>
                <a:close/>
              </a:path>
              <a:path w="1391284" h="452120">
                <a:moveTo>
                  <a:pt x="1329562" y="378840"/>
                </a:moveTo>
                <a:lnTo>
                  <a:pt x="1321226" y="405827"/>
                </a:lnTo>
                <a:lnTo>
                  <a:pt x="1333373" y="409575"/>
                </a:lnTo>
                <a:lnTo>
                  <a:pt x="1327530" y="428497"/>
                </a:lnTo>
                <a:lnTo>
                  <a:pt x="1381467" y="428497"/>
                </a:lnTo>
                <a:lnTo>
                  <a:pt x="1329562" y="378840"/>
                </a:lnTo>
                <a:close/>
              </a:path>
              <a:path w="1391284" h="452120">
                <a:moveTo>
                  <a:pt x="5841" y="0"/>
                </a:moveTo>
                <a:lnTo>
                  <a:pt x="0" y="19050"/>
                </a:lnTo>
                <a:lnTo>
                  <a:pt x="1315381" y="424750"/>
                </a:lnTo>
                <a:lnTo>
                  <a:pt x="1321226" y="405827"/>
                </a:lnTo>
                <a:lnTo>
                  <a:pt x="584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19338" y="4146930"/>
            <a:ext cx="2661285" cy="463550"/>
          </a:xfrm>
          <a:custGeom>
            <a:avLst/>
            <a:gdLst/>
            <a:ahLst/>
            <a:cxnLst/>
            <a:rect l="l" t="t" r="r" b="b"/>
            <a:pathLst>
              <a:path w="2661284" h="463550">
                <a:moveTo>
                  <a:pt x="2591815" y="388239"/>
                </a:moveTo>
                <a:lnTo>
                  <a:pt x="2587302" y="416069"/>
                </a:lnTo>
                <a:lnTo>
                  <a:pt x="2599816" y="418084"/>
                </a:lnTo>
                <a:lnTo>
                  <a:pt x="2596641" y="437642"/>
                </a:lnTo>
                <a:lnTo>
                  <a:pt x="2583804" y="437642"/>
                </a:lnTo>
                <a:lnTo>
                  <a:pt x="2579623" y="463423"/>
                </a:lnTo>
                <a:lnTo>
                  <a:pt x="2660904" y="438023"/>
                </a:lnTo>
                <a:lnTo>
                  <a:pt x="2660375" y="437642"/>
                </a:lnTo>
                <a:lnTo>
                  <a:pt x="2596641" y="437642"/>
                </a:lnTo>
                <a:lnTo>
                  <a:pt x="2584131" y="435627"/>
                </a:lnTo>
                <a:lnTo>
                  <a:pt x="2657579" y="435627"/>
                </a:lnTo>
                <a:lnTo>
                  <a:pt x="2591815" y="388239"/>
                </a:lnTo>
                <a:close/>
              </a:path>
              <a:path w="2661284" h="463550">
                <a:moveTo>
                  <a:pt x="2587302" y="416069"/>
                </a:moveTo>
                <a:lnTo>
                  <a:pt x="2584131" y="435627"/>
                </a:lnTo>
                <a:lnTo>
                  <a:pt x="2596641" y="437642"/>
                </a:lnTo>
                <a:lnTo>
                  <a:pt x="2599816" y="418084"/>
                </a:lnTo>
                <a:lnTo>
                  <a:pt x="2587302" y="416069"/>
                </a:lnTo>
                <a:close/>
              </a:path>
              <a:path w="2661284" h="463550">
                <a:moveTo>
                  <a:pt x="3047" y="0"/>
                </a:moveTo>
                <a:lnTo>
                  <a:pt x="0" y="19558"/>
                </a:lnTo>
                <a:lnTo>
                  <a:pt x="2584131" y="435627"/>
                </a:lnTo>
                <a:lnTo>
                  <a:pt x="2587302" y="416069"/>
                </a:lnTo>
                <a:lnTo>
                  <a:pt x="304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770236" y="4156709"/>
            <a:ext cx="76200" cy="428625"/>
          </a:xfrm>
          <a:custGeom>
            <a:avLst/>
            <a:gdLst/>
            <a:ahLst/>
            <a:cxnLst/>
            <a:rect l="l" t="t" r="r" b="b"/>
            <a:pathLst>
              <a:path w="76200" h="428625">
                <a:moveTo>
                  <a:pt x="28171" y="351997"/>
                </a:moveTo>
                <a:lnTo>
                  <a:pt x="0" y="352044"/>
                </a:lnTo>
                <a:lnTo>
                  <a:pt x="38227" y="428244"/>
                </a:lnTo>
                <a:lnTo>
                  <a:pt x="69818" y="364744"/>
                </a:lnTo>
                <a:lnTo>
                  <a:pt x="28194" y="364744"/>
                </a:lnTo>
                <a:lnTo>
                  <a:pt x="28171" y="351997"/>
                </a:lnTo>
                <a:close/>
              </a:path>
              <a:path w="76200" h="428625">
                <a:moveTo>
                  <a:pt x="76200" y="351916"/>
                </a:moveTo>
                <a:lnTo>
                  <a:pt x="28171" y="351997"/>
                </a:lnTo>
                <a:lnTo>
                  <a:pt x="28194" y="364744"/>
                </a:lnTo>
                <a:lnTo>
                  <a:pt x="48006" y="364616"/>
                </a:lnTo>
                <a:lnTo>
                  <a:pt x="47983" y="351964"/>
                </a:lnTo>
                <a:lnTo>
                  <a:pt x="76176" y="351964"/>
                </a:lnTo>
                <a:close/>
              </a:path>
              <a:path w="76200" h="428625">
                <a:moveTo>
                  <a:pt x="76176" y="351964"/>
                </a:moveTo>
                <a:lnTo>
                  <a:pt x="47983" y="351964"/>
                </a:lnTo>
                <a:lnTo>
                  <a:pt x="48006" y="364616"/>
                </a:lnTo>
                <a:lnTo>
                  <a:pt x="28194" y="364744"/>
                </a:lnTo>
                <a:lnTo>
                  <a:pt x="69818" y="364744"/>
                </a:lnTo>
                <a:lnTo>
                  <a:pt x="76176" y="351964"/>
                </a:lnTo>
                <a:close/>
              </a:path>
              <a:path w="76200" h="428625">
                <a:moveTo>
                  <a:pt x="47371" y="0"/>
                </a:moveTo>
                <a:lnTo>
                  <a:pt x="27559" y="0"/>
                </a:lnTo>
                <a:lnTo>
                  <a:pt x="28171" y="351997"/>
                </a:lnTo>
                <a:lnTo>
                  <a:pt x="47983" y="351964"/>
                </a:lnTo>
                <a:lnTo>
                  <a:pt x="4737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804527" y="4147311"/>
            <a:ext cx="1275080" cy="449580"/>
          </a:xfrm>
          <a:custGeom>
            <a:avLst/>
            <a:gdLst/>
            <a:ahLst/>
            <a:cxnLst/>
            <a:rect l="l" t="t" r="r" b="b"/>
            <a:pathLst>
              <a:path w="1275079" h="449579">
                <a:moveTo>
                  <a:pt x="1199711" y="422681"/>
                </a:moveTo>
                <a:lnTo>
                  <a:pt x="1190752" y="449325"/>
                </a:lnTo>
                <a:lnTo>
                  <a:pt x="1275079" y="437642"/>
                </a:lnTo>
                <a:lnTo>
                  <a:pt x="1264226" y="426719"/>
                </a:lnTo>
                <a:lnTo>
                  <a:pt x="1211706" y="426719"/>
                </a:lnTo>
                <a:lnTo>
                  <a:pt x="1199711" y="422681"/>
                </a:lnTo>
                <a:close/>
              </a:path>
              <a:path w="1275079" h="449579">
                <a:moveTo>
                  <a:pt x="1206035" y="403876"/>
                </a:moveTo>
                <a:lnTo>
                  <a:pt x="1199711" y="422681"/>
                </a:lnTo>
                <a:lnTo>
                  <a:pt x="1211706" y="426719"/>
                </a:lnTo>
                <a:lnTo>
                  <a:pt x="1218056" y="407924"/>
                </a:lnTo>
                <a:lnTo>
                  <a:pt x="1206035" y="403876"/>
                </a:lnTo>
                <a:close/>
              </a:path>
              <a:path w="1275079" h="449579">
                <a:moveTo>
                  <a:pt x="1215008" y="377189"/>
                </a:moveTo>
                <a:lnTo>
                  <a:pt x="1206035" y="403876"/>
                </a:lnTo>
                <a:lnTo>
                  <a:pt x="1218056" y="407924"/>
                </a:lnTo>
                <a:lnTo>
                  <a:pt x="1211706" y="426719"/>
                </a:lnTo>
                <a:lnTo>
                  <a:pt x="1264226" y="426719"/>
                </a:lnTo>
                <a:lnTo>
                  <a:pt x="1215008" y="377189"/>
                </a:lnTo>
                <a:close/>
              </a:path>
              <a:path w="1275079" h="449579">
                <a:moveTo>
                  <a:pt x="6350" y="0"/>
                </a:moveTo>
                <a:lnTo>
                  <a:pt x="0" y="18795"/>
                </a:lnTo>
                <a:lnTo>
                  <a:pt x="1199711" y="422681"/>
                </a:lnTo>
                <a:lnTo>
                  <a:pt x="1206035" y="403876"/>
                </a:lnTo>
                <a:lnTo>
                  <a:pt x="635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042268" y="4156709"/>
            <a:ext cx="76200" cy="428625"/>
          </a:xfrm>
          <a:custGeom>
            <a:avLst/>
            <a:gdLst/>
            <a:ahLst/>
            <a:cxnLst/>
            <a:rect l="l" t="t" r="r" b="b"/>
            <a:pathLst>
              <a:path w="76200" h="428625">
                <a:moveTo>
                  <a:pt x="0" y="351916"/>
                </a:moveTo>
                <a:lnTo>
                  <a:pt x="37973" y="428244"/>
                </a:lnTo>
                <a:lnTo>
                  <a:pt x="69828" y="364744"/>
                </a:lnTo>
                <a:lnTo>
                  <a:pt x="48005" y="364744"/>
                </a:lnTo>
                <a:lnTo>
                  <a:pt x="28194" y="364616"/>
                </a:lnTo>
                <a:lnTo>
                  <a:pt x="28216" y="351964"/>
                </a:lnTo>
                <a:lnTo>
                  <a:pt x="0" y="351916"/>
                </a:lnTo>
                <a:close/>
              </a:path>
              <a:path w="76200" h="428625">
                <a:moveTo>
                  <a:pt x="48640" y="0"/>
                </a:moveTo>
                <a:lnTo>
                  <a:pt x="28828" y="0"/>
                </a:lnTo>
                <a:lnTo>
                  <a:pt x="28194" y="364616"/>
                </a:lnTo>
                <a:lnTo>
                  <a:pt x="48005" y="364744"/>
                </a:lnTo>
                <a:lnTo>
                  <a:pt x="48640" y="0"/>
                </a:lnTo>
                <a:close/>
              </a:path>
              <a:path w="76200" h="428625">
                <a:moveTo>
                  <a:pt x="48028" y="351997"/>
                </a:moveTo>
                <a:lnTo>
                  <a:pt x="48005" y="364744"/>
                </a:lnTo>
                <a:lnTo>
                  <a:pt x="69828" y="364744"/>
                </a:lnTo>
                <a:lnTo>
                  <a:pt x="76200" y="352044"/>
                </a:lnTo>
                <a:lnTo>
                  <a:pt x="48028" y="351997"/>
                </a:lnTo>
                <a:close/>
              </a:path>
              <a:path w="76200" h="428625">
                <a:moveTo>
                  <a:pt x="48028" y="351964"/>
                </a:moveTo>
                <a:lnTo>
                  <a:pt x="28216" y="351964"/>
                </a:lnTo>
                <a:lnTo>
                  <a:pt x="48028" y="35199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79157" y="4866894"/>
            <a:ext cx="76200" cy="239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445377" y="5135117"/>
            <a:ext cx="11334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End of pre-rinse  stage</a:t>
            </a:r>
            <a:r>
              <a:rPr dirty="0" sz="1050" spc="-8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predictions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48727" y="5135117"/>
            <a:ext cx="11334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End of caustic  stage</a:t>
            </a:r>
            <a:r>
              <a:rPr dirty="0" sz="1050" spc="-8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predictions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37344" y="5135117"/>
            <a:ext cx="11334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End of </a:t>
            </a:r>
            <a:r>
              <a:rPr dirty="0" sz="1050" spc="-5" b="1">
                <a:solidFill>
                  <a:srgbClr val="414042"/>
                </a:solidFill>
                <a:latin typeface="Arial"/>
                <a:cs typeface="Arial"/>
              </a:rPr>
              <a:t>int. </a:t>
            </a: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rinse  stage</a:t>
            </a:r>
            <a:r>
              <a:rPr dirty="0" sz="1050" spc="-8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predictions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08742" y="5135117"/>
            <a:ext cx="11334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End of</a:t>
            </a:r>
            <a:r>
              <a:rPr dirty="0" sz="1050" spc="-6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acid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stage</a:t>
            </a:r>
            <a:r>
              <a:rPr dirty="0" sz="1050" spc="-7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414042"/>
                </a:solidFill>
                <a:latin typeface="Arial"/>
                <a:cs typeface="Arial"/>
              </a:rPr>
              <a:t>predictions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82761" y="4866894"/>
            <a:ext cx="76200" cy="239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295390" y="5537098"/>
            <a:ext cx="2768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Additional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benefits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of this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approach</a:t>
            </a:r>
            <a:r>
              <a:rPr dirty="0" sz="1200" spc="-9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include: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95390" y="5718454"/>
            <a:ext cx="4910455" cy="65214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Distinct estimates of generalization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error for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each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type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2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Full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utilization of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entire training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set for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four estimates of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test set</a:t>
            </a:r>
            <a:r>
              <a:rPr dirty="0" sz="12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Visibility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into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unique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factors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driving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each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type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200" spc="-1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71126" y="4866894"/>
            <a:ext cx="76200" cy="239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042142" y="4866894"/>
            <a:ext cx="76200" cy="239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-5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23945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6196584" y="2179320"/>
            <a:ext cx="0" cy="4206240"/>
          </a:xfrm>
          <a:custGeom>
            <a:avLst/>
            <a:gdLst/>
            <a:ahLst/>
            <a:cxnLst/>
            <a:rect l="l" t="t" r="r" b="b"/>
            <a:pathLst>
              <a:path w="0" h="4206240">
                <a:moveTo>
                  <a:pt x="0" y="0"/>
                </a:moveTo>
                <a:lnTo>
                  <a:pt x="0" y="4206240"/>
                </a:lnTo>
              </a:path>
            </a:pathLst>
          </a:custGeom>
          <a:ln w="6096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8659" y="5864758"/>
            <a:ext cx="4523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expected,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later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in the cleaning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process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is made, the 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more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accurate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model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 will</a:t>
            </a:r>
            <a:r>
              <a:rPr dirty="0" sz="12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be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3904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15187" y="1083660"/>
            <a:ext cx="9012555" cy="136398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Prediction</a:t>
            </a:r>
            <a:r>
              <a:rPr dirty="0" sz="1400" spc="-5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  <a:p>
            <a:pPr algn="ctr" marL="1938020">
              <a:lnSpc>
                <a:spcPct val="100000"/>
              </a:lnSpc>
              <a:spcBef>
                <a:spcPts val="570"/>
              </a:spcBef>
            </a:pP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Best </a:t>
            </a:r>
            <a:r>
              <a:rPr dirty="0" sz="1600" spc="-15" b="1">
                <a:solidFill>
                  <a:srgbClr val="414042"/>
                </a:solidFill>
                <a:latin typeface="Calibri"/>
                <a:cs typeface="Calibri"/>
              </a:rPr>
              <a:t>test </a:t>
            </a:r>
            <a:r>
              <a:rPr dirty="0" sz="1600" spc="-10" b="1">
                <a:solidFill>
                  <a:srgbClr val="414042"/>
                </a:solidFill>
                <a:latin typeface="Calibri"/>
                <a:cs typeface="Calibri"/>
              </a:rPr>
              <a:t>set </a:t>
            </a: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MAPE </a:t>
            </a:r>
            <a:r>
              <a:rPr dirty="0" sz="1600" spc="-15" b="1">
                <a:solidFill>
                  <a:srgbClr val="414042"/>
                </a:solidFill>
                <a:latin typeface="Calibri"/>
                <a:cs typeface="Calibri"/>
              </a:rPr>
              <a:t>(private </a:t>
            </a:r>
            <a:r>
              <a:rPr dirty="0" sz="1600" spc="-10" b="1">
                <a:solidFill>
                  <a:srgbClr val="414042"/>
                </a:solidFill>
                <a:latin typeface="Calibri"/>
                <a:cs typeface="Calibri"/>
              </a:rPr>
              <a:t>leaderboard):</a:t>
            </a:r>
            <a:r>
              <a:rPr dirty="0" sz="1600" spc="8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27.4%</a:t>
            </a:r>
            <a:endParaRPr sz="1600">
              <a:latin typeface="Calibri"/>
              <a:cs typeface="Calibri"/>
            </a:endParaRPr>
          </a:p>
          <a:p>
            <a:pPr algn="ctr" marL="2292985" marR="349885">
              <a:lnSpc>
                <a:spcPct val="100000"/>
              </a:lnSpc>
              <a:spcBef>
                <a:spcPts val="30"/>
              </a:spcBef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Since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we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do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not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have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actual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response values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from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test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set,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we can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use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made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on 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validation sets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as a 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proxy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purposes of evaluating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model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</a:t>
            </a:r>
            <a:r>
              <a:rPr dirty="0" sz="12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quality</a:t>
            </a:r>
            <a:endParaRPr sz="1200">
              <a:latin typeface="Calibri"/>
              <a:cs typeface="Calibri"/>
            </a:endParaRPr>
          </a:p>
          <a:p>
            <a:pPr marL="1621155">
              <a:lnSpc>
                <a:spcPct val="100000"/>
              </a:lnSpc>
              <a:spcBef>
                <a:spcPts val="1030"/>
              </a:spcBef>
              <a:tabLst>
                <a:tab pos="7712075" algn="l"/>
              </a:tabLst>
            </a:pPr>
            <a:r>
              <a:rPr dirty="0" sz="1600" spc="-20" b="1">
                <a:solidFill>
                  <a:srgbClr val="414042"/>
                </a:solidFill>
                <a:latin typeface="Calibri"/>
                <a:cs typeface="Calibri"/>
              </a:rPr>
              <a:t>Effect </a:t>
            </a: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600" spc="6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14042"/>
                </a:solidFill>
                <a:latin typeface="Calibri"/>
                <a:cs typeface="Calibri"/>
              </a:rPr>
              <a:t>Prediction</a:t>
            </a:r>
            <a:r>
              <a:rPr dirty="0" sz="1600" spc="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14042"/>
                </a:solidFill>
                <a:latin typeface="Calibri"/>
                <a:cs typeface="Calibri"/>
              </a:rPr>
              <a:t>Timing	</a:t>
            </a:r>
            <a:r>
              <a:rPr dirty="0" sz="1600" spc="-20" b="1">
                <a:solidFill>
                  <a:srgbClr val="414042"/>
                </a:solidFill>
                <a:latin typeface="Calibri"/>
                <a:cs typeface="Calibri"/>
              </a:rPr>
              <a:t>Pareto</a:t>
            </a:r>
            <a:r>
              <a:rPr dirty="0" sz="1600" spc="-4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8824" y="2529839"/>
            <a:ext cx="4214295" cy="3191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17435" y="2485644"/>
            <a:ext cx="4139183" cy="318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18247" y="3409188"/>
            <a:ext cx="1673860" cy="5715"/>
          </a:xfrm>
          <a:custGeom>
            <a:avLst/>
            <a:gdLst/>
            <a:ahLst/>
            <a:cxnLst/>
            <a:rect l="l" t="t" r="r" b="b"/>
            <a:pathLst>
              <a:path w="1673859" h="5714">
                <a:moveTo>
                  <a:pt x="0" y="0"/>
                </a:moveTo>
                <a:lnTo>
                  <a:pt x="1673859" y="5334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9219" y="3415284"/>
            <a:ext cx="0" cy="2061210"/>
          </a:xfrm>
          <a:custGeom>
            <a:avLst/>
            <a:gdLst/>
            <a:ahLst/>
            <a:cxnLst/>
            <a:rect l="l" t="t" r="r" b="b"/>
            <a:pathLst>
              <a:path w="0" h="2061210">
                <a:moveTo>
                  <a:pt x="0" y="0"/>
                </a:moveTo>
                <a:lnTo>
                  <a:pt x="0" y="2060702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13676" y="406450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 h="0">
                <a:moveTo>
                  <a:pt x="0" y="0"/>
                </a:moveTo>
                <a:lnTo>
                  <a:pt x="624331" y="0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43088" y="4081271"/>
            <a:ext cx="0" cy="1408430"/>
          </a:xfrm>
          <a:custGeom>
            <a:avLst/>
            <a:gdLst/>
            <a:ahLst/>
            <a:cxnLst/>
            <a:rect l="l" t="t" r="r" b="b"/>
            <a:pathLst>
              <a:path w="0" h="1408429">
                <a:moveTo>
                  <a:pt x="0" y="0"/>
                </a:moveTo>
                <a:lnTo>
                  <a:pt x="0" y="1408175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28916" y="4919471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643" y="0"/>
                </a:lnTo>
              </a:path>
            </a:pathLst>
          </a:custGeom>
          <a:ln w="12192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06640" y="4908803"/>
            <a:ext cx="0" cy="566420"/>
          </a:xfrm>
          <a:custGeom>
            <a:avLst/>
            <a:gdLst/>
            <a:ahLst/>
            <a:cxnLst/>
            <a:rect l="l" t="t" r="r" b="b"/>
            <a:pathLst>
              <a:path w="0" h="566420">
                <a:moveTo>
                  <a:pt x="0" y="0"/>
                </a:moveTo>
                <a:lnTo>
                  <a:pt x="0" y="566420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50532" y="5762026"/>
            <a:ext cx="472249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5"/>
              </a:spcBef>
            </a:pP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Approximately </a:t>
            </a:r>
            <a:r>
              <a:rPr dirty="0" sz="1000" spc="-5" b="1">
                <a:solidFill>
                  <a:srgbClr val="414042"/>
                </a:solidFill>
                <a:latin typeface="Calibri"/>
                <a:cs typeface="Calibri"/>
              </a:rPr>
              <a:t>20%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of validation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set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predictions were within </a:t>
            </a:r>
            <a:r>
              <a:rPr dirty="0" sz="1000" spc="-5" b="1">
                <a:solidFill>
                  <a:srgbClr val="414042"/>
                </a:solidFill>
                <a:latin typeface="Calibri"/>
                <a:cs typeface="Calibri"/>
              </a:rPr>
              <a:t>5%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of the observed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response  The </a:t>
            </a:r>
            <a:r>
              <a:rPr dirty="0" sz="1000" spc="-5" b="1">
                <a:solidFill>
                  <a:srgbClr val="414042"/>
                </a:solidFill>
                <a:latin typeface="Calibri"/>
                <a:cs typeface="Calibri"/>
              </a:rPr>
              <a:t>majority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of validation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set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predictions were within </a:t>
            </a:r>
            <a:r>
              <a:rPr dirty="0" sz="1000" spc="-10" b="1">
                <a:solidFill>
                  <a:srgbClr val="414042"/>
                </a:solidFill>
                <a:latin typeface="Calibri"/>
                <a:cs typeface="Calibri"/>
              </a:rPr>
              <a:t>20%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of the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observed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response  Approximately </a:t>
            </a:r>
            <a:r>
              <a:rPr dirty="0" sz="1000" spc="-5" b="1">
                <a:solidFill>
                  <a:srgbClr val="414042"/>
                </a:solidFill>
                <a:latin typeface="Calibri"/>
                <a:cs typeface="Calibri"/>
              </a:rPr>
              <a:t>80%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of validation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set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predictions were within </a:t>
            </a:r>
            <a:r>
              <a:rPr dirty="0" sz="1000" spc="-5" b="1">
                <a:solidFill>
                  <a:srgbClr val="414042"/>
                </a:solidFill>
                <a:latin typeface="Calibri"/>
                <a:cs typeface="Calibri"/>
              </a:rPr>
              <a:t>50%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of the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observed</a:t>
            </a:r>
            <a:r>
              <a:rPr dirty="0" sz="1000" spc="17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-5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2519172"/>
            <a:ext cx="4201668" cy="3169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23945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Performance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80038" y="6391757"/>
            <a:ext cx="96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BEBEBE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6584" y="2179320"/>
            <a:ext cx="0" cy="4206240"/>
          </a:xfrm>
          <a:custGeom>
            <a:avLst/>
            <a:gdLst/>
            <a:ahLst/>
            <a:cxnLst/>
            <a:rect l="l" t="t" r="r" b="b"/>
            <a:pathLst>
              <a:path w="0" h="4206240">
                <a:moveTo>
                  <a:pt x="0" y="0"/>
                </a:moveTo>
                <a:lnTo>
                  <a:pt x="0" y="4206240"/>
                </a:lnTo>
              </a:path>
            </a:pathLst>
          </a:custGeom>
          <a:ln w="6096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0729"/>
                <a:gridCol w="2040254"/>
                <a:gridCol w="2030729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550532" y="5762026"/>
            <a:ext cx="4648200" cy="39243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Despite the clear systematic over- </a:t>
            </a:r>
            <a:r>
              <a:rPr dirty="0" sz="10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under-bias at the extremes of the </a:t>
            </a:r>
            <a:r>
              <a:rPr dirty="0" sz="1000" spc="-10">
                <a:solidFill>
                  <a:srgbClr val="414042"/>
                </a:solidFill>
                <a:latin typeface="Calibri"/>
                <a:cs typeface="Calibri"/>
              </a:rPr>
              <a:t>observed</a:t>
            </a:r>
            <a:r>
              <a:rPr dirty="0" sz="1000" spc="1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values,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the predictions show good directional correctness (</a:t>
            </a:r>
            <a:r>
              <a:rPr dirty="0" sz="1000" spc="-5" b="1">
                <a:solidFill>
                  <a:srgbClr val="414042"/>
                </a:solidFill>
                <a:latin typeface="Calibri"/>
                <a:cs typeface="Calibri"/>
              </a:rPr>
              <a:t>Spearman’s ρ =</a:t>
            </a:r>
            <a:r>
              <a:rPr dirty="0" sz="1000" spc="25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414042"/>
                </a:solidFill>
                <a:latin typeface="Calibri"/>
                <a:cs typeface="Calibri"/>
              </a:rPr>
              <a:t>0.80</a:t>
            </a:r>
            <a:r>
              <a:rPr dirty="0" sz="1000" spc="-5">
                <a:solidFill>
                  <a:srgbClr val="414042"/>
                </a:solid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6732" y="2743200"/>
            <a:ext cx="0" cy="3747135"/>
          </a:xfrm>
          <a:custGeom>
            <a:avLst/>
            <a:gdLst/>
            <a:ahLst/>
            <a:cxnLst/>
            <a:rect l="l" t="t" r="r" b="b"/>
            <a:pathLst>
              <a:path w="0" h="3747135">
                <a:moveTo>
                  <a:pt x="0" y="0"/>
                </a:moveTo>
                <a:lnTo>
                  <a:pt x="0" y="3747071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5213" y="5729416"/>
            <a:ext cx="1398270" cy="61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model slightly over-predicts  the smallest observed values due  to the “max(290000,…)”  adjustment </a:t>
            </a: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made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to</a:t>
            </a:r>
            <a:r>
              <a:rPr dirty="0" sz="8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MAPE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1904" y="5729416"/>
            <a:ext cx="2182495" cy="6121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model significantly under-predicts the</a:t>
            </a:r>
            <a:r>
              <a:rPr dirty="0" sz="800" spc="5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largest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observed</a:t>
            </a:r>
            <a:r>
              <a:rPr dirty="0" sz="800" spc="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values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This is typical of models that minimize </a:t>
            </a: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MAPE,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due to  the asymmetric costs of over- and</a:t>
            </a:r>
            <a:r>
              <a:rPr dirty="0" sz="800" spc="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under-prediction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600" y="2752344"/>
            <a:ext cx="0" cy="3738879"/>
          </a:xfrm>
          <a:custGeom>
            <a:avLst/>
            <a:gdLst/>
            <a:ahLst/>
            <a:cxnLst/>
            <a:rect l="l" t="t" r="r" b="b"/>
            <a:pathLst>
              <a:path w="0" h="3738879">
                <a:moveTo>
                  <a:pt x="0" y="0"/>
                </a:moveTo>
                <a:lnTo>
                  <a:pt x="0" y="3738651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75804" y="2508504"/>
            <a:ext cx="3095873" cy="3168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5187" y="1083660"/>
            <a:ext cx="9497060" cy="136207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Prediction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characteristics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and</a:t>
            </a:r>
            <a:r>
              <a:rPr dirty="0" sz="1400" spc="-10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patterns</a:t>
            </a:r>
            <a:endParaRPr sz="1400">
              <a:latin typeface="Arial"/>
              <a:cs typeface="Arial"/>
            </a:endParaRPr>
          </a:p>
          <a:p>
            <a:pPr algn="ctr" marL="1452880">
              <a:lnSpc>
                <a:spcPct val="100000"/>
              </a:lnSpc>
              <a:spcBef>
                <a:spcPts val="570"/>
              </a:spcBef>
            </a:pP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Best </a:t>
            </a:r>
            <a:r>
              <a:rPr dirty="0" sz="1600" spc="-15" b="1">
                <a:solidFill>
                  <a:srgbClr val="414042"/>
                </a:solidFill>
                <a:latin typeface="Calibri"/>
                <a:cs typeface="Calibri"/>
              </a:rPr>
              <a:t>test </a:t>
            </a:r>
            <a:r>
              <a:rPr dirty="0" sz="1600" spc="-10" b="1">
                <a:solidFill>
                  <a:srgbClr val="414042"/>
                </a:solidFill>
                <a:latin typeface="Calibri"/>
                <a:cs typeface="Calibri"/>
              </a:rPr>
              <a:t>set </a:t>
            </a: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MAPE </a:t>
            </a:r>
            <a:r>
              <a:rPr dirty="0" sz="1600" spc="-15" b="1">
                <a:solidFill>
                  <a:srgbClr val="414042"/>
                </a:solidFill>
                <a:latin typeface="Calibri"/>
                <a:cs typeface="Calibri"/>
              </a:rPr>
              <a:t>(private </a:t>
            </a:r>
            <a:r>
              <a:rPr dirty="0" sz="1600" spc="-10" b="1">
                <a:solidFill>
                  <a:srgbClr val="414042"/>
                </a:solidFill>
                <a:latin typeface="Calibri"/>
                <a:cs typeface="Calibri"/>
              </a:rPr>
              <a:t>leaderboard):</a:t>
            </a:r>
            <a:r>
              <a:rPr dirty="0" sz="1600" spc="8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27.4%</a:t>
            </a:r>
            <a:endParaRPr sz="1600">
              <a:latin typeface="Calibri"/>
              <a:cs typeface="Calibri"/>
            </a:endParaRPr>
          </a:p>
          <a:p>
            <a:pPr algn="ctr" marL="2292985" marR="834390">
              <a:lnSpc>
                <a:spcPct val="100000"/>
              </a:lnSpc>
              <a:spcBef>
                <a:spcPts val="30"/>
              </a:spcBef>
            </a:pP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Since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we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do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not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have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actual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response values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from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test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set,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we can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use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made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on 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validation sets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as a </a:t>
            </a:r>
            <a:r>
              <a:rPr dirty="0" sz="1200" spc="-15">
                <a:solidFill>
                  <a:srgbClr val="414042"/>
                </a:solidFill>
                <a:latin typeface="Calibri"/>
                <a:cs typeface="Calibri"/>
              </a:rPr>
              <a:t>proxy </a:t>
            </a:r>
            <a:r>
              <a:rPr dirty="0" sz="1200" spc="-10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purposes of evaluating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model </a:t>
            </a:r>
            <a:r>
              <a:rPr dirty="0" sz="1200" spc="-5">
                <a:solidFill>
                  <a:srgbClr val="414042"/>
                </a:solidFill>
                <a:latin typeface="Calibri"/>
                <a:cs typeface="Calibri"/>
              </a:rPr>
              <a:t>prediction</a:t>
            </a:r>
            <a:r>
              <a:rPr dirty="0" sz="12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14042"/>
                </a:solidFill>
                <a:latin typeface="Calibri"/>
                <a:cs typeface="Calibri"/>
              </a:rPr>
              <a:t>quality</a:t>
            </a:r>
            <a:endParaRPr sz="1200">
              <a:latin typeface="Calibri"/>
              <a:cs typeface="Calibri"/>
            </a:endParaRPr>
          </a:p>
          <a:p>
            <a:pPr marL="1848485">
              <a:lnSpc>
                <a:spcPct val="100000"/>
              </a:lnSpc>
              <a:spcBef>
                <a:spcPts val="1019"/>
              </a:spcBef>
              <a:tabLst>
                <a:tab pos="7527925" algn="l"/>
              </a:tabLst>
            </a:pP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Prediction</a:t>
            </a:r>
            <a:r>
              <a:rPr dirty="0" sz="1600" spc="1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14042"/>
                </a:solidFill>
                <a:latin typeface="Calibri"/>
                <a:cs typeface="Calibri"/>
              </a:rPr>
              <a:t>Biases	</a:t>
            </a:r>
            <a:r>
              <a:rPr dirty="0" baseline="1736" sz="2400" spc="-7" b="1">
                <a:solidFill>
                  <a:srgbClr val="414042"/>
                </a:solidFill>
                <a:latin typeface="Calibri"/>
                <a:cs typeface="Calibri"/>
              </a:rPr>
              <a:t>Directional</a:t>
            </a:r>
            <a:r>
              <a:rPr dirty="0" baseline="1736" sz="2400" spc="-82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baseline="1736" sz="2400" spc="-15" b="1">
                <a:solidFill>
                  <a:srgbClr val="414042"/>
                </a:solidFill>
                <a:latin typeface="Calibri"/>
                <a:cs typeface="Calibri"/>
              </a:rPr>
              <a:t>Correctness</a:t>
            </a:r>
            <a:endParaRPr baseline="1736"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4785" y="3941800"/>
            <a:ext cx="129349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Ideally, the boxes would all be  centered </a:t>
            </a: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dirty="0" sz="800" spc="-5">
                <a:solidFill>
                  <a:srgbClr val="414042"/>
                </a:solidFill>
                <a:latin typeface="Calibri"/>
                <a:cs typeface="Calibri"/>
              </a:rPr>
              <a:t>symmetric  about this reference line </a:t>
            </a: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at</a:t>
            </a:r>
            <a:r>
              <a:rPr dirty="0" sz="8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14042"/>
                </a:solidFill>
                <a:latin typeface="Calibri"/>
                <a:cs typeface="Calibri"/>
              </a:rPr>
              <a:t>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1600" y="4445127"/>
            <a:ext cx="234569" cy="191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4524" y="3707891"/>
            <a:ext cx="135890" cy="134620"/>
          </a:xfrm>
          <a:custGeom>
            <a:avLst/>
            <a:gdLst/>
            <a:ahLst/>
            <a:cxnLst/>
            <a:rect l="l" t="t" r="r" b="b"/>
            <a:pathLst>
              <a:path w="135890" h="134620">
                <a:moveTo>
                  <a:pt x="0" y="134111"/>
                </a:moveTo>
                <a:lnTo>
                  <a:pt x="135636" y="134111"/>
                </a:lnTo>
                <a:lnTo>
                  <a:pt x="135636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4524" y="3707891"/>
            <a:ext cx="135890" cy="134620"/>
          </a:xfrm>
          <a:custGeom>
            <a:avLst/>
            <a:gdLst/>
            <a:ahLst/>
            <a:cxnLst/>
            <a:rect l="l" t="t" r="r" b="b"/>
            <a:pathLst>
              <a:path w="135890" h="134620">
                <a:moveTo>
                  <a:pt x="0" y="134111"/>
                </a:moveTo>
                <a:lnTo>
                  <a:pt x="135636" y="134111"/>
                </a:lnTo>
                <a:lnTo>
                  <a:pt x="135636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01711" y="3233927"/>
            <a:ext cx="134620" cy="132715"/>
          </a:xfrm>
          <a:custGeom>
            <a:avLst/>
            <a:gdLst/>
            <a:ahLst/>
            <a:cxnLst/>
            <a:rect l="l" t="t" r="r" b="b"/>
            <a:pathLst>
              <a:path w="134620" h="132714">
                <a:moveTo>
                  <a:pt x="0" y="132587"/>
                </a:moveTo>
                <a:lnTo>
                  <a:pt x="134111" y="132587"/>
                </a:lnTo>
                <a:lnTo>
                  <a:pt x="134111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01711" y="3233927"/>
            <a:ext cx="134620" cy="132715"/>
          </a:xfrm>
          <a:custGeom>
            <a:avLst/>
            <a:gdLst/>
            <a:ahLst/>
            <a:cxnLst/>
            <a:rect l="l" t="t" r="r" b="b"/>
            <a:pathLst>
              <a:path w="134620" h="132714">
                <a:moveTo>
                  <a:pt x="0" y="132587"/>
                </a:moveTo>
                <a:lnTo>
                  <a:pt x="134111" y="132587"/>
                </a:lnTo>
                <a:lnTo>
                  <a:pt x="134111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4941" y="6554825"/>
            <a:ext cx="4943475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*</a:t>
            </a:r>
            <a:r>
              <a:rPr dirty="0" sz="1050" spc="-5" i="1">
                <a:solidFill>
                  <a:srgbClr val="414042"/>
                </a:solidFill>
                <a:latin typeface="Calibri"/>
                <a:cs typeface="Calibri"/>
              </a:rPr>
              <a:t>Twentile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is a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shorthand for quantiles/deciles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with 20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bins,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each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containing </a:t>
            </a:r>
            <a:r>
              <a:rPr dirty="0" sz="1050" spc="5">
                <a:solidFill>
                  <a:srgbClr val="414042"/>
                </a:solidFill>
                <a:latin typeface="Calibri"/>
                <a:cs typeface="Calibri"/>
              </a:rPr>
              <a:t>5% </a:t>
            </a:r>
            <a:r>
              <a:rPr dirty="0" sz="1050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r>
              <a:rPr dirty="0" sz="105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414042"/>
                </a:solidFill>
                <a:latin typeface="Calibri"/>
                <a:cs typeface="Calibri"/>
              </a:rPr>
              <a:t>data.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4180" y="1530152"/>
            <a:ext cx="4733544" cy="2194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14484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I</a:t>
            </a:r>
            <a:r>
              <a:rPr dirty="0" spc="-30"/>
              <a:t>n</a:t>
            </a:r>
            <a:r>
              <a:rPr dirty="0" spc="-20"/>
              <a:t>s</a:t>
            </a:r>
            <a:r>
              <a:rPr dirty="0" spc="-30"/>
              <a:t>i</a:t>
            </a:r>
            <a:r>
              <a:rPr dirty="0" spc="-30"/>
              <a:t>gh</a:t>
            </a:r>
            <a:r>
              <a:rPr dirty="0" spc="-3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167" y="1147699"/>
            <a:ext cx="5010150" cy="591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SHAP </a:t>
            </a:r>
            <a:r>
              <a:rPr dirty="0" sz="1400" spc="-15">
                <a:solidFill>
                  <a:srgbClr val="414042"/>
                </a:solidFill>
                <a:latin typeface="Arial"/>
                <a:cs typeface="Arial"/>
              </a:rPr>
              <a:t>overview,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most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important</a:t>
            </a:r>
            <a:r>
              <a:rPr dirty="0" sz="1400" spc="-5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predictor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Primary model interpretation technique: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SHAP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(Shapley Additive</a:t>
            </a:r>
            <a:r>
              <a:rPr dirty="0" sz="1200" spc="4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Explanations)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164465" indent="-287020">
              <a:lnSpc>
                <a:spcPct val="120000"/>
              </a:lnSpc>
              <a:spcBef>
                <a:spcPts val="10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Rooted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concept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 “Shapley</a:t>
            </a:r>
            <a:r>
              <a:rPr dirty="0" spc="-15"/>
              <a:t> </a:t>
            </a:r>
            <a:r>
              <a:rPr dirty="0"/>
              <a:t>value”</a:t>
            </a:r>
            <a:r>
              <a:rPr dirty="0" spc="5"/>
              <a:t> </a:t>
            </a:r>
            <a:r>
              <a:rPr dirty="0" spc="-5"/>
              <a:t>from</a:t>
            </a:r>
            <a:r>
              <a:rPr dirty="0" spc="-15"/>
              <a:t> </a:t>
            </a:r>
            <a:r>
              <a:rPr dirty="0" spc="-5"/>
              <a:t>coalitional</a:t>
            </a:r>
            <a:r>
              <a:rPr dirty="0" spc="-35"/>
              <a:t> </a:t>
            </a:r>
            <a:r>
              <a:rPr dirty="0"/>
              <a:t>game</a:t>
            </a:r>
            <a:r>
              <a:rPr dirty="0" spc="-10"/>
              <a:t> </a:t>
            </a:r>
            <a:r>
              <a:rPr dirty="0"/>
              <a:t>theory,</a:t>
            </a:r>
            <a:r>
              <a:rPr dirty="0" spc="-25"/>
              <a:t> </a:t>
            </a:r>
            <a:r>
              <a:rPr dirty="0"/>
              <a:t>which</a:t>
            </a:r>
            <a:r>
              <a:rPr dirty="0" spc="-10"/>
              <a:t> </a:t>
            </a:r>
            <a:r>
              <a:rPr dirty="0"/>
              <a:t>attempts</a:t>
            </a:r>
            <a:r>
              <a:rPr dirty="0" spc="-40"/>
              <a:t> </a:t>
            </a:r>
            <a:r>
              <a:rPr dirty="0"/>
              <a:t>to  </a:t>
            </a:r>
            <a:r>
              <a:rPr dirty="0" spc="-5"/>
              <a:t>distribute </a:t>
            </a:r>
            <a:r>
              <a:rPr dirty="0"/>
              <a:t>the </a:t>
            </a:r>
            <a:r>
              <a:rPr dirty="0" spc="-5"/>
              <a:t>“gains” </a:t>
            </a:r>
            <a:r>
              <a:rPr dirty="0"/>
              <a:t>or “payout” </a:t>
            </a:r>
            <a:r>
              <a:rPr dirty="0" spc="-5"/>
              <a:t>from </a:t>
            </a:r>
            <a:r>
              <a:rPr dirty="0"/>
              <a:t>a cooperative game to its players in a </a:t>
            </a:r>
            <a:r>
              <a:rPr dirty="0" spc="-5"/>
              <a:t>“fair”</a:t>
            </a:r>
            <a:r>
              <a:rPr dirty="0" spc="-150"/>
              <a:t> </a:t>
            </a:r>
            <a:r>
              <a:rPr dirty="0"/>
              <a:t>manner</a:t>
            </a:r>
          </a:p>
          <a:p>
            <a:pPr marL="299085" marR="4000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5"/>
              <a:t>Adapted </a:t>
            </a:r>
            <a:r>
              <a:rPr dirty="0"/>
              <a:t>to the context of black-box ML models </a:t>
            </a:r>
            <a:r>
              <a:rPr dirty="0" spc="-5"/>
              <a:t>by </a:t>
            </a:r>
            <a:r>
              <a:rPr dirty="0"/>
              <a:t>treating the </a:t>
            </a:r>
            <a:r>
              <a:rPr dirty="0" spc="-5"/>
              <a:t>features </a:t>
            </a:r>
            <a:r>
              <a:rPr dirty="0"/>
              <a:t>as players and the  difference</a:t>
            </a:r>
            <a:r>
              <a:rPr dirty="0" spc="-10"/>
              <a:t> </a:t>
            </a:r>
            <a:r>
              <a:rPr dirty="0"/>
              <a:t>between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prediction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global</a:t>
            </a:r>
            <a:r>
              <a:rPr dirty="0" spc="-25"/>
              <a:t> </a:t>
            </a:r>
            <a:r>
              <a:rPr dirty="0"/>
              <a:t>average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observed</a:t>
            </a:r>
            <a:r>
              <a:rPr dirty="0" spc="-25"/>
              <a:t> </a:t>
            </a:r>
            <a:r>
              <a:rPr dirty="0"/>
              <a:t>response</a:t>
            </a:r>
            <a:r>
              <a:rPr dirty="0" spc="-40"/>
              <a:t> </a:t>
            </a:r>
            <a:r>
              <a:rPr dirty="0"/>
              <a:t>as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payout</a:t>
            </a:r>
          </a:p>
          <a:p>
            <a:pPr algn="r" marL="286385" marR="208279" indent="-286385">
              <a:lnSpc>
                <a:spcPct val="100000"/>
              </a:lnSpc>
              <a:spcBef>
                <a:spcPts val="26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pc="-5"/>
              <a:t>Shapley value </a:t>
            </a:r>
            <a:r>
              <a:rPr dirty="0"/>
              <a:t>of a predictor can </a:t>
            </a:r>
            <a:r>
              <a:rPr dirty="0" spc="-5"/>
              <a:t>be </a:t>
            </a:r>
            <a:r>
              <a:rPr dirty="0"/>
              <a:t>interpreted as the average </a:t>
            </a:r>
            <a:r>
              <a:rPr dirty="0" spc="-5"/>
              <a:t>marginal </a:t>
            </a:r>
            <a:r>
              <a:rPr dirty="0"/>
              <a:t>contribution to</a:t>
            </a:r>
            <a:r>
              <a:rPr dirty="0" spc="-170"/>
              <a:t> </a:t>
            </a:r>
            <a:r>
              <a:rPr dirty="0"/>
              <a:t>the</a:t>
            </a: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dirty="0"/>
              <a:t>payout</a:t>
            </a:r>
            <a:r>
              <a:rPr dirty="0" spc="-30"/>
              <a:t> </a:t>
            </a:r>
            <a:r>
              <a:rPr dirty="0"/>
              <a:t>made</a:t>
            </a:r>
            <a:r>
              <a:rPr dirty="0" spc="-15"/>
              <a:t> </a:t>
            </a:r>
            <a:r>
              <a:rPr dirty="0" spc="-5"/>
              <a:t>by</a:t>
            </a:r>
            <a:r>
              <a:rPr dirty="0"/>
              <a:t> that</a:t>
            </a:r>
            <a:r>
              <a:rPr dirty="0" spc="-15"/>
              <a:t> </a:t>
            </a:r>
            <a:r>
              <a:rPr dirty="0"/>
              <a:t>predictor</a:t>
            </a:r>
            <a:r>
              <a:rPr dirty="0" spc="-35"/>
              <a:t> </a:t>
            </a:r>
            <a:r>
              <a:rPr dirty="0"/>
              <a:t>across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-5"/>
              <a:t>possible</a:t>
            </a:r>
            <a:r>
              <a:rPr dirty="0" spc="-30"/>
              <a:t> </a:t>
            </a:r>
            <a:r>
              <a:rPr dirty="0"/>
              <a:t>“predictor</a:t>
            </a:r>
            <a:r>
              <a:rPr dirty="0" spc="-30"/>
              <a:t> </a:t>
            </a:r>
            <a:r>
              <a:rPr dirty="0" spc="-5"/>
              <a:t>coalitions”</a:t>
            </a:r>
            <a:r>
              <a:rPr dirty="0" spc="-40"/>
              <a:t> </a:t>
            </a:r>
            <a:r>
              <a:rPr dirty="0"/>
              <a:t>which</a:t>
            </a:r>
            <a:r>
              <a:rPr dirty="0" spc="-10"/>
              <a:t> </a:t>
            </a:r>
            <a:r>
              <a:rPr dirty="0" spc="-5"/>
              <a:t>include</a:t>
            </a:r>
            <a:r>
              <a:rPr dirty="0" spc="-10"/>
              <a:t> </a:t>
            </a:r>
            <a:r>
              <a:rPr dirty="0"/>
              <a:t>it</a:t>
            </a:r>
          </a:p>
          <a:p>
            <a:pPr algn="r" marL="286385" marR="232410" indent="-286385">
              <a:lnSpc>
                <a:spcPct val="100000"/>
              </a:lnSpc>
              <a:spcBef>
                <a:spcPts val="265"/>
              </a:spcBef>
              <a:buClr>
                <a:srgbClr val="096AC8"/>
              </a:buClr>
              <a:buSzPct val="136363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/>
              <a:t>Has</a:t>
            </a:r>
            <a:r>
              <a:rPr dirty="0" spc="-10"/>
              <a:t> </a:t>
            </a:r>
            <a:r>
              <a:rPr dirty="0"/>
              <a:t>several</a:t>
            </a:r>
            <a:r>
              <a:rPr dirty="0" spc="-5"/>
              <a:t> unique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attractive</a:t>
            </a:r>
            <a:r>
              <a:rPr dirty="0" spc="-40"/>
              <a:t> </a:t>
            </a:r>
            <a:r>
              <a:rPr dirty="0"/>
              <a:t>theoretical</a:t>
            </a:r>
            <a:r>
              <a:rPr dirty="0" spc="-45"/>
              <a:t> </a:t>
            </a:r>
            <a:r>
              <a:rPr dirty="0"/>
              <a:t>properties,</a:t>
            </a:r>
            <a:r>
              <a:rPr dirty="0" spc="-20"/>
              <a:t> </a:t>
            </a:r>
            <a:r>
              <a:rPr dirty="0" spc="-5"/>
              <a:t>such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5"/>
              <a:t> decomposing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payouts</a:t>
            </a:r>
          </a:p>
          <a:p>
            <a:pPr marL="299085" marR="259079">
              <a:lnSpc>
                <a:spcPct val="120000"/>
              </a:lnSpc>
            </a:pPr>
            <a:r>
              <a:rPr dirty="0"/>
              <a:t>into </a:t>
            </a:r>
            <a:r>
              <a:rPr dirty="0" spc="-5"/>
              <a:t>contributions </a:t>
            </a:r>
            <a:r>
              <a:rPr dirty="0"/>
              <a:t>made </a:t>
            </a:r>
            <a:r>
              <a:rPr dirty="0" spc="-5"/>
              <a:t>by </a:t>
            </a:r>
            <a:r>
              <a:rPr dirty="0"/>
              <a:t>each </a:t>
            </a:r>
            <a:r>
              <a:rPr dirty="0" spc="-5"/>
              <a:t>feature </a:t>
            </a:r>
            <a:r>
              <a:rPr dirty="0"/>
              <a:t>in the model </a:t>
            </a:r>
            <a:r>
              <a:rPr dirty="0" spc="-5"/>
              <a:t>(efficiency), </a:t>
            </a:r>
            <a:r>
              <a:rPr dirty="0"/>
              <a:t>which means estimated  effects of predictors are </a:t>
            </a:r>
            <a:r>
              <a:rPr dirty="0" spc="-5"/>
              <a:t>unique </a:t>
            </a:r>
            <a:r>
              <a:rPr dirty="0"/>
              <a:t>to each</a:t>
            </a:r>
            <a:r>
              <a:rPr dirty="0" spc="-95"/>
              <a:t> </a:t>
            </a:r>
            <a:r>
              <a:rPr dirty="0"/>
              <a:t>prediction</a:t>
            </a:r>
          </a:p>
          <a:p>
            <a:pPr marL="299085" marR="5080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However, it is very </a:t>
            </a:r>
            <a:r>
              <a:rPr dirty="0" spc="-5"/>
              <a:t>computationally </a:t>
            </a:r>
            <a:r>
              <a:rPr dirty="0"/>
              <a:t>expensive; </a:t>
            </a:r>
            <a:r>
              <a:rPr dirty="0" spc="-5"/>
              <a:t>SHAP mitigates </a:t>
            </a:r>
            <a:r>
              <a:rPr dirty="0"/>
              <a:t>this downside </a:t>
            </a:r>
            <a:r>
              <a:rPr dirty="0" spc="-5"/>
              <a:t>by using </a:t>
            </a:r>
            <a:r>
              <a:rPr dirty="0"/>
              <a:t>a </a:t>
            </a:r>
            <a:r>
              <a:rPr dirty="0" spc="-5"/>
              <a:t>special  </a:t>
            </a:r>
            <a:r>
              <a:rPr dirty="0"/>
              <a:t>weighting</a:t>
            </a:r>
            <a:r>
              <a:rPr dirty="0" spc="-40"/>
              <a:t> </a:t>
            </a:r>
            <a:r>
              <a:rPr dirty="0"/>
              <a:t>kernel that</a:t>
            </a:r>
            <a:r>
              <a:rPr dirty="0" spc="-20"/>
              <a:t> </a:t>
            </a:r>
            <a:r>
              <a:rPr dirty="0"/>
              <a:t>allows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SHAP</a:t>
            </a:r>
            <a:r>
              <a:rPr dirty="0" spc="-20"/>
              <a:t> </a:t>
            </a:r>
            <a:r>
              <a:rPr dirty="0"/>
              <a:t>values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5"/>
              <a:t>be</a:t>
            </a:r>
            <a:r>
              <a:rPr dirty="0" spc="-10"/>
              <a:t> </a:t>
            </a:r>
            <a:r>
              <a:rPr dirty="0"/>
              <a:t>computed</a:t>
            </a:r>
            <a:r>
              <a:rPr dirty="0" spc="-40"/>
              <a:t> </a:t>
            </a:r>
            <a:r>
              <a:rPr dirty="0" spc="-5"/>
              <a:t>using</a:t>
            </a:r>
            <a:r>
              <a:rPr dirty="0" spc="-10"/>
              <a:t> </a:t>
            </a:r>
            <a:r>
              <a:rPr dirty="0"/>
              <a:t>weighted</a:t>
            </a:r>
            <a:r>
              <a:rPr dirty="0" spc="-40"/>
              <a:t> </a:t>
            </a:r>
            <a:r>
              <a:rPr dirty="0" spc="-5"/>
              <a:t>linear</a:t>
            </a:r>
            <a:r>
              <a:rPr dirty="0"/>
              <a:t> 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1167" y="4054855"/>
            <a:ext cx="46005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414042"/>
                </a:solidFill>
                <a:latin typeface="Calibri"/>
                <a:cs typeface="Calibri"/>
              </a:rPr>
              <a:t>Key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feature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that drives model performance: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object_id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8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Most</a:t>
            </a:r>
            <a:r>
              <a:rPr dirty="0" sz="1100" spc="-5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important</a:t>
            </a:r>
            <a:r>
              <a:rPr dirty="0" sz="11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by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 a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very large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margin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across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all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four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67" y="4441413"/>
            <a:ext cx="5685790" cy="1945639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Basic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EDA,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such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as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box-and-whisker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plot,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reveals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stark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differences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observed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response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values across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different objects;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not an unexpected</a:t>
            </a:r>
            <a:r>
              <a:rPr dirty="0" sz="1100" spc="-15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result</a:t>
            </a:r>
            <a:endParaRPr sz="1100">
              <a:latin typeface="Calibri"/>
              <a:cs typeface="Calibri"/>
            </a:endParaRPr>
          </a:p>
          <a:p>
            <a:pPr marL="299085" marR="5080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Baseline model with only object_id achieved a test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set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MAPE of 35.3%; this result is in the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ballpark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 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subsequent derived-feature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models, again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reinforcing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how critical 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</a:t>
            </a:r>
            <a:r>
              <a:rPr dirty="0" sz="1100" spc="-9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96AC8"/>
              </a:buClr>
              <a:buFont typeface="Arial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Additional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feature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engineering based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on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implications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200" spc="-20" b="1">
                <a:solidFill>
                  <a:srgbClr val="414042"/>
                </a:solidFill>
                <a:latin typeface="Calibri"/>
                <a:cs typeface="Calibri"/>
              </a:rPr>
              <a:t>key</a:t>
            </a:r>
            <a:r>
              <a:rPr dirty="0" sz="1200" spc="1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feature</a:t>
            </a:r>
            <a:endParaRPr sz="1200">
              <a:latin typeface="Calibri"/>
              <a:cs typeface="Calibri"/>
            </a:endParaRPr>
          </a:p>
          <a:p>
            <a:pPr marL="299085" marR="198755" indent="-287020">
              <a:lnSpc>
                <a:spcPct val="120000"/>
              </a:lnSpc>
              <a:spcBef>
                <a:spcPts val="1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overwhelming importance</a:t>
            </a:r>
            <a:r>
              <a:rPr dirty="0" sz="1100" spc="-19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 object_id as a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 suggests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that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subsequent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modeling  patterns may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be object-specific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dirty="0" sz="1100" spc="-10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nature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Consequently,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several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initial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features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were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centered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using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object-level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aggregations</a:t>
            </a:r>
            <a:r>
              <a:rPr dirty="0" sz="11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(median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training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set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only),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which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led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further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improvements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performance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3904"/>
                <a:gridCol w="2030729"/>
                <a:gridCol w="2040254"/>
                <a:gridCol w="1506854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185659" y="1591055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64008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85659" y="1559052"/>
            <a:ext cx="253365" cy="64135"/>
          </a:xfrm>
          <a:custGeom>
            <a:avLst/>
            <a:gdLst/>
            <a:ahLst/>
            <a:cxnLst/>
            <a:rect l="l" t="t" r="r" b="b"/>
            <a:pathLst>
              <a:path w="253365" h="64134">
                <a:moveTo>
                  <a:pt x="0" y="64008"/>
                </a:moveTo>
                <a:lnTo>
                  <a:pt x="252983" y="64008"/>
                </a:lnTo>
                <a:lnTo>
                  <a:pt x="252983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2192">
            <a:solidFill>
              <a:srgbClr val="044B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38643" y="1563624"/>
            <a:ext cx="4069079" cy="55244"/>
          </a:xfrm>
          <a:custGeom>
            <a:avLst/>
            <a:gdLst/>
            <a:ahLst/>
            <a:cxnLst/>
            <a:rect l="l" t="t" r="r" b="b"/>
            <a:pathLst>
              <a:path w="4069079" h="55244">
                <a:moveTo>
                  <a:pt x="0" y="54863"/>
                </a:moveTo>
                <a:lnTo>
                  <a:pt x="4069079" y="54863"/>
                </a:lnTo>
                <a:lnTo>
                  <a:pt x="4069079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230236" y="4434078"/>
          <a:ext cx="4034154" cy="163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555"/>
                <a:gridCol w="1870074"/>
              </a:tblGrid>
              <a:tr h="25781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Original</a:t>
                      </a:r>
                      <a:r>
                        <a:rPr dirty="0" sz="105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96A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Centering</a:t>
                      </a:r>
                      <a:r>
                        <a:rPr dirty="0" sz="105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6350">
                      <a:solidFill>
                        <a:srgbClr val="D1DADB"/>
                      </a:solidFill>
                      <a:prstDash val="solid"/>
                    </a:lnL>
                    <a:solidFill>
                      <a:srgbClr val="096AC8"/>
                    </a:solidFill>
                  </a:tcPr>
                </a:tc>
              </a:tr>
              <a:tr h="367664">
                <a:tc>
                  <a:txBody>
                    <a:bodyPr/>
                    <a:lstStyle/>
                    <a:p>
                      <a:pPr marL="368935" marR="361950" indent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Minimum </a:t>
                      </a:r>
                      <a:r>
                        <a:rPr dirty="0" sz="9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conductivity,  </a:t>
                      </a: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Minimum supply</a:t>
                      </a:r>
                      <a:r>
                        <a:rPr dirty="0" sz="900" spc="-9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pressure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Subtract object-level</a:t>
                      </a:r>
                      <a:r>
                        <a:rPr dirty="0" sz="900" spc="-80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1125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900" spc="-1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flow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T w="6350">
                      <a:solidFill>
                        <a:srgbClr val="D1DADB"/>
                      </a:solidFill>
                      <a:prstDash val="solid"/>
                    </a:lnT>
                    <a:lnB w="6350">
                      <a:solidFill>
                        <a:srgbClr val="D1DADB"/>
                      </a:solidFill>
                      <a:prstDash val="solid"/>
                    </a:lnB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Divide by</a:t>
                      </a:r>
                      <a:r>
                        <a:rPr dirty="0" sz="900" spc="-2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T w="6350">
                      <a:solidFill>
                        <a:srgbClr val="D1DADB"/>
                      </a:solidFill>
                      <a:prstDash val="solid"/>
                    </a:lnT>
                    <a:lnB w="6350">
                      <a:solidFill>
                        <a:srgbClr val="D1DADB"/>
                      </a:solidFill>
                      <a:prstDash val="solid"/>
                    </a:lnB>
                    <a:solidFill>
                      <a:srgbClr val="F0F1F1"/>
                    </a:solidFill>
                  </a:tcPr>
                </a:tc>
              </a:tr>
              <a:tr h="640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Residue (turbidity </a:t>
                      </a:r>
                      <a:r>
                        <a:rPr dirty="0" sz="900" spc="-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900" spc="-5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flow)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T w="6350">
                      <a:solidFill>
                        <a:srgbClr val="D1DADB"/>
                      </a:solidFill>
                      <a:prstDash val="solid"/>
                    </a:lnT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3505" marR="97155" indent="-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Turbidity * normalized </a:t>
                      </a:r>
                      <a:r>
                        <a:rPr dirty="0" sz="900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return  </a:t>
                      </a:r>
                      <a:r>
                        <a:rPr dirty="0" sz="900" spc="-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flow, which </a:t>
                      </a:r>
                      <a:r>
                        <a:rPr dirty="0" sz="900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900" spc="-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be interpreted</a:t>
                      </a:r>
                      <a:r>
                        <a:rPr dirty="0" sz="900" spc="-4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as  a pseudo-normalized </a:t>
                      </a:r>
                      <a:r>
                        <a:rPr dirty="0" sz="900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residue </a:t>
                      </a:r>
                      <a:r>
                        <a:rPr dirty="0" sz="900" spc="-5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or  a </a:t>
                      </a: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weighted</a:t>
                      </a:r>
                      <a:r>
                        <a:rPr dirty="0" sz="900" spc="-55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414042"/>
                          </a:solidFill>
                          <a:latin typeface="Arial"/>
                          <a:cs typeface="Arial"/>
                        </a:rPr>
                        <a:t>turbidity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T w="6350">
                      <a:solidFill>
                        <a:srgbClr val="D1DADB"/>
                      </a:solidFill>
                      <a:prstDash val="solid"/>
                    </a:lnT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-5"/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515606" y="3754373"/>
            <a:ext cx="36156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Mean </a:t>
            </a: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SHAP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values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for acid (full) model, training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set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= first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56 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days 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of data; object_id </a:t>
            </a:r>
            <a:r>
              <a:rPr dirty="0" sz="900" spc="5" b="1">
                <a:solidFill>
                  <a:srgbClr val="414042"/>
                </a:solidFill>
                <a:latin typeface="Arial"/>
                <a:cs typeface="Arial"/>
              </a:rPr>
              <a:t>was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similarly dominant in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terms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of impact on  predictions in other models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as</a:t>
            </a:r>
            <a:r>
              <a:rPr dirty="0" sz="900" spc="-7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well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4180" y="1530152"/>
            <a:ext cx="4733544" cy="2194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14484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I</a:t>
            </a:r>
            <a:r>
              <a:rPr dirty="0" spc="-30"/>
              <a:t>n</a:t>
            </a:r>
            <a:r>
              <a:rPr dirty="0" spc="-20"/>
              <a:t>s</a:t>
            </a:r>
            <a:r>
              <a:rPr dirty="0" spc="-30"/>
              <a:t>i</a:t>
            </a:r>
            <a:r>
              <a:rPr dirty="0" spc="-30"/>
              <a:t>gh</a:t>
            </a:r>
            <a:r>
              <a:rPr dirty="0" spc="-3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167" y="1147699"/>
            <a:ext cx="5677535" cy="2514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Residue and </a:t>
            </a:r>
            <a:r>
              <a:rPr dirty="0" sz="1400" spc="-5">
                <a:solidFill>
                  <a:srgbClr val="414042"/>
                </a:solidFill>
                <a:latin typeface="Arial"/>
                <a:cs typeface="Arial"/>
              </a:rPr>
              <a:t>turbidity-derived</a:t>
            </a:r>
            <a:r>
              <a:rPr dirty="0" sz="1400" spc="-9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14042"/>
                </a:solidFill>
                <a:latin typeface="Arial"/>
                <a:cs typeface="Arial"/>
              </a:rPr>
              <a:t>predictors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Second-most important class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predictors: residue and </a:t>
            </a:r>
            <a:r>
              <a:rPr dirty="0" sz="1200" spc="-10" b="1">
                <a:solidFill>
                  <a:srgbClr val="414042"/>
                </a:solidFill>
                <a:latin typeface="Calibri"/>
                <a:cs typeface="Calibri"/>
              </a:rPr>
              <a:t>weighted</a:t>
            </a:r>
            <a:r>
              <a:rPr dirty="0" sz="1200" spc="-2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turbidity</a:t>
            </a:r>
            <a:endParaRPr sz="1200">
              <a:latin typeface="Calibri"/>
              <a:cs typeface="Calibri"/>
            </a:endParaRPr>
          </a:p>
          <a:p>
            <a:pPr marL="299085" marR="455930" indent="-287020">
              <a:lnSpc>
                <a:spcPct val="120000"/>
              </a:lnSpc>
              <a:spcBef>
                <a:spcPts val="1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These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predictors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account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for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most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improvement</a:t>
            </a:r>
            <a:r>
              <a:rPr dirty="0" sz="11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 model</a:t>
            </a:r>
            <a:r>
              <a:rPr dirty="0" sz="1100" spc="-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performance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over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baseline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 (only</a:t>
            </a:r>
            <a:r>
              <a:rPr dirty="0" sz="1100" spc="-6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object_id)</a:t>
            </a:r>
            <a:endParaRPr sz="1100">
              <a:latin typeface="Calibri"/>
              <a:cs typeface="Calibri"/>
            </a:endParaRPr>
          </a:p>
          <a:p>
            <a:pPr marL="299085" marR="2349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Weighted</a:t>
            </a:r>
            <a:r>
              <a:rPr dirty="0" sz="1100" spc="-4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turbidity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had</a:t>
            </a:r>
            <a:r>
              <a:rPr dirty="0" sz="1100" spc="-1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more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predictive</a:t>
            </a:r>
            <a:r>
              <a:rPr dirty="0" sz="1100" spc="-1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power</a:t>
            </a:r>
            <a:r>
              <a:rPr dirty="0" sz="1100" spc="-2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first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three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stages;</a:t>
            </a:r>
            <a:r>
              <a:rPr dirty="0" sz="1100" spc="-3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total</a:t>
            </a:r>
            <a:r>
              <a:rPr dirty="0" sz="1100" spc="-4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residue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produced</a:t>
            </a:r>
            <a:r>
              <a:rPr dirty="0" sz="1100" spc="-2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 best results in the acid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stage (full</a:t>
            </a:r>
            <a:r>
              <a:rPr dirty="0" sz="1100" spc="-10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model)</a:t>
            </a:r>
            <a:endParaRPr sz="1100">
              <a:latin typeface="Calibri"/>
              <a:cs typeface="Calibri"/>
            </a:endParaRPr>
          </a:p>
          <a:p>
            <a:pPr marL="299085" marR="157480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Residue and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turbidity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were calculated in two different manners: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for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entire return</a:t>
            </a:r>
            <a:r>
              <a:rPr dirty="0" sz="1100" spc="-16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phase,  and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for just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end of 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 (last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80</a:t>
            </a:r>
            <a:r>
              <a:rPr dirty="0" sz="1100" spc="-10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seconds)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96AC8"/>
              </a:buClr>
              <a:buFont typeface="Arial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High residue/weighted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turbidity is a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strong indicator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of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high residue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during the </a:t>
            </a:r>
            <a:r>
              <a:rPr dirty="0" sz="1200" spc="-5" b="1">
                <a:solidFill>
                  <a:srgbClr val="414042"/>
                </a:solidFill>
                <a:latin typeface="Calibri"/>
                <a:cs typeface="Calibri"/>
              </a:rPr>
              <a:t>final</a:t>
            </a:r>
            <a:r>
              <a:rPr dirty="0" sz="1200" spc="70" b="1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414042"/>
                </a:solidFill>
                <a:latin typeface="Calibri"/>
                <a:cs typeface="Calibri"/>
              </a:rPr>
              <a:t>rinse</a:t>
            </a:r>
            <a:endParaRPr sz="1200">
              <a:latin typeface="Calibri"/>
              <a:cs typeface="Calibri"/>
            </a:endParaRPr>
          </a:p>
          <a:p>
            <a:pPr marL="299085" marR="109220" indent="-287020">
              <a:lnSpc>
                <a:spcPct val="12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more total residue that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flows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out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(and especially at the end of) an earlier</a:t>
            </a:r>
            <a:r>
              <a:rPr dirty="0" sz="1100" spc="-16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cleaning 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phase, the more total residue one can expect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during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the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final rinse</a:t>
            </a:r>
            <a:r>
              <a:rPr dirty="0" sz="1100" spc="-17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phase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67" y="3669284"/>
            <a:ext cx="356107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Effect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appears to </a:t>
            </a:r>
            <a:r>
              <a:rPr dirty="0" sz="1100" spc="-5">
                <a:solidFill>
                  <a:srgbClr val="414042"/>
                </a:solidFill>
                <a:latin typeface="Calibri"/>
                <a:cs typeface="Calibri"/>
              </a:rPr>
              <a:t>be strongest for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caustic and acid</a:t>
            </a:r>
            <a:r>
              <a:rPr dirty="0" sz="1100" spc="-135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14042"/>
                </a:solidFill>
                <a:latin typeface="Calibri"/>
                <a:cs typeface="Calibri"/>
              </a:rPr>
              <a:t>phases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w="0"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7680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4129" y="5968"/>
          <a:ext cx="11443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2033904"/>
                <a:gridCol w="2033904"/>
                <a:gridCol w="2033904"/>
                <a:gridCol w="2033904"/>
                <a:gridCol w="1510029"/>
              </a:tblGrid>
              <a:tr h="37083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300" spc="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1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D9D7DA"/>
                    </a:solidFill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300" spc="-5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515606" y="3754373"/>
            <a:ext cx="391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Residue</a:t>
            </a:r>
            <a:r>
              <a:rPr dirty="0" sz="900" spc="-3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produced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the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best</a:t>
            </a:r>
            <a:r>
              <a:rPr dirty="0" sz="900" spc="-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results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in</a:t>
            </a: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the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acid</a:t>
            </a:r>
            <a:r>
              <a:rPr dirty="0" sz="900" spc="-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model;</a:t>
            </a:r>
            <a:r>
              <a:rPr dirty="0" sz="900" spc="-2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weighted</a:t>
            </a:r>
            <a:r>
              <a:rPr dirty="0" sz="900" spc="-4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turbidity  </a:t>
            </a:r>
            <a:r>
              <a:rPr dirty="0" sz="900" spc="5" b="1">
                <a:solidFill>
                  <a:srgbClr val="414042"/>
                </a:solidFill>
                <a:latin typeface="Arial"/>
                <a:cs typeface="Arial"/>
              </a:rPr>
              <a:t>was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similarly important in the other three</a:t>
            </a:r>
            <a:r>
              <a:rPr dirty="0" sz="900" spc="-1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models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5892" y="1620011"/>
            <a:ext cx="695325" cy="256540"/>
          </a:xfrm>
          <a:custGeom>
            <a:avLst/>
            <a:gdLst/>
            <a:ahLst/>
            <a:cxnLst/>
            <a:rect l="l" t="t" r="r" b="b"/>
            <a:pathLst>
              <a:path w="695325" h="256539">
                <a:moveTo>
                  <a:pt x="0" y="256032"/>
                </a:moveTo>
                <a:lnTo>
                  <a:pt x="694944" y="256032"/>
                </a:lnTo>
                <a:lnTo>
                  <a:pt x="694944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FFFF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5892" y="1620011"/>
            <a:ext cx="695325" cy="256540"/>
          </a:xfrm>
          <a:custGeom>
            <a:avLst/>
            <a:gdLst/>
            <a:ahLst/>
            <a:cxnLst/>
            <a:rect l="l" t="t" r="r" b="b"/>
            <a:pathLst>
              <a:path w="695325" h="256539">
                <a:moveTo>
                  <a:pt x="0" y="256032"/>
                </a:moveTo>
                <a:lnTo>
                  <a:pt x="694944" y="256032"/>
                </a:lnTo>
                <a:lnTo>
                  <a:pt x="694944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12192">
            <a:solidFill>
              <a:srgbClr val="044B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38643" y="1620011"/>
            <a:ext cx="1280160" cy="256540"/>
          </a:xfrm>
          <a:custGeom>
            <a:avLst/>
            <a:gdLst/>
            <a:ahLst/>
            <a:cxnLst/>
            <a:rect l="l" t="t" r="r" b="b"/>
            <a:pathLst>
              <a:path w="1280159" h="256539">
                <a:moveTo>
                  <a:pt x="0" y="256032"/>
                </a:moveTo>
                <a:lnTo>
                  <a:pt x="1280159" y="256032"/>
                </a:lnTo>
                <a:lnTo>
                  <a:pt x="1280159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93619" y="6117437"/>
            <a:ext cx="674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SHAP</a:t>
            </a:r>
            <a:r>
              <a:rPr dirty="0" sz="900" spc="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dependence</a:t>
            </a:r>
            <a:r>
              <a:rPr dirty="0" sz="900" spc="-3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plots</a:t>
            </a: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for total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residue</a:t>
            </a:r>
            <a:r>
              <a:rPr dirty="0" sz="900" spc="-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during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last</a:t>
            </a: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80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seconds</a:t>
            </a:r>
            <a:r>
              <a:rPr dirty="0" sz="900" spc="-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of acid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phase</a:t>
            </a:r>
            <a:r>
              <a:rPr dirty="0" sz="900" spc="-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(left)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and</a:t>
            </a: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entire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acid-acid</a:t>
            </a:r>
            <a:r>
              <a:rPr dirty="0" sz="900" spc="-2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return</a:t>
            </a:r>
            <a:r>
              <a:rPr dirty="0" sz="900" spc="-1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phase</a:t>
            </a:r>
            <a:r>
              <a:rPr dirty="0" sz="900" spc="-10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(right)  Each point corresponds to the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SHAP value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for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a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single </a:t>
            </a:r>
            <a:r>
              <a:rPr dirty="0" sz="900" spc="-5" b="1">
                <a:solidFill>
                  <a:srgbClr val="414042"/>
                </a:solidFill>
                <a:latin typeface="Arial"/>
                <a:cs typeface="Arial"/>
              </a:rPr>
              <a:t>validation set</a:t>
            </a:r>
            <a:r>
              <a:rPr dirty="0" sz="900" spc="-55" b="1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414042"/>
                </a:solidFill>
                <a:latin typeface="Arial"/>
                <a:cs typeface="Arial"/>
              </a:rPr>
              <a:t>prediction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01768" y="4226084"/>
            <a:ext cx="3870903" cy="1853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20256" y="4847844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5" h="0">
                <a:moveTo>
                  <a:pt x="0" y="0"/>
                </a:moveTo>
                <a:lnTo>
                  <a:pt x="1015365" y="0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35240" y="484784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0" y="1095374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5350" y="4209316"/>
            <a:ext cx="3921209" cy="18759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6900" y="4934711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34411" y="4934711"/>
            <a:ext cx="0" cy="1009650"/>
          </a:xfrm>
          <a:custGeom>
            <a:avLst/>
            <a:gdLst/>
            <a:ahLst/>
            <a:cxnLst/>
            <a:rect l="l" t="t" r="r" b="b"/>
            <a:pathLst>
              <a:path w="0" h="1009650">
                <a:moveTo>
                  <a:pt x="0" y="0"/>
                </a:moveTo>
                <a:lnTo>
                  <a:pt x="0" y="1009650"/>
                </a:lnTo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41219" y="5173802"/>
            <a:ext cx="28143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SHAP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values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suggest that a total residue of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200,000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or 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greater during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the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end of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the acid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phase generally pushes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the 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resulting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model prediction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for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the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response up, while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a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value 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less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than 200,000 generally pushes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it </a:t>
            </a:r>
            <a:r>
              <a:rPr dirty="0" sz="800" spc="-10">
                <a:solidFill>
                  <a:srgbClr val="414042"/>
                </a:solidFill>
                <a:latin typeface="Arial"/>
                <a:cs typeface="Arial"/>
              </a:rPr>
              <a:t>down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(relative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to the 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expected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prediction if the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predictor </a:t>
            </a:r>
            <a:r>
              <a:rPr dirty="0" sz="800" spc="-10">
                <a:solidFill>
                  <a:srgbClr val="414042"/>
                </a:solidFill>
                <a:latin typeface="Arial"/>
                <a:cs typeface="Arial"/>
              </a:rPr>
              <a:t>was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omitted</a:t>
            </a:r>
            <a:r>
              <a:rPr dirty="0" sz="800" spc="7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altogether)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-5"/>
              <a:t>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47254" y="5173802"/>
            <a:ext cx="22326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A similar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natural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threshold can be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observed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for  the primary acid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return phase (acid phase, return 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acid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valve open)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closer to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400,000, although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it is 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not quite as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clean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as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the </a:t>
            </a:r>
            <a:r>
              <a:rPr dirty="0" sz="800" spc="-5">
                <a:solidFill>
                  <a:srgbClr val="414042"/>
                </a:solidFill>
                <a:latin typeface="Arial"/>
                <a:cs typeface="Arial"/>
              </a:rPr>
              <a:t>end-of-phase</a:t>
            </a:r>
            <a:r>
              <a:rPr dirty="0" sz="800" spc="85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14042"/>
                </a:solidFill>
                <a:latin typeface="Arial"/>
                <a:cs typeface="Arial"/>
              </a:rPr>
              <a:t>cutoff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Arindam Bhattacharya</dc:creator>
  <dc:title>PowerPoint Presentation</dc:title>
  <dcterms:created xsi:type="dcterms:W3CDTF">2019-06-16T12:50:15Z</dcterms:created>
  <dcterms:modified xsi:type="dcterms:W3CDTF">2019-06-16T12:50:15Z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2019-06-16T00:00:00Z</vt:filetime>
  </property>
</Properties>
</file>