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57" r:id="rId3"/>
    <p:sldId id="258" r:id="rId4"/>
    <p:sldId id="269" r:id="rId5"/>
    <p:sldId id="270" r:id="rId6"/>
    <p:sldId id="271" r:id="rId7"/>
    <p:sldId id="272" r:id="rId8"/>
    <p:sldId id="273" r:id="rId9"/>
    <p:sldId id="274" r:id="rId10"/>
    <p:sldId id="263" r:id="rId11"/>
    <p:sldId id="27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67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B10597-3ABC-4AE9-9BAD-356900484DBF}" type="datetimeFigureOut">
              <a:rPr lang="en-IN" smtClean="0"/>
              <a:t>17-06-2019</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070FD3D-9B1C-4DE3-9CCB-10489187BC89}" type="slidenum">
              <a:rPr lang="en-IN" smtClean="0"/>
              <a:t>‹#›</a:t>
            </a:fld>
            <a:endParaRPr lang="en-IN"/>
          </a:p>
        </p:txBody>
      </p:sp>
    </p:spTree>
    <p:extLst>
      <p:ext uri="{BB962C8B-B14F-4D97-AF65-F5344CB8AC3E}">
        <p14:creationId xmlns:p14="http://schemas.microsoft.com/office/powerpoint/2010/main" val="92042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3</a:t>
            </a:fld>
            <a:endParaRPr lang="en-IN"/>
          </a:p>
        </p:txBody>
      </p:sp>
    </p:spTree>
    <p:extLst>
      <p:ext uri="{BB962C8B-B14F-4D97-AF65-F5344CB8AC3E}">
        <p14:creationId xmlns:p14="http://schemas.microsoft.com/office/powerpoint/2010/main" val="5435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4</a:t>
            </a:fld>
            <a:endParaRPr lang="en-IN"/>
          </a:p>
        </p:txBody>
      </p:sp>
    </p:spTree>
    <p:extLst>
      <p:ext uri="{BB962C8B-B14F-4D97-AF65-F5344CB8AC3E}">
        <p14:creationId xmlns:p14="http://schemas.microsoft.com/office/powerpoint/2010/main" val="362752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5</a:t>
            </a:fld>
            <a:endParaRPr lang="en-IN"/>
          </a:p>
        </p:txBody>
      </p:sp>
    </p:spTree>
    <p:extLst>
      <p:ext uri="{BB962C8B-B14F-4D97-AF65-F5344CB8AC3E}">
        <p14:creationId xmlns:p14="http://schemas.microsoft.com/office/powerpoint/2010/main" val="31030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6</a:t>
            </a:fld>
            <a:endParaRPr lang="en-IN"/>
          </a:p>
        </p:txBody>
      </p:sp>
    </p:spTree>
    <p:extLst>
      <p:ext uri="{BB962C8B-B14F-4D97-AF65-F5344CB8AC3E}">
        <p14:creationId xmlns:p14="http://schemas.microsoft.com/office/powerpoint/2010/main" val="204759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7</a:t>
            </a:fld>
            <a:endParaRPr lang="en-IN"/>
          </a:p>
        </p:txBody>
      </p:sp>
    </p:spTree>
    <p:extLst>
      <p:ext uri="{BB962C8B-B14F-4D97-AF65-F5344CB8AC3E}">
        <p14:creationId xmlns:p14="http://schemas.microsoft.com/office/powerpoint/2010/main" val="3941804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8</a:t>
            </a:fld>
            <a:endParaRPr lang="en-IN"/>
          </a:p>
        </p:txBody>
      </p:sp>
    </p:spTree>
    <p:extLst>
      <p:ext uri="{BB962C8B-B14F-4D97-AF65-F5344CB8AC3E}">
        <p14:creationId xmlns:p14="http://schemas.microsoft.com/office/powerpoint/2010/main" val="153988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70FD3D-9B1C-4DE3-9CCB-10489187BC89}" type="slidenum">
              <a:rPr lang="en-IN" smtClean="0"/>
              <a:t>9</a:t>
            </a:fld>
            <a:endParaRPr lang="en-IN"/>
          </a:p>
        </p:txBody>
      </p:sp>
    </p:spTree>
    <p:extLst>
      <p:ext uri="{BB962C8B-B14F-4D97-AF65-F5344CB8AC3E}">
        <p14:creationId xmlns:p14="http://schemas.microsoft.com/office/powerpoint/2010/main" val="3056590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350508" y="0"/>
            <a:ext cx="5841492"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16407" y="2423871"/>
            <a:ext cx="10959185"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6" name="Holder 6"/>
          <p:cNvSpPr>
            <a:spLocks noGrp="1"/>
          </p:cNvSpPr>
          <p:nvPr>
            <p:ph type="sldNum" sz="quarter" idx="7"/>
          </p:nvPr>
        </p:nvSpPr>
        <p:spPr/>
        <p:txBody>
          <a:bodyPr lIns="0" tIns="0" rIns="0" bIns="0"/>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rgbClr val="414042"/>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6" name="Holder 6"/>
          <p:cNvSpPr>
            <a:spLocks noGrp="1"/>
          </p:cNvSpPr>
          <p:nvPr>
            <p:ph type="sldNum" sz="quarter" idx="7"/>
          </p:nvPr>
        </p:nvSpPr>
        <p:spPr/>
        <p:txBody>
          <a:bodyPr lIns="0" tIns="0" rIns="0" bIns="0"/>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14042"/>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7" name="Holder 7"/>
          <p:cNvSpPr>
            <a:spLocks noGrp="1"/>
          </p:cNvSpPr>
          <p:nvPr>
            <p:ph type="sldNum" sz="quarter" idx="7"/>
          </p:nvPr>
        </p:nvSpPr>
        <p:spPr/>
        <p:txBody>
          <a:bodyPr lIns="0" tIns="0" rIns="0" bIns="0"/>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5" name="Holder 5"/>
          <p:cNvSpPr>
            <a:spLocks noGrp="1"/>
          </p:cNvSpPr>
          <p:nvPr>
            <p:ph type="sldNum" sz="quarter" idx="7"/>
          </p:nvPr>
        </p:nvSpPr>
        <p:spPr/>
        <p:txBody>
          <a:bodyPr lIns="0" tIns="0" rIns="0" bIns="0"/>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4" name="Holder 4"/>
          <p:cNvSpPr>
            <a:spLocks noGrp="1"/>
          </p:cNvSpPr>
          <p:nvPr>
            <p:ph type="sldNum" sz="quarter" idx="7"/>
          </p:nvPr>
        </p:nvSpPr>
        <p:spPr/>
        <p:txBody>
          <a:bodyPr lIns="0" tIns="0" rIns="0" bIns="0"/>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18744" y="6483096"/>
            <a:ext cx="10710545" cy="0"/>
          </a:xfrm>
          <a:custGeom>
            <a:avLst/>
            <a:gdLst/>
            <a:ahLst/>
            <a:cxnLst/>
            <a:rect l="l" t="t" r="r" b="b"/>
            <a:pathLst>
              <a:path w="10710545">
                <a:moveTo>
                  <a:pt x="0" y="0"/>
                </a:moveTo>
                <a:lnTo>
                  <a:pt x="10710037" y="0"/>
                </a:lnTo>
              </a:path>
            </a:pathLst>
          </a:custGeom>
          <a:ln w="6096">
            <a:solidFill>
              <a:srgbClr val="BEBEBE"/>
            </a:solidFill>
          </a:ln>
        </p:spPr>
        <p:txBody>
          <a:bodyPr wrap="square" lIns="0" tIns="0" rIns="0" bIns="0" rtlCol="0"/>
          <a:lstStyle/>
          <a:p>
            <a:endParaRPr/>
          </a:p>
        </p:txBody>
      </p:sp>
      <p:sp>
        <p:nvSpPr>
          <p:cNvPr id="2" name="Holder 2"/>
          <p:cNvSpPr>
            <a:spLocks noGrp="1"/>
          </p:cNvSpPr>
          <p:nvPr>
            <p:ph type="title"/>
          </p:nvPr>
        </p:nvSpPr>
        <p:spPr>
          <a:xfrm>
            <a:off x="616407" y="536575"/>
            <a:ext cx="10959185" cy="528319"/>
          </a:xfrm>
          <a:prstGeom prst="rect">
            <a:avLst/>
          </a:prstGeom>
        </p:spPr>
        <p:txBody>
          <a:bodyPr wrap="square" lIns="0" tIns="0" rIns="0" bIns="0">
            <a:spAutoFit/>
          </a:bodyPr>
          <a:lstStyle>
            <a:lvl1pPr>
              <a:defRPr sz="3300" b="0" i="0">
                <a:solidFill>
                  <a:srgbClr val="414042"/>
                </a:solidFill>
                <a:latin typeface="Arial"/>
                <a:cs typeface="Arial"/>
              </a:defRPr>
            </a:lvl1pPr>
          </a:lstStyle>
          <a:p>
            <a:endParaRPr/>
          </a:p>
        </p:txBody>
      </p:sp>
      <p:sp>
        <p:nvSpPr>
          <p:cNvPr id="3" name="Holder 3"/>
          <p:cNvSpPr>
            <a:spLocks noGrp="1"/>
          </p:cNvSpPr>
          <p:nvPr>
            <p:ph type="body" idx="1"/>
          </p:nvPr>
        </p:nvSpPr>
        <p:spPr>
          <a:xfrm>
            <a:off x="601167" y="1715871"/>
            <a:ext cx="5671185" cy="2239010"/>
          </a:xfrm>
          <a:prstGeom prst="rect">
            <a:avLst/>
          </a:prstGeom>
        </p:spPr>
        <p:txBody>
          <a:bodyPr wrap="square" lIns="0" tIns="0" rIns="0" bIns="0">
            <a:spAutoFit/>
          </a:bodyPr>
          <a:lstStyle>
            <a:lvl1pPr>
              <a:defRPr sz="1100" b="0" i="0">
                <a:solidFill>
                  <a:srgbClr val="414042"/>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6/17/2019</a:t>
            </a:fld>
            <a:endParaRPr lang="en-US"/>
          </a:p>
        </p:txBody>
      </p:sp>
      <p:sp>
        <p:nvSpPr>
          <p:cNvPr id="6" name="Holder 6"/>
          <p:cNvSpPr>
            <a:spLocks noGrp="1"/>
          </p:cNvSpPr>
          <p:nvPr>
            <p:ph type="sldNum" sz="quarter" idx="7"/>
          </p:nvPr>
        </p:nvSpPr>
        <p:spPr>
          <a:xfrm>
            <a:off x="11467338" y="6403768"/>
            <a:ext cx="121920" cy="167640"/>
          </a:xfrm>
          <a:prstGeom prst="rect">
            <a:avLst/>
          </a:prstGeom>
        </p:spPr>
        <p:txBody>
          <a:bodyPr wrap="square" lIns="0" tIns="0" rIns="0" bIns="0">
            <a:spAutoFit/>
          </a:bodyPr>
          <a:lstStyle>
            <a:lvl1pPr>
              <a:defRPr sz="1000" b="0" i="0">
                <a:solidFill>
                  <a:srgbClr val="BEBEB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lundberg/sh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B7E1CF9-1DCA-496D-B9D0-6B831D3076EA}"/>
              </a:ext>
            </a:extLst>
          </p:cNvPr>
          <p:cNvSpPr txBox="1"/>
          <p:nvPr/>
        </p:nvSpPr>
        <p:spPr>
          <a:xfrm>
            <a:off x="647700" y="1850135"/>
            <a:ext cx="2386965" cy="307777"/>
          </a:xfrm>
          <a:prstGeom prst="rect">
            <a:avLst/>
          </a:prstGeom>
          <a:solidFill>
            <a:srgbClr val="096AC8"/>
          </a:solidFill>
        </p:spPr>
        <p:txBody>
          <a:bodyPr vert="horz" wrap="square" lIns="0" tIns="30480" rIns="0" bIns="0" rtlCol="0">
            <a:spAutoFit/>
          </a:bodyPr>
          <a:lstStyle/>
          <a:p>
            <a:pPr marL="323850">
              <a:lnSpc>
                <a:spcPct val="100000"/>
              </a:lnSpc>
              <a:spcBef>
                <a:spcPts val="240"/>
              </a:spcBef>
            </a:pPr>
            <a:r>
              <a:rPr lang="en-IN" sz="1800" spc="-5" dirty="0">
                <a:solidFill>
                  <a:srgbClr val="FFFFFF"/>
                </a:solidFill>
                <a:latin typeface="Arial"/>
                <a:cs typeface="Arial"/>
              </a:rPr>
              <a:t>June</a:t>
            </a:r>
            <a:r>
              <a:rPr sz="1800" spc="-5" dirty="0">
                <a:solidFill>
                  <a:srgbClr val="FFFFFF"/>
                </a:solidFill>
                <a:latin typeface="Arial"/>
                <a:cs typeface="Arial"/>
              </a:rPr>
              <a:t> 1</a:t>
            </a:r>
            <a:r>
              <a:rPr lang="en-IN" sz="1800" spc="-5" dirty="0">
                <a:solidFill>
                  <a:srgbClr val="FFFFFF"/>
                </a:solidFill>
                <a:latin typeface="Arial"/>
                <a:cs typeface="Arial"/>
              </a:rPr>
              <a:t>6</a:t>
            </a:r>
            <a:r>
              <a:rPr sz="1800" spc="-7" baseline="25462" dirty="0" err="1">
                <a:solidFill>
                  <a:srgbClr val="FFFFFF"/>
                </a:solidFill>
                <a:latin typeface="Arial"/>
                <a:cs typeface="Arial"/>
              </a:rPr>
              <a:t>th</a:t>
            </a:r>
            <a:r>
              <a:rPr sz="1800" spc="-5" dirty="0">
                <a:solidFill>
                  <a:srgbClr val="FFFFFF"/>
                </a:solidFill>
                <a:latin typeface="Arial"/>
                <a:cs typeface="Arial"/>
              </a:rPr>
              <a:t>,</a:t>
            </a:r>
            <a:r>
              <a:rPr sz="1800" spc="-15" dirty="0">
                <a:solidFill>
                  <a:srgbClr val="FFFFFF"/>
                </a:solidFill>
                <a:latin typeface="Arial"/>
                <a:cs typeface="Arial"/>
              </a:rPr>
              <a:t> </a:t>
            </a:r>
            <a:r>
              <a:rPr sz="1800" spc="-5" dirty="0">
                <a:solidFill>
                  <a:srgbClr val="FFFFFF"/>
                </a:solidFill>
                <a:latin typeface="Arial"/>
                <a:cs typeface="Arial"/>
              </a:rPr>
              <a:t>2019</a:t>
            </a:r>
            <a:endParaRPr sz="1800" dirty="0">
              <a:latin typeface="Arial"/>
              <a:cs typeface="Arial"/>
            </a:endParaRPr>
          </a:p>
        </p:txBody>
      </p:sp>
      <p:sp>
        <p:nvSpPr>
          <p:cNvPr id="5" name="object 2">
            <a:extLst>
              <a:ext uri="{FF2B5EF4-FFF2-40B4-BE49-F238E27FC236}">
                <a16:creationId xmlns:a16="http://schemas.microsoft.com/office/drawing/2014/main" id="{31609178-196B-43B3-B284-1F29AD93492F}"/>
              </a:ext>
            </a:extLst>
          </p:cNvPr>
          <p:cNvSpPr txBox="1"/>
          <p:nvPr/>
        </p:nvSpPr>
        <p:spPr>
          <a:xfrm>
            <a:off x="616406" y="2423871"/>
            <a:ext cx="5479593" cy="1858842"/>
          </a:xfrm>
          <a:prstGeom prst="rect">
            <a:avLst/>
          </a:prstGeom>
        </p:spPr>
        <p:txBody>
          <a:bodyPr vert="horz" wrap="square" lIns="0" tIns="12065" rIns="0" bIns="0" rtlCol="0">
            <a:spAutoFit/>
          </a:bodyPr>
          <a:lstStyle/>
          <a:p>
            <a:pPr marL="12700" marR="5080">
              <a:lnSpc>
                <a:spcPct val="100000"/>
              </a:lnSpc>
              <a:spcBef>
                <a:spcPts val="95"/>
              </a:spcBef>
            </a:pPr>
            <a:r>
              <a:rPr lang="en-IN" sz="4000" b="1" spc="-5" dirty="0">
                <a:solidFill>
                  <a:srgbClr val="414042"/>
                </a:solidFill>
                <a:latin typeface="Arial"/>
                <a:cs typeface="Arial"/>
              </a:rPr>
              <a:t>Safety</a:t>
            </a:r>
            <a:r>
              <a:rPr sz="4000" b="1" spc="-5" dirty="0">
                <a:solidFill>
                  <a:srgbClr val="414042"/>
                </a:solidFill>
                <a:latin typeface="Arial"/>
                <a:cs typeface="Arial"/>
              </a:rPr>
              <a:t>: </a:t>
            </a:r>
            <a:r>
              <a:rPr lang="en-IN" sz="4000" b="1" spc="-5" dirty="0">
                <a:solidFill>
                  <a:srgbClr val="414042"/>
                </a:solidFill>
                <a:latin typeface="Arial"/>
                <a:cs typeface="Arial"/>
              </a:rPr>
              <a:t>Driver Behaviour Analysis Using Telematics Data   </a:t>
            </a:r>
            <a:endParaRPr sz="4000" dirty="0">
              <a:latin typeface="Arial"/>
              <a:cs typeface="Arial"/>
            </a:endParaRPr>
          </a:p>
        </p:txBody>
      </p:sp>
      <p:sp>
        <p:nvSpPr>
          <p:cNvPr id="6" name="object 5">
            <a:extLst>
              <a:ext uri="{FF2B5EF4-FFF2-40B4-BE49-F238E27FC236}">
                <a16:creationId xmlns:a16="http://schemas.microsoft.com/office/drawing/2014/main" id="{23EA89DA-1FBF-4443-9CB1-60A8F3B5D3F0}"/>
              </a:ext>
            </a:extLst>
          </p:cNvPr>
          <p:cNvSpPr txBox="1"/>
          <p:nvPr/>
        </p:nvSpPr>
        <p:spPr>
          <a:xfrm>
            <a:off x="616406" y="4463288"/>
            <a:ext cx="4336593" cy="518091"/>
          </a:xfrm>
          <a:prstGeom prst="rect">
            <a:avLst/>
          </a:prstGeom>
        </p:spPr>
        <p:txBody>
          <a:bodyPr vert="horz" wrap="square" lIns="0" tIns="12700" rIns="0" bIns="0" rtlCol="0">
            <a:spAutoFit/>
          </a:bodyPr>
          <a:lstStyle/>
          <a:p>
            <a:pPr marL="12700">
              <a:lnSpc>
                <a:spcPct val="100000"/>
              </a:lnSpc>
              <a:spcBef>
                <a:spcPts val="100"/>
              </a:spcBef>
            </a:pPr>
            <a:r>
              <a:rPr lang="en-IN" sz="2000" spc="5" dirty="0">
                <a:solidFill>
                  <a:srgbClr val="414042"/>
                </a:solidFill>
                <a:latin typeface="Arial"/>
                <a:cs typeface="Arial"/>
              </a:rPr>
              <a:t>Shubham Gupta</a:t>
            </a:r>
          </a:p>
          <a:p>
            <a:pPr marL="12700">
              <a:lnSpc>
                <a:spcPct val="100000"/>
              </a:lnSpc>
              <a:spcBef>
                <a:spcPts val="100"/>
              </a:spcBef>
            </a:pPr>
            <a:r>
              <a:rPr lang="en-IN" sz="1200" i="1" spc="5" dirty="0">
                <a:solidFill>
                  <a:srgbClr val="414042"/>
                </a:solidFill>
                <a:latin typeface="Arial"/>
                <a:cs typeface="Arial"/>
              </a:rPr>
              <a:t> </a:t>
            </a:r>
            <a:endParaRPr sz="1200" i="1" dirty="0">
              <a:latin typeface="Arial"/>
              <a:cs typeface="Arial"/>
            </a:endParaRPr>
          </a:p>
        </p:txBody>
      </p:sp>
      <p:pic>
        <p:nvPicPr>
          <p:cNvPr id="8" name="Picture 7">
            <a:extLst>
              <a:ext uri="{FF2B5EF4-FFF2-40B4-BE49-F238E27FC236}">
                <a16:creationId xmlns:a16="http://schemas.microsoft.com/office/drawing/2014/main" id="{53170966-A8FE-4D78-B7A6-D5C65F0DA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0"/>
            <a:ext cx="5867400" cy="6858000"/>
          </a:xfrm>
          <a:prstGeom prst="rect">
            <a:avLst/>
          </a:prstGeom>
        </p:spPr>
      </p:pic>
    </p:spTree>
    <p:extLst>
      <p:ext uri="{BB962C8B-B14F-4D97-AF65-F5344CB8AC3E}">
        <p14:creationId xmlns:p14="http://schemas.microsoft.com/office/powerpoint/2010/main" val="71881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6407" y="536575"/>
            <a:ext cx="1448435" cy="528320"/>
          </a:xfrm>
          <a:prstGeom prst="rect">
            <a:avLst/>
          </a:prstGeom>
        </p:spPr>
        <p:txBody>
          <a:bodyPr vert="horz" wrap="square" lIns="0" tIns="12700" rIns="0" bIns="0" rtlCol="0">
            <a:spAutoFit/>
          </a:bodyPr>
          <a:lstStyle/>
          <a:p>
            <a:pPr marL="12700">
              <a:lnSpc>
                <a:spcPct val="100000"/>
              </a:lnSpc>
              <a:spcBef>
                <a:spcPts val="100"/>
              </a:spcBef>
            </a:pPr>
            <a:r>
              <a:rPr spc="-30" dirty="0"/>
              <a:t>In</a:t>
            </a:r>
            <a:r>
              <a:rPr spc="-20" dirty="0"/>
              <a:t>s</a:t>
            </a:r>
            <a:r>
              <a:rPr spc="-30" dirty="0"/>
              <a:t>ight</a:t>
            </a:r>
            <a:r>
              <a:rPr dirty="0"/>
              <a:t>s</a:t>
            </a:r>
          </a:p>
        </p:txBody>
      </p:sp>
      <p:sp>
        <p:nvSpPr>
          <p:cNvPr id="4" name="object 4"/>
          <p:cNvSpPr txBox="1"/>
          <p:nvPr/>
        </p:nvSpPr>
        <p:spPr>
          <a:xfrm>
            <a:off x="601166" y="1147699"/>
            <a:ext cx="6942634" cy="580287"/>
          </a:xfrm>
          <a:prstGeom prst="rect">
            <a:avLst/>
          </a:prstGeom>
        </p:spPr>
        <p:txBody>
          <a:bodyPr vert="horz" wrap="square" lIns="0" tIns="13335" rIns="0" bIns="0" rtlCol="0">
            <a:spAutoFit/>
          </a:bodyPr>
          <a:lstStyle/>
          <a:p>
            <a:pPr marL="26670">
              <a:lnSpc>
                <a:spcPct val="100000"/>
              </a:lnSpc>
              <a:spcBef>
                <a:spcPts val="105"/>
              </a:spcBef>
            </a:pPr>
            <a:r>
              <a:rPr lang="en-IN" sz="1400" dirty="0">
                <a:solidFill>
                  <a:srgbClr val="414042"/>
                </a:solidFill>
                <a:latin typeface="Arial"/>
                <a:cs typeface="Arial"/>
              </a:rPr>
              <a:t>SHAP </a:t>
            </a:r>
            <a:r>
              <a:rPr lang="en-IN" sz="1400" spc="-15" dirty="0">
                <a:solidFill>
                  <a:srgbClr val="414042"/>
                </a:solidFill>
                <a:latin typeface="Arial"/>
                <a:cs typeface="Arial"/>
              </a:rPr>
              <a:t>overview, </a:t>
            </a:r>
            <a:r>
              <a:rPr lang="en-IN" sz="1400" spc="-5" dirty="0">
                <a:solidFill>
                  <a:srgbClr val="414042"/>
                </a:solidFill>
                <a:latin typeface="Arial"/>
                <a:cs typeface="Arial"/>
              </a:rPr>
              <a:t>most </a:t>
            </a:r>
            <a:r>
              <a:rPr lang="en-IN" sz="1400" dirty="0">
                <a:solidFill>
                  <a:srgbClr val="414042"/>
                </a:solidFill>
                <a:latin typeface="Arial"/>
                <a:cs typeface="Arial"/>
              </a:rPr>
              <a:t>important</a:t>
            </a:r>
            <a:r>
              <a:rPr lang="en-IN" sz="1400" spc="-55" dirty="0">
                <a:solidFill>
                  <a:srgbClr val="414042"/>
                </a:solidFill>
                <a:latin typeface="Arial"/>
                <a:cs typeface="Arial"/>
              </a:rPr>
              <a:t> </a:t>
            </a:r>
            <a:r>
              <a:rPr lang="en-IN" sz="1400" dirty="0">
                <a:solidFill>
                  <a:srgbClr val="414042"/>
                </a:solidFill>
                <a:latin typeface="Arial"/>
                <a:cs typeface="Arial"/>
              </a:rPr>
              <a:t>predictor</a:t>
            </a:r>
            <a:endParaRPr sz="1400" dirty="0">
              <a:latin typeface="Arial"/>
              <a:cs typeface="Arial"/>
            </a:endParaRPr>
          </a:p>
          <a:p>
            <a:pPr marL="12700">
              <a:lnSpc>
                <a:spcPct val="100000"/>
              </a:lnSpc>
              <a:spcBef>
                <a:spcPts val="1330"/>
              </a:spcBef>
            </a:pPr>
            <a:r>
              <a:rPr sz="1200" b="1" spc="-5" dirty="0">
                <a:solidFill>
                  <a:srgbClr val="414042"/>
                </a:solidFill>
                <a:latin typeface="Calibri"/>
                <a:cs typeface="Calibri"/>
              </a:rPr>
              <a:t>Primary model interpretation technique: </a:t>
            </a:r>
            <a:r>
              <a:rPr sz="1200" b="1" dirty="0">
                <a:solidFill>
                  <a:srgbClr val="414042"/>
                </a:solidFill>
                <a:latin typeface="Calibri"/>
                <a:cs typeface="Calibri"/>
              </a:rPr>
              <a:t>SHAP </a:t>
            </a:r>
            <a:r>
              <a:rPr sz="1200" b="1" spc="-5" dirty="0">
                <a:solidFill>
                  <a:srgbClr val="414042"/>
                </a:solidFill>
                <a:latin typeface="Calibri"/>
                <a:cs typeface="Calibri"/>
              </a:rPr>
              <a:t>(Shapley Additive</a:t>
            </a:r>
            <a:r>
              <a:rPr sz="1200" b="1" spc="40" dirty="0">
                <a:solidFill>
                  <a:srgbClr val="414042"/>
                </a:solidFill>
                <a:latin typeface="Calibri"/>
                <a:cs typeface="Calibri"/>
              </a:rPr>
              <a:t> </a:t>
            </a:r>
            <a:r>
              <a:rPr sz="1200" b="1" spc="-5" dirty="0">
                <a:solidFill>
                  <a:srgbClr val="414042"/>
                </a:solidFill>
                <a:latin typeface="Calibri"/>
                <a:cs typeface="Calibri"/>
              </a:rPr>
              <a:t>Explanations)</a:t>
            </a:r>
            <a:endParaRPr lang="en-IN" sz="1200" b="1" spc="-5" dirty="0">
              <a:solidFill>
                <a:srgbClr val="414042"/>
              </a:solidFill>
              <a:latin typeface="Calibri"/>
              <a:cs typeface="Calibri"/>
            </a:endParaRPr>
          </a:p>
        </p:txBody>
      </p:sp>
      <p:sp>
        <p:nvSpPr>
          <p:cNvPr id="8" name="object 8"/>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9" name="object 9"/>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0" name="object 10"/>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7</a:t>
            </a:r>
          </a:p>
        </p:txBody>
      </p:sp>
      <p:sp>
        <p:nvSpPr>
          <p:cNvPr id="22" name="object 40">
            <a:extLst>
              <a:ext uri="{FF2B5EF4-FFF2-40B4-BE49-F238E27FC236}">
                <a16:creationId xmlns:a16="http://schemas.microsoft.com/office/drawing/2014/main" id="{B007A33B-CC11-485B-8A18-919641EA4764}"/>
              </a:ext>
            </a:extLst>
          </p:cNvPr>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lang="en-IN" sz="1000" dirty="0">
                <a:hlinkClick r:id="rId2"/>
              </a:rPr>
              <a:t>https://github.com/slundberg/shap</a:t>
            </a:r>
            <a:endParaRPr sz="1000" dirty="0">
              <a:latin typeface="Calibri"/>
              <a:cs typeface="Calibri"/>
            </a:endParaRPr>
          </a:p>
        </p:txBody>
      </p:sp>
      <p:graphicFrame>
        <p:nvGraphicFramePr>
          <p:cNvPr id="23" name="object 18">
            <a:extLst>
              <a:ext uri="{FF2B5EF4-FFF2-40B4-BE49-F238E27FC236}">
                <a16:creationId xmlns:a16="http://schemas.microsoft.com/office/drawing/2014/main" id="{2F9E665A-2861-40D6-A479-295935E82C22}"/>
              </a:ext>
            </a:extLst>
          </p:cNvPr>
          <p:cNvGraphicFramePr>
            <a:graphicFrameLocks noGrp="1"/>
          </p:cNvGraphicFramePr>
          <p:nvPr>
            <p:extLst>
              <p:ext uri="{D42A27DB-BD31-4B8C-83A1-F6EECF244321}">
                <p14:modId xmlns:p14="http://schemas.microsoft.com/office/powerpoint/2010/main" val="3839191678"/>
              </p:ext>
            </p:extLst>
          </p:nvPr>
        </p:nvGraphicFramePr>
        <p:xfrm>
          <a:off x="-15870" y="29323"/>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noFill/>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rgbClr val="0070C0"/>
                    </a:solidFill>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E81B12D4-444B-40D9-8FE9-03537AF56A2C}"/>
              </a:ext>
            </a:extLst>
          </p:cNvPr>
          <p:cNvPicPr>
            <a:picLocks noChangeAspect="1"/>
          </p:cNvPicPr>
          <p:nvPr/>
        </p:nvPicPr>
        <p:blipFill>
          <a:blip r:embed="rId3"/>
          <a:stretch>
            <a:fillRect/>
          </a:stretch>
        </p:blipFill>
        <p:spPr>
          <a:xfrm>
            <a:off x="6096000" y="1025245"/>
            <a:ext cx="5791200" cy="4943475"/>
          </a:xfrm>
          <a:prstGeom prst="rect">
            <a:avLst/>
          </a:prstGeom>
        </p:spPr>
      </p:pic>
      <p:sp>
        <p:nvSpPr>
          <p:cNvPr id="13" name="object 4">
            <a:extLst>
              <a:ext uri="{FF2B5EF4-FFF2-40B4-BE49-F238E27FC236}">
                <a16:creationId xmlns:a16="http://schemas.microsoft.com/office/drawing/2014/main" id="{67F5192E-4CC3-4770-8FFE-C22F19DCDCD8}"/>
              </a:ext>
            </a:extLst>
          </p:cNvPr>
          <p:cNvSpPr txBox="1"/>
          <p:nvPr/>
        </p:nvSpPr>
        <p:spPr>
          <a:xfrm>
            <a:off x="601166" y="2418484"/>
            <a:ext cx="5791200" cy="2573140"/>
          </a:xfrm>
          <a:prstGeom prst="rect">
            <a:avLst/>
          </a:prstGeom>
        </p:spPr>
        <p:txBody>
          <a:bodyPr vert="horz" wrap="square" lIns="0" tIns="13335" rIns="0" bIns="0" rtlCol="0">
            <a:spAutoFit/>
          </a:bodyPr>
          <a:lstStyle/>
          <a:p>
            <a:pPr marL="26670">
              <a:lnSpc>
                <a:spcPct val="100000"/>
              </a:lnSpc>
              <a:spcBef>
                <a:spcPts val="105"/>
              </a:spcBef>
            </a:pPr>
            <a:r>
              <a:rPr lang="en-IN" sz="1400" dirty="0">
                <a:solidFill>
                  <a:srgbClr val="414042"/>
                </a:solidFill>
                <a:latin typeface="Arial"/>
                <a:cs typeface="Arial"/>
              </a:rPr>
              <a:t>Top Factors that characteristics danger trip</a:t>
            </a:r>
          </a:p>
          <a:p>
            <a:pPr marL="26670">
              <a:lnSpc>
                <a:spcPct val="100000"/>
              </a:lnSpc>
              <a:spcBef>
                <a:spcPts val="105"/>
              </a:spcBef>
            </a:pPr>
            <a:endParaRPr lang="en-IN" sz="1400" dirty="0">
              <a:solidFill>
                <a:srgbClr val="414042"/>
              </a:solidFill>
              <a:latin typeface="Arial"/>
              <a:cs typeface="Arial"/>
            </a:endParaRPr>
          </a:p>
          <a:p>
            <a:pPr marL="312420" indent="-285750">
              <a:lnSpc>
                <a:spcPct val="100000"/>
              </a:lnSpc>
              <a:spcBef>
                <a:spcPts val="105"/>
              </a:spcBef>
              <a:buFont typeface="Arial" panose="020B0604020202020204" pitchFamily="34" charset="0"/>
              <a:buChar char="•"/>
            </a:pPr>
            <a:r>
              <a:rPr lang="en-IN" sz="1400" u="sng" dirty="0">
                <a:cs typeface="Calibri"/>
              </a:rPr>
              <a:t>trip-dur:</a:t>
            </a:r>
            <a:r>
              <a:rPr lang="en-IN" sz="1200" dirty="0">
                <a:cs typeface="Calibri"/>
              </a:rPr>
              <a:t> higher the duration, more data points, more danger driving event and higher chance of dangerous driving  </a:t>
            </a:r>
          </a:p>
          <a:p>
            <a:pPr marL="312420" indent="-285750">
              <a:lnSpc>
                <a:spcPct val="100000"/>
              </a:lnSpc>
              <a:spcBef>
                <a:spcPts val="105"/>
              </a:spcBef>
              <a:buFont typeface="Arial" panose="020B0604020202020204" pitchFamily="34" charset="0"/>
              <a:buChar char="•"/>
            </a:pPr>
            <a:endParaRPr lang="en-IN" sz="1200" dirty="0">
              <a:cs typeface="Calibri"/>
            </a:endParaRPr>
          </a:p>
          <a:p>
            <a:pPr marL="312420" indent="-285750">
              <a:lnSpc>
                <a:spcPct val="100000"/>
              </a:lnSpc>
              <a:spcBef>
                <a:spcPts val="105"/>
              </a:spcBef>
              <a:buFont typeface="Arial" panose="020B0604020202020204" pitchFamily="34" charset="0"/>
              <a:buChar char="•"/>
            </a:pPr>
            <a:r>
              <a:rPr lang="en-IN" sz="1400" u="sng" dirty="0" err="1">
                <a:cs typeface="Calibri"/>
              </a:rPr>
              <a:t>lstm_score</a:t>
            </a:r>
            <a:r>
              <a:rPr lang="en-IN" sz="1400" u="sng" dirty="0">
                <a:cs typeface="Calibri"/>
              </a:rPr>
              <a:t>: </a:t>
            </a:r>
            <a:r>
              <a:rPr lang="en-IN" sz="1200" dirty="0">
                <a:cs typeface="Calibri"/>
              </a:rPr>
              <a:t>lower the value indicate less chance of dangerous driving events</a:t>
            </a:r>
          </a:p>
          <a:p>
            <a:pPr marL="312420" indent="-285750">
              <a:lnSpc>
                <a:spcPct val="100000"/>
              </a:lnSpc>
              <a:spcBef>
                <a:spcPts val="105"/>
              </a:spcBef>
              <a:buFont typeface="Arial" panose="020B0604020202020204" pitchFamily="34" charset="0"/>
              <a:buChar char="•"/>
            </a:pPr>
            <a:endParaRPr lang="en-IN" sz="1200" dirty="0">
              <a:cs typeface="Calibri"/>
            </a:endParaRPr>
          </a:p>
          <a:p>
            <a:pPr marL="312420" indent="-285750">
              <a:lnSpc>
                <a:spcPct val="100000"/>
              </a:lnSpc>
              <a:spcBef>
                <a:spcPts val="105"/>
              </a:spcBef>
              <a:buFont typeface="Arial" panose="020B0604020202020204" pitchFamily="34" charset="0"/>
              <a:buChar char="•"/>
            </a:pPr>
            <a:r>
              <a:rPr lang="en-IN" sz="1400" u="sng" dirty="0" err="1">
                <a:cs typeface="Calibri"/>
              </a:rPr>
              <a:t>trip_data_missing</a:t>
            </a:r>
            <a:r>
              <a:rPr lang="en-IN" sz="1400" u="sng" dirty="0">
                <a:cs typeface="Calibri"/>
              </a:rPr>
              <a:t>:</a:t>
            </a:r>
            <a:r>
              <a:rPr lang="en-IN" sz="1400" dirty="0">
                <a:cs typeface="Calibri"/>
              </a:rPr>
              <a:t> </a:t>
            </a:r>
            <a:r>
              <a:rPr lang="en-IN" sz="1200" dirty="0">
                <a:cs typeface="Calibri"/>
              </a:rPr>
              <a:t>Indicates some abnormal events, example accident  </a:t>
            </a:r>
          </a:p>
          <a:p>
            <a:pPr marL="312420" indent="-285750">
              <a:lnSpc>
                <a:spcPct val="100000"/>
              </a:lnSpc>
              <a:spcBef>
                <a:spcPts val="105"/>
              </a:spcBef>
              <a:buFont typeface="Arial" panose="020B0604020202020204" pitchFamily="34" charset="0"/>
              <a:buChar char="•"/>
            </a:pPr>
            <a:endParaRPr lang="en-IN" sz="1200" dirty="0">
              <a:cs typeface="Calibri"/>
            </a:endParaRPr>
          </a:p>
          <a:p>
            <a:pPr marL="312420" indent="-285750">
              <a:lnSpc>
                <a:spcPct val="100000"/>
              </a:lnSpc>
              <a:spcBef>
                <a:spcPts val="105"/>
              </a:spcBef>
              <a:buFont typeface="Arial" panose="020B0604020202020204" pitchFamily="34" charset="0"/>
              <a:buChar char="•"/>
            </a:pPr>
            <a:r>
              <a:rPr lang="en-IN" sz="1400" u="sng" dirty="0" err="1">
                <a:cs typeface="Calibri"/>
              </a:rPr>
              <a:t>turn_sum</a:t>
            </a:r>
            <a:r>
              <a:rPr lang="en-IN" sz="1400" u="sng" dirty="0">
                <a:cs typeface="Calibri"/>
              </a:rPr>
              <a:t>:</a:t>
            </a:r>
            <a:r>
              <a:rPr lang="en-IN" sz="1400" dirty="0">
                <a:cs typeface="Calibri"/>
              </a:rPr>
              <a:t> </a:t>
            </a:r>
            <a:r>
              <a:rPr lang="en-IN" sz="1200" dirty="0">
                <a:cs typeface="Calibri"/>
              </a:rPr>
              <a:t>lower the number of turns, lower the possibilities of dangerous events </a:t>
            </a:r>
          </a:p>
          <a:p>
            <a:pPr marL="312420" indent="-285750">
              <a:lnSpc>
                <a:spcPct val="100000"/>
              </a:lnSpc>
              <a:spcBef>
                <a:spcPts val="105"/>
              </a:spcBef>
              <a:buFont typeface="Arial" panose="020B0604020202020204" pitchFamily="34" charset="0"/>
              <a:buChar char="•"/>
            </a:pPr>
            <a:endParaRPr lang="en-IN" sz="1200" dirty="0">
              <a:cs typeface="Calibri"/>
            </a:endParaRPr>
          </a:p>
          <a:p>
            <a:pPr marL="312420" indent="-285750">
              <a:lnSpc>
                <a:spcPct val="100000"/>
              </a:lnSpc>
              <a:spcBef>
                <a:spcPts val="105"/>
              </a:spcBef>
              <a:buFont typeface="Arial" panose="020B0604020202020204" pitchFamily="34" charset="0"/>
              <a:buChar char="•"/>
            </a:pPr>
            <a:r>
              <a:rPr lang="en-IN" sz="1400" u="sng" dirty="0" err="1">
                <a:cs typeface="Calibri"/>
              </a:rPr>
              <a:t>stop_cnt</a:t>
            </a:r>
            <a:r>
              <a:rPr lang="en-IN" sz="1400" u="sng" dirty="0">
                <a:cs typeface="Calibri"/>
              </a:rPr>
              <a:t>:</a:t>
            </a:r>
            <a:r>
              <a:rPr lang="en-IN" sz="1400" dirty="0">
                <a:cs typeface="Calibri"/>
              </a:rPr>
              <a:t> </a:t>
            </a:r>
            <a:r>
              <a:rPr lang="en-IN" sz="1200" dirty="0">
                <a:cs typeface="Calibri"/>
              </a:rPr>
              <a:t>higher the value; higher the chance of abnormal events </a:t>
            </a:r>
            <a:endParaRPr sz="1200" dirty="0">
              <a:cs typeface="Calibri"/>
            </a:endParaRPr>
          </a:p>
        </p:txBody>
      </p:sp>
      <p:sp>
        <p:nvSpPr>
          <p:cNvPr id="5" name="Rectangle 4">
            <a:extLst>
              <a:ext uri="{FF2B5EF4-FFF2-40B4-BE49-F238E27FC236}">
                <a16:creationId xmlns:a16="http://schemas.microsoft.com/office/drawing/2014/main" id="{5D96C729-4774-408E-B4B0-94FD1EA847E4}"/>
              </a:ext>
            </a:extLst>
          </p:cNvPr>
          <p:cNvSpPr/>
          <p:nvPr/>
        </p:nvSpPr>
        <p:spPr>
          <a:xfrm>
            <a:off x="6629400" y="1147699"/>
            <a:ext cx="4959858" cy="1671701"/>
          </a:xfrm>
          <a:prstGeom prst="rect">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6407" y="536575"/>
            <a:ext cx="1448435" cy="528320"/>
          </a:xfrm>
          <a:prstGeom prst="rect">
            <a:avLst/>
          </a:prstGeom>
        </p:spPr>
        <p:txBody>
          <a:bodyPr vert="horz" wrap="square" lIns="0" tIns="12700" rIns="0" bIns="0" rtlCol="0">
            <a:spAutoFit/>
          </a:bodyPr>
          <a:lstStyle/>
          <a:p>
            <a:pPr marL="12700">
              <a:lnSpc>
                <a:spcPct val="100000"/>
              </a:lnSpc>
              <a:spcBef>
                <a:spcPts val="100"/>
              </a:spcBef>
            </a:pPr>
            <a:r>
              <a:rPr spc="-30" dirty="0"/>
              <a:t>In</a:t>
            </a:r>
            <a:r>
              <a:rPr spc="-20" dirty="0"/>
              <a:t>s</a:t>
            </a:r>
            <a:r>
              <a:rPr spc="-30" dirty="0"/>
              <a:t>ight</a:t>
            </a:r>
            <a:r>
              <a:rPr dirty="0"/>
              <a:t>s</a:t>
            </a:r>
          </a:p>
        </p:txBody>
      </p:sp>
      <p:sp>
        <p:nvSpPr>
          <p:cNvPr id="8" name="object 8"/>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9" name="object 9"/>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0" name="object 10"/>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7</a:t>
            </a:r>
          </a:p>
        </p:txBody>
      </p:sp>
      <p:pic>
        <p:nvPicPr>
          <p:cNvPr id="21" name="Picture 20">
            <a:extLst>
              <a:ext uri="{FF2B5EF4-FFF2-40B4-BE49-F238E27FC236}">
                <a16:creationId xmlns:a16="http://schemas.microsoft.com/office/drawing/2014/main" id="{61B13CC3-FC2D-43D0-8DBF-23F627C38FF7}"/>
              </a:ext>
            </a:extLst>
          </p:cNvPr>
          <p:cNvPicPr>
            <a:picLocks noChangeAspect="1"/>
          </p:cNvPicPr>
          <p:nvPr/>
        </p:nvPicPr>
        <p:blipFill>
          <a:blip r:embed="rId2"/>
          <a:stretch>
            <a:fillRect/>
          </a:stretch>
        </p:blipFill>
        <p:spPr>
          <a:xfrm>
            <a:off x="634586" y="3528239"/>
            <a:ext cx="5638800" cy="1235166"/>
          </a:xfrm>
          <a:prstGeom prst="rect">
            <a:avLst/>
          </a:prstGeom>
        </p:spPr>
      </p:pic>
      <p:sp>
        <p:nvSpPr>
          <p:cNvPr id="22" name="object 40">
            <a:extLst>
              <a:ext uri="{FF2B5EF4-FFF2-40B4-BE49-F238E27FC236}">
                <a16:creationId xmlns:a16="http://schemas.microsoft.com/office/drawing/2014/main" id="{B007A33B-CC11-485B-8A18-919641EA4764}"/>
              </a:ext>
            </a:extLst>
          </p:cNvPr>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lang="en-IN" sz="1000" dirty="0">
                <a:hlinkClick r:id="rId3"/>
              </a:rPr>
              <a:t>https://github.com/slundberg/shap</a:t>
            </a:r>
            <a:endParaRPr sz="1000" dirty="0">
              <a:latin typeface="Calibri"/>
              <a:cs typeface="Calibri"/>
            </a:endParaRPr>
          </a:p>
        </p:txBody>
      </p:sp>
      <p:graphicFrame>
        <p:nvGraphicFramePr>
          <p:cNvPr id="23" name="object 18">
            <a:extLst>
              <a:ext uri="{FF2B5EF4-FFF2-40B4-BE49-F238E27FC236}">
                <a16:creationId xmlns:a16="http://schemas.microsoft.com/office/drawing/2014/main" id="{2F9E665A-2861-40D6-A479-295935E82C22}"/>
              </a:ext>
            </a:extLst>
          </p:cNvPr>
          <p:cNvGraphicFramePr>
            <a:graphicFrameLocks noGrp="1"/>
          </p:cNvGraphicFramePr>
          <p:nvPr>
            <p:extLst/>
          </p:nvPr>
        </p:nvGraphicFramePr>
        <p:xfrm>
          <a:off x="-15870" y="29323"/>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noFill/>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rgbClr val="0070C0"/>
                    </a:solidFill>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98CBC15E-4966-4A83-AA2A-CFFD97726D2A}"/>
              </a:ext>
            </a:extLst>
          </p:cNvPr>
          <p:cNvPicPr>
            <a:picLocks noChangeAspect="1"/>
          </p:cNvPicPr>
          <p:nvPr/>
        </p:nvPicPr>
        <p:blipFill>
          <a:blip r:embed="rId4"/>
          <a:stretch>
            <a:fillRect/>
          </a:stretch>
        </p:blipFill>
        <p:spPr>
          <a:xfrm>
            <a:off x="6369558" y="1585604"/>
            <a:ext cx="5219700" cy="4362450"/>
          </a:xfrm>
          <a:prstGeom prst="rect">
            <a:avLst/>
          </a:prstGeom>
        </p:spPr>
      </p:pic>
      <p:sp>
        <p:nvSpPr>
          <p:cNvPr id="13" name="object 4">
            <a:extLst>
              <a:ext uri="{FF2B5EF4-FFF2-40B4-BE49-F238E27FC236}">
                <a16:creationId xmlns:a16="http://schemas.microsoft.com/office/drawing/2014/main" id="{0A88C307-50E6-4A6F-B152-24F8CB9CC0C1}"/>
              </a:ext>
            </a:extLst>
          </p:cNvPr>
          <p:cNvSpPr txBox="1"/>
          <p:nvPr/>
        </p:nvSpPr>
        <p:spPr>
          <a:xfrm>
            <a:off x="639068" y="1141267"/>
            <a:ext cx="5791200" cy="198131"/>
          </a:xfrm>
          <a:prstGeom prst="rect">
            <a:avLst/>
          </a:prstGeom>
        </p:spPr>
        <p:txBody>
          <a:bodyPr vert="horz" wrap="square" lIns="0" tIns="13335" rIns="0" bIns="0" rtlCol="0">
            <a:spAutoFit/>
          </a:bodyPr>
          <a:lstStyle/>
          <a:p>
            <a:pPr marL="26670">
              <a:lnSpc>
                <a:spcPct val="100000"/>
              </a:lnSpc>
              <a:spcBef>
                <a:spcPts val="105"/>
              </a:spcBef>
            </a:pPr>
            <a:r>
              <a:rPr lang="en-IN" sz="1200" dirty="0">
                <a:cs typeface="Calibri"/>
              </a:rPr>
              <a:t>We can visualization Impact of factors at trip level and overall score of features  </a:t>
            </a:r>
            <a:endParaRPr sz="1200" dirty="0">
              <a:cs typeface="Calibri"/>
            </a:endParaRPr>
          </a:p>
        </p:txBody>
      </p:sp>
      <p:pic>
        <p:nvPicPr>
          <p:cNvPr id="5" name="Picture 4">
            <a:extLst>
              <a:ext uri="{FF2B5EF4-FFF2-40B4-BE49-F238E27FC236}">
                <a16:creationId xmlns:a16="http://schemas.microsoft.com/office/drawing/2014/main" id="{23F139C5-C276-479C-85BF-CC0A4FAB42AE}"/>
              </a:ext>
            </a:extLst>
          </p:cNvPr>
          <p:cNvPicPr>
            <a:picLocks noChangeAspect="1"/>
          </p:cNvPicPr>
          <p:nvPr/>
        </p:nvPicPr>
        <p:blipFill>
          <a:blip r:embed="rId5"/>
          <a:stretch>
            <a:fillRect/>
          </a:stretch>
        </p:blipFill>
        <p:spPr>
          <a:xfrm>
            <a:off x="602742" y="2158909"/>
            <a:ext cx="5766816" cy="762614"/>
          </a:xfrm>
          <a:prstGeom prst="rect">
            <a:avLst/>
          </a:prstGeom>
        </p:spPr>
      </p:pic>
    </p:spTree>
    <p:extLst>
      <p:ext uri="{BB962C8B-B14F-4D97-AF65-F5344CB8AC3E}">
        <p14:creationId xmlns:p14="http://schemas.microsoft.com/office/powerpoint/2010/main" val="81966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2074545" cy="528320"/>
          </a:xfrm>
          <a:prstGeom prst="rect">
            <a:avLst/>
          </a:prstGeom>
        </p:spPr>
        <p:txBody>
          <a:bodyPr vert="horz" wrap="square" lIns="0" tIns="12700" rIns="0" bIns="0" rtlCol="0">
            <a:spAutoFit/>
          </a:bodyPr>
          <a:lstStyle/>
          <a:p>
            <a:pPr marL="12700">
              <a:lnSpc>
                <a:spcPct val="100000"/>
              </a:lnSpc>
              <a:spcBef>
                <a:spcPts val="100"/>
              </a:spcBef>
            </a:pPr>
            <a:r>
              <a:rPr spc="-25" dirty="0"/>
              <a:t>Conclusion</a:t>
            </a:r>
          </a:p>
        </p:txBody>
      </p:sp>
      <p:sp>
        <p:nvSpPr>
          <p:cNvPr id="3" name="object 3"/>
          <p:cNvSpPr txBox="1"/>
          <p:nvPr/>
        </p:nvSpPr>
        <p:spPr>
          <a:xfrm>
            <a:off x="615187" y="1147699"/>
            <a:ext cx="3943985"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414042"/>
                </a:solidFill>
                <a:latin typeface="Arial"/>
                <a:cs typeface="Arial"/>
              </a:rPr>
              <a:t>Future</a:t>
            </a:r>
            <a:r>
              <a:rPr sz="1400" spc="-140" dirty="0">
                <a:solidFill>
                  <a:srgbClr val="414042"/>
                </a:solidFill>
                <a:latin typeface="Arial"/>
                <a:cs typeface="Arial"/>
              </a:rPr>
              <a:t> </a:t>
            </a:r>
            <a:r>
              <a:rPr sz="1400" spc="-5" dirty="0">
                <a:solidFill>
                  <a:srgbClr val="414042"/>
                </a:solidFill>
                <a:latin typeface="Arial"/>
                <a:cs typeface="Arial"/>
              </a:rPr>
              <a:t>work</a:t>
            </a:r>
            <a:endParaRPr sz="1400" dirty="0">
              <a:latin typeface="Arial"/>
              <a:cs typeface="Arial"/>
            </a:endParaRPr>
          </a:p>
        </p:txBody>
      </p:sp>
      <p:sp>
        <p:nvSpPr>
          <p:cNvPr id="8" name="object 8"/>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9" name="object 9"/>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0" name="object 10"/>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4" name="object 14"/>
          <p:cNvSpPr txBox="1"/>
          <p:nvPr/>
        </p:nvSpPr>
        <p:spPr>
          <a:xfrm>
            <a:off x="642080" y="1606621"/>
            <a:ext cx="9263919" cy="878895"/>
          </a:xfrm>
          <a:prstGeom prst="rect">
            <a:avLst/>
          </a:prstGeom>
        </p:spPr>
        <p:txBody>
          <a:bodyPr vert="horz" wrap="square" lIns="0" tIns="143510" rIns="0" bIns="0" rtlCol="0">
            <a:spAutoFit/>
          </a:bodyPr>
          <a:lstStyle/>
          <a:p>
            <a:pPr marL="12700">
              <a:lnSpc>
                <a:spcPct val="100000"/>
              </a:lnSpc>
              <a:spcBef>
                <a:spcPts val="705"/>
              </a:spcBef>
            </a:pPr>
            <a:r>
              <a:rPr lang="en-IN" sz="1200" b="1" spc="-5" dirty="0">
                <a:solidFill>
                  <a:srgbClr val="414042"/>
                </a:solidFill>
                <a:latin typeface="Calibri"/>
                <a:cs typeface="Calibri"/>
              </a:rPr>
              <a:t>Calibration of Sensor Data </a:t>
            </a:r>
          </a:p>
          <a:p>
            <a:pPr marL="299085" marR="5080" indent="-287020">
              <a:lnSpc>
                <a:spcPct val="110000"/>
              </a:lnSpc>
              <a:spcBef>
                <a:spcPts val="20"/>
              </a:spcBef>
              <a:buClr>
                <a:srgbClr val="096AC8"/>
              </a:buClr>
              <a:buSzPct val="131818"/>
              <a:buFont typeface="Arial"/>
              <a:buChar char="•"/>
              <a:tabLst>
                <a:tab pos="299085" algn="l"/>
                <a:tab pos="299720" algn="l"/>
              </a:tabLst>
            </a:pPr>
            <a:r>
              <a:rPr lang="en-IN" sz="1100" spc="-5" dirty="0">
                <a:solidFill>
                  <a:srgbClr val="414042"/>
                </a:solidFill>
                <a:latin typeface="Calibri"/>
                <a:cs typeface="Calibri"/>
              </a:rPr>
              <a:t>Aligned acceleration and gyro direction with vehicle direction to accurate prediction of events (braking, turn)</a:t>
            </a:r>
          </a:p>
          <a:p>
            <a:pPr marL="299085" marR="5080" indent="-287020">
              <a:lnSpc>
                <a:spcPct val="110000"/>
              </a:lnSpc>
              <a:spcBef>
                <a:spcPts val="20"/>
              </a:spcBef>
              <a:buClr>
                <a:srgbClr val="096AC8"/>
              </a:buClr>
              <a:buSzPct val="131818"/>
              <a:buFont typeface="Arial"/>
              <a:buChar char="•"/>
              <a:tabLst>
                <a:tab pos="299085" algn="l"/>
                <a:tab pos="299720" algn="l"/>
              </a:tabLst>
            </a:pPr>
            <a:r>
              <a:rPr lang="en-IN" sz="1100" spc="-5" dirty="0">
                <a:solidFill>
                  <a:srgbClr val="414042"/>
                </a:solidFill>
                <a:latin typeface="Calibri"/>
                <a:cs typeface="Calibri"/>
              </a:rPr>
              <a:t>We can leverage acceleration, gyro 3-axis data if we aligned vehicle data with sensor direction  </a:t>
            </a:r>
          </a:p>
          <a:p>
            <a:pPr marL="299085" marR="5080" indent="-287020">
              <a:lnSpc>
                <a:spcPct val="110000"/>
              </a:lnSpc>
              <a:spcBef>
                <a:spcPts val="20"/>
              </a:spcBef>
              <a:buClr>
                <a:srgbClr val="096AC8"/>
              </a:buClr>
              <a:buSzPct val="131818"/>
              <a:buFont typeface="Arial"/>
              <a:buChar char="•"/>
              <a:tabLst>
                <a:tab pos="299085" algn="l"/>
                <a:tab pos="299720" algn="l"/>
              </a:tabLst>
            </a:pPr>
            <a:endParaRPr lang="en-IN" sz="1100" dirty="0">
              <a:latin typeface="Calibri"/>
              <a:cs typeface="Calibri"/>
            </a:endParaRPr>
          </a:p>
        </p:txBody>
      </p:sp>
      <p:sp>
        <p:nvSpPr>
          <p:cNvPr id="16" name="object 16"/>
          <p:cNvSpPr txBox="1"/>
          <p:nvPr/>
        </p:nvSpPr>
        <p:spPr>
          <a:xfrm>
            <a:off x="642080" y="2919532"/>
            <a:ext cx="6825520" cy="1568571"/>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14042"/>
                </a:solidFill>
                <a:latin typeface="Calibri"/>
                <a:cs typeface="Calibri"/>
              </a:rPr>
              <a:t>Additional</a:t>
            </a:r>
            <a:r>
              <a:rPr sz="1200" b="1" spc="-10" dirty="0">
                <a:solidFill>
                  <a:srgbClr val="414042"/>
                </a:solidFill>
                <a:latin typeface="Calibri"/>
                <a:cs typeface="Calibri"/>
              </a:rPr>
              <a:t> Data</a:t>
            </a:r>
            <a:endParaRPr sz="1200" dirty="0">
              <a:latin typeface="Calibri"/>
              <a:cs typeface="Calibri"/>
            </a:endParaRPr>
          </a:p>
          <a:p>
            <a:pPr marL="299085" marR="5080" indent="-287020" algn="just">
              <a:lnSpc>
                <a:spcPct val="110100"/>
              </a:lnSpc>
              <a:spcBef>
                <a:spcPts val="95"/>
              </a:spcBef>
              <a:buClr>
                <a:srgbClr val="096AC8"/>
              </a:buClr>
              <a:buSzPct val="131818"/>
              <a:buFont typeface="Arial"/>
              <a:buChar char="•"/>
              <a:tabLst>
                <a:tab pos="299720" algn="l"/>
              </a:tabLst>
            </a:pPr>
            <a:r>
              <a:rPr lang="en-IN" sz="1100" dirty="0">
                <a:cs typeface="Calibri"/>
              </a:rPr>
              <a:t>Map data </a:t>
            </a:r>
          </a:p>
          <a:p>
            <a:pPr marL="756285" marR="5080" lvl="1" indent="-287020" algn="just">
              <a:lnSpc>
                <a:spcPct val="110100"/>
              </a:lnSpc>
              <a:spcBef>
                <a:spcPts val="95"/>
              </a:spcBef>
              <a:buClr>
                <a:srgbClr val="096AC8"/>
              </a:buClr>
              <a:buSzPct val="131818"/>
              <a:buFont typeface="Arial"/>
              <a:buChar char="•"/>
              <a:tabLst>
                <a:tab pos="299720" algn="l"/>
              </a:tabLst>
            </a:pPr>
            <a:r>
              <a:rPr lang="en-IN" sz="1100" dirty="0">
                <a:cs typeface="Calibri"/>
              </a:rPr>
              <a:t>Use for location identification which in turn helps to find the event of interest (Stop events )</a:t>
            </a:r>
          </a:p>
          <a:p>
            <a:pPr marL="756285" marR="5080" lvl="1" indent="-287020" algn="just">
              <a:lnSpc>
                <a:spcPct val="110100"/>
              </a:lnSpc>
              <a:spcBef>
                <a:spcPts val="95"/>
              </a:spcBef>
              <a:buClr>
                <a:srgbClr val="096AC8"/>
              </a:buClr>
              <a:buSzPct val="131818"/>
              <a:buFont typeface="Arial"/>
              <a:buChar char="•"/>
              <a:tabLst>
                <a:tab pos="299720" algn="l"/>
              </a:tabLst>
            </a:pPr>
            <a:r>
              <a:rPr lang="en-IN" sz="1100" dirty="0">
                <a:cs typeface="Calibri"/>
              </a:rPr>
              <a:t>Example : Detect whether stop events are normal event i.e. area where vehicle stop</a:t>
            </a:r>
          </a:p>
          <a:p>
            <a:pPr marL="756285" marR="5080" lvl="1" indent="-287020" algn="just">
              <a:lnSpc>
                <a:spcPct val="110100"/>
              </a:lnSpc>
              <a:spcBef>
                <a:spcPts val="95"/>
              </a:spcBef>
              <a:buClr>
                <a:srgbClr val="096AC8"/>
              </a:buClr>
              <a:buSzPct val="131818"/>
              <a:buFont typeface="Arial"/>
              <a:buChar char="•"/>
              <a:tabLst>
                <a:tab pos="299720" algn="l"/>
              </a:tabLst>
            </a:pPr>
            <a:r>
              <a:rPr lang="en-IN" sz="1100" dirty="0">
                <a:cs typeface="Calibri"/>
              </a:rPr>
              <a:t>Determine the quality of area (road quality; urban/rural area)</a:t>
            </a:r>
          </a:p>
          <a:p>
            <a:pPr marL="299085" marR="5080" indent="-287020" algn="just">
              <a:lnSpc>
                <a:spcPct val="110100"/>
              </a:lnSpc>
              <a:spcBef>
                <a:spcPts val="95"/>
              </a:spcBef>
              <a:buClr>
                <a:srgbClr val="096AC8"/>
              </a:buClr>
              <a:buSzPct val="131818"/>
              <a:buFont typeface="Arial"/>
              <a:buChar char="•"/>
              <a:tabLst>
                <a:tab pos="299720" algn="l"/>
              </a:tabLst>
            </a:pPr>
            <a:r>
              <a:rPr lang="en-IN" sz="1100" dirty="0">
                <a:cs typeface="Calibri"/>
              </a:rPr>
              <a:t>Driver Information </a:t>
            </a:r>
          </a:p>
          <a:p>
            <a:pPr marL="756285" marR="5080" lvl="1" indent="-287020" algn="just">
              <a:lnSpc>
                <a:spcPct val="110100"/>
              </a:lnSpc>
              <a:spcBef>
                <a:spcPts val="95"/>
              </a:spcBef>
              <a:buClr>
                <a:srgbClr val="096AC8"/>
              </a:buClr>
              <a:buSzPct val="131818"/>
              <a:buFont typeface="Arial"/>
              <a:buChar char="•"/>
              <a:tabLst>
                <a:tab pos="299720" algn="l"/>
              </a:tabLst>
            </a:pPr>
            <a:r>
              <a:rPr lang="en-IN" sz="1100" dirty="0">
                <a:cs typeface="Calibri"/>
              </a:rPr>
              <a:t>If we get driver information also, we can build model at driver level and calculate driver driving score</a:t>
            </a:r>
          </a:p>
          <a:p>
            <a:pPr marL="756285" marR="5080" lvl="1" indent="-287020" algn="just">
              <a:lnSpc>
                <a:spcPct val="110100"/>
              </a:lnSpc>
              <a:spcBef>
                <a:spcPts val="95"/>
              </a:spcBef>
              <a:buClr>
                <a:srgbClr val="096AC8"/>
              </a:buClr>
              <a:buSzPct val="131818"/>
              <a:buFont typeface="Arial"/>
              <a:buChar char="•"/>
              <a:tabLst>
                <a:tab pos="299720" algn="l"/>
              </a:tabLst>
            </a:pPr>
            <a:r>
              <a:rPr lang="en-IN" sz="1100" dirty="0">
                <a:cs typeface="Calibri"/>
              </a:rPr>
              <a:t>Identify area where driver needs to improve </a:t>
            </a:r>
          </a:p>
        </p:txBody>
      </p:sp>
      <p:sp>
        <p:nvSpPr>
          <p:cNvPr id="18" name="object 18"/>
          <p:cNvSpPr txBox="1"/>
          <p:nvPr/>
        </p:nvSpPr>
        <p:spPr>
          <a:xfrm>
            <a:off x="668974" y="4877975"/>
            <a:ext cx="7027226" cy="560603"/>
          </a:xfrm>
          <a:prstGeom prst="rect">
            <a:avLst/>
          </a:prstGeom>
        </p:spPr>
        <p:txBody>
          <a:bodyPr vert="horz" wrap="square" lIns="0" tIns="12700" rIns="0" bIns="0" rtlCol="0">
            <a:spAutoFit/>
          </a:bodyPr>
          <a:lstStyle/>
          <a:p>
            <a:pPr marL="38100">
              <a:lnSpc>
                <a:spcPct val="100000"/>
              </a:lnSpc>
              <a:spcBef>
                <a:spcPts val="100"/>
              </a:spcBef>
            </a:pPr>
            <a:r>
              <a:rPr sz="1200" b="1" spc="-5" dirty="0">
                <a:solidFill>
                  <a:srgbClr val="414042"/>
                </a:solidFill>
                <a:latin typeface="Calibri"/>
                <a:cs typeface="Calibri"/>
              </a:rPr>
              <a:t>Alternative Modeling</a:t>
            </a:r>
            <a:r>
              <a:rPr sz="1200" b="1" spc="-20" dirty="0">
                <a:solidFill>
                  <a:srgbClr val="414042"/>
                </a:solidFill>
                <a:latin typeface="Calibri"/>
                <a:cs typeface="Calibri"/>
              </a:rPr>
              <a:t> </a:t>
            </a:r>
            <a:r>
              <a:rPr sz="1200" b="1" spc="-5" dirty="0">
                <a:solidFill>
                  <a:srgbClr val="414042"/>
                </a:solidFill>
                <a:latin typeface="Calibri"/>
                <a:cs typeface="Calibri"/>
              </a:rPr>
              <a:t>Approaches</a:t>
            </a:r>
            <a:endParaRPr sz="1200" dirty="0">
              <a:latin typeface="Calibri"/>
              <a:cs typeface="Calibri"/>
            </a:endParaRPr>
          </a:p>
          <a:p>
            <a:pPr marL="324485" marR="30480" indent="-287020">
              <a:lnSpc>
                <a:spcPct val="110000"/>
              </a:lnSpc>
              <a:spcBef>
                <a:spcPts val="15"/>
              </a:spcBef>
              <a:buClr>
                <a:srgbClr val="096AC8"/>
              </a:buClr>
              <a:buSzPct val="131818"/>
              <a:buFont typeface="Arial"/>
              <a:buChar char="•"/>
              <a:tabLst>
                <a:tab pos="324485" algn="l"/>
                <a:tab pos="325120" algn="l"/>
              </a:tabLst>
            </a:pPr>
            <a:r>
              <a:rPr lang="en-IN" sz="1100" dirty="0">
                <a:solidFill>
                  <a:srgbClr val="414042"/>
                </a:solidFill>
                <a:latin typeface="Calibri"/>
                <a:cs typeface="Calibri"/>
              </a:rPr>
              <a:t>Use deep learning model – sequence model to capture better interaction/occurrence between the events (turn, acceleration)</a:t>
            </a:r>
            <a:endParaRPr sz="1100" dirty="0">
              <a:latin typeface="Calibri"/>
              <a:cs typeface="Calibri"/>
            </a:endParaRPr>
          </a:p>
        </p:txBody>
      </p:sp>
      <p:sp>
        <p:nvSpPr>
          <p:cNvPr id="27" name="object 27"/>
          <p:cNvSpPr txBox="1"/>
          <p:nvPr/>
        </p:nvSpPr>
        <p:spPr>
          <a:xfrm>
            <a:off x="11397233" y="6403768"/>
            <a:ext cx="191135" cy="167640"/>
          </a:xfrm>
          <a:prstGeom prst="rect">
            <a:avLst/>
          </a:prstGeom>
        </p:spPr>
        <p:txBody>
          <a:bodyPr vert="horz" wrap="square" lIns="0" tIns="0" rIns="0" bIns="0" rtlCol="0">
            <a:spAutoFit/>
          </a:bodyPr>
          <a:lstStyle/>
          <a:p>
            <a:pPr marL="25400">
              <a:lnSpc>
                <a:spcPct val="100000"/>
              </a:lnSpc>
            </a:pPr>
            <a:r>
              <a:rPr sz="1000" spc="-5" dirty="0">
                <a:solidFill>
                  <a:srgbClr val="BEBEBE"/>
                </a:solidFill>
                <a:latin typeface="Arial"/>
                <a:cs typeface="Arial"/>
              </a:rPr>
              <a:t>10</a:t>
            </a:r>
            <a:endParaRPr sz="1000">
              <a:latin typeface="Arial"/>
              <a:cs typeface="Arial"/>
            </a:endParaRPr>
          </a:p>
        </p:txBody>
      </p:sp>
      <p:graphicFrame>
        <p:nvGraphicFramePr>
          <p:cNvPr id="28" name="object 18">
            <a:extLst>
              <a:ext uri="{FF2B5EF4-FFF2-40B4-BE49-F238E27FC236}">
                <a16:creationId xmlns:a16="http://schemas.microsoft.com/office/drawing/2014/main" id="{B8BCA77D-F47B-46FF-A1FF-7421F761515C}"/>
              </a:ext>
            </a:extLst>
          </p:cNvPr>
          <p:cNvGraphicFramePr>
            <a:graphicFrameLocks noGrp="1"/>
          </p:cNvGraphicFramePr>
          <p:nvPr>
            <p:extLst>
              <p:ext uri="{D42A27DB-BD31-4B8C-83A1-F6EECF244321}">
                <p14:modId xmlns:p14="http://schemas.microsoft.com/office/powerpoint/2010/main" val="2762672210"/>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noFill/>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solidFill>
                      <a:srgbClr val="0070C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21334"/>
            <a:ext cx="3308985" cy="528320"/>
          </a:xfrm>
          <a:prstGeom prst="rect">
            <a:avLst/>
          </a:prstGeom>
        </p:spPr>
        <p:txBody>
          <a:bodyPr vert="horz" wrap="square" lIns="0" tIns="12700" rIns="0" bIns="0" rtlCol="0">
            <a:spAutoFit/>
          </a:bodyPr>
          <a:lstStyle/>
          <a:p>
            <a:pPr marL="12700">
              <a:lnSpc>
                <a:spcPct val="100000"/>
              </a:lnSpc>
              <a:spcBef>
                <a:spcPts val="100"/>
              </a:spcBef>
            </a:pPr>
            <a:r>
              <a:rPr spc="-40" dirty="0">
                <a:latin typeface="Calibri"/>
                <a:cs typeface="Calibri"/>
              </a:rPr>
              <a:t>Executive</a:t>
            </a:r>
            <a:r>
              <a:rPr spc="-75" dirty="0">
                <a:latin typeface="Calibri"/>
                <a:cs typeface="Calibri"/>
              </a:rPr>
              <a:t> </a:t>
            </a:r>
            <a:r>
              <a:rPr spc="-20" dirty="0">
                <a:latin typeface="Calibri"/>
                <a:cs typeface="Calibri"/>
              </a:rPr>
              <a:t>Summary</a:t>
            </a:r>
          </a:p>
        </p:txBody>
      </p:sp>
      <p:sp>
        <p:nvSpPr>
          <p:cNvPr id="3" name="object 3"/>
          <p:cNvSpPr txBox="1"/>
          <p:nvPr/>
        </p:nvSpPr>
        <p:spPr>
          <a:xfrm>
            <a:off x="11480038" y="6391757"/>
            <a:ext cx="9652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BEBEBE"/>
                </a:solidFill>
                <a:latin typeface="Arial"/>
                <a:cs typeface="Arial"/>
              </a:rPr>
              <a:t>1</a:t>
            </a:r>
            <a:endParaRPr sz="1000">
              <a:latin typeface="Arial"/>
              <a:cs typeface="Arial"/>
            </a:endParaRPr>
          </a:p>
        </p:txBody>
      </p:sp>
      <p:sp>
        <p:nvSpPr>
          <p:cNvPr id="4" name="object 4"/>
          <p:cNvSpPr/>
          <p:nvPr/>
        </p:nvSpPr>
        <p:spPr>
          <a:xfrm>
            <a:off x="6157506" y="4143375"/>
            <a:ext cx="5245100" cy="428625"/>
          </a:xfrm>
          <a:custGeom>
            <a:avLst/>
            <a:gdLst/>
            <a:ahLst/>
            <a:cxnLst/>
            <a:rect l="l" t="t" r="r" b="b"/>
            <a:pathLst>
              <a:path w="5245100" h="428625">
                <a:moveTo>
                  <a:pt x="0" y="428586"/>
                </a:moveTo>
                <a:lnTo>
                  <a:pt x="5245100" y="428586"/>
                </a:lnTo>
                <a:lnTo>
                  <a:pt x="5245100" y="0"/>
                </a:lnTo>
                <a:lnTo>
                  <a:pt x="0" y="0"/>
                </a:lnTo>
                <a:lnTo>
                  <a:pt x="0" y="428586"/>
                </a:lnTo>
                <a:close/>
              </a:path>
            </a:pathLst>
          </a:custGeom>
          <a:solidFill>
            <a:srgbClr val="096AC8"/>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061839206"/>
              </p:ext>
            </p:extLst>
          </p:nvPr>
        </p:nvGraphicFramePr>
        <p:xfrm>
          <a:off x="6157506" y="4159352"/>
          <a:ext cx="5245100" cy="2165248"/>
        </p:xfrm>
        <a:graphic>
          <a:graphicData uri="http://schemas.openxmlformats.org/drawingml/2006/table">
            <a:tbl>
              <a:tblPr firstRow="1" bandRow="1">
                <a:tableStyleId>{2D5ABB26-0587-4C30-8999-92F81FD0307C}</a:tableStyleId>
              </a:tblPr>
              <a:tblGrid>
                <a:gridCol w="5245100">
                  <a:extLst>
                    <a:ext uri="{9D8B030D-6E8A-4147-A177-3AD203B41FA5}">
                      <a16:colId xmlns:a16="http://schemas.microsoft.com/office/drawing/2014/main" val="20000"/>
                    </a:ext>
                  </a:extLst>
                </a:gridCol>
              </a:tblGrid>
              <a:tr h="434848">
                <a:tc>
                  <a:txBody>
                    <a:bodyPr/>
                    <a:lstStyle/>
                    <a:p>
                      <a:pPr marL="1905" algn="ctr">
                        <a:lnSpc>
                          <a:spcPct val="100000"/>
                        </a:lnSpc>
                        <a:spcBef>
                          <a:spcPts val="720"/>
                        </a:spcBef>
                      </a:pPr>
                      <a:r>
                        <a:rPr sz="1500" b="1" spc="-10" dirty="0">
                          <a:solidFill>
                            <a:srgbClr val="FFFFFF"/>
                          </a:solidFill>
                          <a:latin typeface="Calibri"/>
                          <a:cs typeface="Calibri"/>
                        </a:rPr>
                        <a:t>Performance </a:t>
                      </a:r>
                      <a:r>
                        <a:rPr sz="1500" b="1" dirty="0">
                          <a:solidFill>
                            <a:srgbClr val="FFFFFF"/>
                          </a:solidFill>
                          <a:latin typeface="Calibri"/>
                          <a:cs typeface="Calibri"/>
                        </a:rPr>
                        <a:t>and</a:t>
                      </a:r>
                      <a:r>
                        <a:rPr sz="1500" b="1" spc="-20" dirty="0">
                          <a:solidFill>
                            <a:srgbClr val="FFFFFF"/>
                          </a:solidFill>
                          <a:latin typeface="Calibri"/>
                          <a:cs typeface="Calibri"/>
                        </a:rPr>
                        <a:t> </a:t>
                      </a:r>
                      <a:r>
                        <a:rPr sz="1500" b="1" spc="-5" dirty="0">
                          <a:solidFill>
                            <a:srgbClr val="FFFFFF"/>
                          </a:solidFill>
                          <a:latin typeface="Calibri"/>
                          <a:cs typeface="Calibri"/>
                        </a:rPr>
                        <a:t>Insights</a:t>
                      </a:r>
                      <a:endParaRPr sz="1500" dirty="0">
                        <a:latin typeface="Calibri"/>
                        <a:cs typeface="Calibri"/>
                      </a:endParaRPr>
                    </a:p>
                  </a:txBody>
                  <a:tcPr marL="0" marR="0" marT="91440" marB="0"/>
                </a:tc>
                <a:extLst>
                  <a:ext uri="{0D108BD9-81ED-4DB2-BD59-A6C34878D82A}">
                    <a16:rowId xmlns:a16="http://schemas.microsoft.com/office/drawing/2014/main" val="10000"/>
                  </a:ext>
                </a:extLst>
              </a:tr>
              <a:tr h="1730400">
                <a:tc>
                  <a:txBody>
                    <a:bodyPr/>
                    <a:lstStyle/>
                    <a:p>
                      <a:pPr marL="353060" indent="-172720">
                        <a:lnSpc>
                          <a:spcPct val="100000"/>
                        </a:lnSpc>
                        <a:spcBef>
                          <a:spcPts val="1150"/>
                        </a:spcBef>
                        <a:buClr>
                          <a:srgbClr val="096AC8"/>
                        </a:buClr>
                        <a:buSzPct val="125000"/>
                        <a:buFont typeface="Arial"/>
                        <a:buChar char="•"/>
                        <a:tabLst>
                          <a:tab pos="353695" algn="l"/>
                        </a:tabLst>
                      </a:pPr>
                      <a:r>
                        <a:rPr sz="1200" spc="-5" dirty="0">
                          <a:solidFill>
                            <a:srgbClr val="414042"/>
                          </a:solidFill>
                          <a:latin typeface="Calibri"/>
                          <a:cs typeface="Calibri"/>
                        </a:rPr>
                        <a:t>Best </a:t>
                      </a:r>
                      <a:r>
                        <a:rPr lang="en-IN" sz="1200" spc="-15" dirty="0">
                          <a:solidFill>
                            <a:srgbClr val="414042"/>
                          </a:solidFill>
                          <a:latin typeface="Calibri"/>
                          <a:cs typeface="Calibri"/>
                        </a:rPr>
                        <a:t>AUC </a:t>
                      </a:r>
                      <a:r>
                        <a:rPr sz="1200" spc="-5" dirty="0">
                          <a:solidFill>
                            <a:srgbClr val="414042"/>
                          </a:solidFill>
                          <a:latin typeface="Calibri"/>
                          <a:cs typeface="Calibri"/>
                        </a:rPr>
                        <a:t>on holdout </a:t>
                      </a:r>
                      <a:r>
                        <a:rPr lang="en-IN" sz="1200" spc="-10" dirty="0">
                          <a:solidFill>
                            <a:srgbClr val="414042"/>
                          </a:solidFill>
                          <a:latin typeface="Calibri"/>
                          <a:cs typeface="Calibri"/>
                        </a:rPr>
                        <a:t>validation</a:t>
                      </a:r>
                      <a:r>
                        <a:rPr sz="1200" spc="-10" dirty="0">
                          <a:solidFill>
                            <a:srgbClr val="414042"/>
                          </a:solidFill>
                          <a:latin typeface="Calibri"/>
                          <a:cs typeface="Calibri"/>
                        </a:rPr>
                        <a:t> data (</a:t>
                      </a:r>
                      <a:r>
                        <a:rPr lang="en-IN" sz="1200" spc="-10" dirty="0">
                          <a:solidFill>
                            <a:srgbClr val="414042"/>
                          </a:solidFill>
                          <a:latin typeface="Calibri"/>
                          <a:cs typeface="Calibri"/>
                        </a:rPr>
                        <a:t>20%</a:t>
                      </a:r>
                      <a:r>
                        <a:rPr lang="en-IN" sz="1200" spc="-5" dirty="0">
                          <a:solidFill>
                            <a:srgbClr val="414042"/>
                          </a:solidFill>
                          <a:latin typeface="Calibri"/>
                          <a:cs typeface="Calibri"/>
                        </a:rPr>
                        <a:t>)</a:t>
                      </a:r>
                      <a:r>
                        <a:rPr sz="1200" spc="-5" dirty="0">
                          <a:solidFill>
                            <a:srgbClr val="414042"/>
                          </a:solidFill>
                          <a:latin typeface="Calibri"/>
                          <a:cs typeface="Calibri"/>
                        </a:rPr>
                        <a:t>:</a:t>
                      </a:r>
                      <a:r>
                        <a:rPr sz="1200" spc="-20" dirty="0">
                          <a:solidFill>
                            <a:srgbClr val="414042"/>
                          </a:solidFill>
                          <a:latin typeface="Calibri"/>
                          <a:cs typeface="Calibri"/>
                        </a:rPr>
                        <a:t> </a:t>
                      </a:r>
                      <a:r>
                        <a:rPr lang="en-IN" sz="1200" b="1" spc="-20" dirty="0">
                          <a:solidFill>
                            <a:srgbClr val="414042"/>
                          </a:solidFill>
                          <a:latin typeface="Calibri"/>
                          <a:cs typeface="Calibri"/>
                        </a:rPr>
                        <a:t>0.761</a:t>
                      </a:r>
                      <a:endParaRPr sz="1200" dirty="0">
                        <a:latin typeface="Calibri"/>
                        <a:cs typeface="Calibri"/>
                      </a:endParaRPr>
                    </a:p>
                    <a:p>
                      <a:pPr marL="353060" indent="-172720">
                        <a:lnSpc>
                          <a:spcPct val="100000"/>
                        </a:lnSpc>
                        <a:spcBef>
                          <a:spcPts val="994"/>
                        </a:spcBef>
                        <a:buClr>
                          <a:srgbClr val="096AC8"/>
                        </a:buClr>
                        <a:buSzPct val="125000"/>
                        <a:buFont typeface="Arial"/>
                        <a:buChar char="•"/>
                        <a:tabLst>
                          <a:tab pos="353695" algn="l"/>
                        </a:tabLst>
                      </a:pPr>
                      <a:r>
                        <a:rPr sz="1200" spc="-5" dirty="0">
                          <a:solidFill>
                            <a:srgbClr val="414042"/>
                          </a:solidFill>
                          <a:latin typeface="Calibri"/>
                          <a:cs typeface="Calibri"/>
                        </a:rPr>
                        <a:t>Model-driven insights derived using </a:t>
                      </a:r>
                      <a:r>
                        <a:rPr lang="en-IN" sz="1200" spc="-5" dirty="0">
                          <a:solidFill>
                            <a:srgbClr val="414042"/>
                          </a:solidFill>
                          <a:latin typeface="Calibri"/>
                          <a:cs typeface="Calibri"/>
                        </a:rPr>
                        <a:t>driving events detection and </a:t>
                      </a:r>
                      <a:r>
                        <a:rPr sz="1200" spc="-5" dirty="0">
                          <a:solidFill>
                            <a:srgbClr val="414042"/>
                          </a:solidFill>
                          <a:latin typeface="Calibri"/>
                          <a:cs typeface="Calibri"/>
                        </a:rPr>
                        <a:t>SHAP (Shapley Additive</a:t>
                      </a:r>
                      <a:r>
                        <a:rPr sz="1200" spc="-70" dirty="0">
                          <a:solidFill>
                            <a:srgbClr val="414042"/>
                          </a:solidFill>
                          <a:latin typeface="Calibri"/>
                          <a:cs typeface="Calibri"/>
                        </a:rPr>
                        <a:t> </a:t>
                      </a:r>
                      <a:r>
                        <a:rPr sz="1200" spc="-5" dirty="0">
                          <a:solidFill>
                            <a:srgbClr val="414042"/>
                          </a:solidFill>
                          <a:latin typeface="Calibri"/>
                          <a:cs typeface="Calibri"/>
                        </a:rPr>
                        <a:t>Explanations)</a:t>
                      </a:r>
                      <a:endParaRPr sz="1200" dirty="0">
                        <a:latin typeface="Calibri"/>
                        <a:cs typeface="Calibri"/>
                      </a:endParaRPr>
                    </a:p>
                    <a:p>
                      <a:pPr marL="353060" marR="280670" indent="-172720">
                        <a:lnSpc>
                          <a:spcPct val="113300"/>
                        </a:lnSpc>
                        <a:spcBef>
                          <a:spcPts val="819"/>
                        </a:spcBef>
                        <a:buClr>
                          <a:srgbClr val="096AC8"/>
                        </a:buClr>
                        <a:buSzPct val="125000"/>
                        <a:buFont typeface="Arial"/>
                        <a:buChar char="•"/>
                        <a:tabLst>
                          <a:tab pos="353695" algn="l"/>
                        </a:tabLst>
                      </a:pPr>
                      <a:r>
                        <a:rPr sz="1200" dirty="0">
                          <a:solidFill>
                            <a:srgbClr val="414042"/>
                          </a:solidFill>
                          <a:latin typeface="Calibri"/>
                          <a:cs typeface="Calibri"/>
                        </a:rPr>
                        <a:t>Primary </a:t>
                      </a:r>
                      <a:r>
                        <a:rPr sz="1200" spc="-10" dirty="0">
                          <a:solidFill>
                            <a:srgbClr val="414042"/>
                          </a:solidFill>
                          <a:latin typeface="Calibri"/>
                          <a:cs typeface="Calibri"/>
                        </a:rPr>
                        <a:t>factor </a:t>
                      </a:r>
                      <a:r>
                        <a:rPr sz="1200" spc="-5" dirty="0">
                          <a:solidFill>
                            <a:srgbClr val="414042"/>
                          </a:solidFill>
                          <a:latin typeface="Calibri"/>
                          <a:cs typeface="Calibri"/>
                        </a:rPr>
                        <a:t>that influences </a:t>
                      </a:r>
                      <a:r>
                        <a:rPr lang="en-IN" sz="1200" spc="-5" dirty="0">
                          <a:solidFill>
                            <a:srgbClr val="414042"/>
                          </a:solidFill>
                          <a:latin typeface="Calibri"/>
                          <a:cs typeface="Calibri"/>
                        </a:rPr>
                        <a:t>the dangerous trip – Occurrence of events </a:t>
                      </a:r>
                      <a:endParaRPr sz="1200" dirty="0">
                        <a:latin typeface="Calibri"/>
                        <a:cs typeface="Calibri"/>
                      </a:endParaRPr>
                    </a:p>
                    <a:p>
                      <a:pPr marL="353060" marR="583565" indent="-172720">
                        <a:lnSpc>
                          <a:spcPct val="114199"/>
                        </a:lnSpc>
                        <a:spcBef>
                          <a:spcPts val="805"/>
                        </a:spcBef>
                        <a:buClr>
                          <a:srgbClr val="096AC8"/>
                        </a:buClr>
                        <a:buSzPct val="125000"/>
                        <a:buFont typeface="Arial"/>
                        <a:buChar char="•"/>
                        <a:tabLst>
                          <a:tab pos="353695" algn="l"/>
                        </a:tabLst>
                      </a:pPr>
                      <a:r>
                        <a:rPr sz="1200" dirty="0">
                          <a:solidFill>
                            <a:srgbClr val="414042"/>
                          </a:solidFill>
                          <a:latin typeface="Calibri"/>
                          <a:cs typeface="Calibri"/>
                        </a:rPr>
                        <a:t>Additional </a:t>
                      </a:r>
                      <a:r>
                        <a:rPr sz="1200" spc="-20" dirty="0">
                          <a:solidFill>
                            <a:srgbClr val="414042"/>
                          </a:solidFill>
                          <a:latin typeface="Calibri"/>
                          <a:cs typeface="Calibri"/>
                        </a:rPr>
                        <a:t>key </a:t>
                      </a:r>
                      <a:r>
                        <a:rPr sz="1200" spc="-10" dirty="0">
                          <a:solidFill>
                            <a:srgbClr val="414042"/>
                          </a:solidFill>
                          <a:latin typeface="Calibri"/>
                          <a:cs typeface="Calibri"/>
                        </a:rPr>
                        <a:t>factors: </a:t>
                      </a:r>
                      <a:r>
                        <a:rPr lang="en-IN" sz="1200" spc="-10" dirty="0">
                          <a:solidFill>
                            <a:srgbClr val="414042"/>
                          </a:solidFill>
                          <a:latin typeface="Calibri"/>
                          <a:cs typeface="Calibri"/>
                        </a:rPr>
                        <a:t> Maximum Speed, Stop duration, fraction of harsh braking </a:t>
                      </a:r>
                      <a:endParaRPr sz="1200" dirty="0">
                        <a:latin typeface="Calibri"/>
                        <a:cs typeface="Calibri"/>
                      </a:endParaRPr>
                    </a:p>
                  </a:txBody>
                  <a:tcPr marL="0" marR="0" marT="146050"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3421585315"/>
              </p:ext>
            </p:extLst>
          </p:nvPr>
        </p:nvGraphicFramePr>
        <p:xfrm>
          <a:off x="6183925" y="1702118"/>
          <a:ext cx="5245100" cy="3936682"/>
        </p:xfrm>
        <a:graphic>
          <a:graphicData uri="http://schemas.openxmlformats.org/drawingml/2006/table">
            <a:tbl>
              <a:tblPr firstRow="1" bandRow="1">
                <a:tableStyleId>{2D5ABB26-0587-4C30-8999-92F81FD0307C}</a:tableStyleId>
              </a:tblPr>
              <a:tblGrid>
                <a:gridCol w="5245100">
                  <a:extLst>
                    <a:ext uri="{9D8B030D-6E8A-4147-A177-3AD203B41FA5}">
                      <a16:colId xmlns:a16="http://schemas.microsoft.com/office/drawing/2014/main" val="20000"/>
                    </a:ext>
                  </a:extLst>
                </a:gridCol>
              </a:tblGrid>
              <a:tr h="434848">
                <a:tc>
                  <a:txBody>
                    <a:bodyPr/>
                    <a:lstStyle/>
                    <a:p>
                      <a:pPr marL="8890" algn="ctr">
                        <a:lnSpc>
                          <a:spcPct val="100000"/>
                        </a:lnSpc>
                        <a:spcBef>
                          <a:spcPts val="715"/>
                        </a:spcBef>
                      </a:pPr>
                      <a:r>
                        <a:rPr sz="1500" b="1" spc="-10" dirty="0">
                          <a:solidFill>
                            <a:srgbClr val="FFFFFF"/>
                          </a:solidFill>
                          <a:latin typeface="Calibri"/>
                          <a:cs typeface="Calibri"/>
                        </a:rPr>
                        <a:t>Data Preparation </a:t>
                      </a:r>
                      <a:r>
                        <a:rPr sz="1500" b="1" dirty="0">
                          <a:solidFill>
                            <a:srgbClr val="FFFFFF"/>
                          </a:solidFill>
                          <a:latin typeface="Calibri"/>
                          <a:cs typeface="Calibri"/>
                        </a:rPr>
                        <a:t>and </a:t>
                      </a:r>
                      <a:r>
                        <a:rPr sz="1500" b="1" spc="-10" dirty="0">
                          <a:solidFill>
                            <a:srgbClr val="FFFFFF"/>
                          </a:solidFill>
                          <a:latin typeface="Calibri"/>
                          <a:cs typeface="Calibri"/>
                        </a:rPr>
                        <a:t>Feature</a:t>
                      </a:r>
                      <a:r>
                        <a:rPr sz="1500" b="1" spc="-25" dirty="0">
                          <a:solidFill>
                            <a:srgbClr val="FFFFFF"/>
                          </a:solidFill>
                          <a:latin typeface="Calibri"/>
                          <a:cs typeface="Calibri"/>
                        </a:rPr>
                        <a:t> </a:t>
                      </a:r>
                      <a:r>
                        <a:rPr lang="en-IN" sz="1500" b="1" dirty="0">
                          <a:solidFill>
                            <a:srgbClr val="FFFFFF"/>
                          </a:solidFill>
                          <a:latin typeface="Calibri"/>
                          <a:cs typeface="Calibri"/>
                        </a:rPr>
                        <a:t>Engineering</a:t>
                      </a:r>
                      <a:endParaRPr sz="1500" dirty="0">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778319">
                <a:tc>
                  <a:txBody>
                    <a:bodyPr/>
                    <a:lstStyle/>
                    <a:p>
                      <a:pPr marL="353060" indent="-172720">
                        <a:lnSpc>
                          <a:spcPct val="100000"/>
                        </a:lnSpc>
                        <a:spcBef>
                          <a:spcPts val="1145"/>
                        </a:spcBef>
                        <a:buClr>
                          <a:srgbClr val="096AC8"/>
                        </a:buClr>
                        <a:buSzPct val="125000"/>
                        <a:buFont typeface="Arial"/>
                        <a:buChar char="•"/>
                        <a:tabLst>
                          <a:tab pos="353695" algn="l"/>
                        </a:tabLst>
                      </a:pPr>
                      <a:r>
                        <a:rPr sz="1200" spc="-5" dirty="0">
                          <a:solidFill>
                            <a:srgbClr val="414042"/>
                          </a:solidFill>
                          <a:latin typeface="Calibri"/>
                          <a:cs typeface="Calibri"/>
                        </a:rPr>
                        <a:t>Extensive </a:t>
                      </a:r>
                      <a:r>
                        <a:rPr sz="1200" spc="-10" dirty="0">
                          <a:solidFill>
                            <a:srgbClr val="414042"/>
                          </a:solidFill>
                          <a:latin typeface="Calibri"/>
                          <a:cs typeface="Calibri"/>
                        </a:rPr>
                        <a:t>feature </a:t>
                      </a:r>
                      <a:r>
                        <a:rPr sz="1200" dirty="0">
                          <a:solidFill>
                            <a:srgbClr val="414042"/>
                          </a:solidFill>
                          <a:latin typeface="Calibri"/>
                          <a:cs typeface="Calibri"/>
                        </a:rPr>
                        <a:t>engineering </a:t>
                      </a:r>
                      <a:r>
                        <a:rPr sz="1200" spc="-5" dirty="0">
                          <a:solidFill>
                            <a:srgbClr val="414042"/>
                          </a:solidFill>
                          <a:latin typeface="Calibri"/>
                          <a:cs typeface="Calibri"/>
                        </a:rPr>
                        <a:t>to distill time-series </a:t>
                      </a:r>
                      <a:r>
                        <a:rPr sz="1200" spc="-10" dirty="0">
                          <a:solidFill>
                            <a:srgbClr val="414042"/>
                          </a:solidFill>
                          <a:latin typeface="Calibri"/>
                          <a:cs typeface="Calibri"/>
                        </a:rPr>
                        <a:t>data </a:t>
                      </a:r>
                      <a:r>
                        <a:rPr sz="1200" spc="-5" dirty="0">
                          <a:solidFill>
                            <a:srgbClr val="414042"/>
                          </a:solidFill>
                          <a:latin typeface="Calibri"/>
                          <a:cs typeface="Calibri"/>
                        </a:rPr>
                        <a:t>into </a:t>
                      </a:r>
                      <a:r>
                        <a:rPr sz="1200" dirty="0">
                          <a:solidFill>
                            <a:srgbClr val="414042"/>
                          </a:solidFill>
                          <a:latin typeface="Calibri"/>
                          <a:cs typeface="Calibri"/>
                        </a:rPr>
                        <a:t>a </a:t>
                      </a:r>
                      <a:r>
                        <a:rPr sz="1200" spc="-10" dirty="0">
                          <a:solidFill>
                            <a:srgbClr val="414042"/>
                          </a:solidFill>
                          <a:latin typeface="Calibri"/>
                          <a:cs typeface="Calibri"/>
                        </a:rPr>
                        <a:t>set</a:t>
                      </a:r>
                      <a:r>
                        <a:rPr sz="1200" spc="-75" dirty="0">
                          <a:solidFill>
                            <a:srgbClr val="414042"/>
                          </a:solidFill>
                          <a:latin typeface="Calibri"/>
                          <a:cs typeface="Calibri"/>
                        </a:rPr>
                        <a:t> </a:t>
                      </a:r>
                      <a:r>
                        <a:rPr sz="1200" spc="-5" dirty="0">
                          <a:solidFill>
                            <a:srgbClr val="414042"/>
                          </a:solidFill>
                          <a:latin typeface="Calibri"/>
                          <a:cs typeface="Calibri"/>
                        </a:rPr>
                        <a:t>of</a:t>
                      </a:r>
                      <a:endParaRPr sz="1200" dirty="0">
                        <a:latin typeface="Calibri"/>
                        <a:cs typeface="Calibri"/>
                      </a:endParaRPr>
                    </a:p>
                    <a:p>
                      <a:pPr marL="353060">
                        <a:lnSpc>
                          <a:spcPct val="100000"/>
                        </a:lnSpc>
                        <a:spcBef>
                          <a:spcPts val="195"/>
                        </a:spcBef>
                      </a:pPr>
                      <a:r>
                        <a:rPr sz="1200" spc="-10" dirty="0">
                          <a:solidFill>
                            <a:srgbClr val="414042"/>
                          </a:solidFill>
                          <a:latin typeface="Calibri"/>
                          <a:cs typeface="Calibri"/>
                        </a:rPr>
                        <a:t>representative </a:t>
                      </a:r>
                      <a:r>
                        <a:rPr sz="1200" spc="-5" dirty="0">
                          <a:solidFill>
                            <a:srgbClr val="414042"/>
                          </a:solidFill>
                          <a:latin typeface="Calibri"/>
                          <a:cs typeface="Calibri"/>
                        </a:rPr>
                        <a:t>characteristics </a:t>
                      </a:r>
                      <a:r>
                        <a:rPr lang="en-IN" sz="1200" dirty="0">
                          <a:solidFill>
                            <a:srgbClr val="414042"/>
                          </a:solidFill>
                          <a:latin typeface="Calibri"/>
                          <a:cs typeface="Calibri"/>
                        </a:rPr>
                        <a:t>of the trip </a:t>
                      </a:r>
                      <a:endParaRPr sz="1200" dirty="0">
                        <a:latin typeface="Calibri"/>
                        <a:cs typeface="Calibri"/>
                      </a:endParaRPr>
                    </a:p>
                    <a:p>
                      <a:pPr marL="353060" marR="100330" indent="-172720">
                        <a:lnSpc>
                          <a:spcPct val="114199"/>
                        </a:lnSpc>
                        <a:spcBef>
                          <a:spcPts val="805"/>
                        </a:spcBef>
                        <a:buClr>
                          <a:srgbClr val="096AC8"/>
                        </a:buClr>
                        <a:buSzPct val="125000"/>
                        <a:buFont typeface="Arial"/>
                        <a:buChar char="•"/>
                        <a:tabLst>
                          <a:tab pos="353695" algn="l"/>
                        </a:tabLst>
                      </a:pPr>
                      <a:r>
                        <a:rPr lang="en-IN" sz="1200" spc="-5" dirty="0">
                          <a:solidFill>
                            <a:srgbClr val="414042"/>
                          </a:solidFill>
                          <a:latin typeface="Calibri"/>
                          <a:cs typeface="Calibri"/>
                        </a:rPr>
                        <a:t>Features created at trip level (average speed, average acceleration, trip duration, count of stops, duration of stop)</a:t>
                      </a:r>
                    </a:p>
                    <a:p>
                      <a:pPr marL="353060" marR="100330" indent="-172720">
                        <a:lnSpc>
                          <a:spcPct val="114199"/>
                        </a:lnSpc>
                        <a:spcBef>
                          <a:spcPts val="805"/>
                        </a:spcBef>
                        <a:buClr>
                          <a:srgbClr val="096AC8"/>
                        </a:buClr>
                        <a:buSzPct val="125000"/>
                        <a:buFont typeface="Arial"/>
                        <a:buChar char="•"/>
                        <a:tabLst>
                          <a:tab pos="353695" algn="l"/>
                        </a:tabLst>
                      </a:pPr>
                      <a:r>
                        <a:rPr lang="en-IN" sz="1200" spc="-5" dirty="0">
                          <a:solidFill>
                            <a:srgbClr val="414042"/>
                          </a:solidFill>
                          <a:latin typeface="+mn-lt"/>
                          <a:cs typeface="Calibri"/>
                        </a:rPr>
                        <a:t>Detecting driving events (speeding stopping, sudden braking, fast </a:t>
                      </a:r>
                      <a:r>
                        <a:rPr lang="en-IN" sz="1200" spc="-5" dirty="0" err="1">
                          <a:solidFill>
                            <a:srgbClr val="414042"/>
                          </a:solidFill>
                          <a:latin typeface="+mn-lt"/>
                          <a:cs typeface="Calibri"/>
                        </a:rPr>
                        <a:t>u-turn</a:t>
                      </a:r>
                      <a:r>
                        <a:rPr lang="en-IN" sz="1200" spc="-5" dirty="0">
                          <a:solidFill>
                            <a:srgbClr val="414042"/>
                          </a:solidFill>
                          <a:latin typeface="+mn-lt"/>
                          <a:cs typeface="Calibri"/>
                        </a:rPr>
                        <a:t>)  using sliding window of 10s with overlap of 5s</a:t>
                      </a:r>
                    </a:p>
                    <a:p>
                      <a:pPr marL="353060" marR="100330" indent="-172720">
                        <a:lnSpc>
                          <a:spcPct val="114199"/>
                        </a:lnSpc>
                        <a:spcBef>
                          <a:spcPts val="805"/>
                        </a:spcBef>
                        <a:buClr>
                          <a:srgbClr val="096AC8"/>
                        </a:buClr>
                        <a:buSzPct val="125000"/>
                        <a:buFont typeface="Arial"/>
                        <a:buChar char="•"/>
                        <a:tabLst>
                          <a:tab pos="353695" algn="l"/>
                        </a:tabLst>
                      </a:pPr>
                      <a:r>
                        <a:rPr sz="1200" spc="-10" dirty="0">
                          <a:solidFill>
                            <a:srgbClr val="414042"/>
                          </a:solidFill>
                          <a:latin typeface="Calibri"/>
                          <a:cs typeface="Calibri"/>
                        </a:rPr>
                        <a:t>Data </a:t>
                      </a:r>
                      <a:r>
                        <a:rPr sz="1200" dirty="0">
                          <a:solidFill>
                            <a:srgbClr val="414042"/>
                          </a:solidFill>
                          <a:latin typeface="Calibri"/>
                          <a:cs typeface="Calibri"/>
                        </a:rPr>
                        <a:t>cleaning included minor </a:t>
                      </a:r>
                      <a:r>
                        <a:rPr sz="1200" spc="-10" dirty="0">
                          <a:solidFill>
                            <a:srgbClr val="414042"/>
                          </a:solidFill>
                          <a:latin typeface="Calibri"/>
                          <a:cs typeface="Calibri"/>
                        </a:rPr>
                        <a:t>data</a:t>
                      </a:r>
                      <a:r>
                        <a:rPr sz="1200" spc="-130" dirty="0">
                          <a:solidFill>
                            <a:srgbClr val="414042"/>
                          </a:solidFill>
                          <a:latin typeface="Calibri"/>
                          <a:cs typeface="Calibri"/>
                        </a:rPr>
                        <a:t> </a:t>
                      </a:r>
                      <a:r>
                        <a:rPr sz="1200" spc="-5" dirty="0">
                          <a:solidFill>
                            <a:srgbClr val="414042"/>
                          </a:solidFill>
                          <a:latin typeface="Calibri"/>
                          <a:cs typeface="Calibri"/>
                        </a:rPr>
                        <a:t>imputation</a:t>
                      </a:r>
                      <a:r>
                        <a:rPr lang="en-IN" sz="1200" spc="-5" dirty="0">
                          <a:solidFill>
                            <a:srgbClr val="414042"/>
                          </a:solidFill>
                          <a:latin typeface="Calibri"/>
                          <a:cs typeface="Calibri"/>
                        </a:rPr>
                        <a:t> and outlier removal</a:t>
                      </a: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tcPr>
                </a:tc>
                <a:extLst>
                  <a:ext uri="{0D108BD9-81ED-4DB2-BD59-A6C34878D82A}">
                    <a16:rowId xmlns:a16="http://schemas.microsoft.com/office/drawing/2014/main" val="10001"/>
                  </a:ext>
                </a:extLst>
              </a:tr>
              <a:tr h="1629917">
                <a:tc>
                  <a:txBody>
                    <a:bodyPr/>
                    <a:lstStyle/>
                    <a:p>
                      <a:pPr marL="353060" indent="-172720">
                        <a:lnSpc>
                          <a:spcPct val="100000"/>
                        </a:lnSpc>
                        <a:spcBef>
                          <a:spcPts val="994"/>
                        </a:spcBef>
                        <a:buClr>
                          <a:srgbClr val="096AC8"/>
                        </a:buClr>
                        <a:buSzPct val="125000"/>
                        <a:buFont typeface="Arial"/>
                        <a:buChar char="•"/>
                        <a:tabLst>
                          <a:tab pos="353695" algn="l"/>
                        </a:tabLst>
                      </a:pP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2574163887"/>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658359188"/>
              </p:ext>
            </p:extLst>
          </p:nvPr>
        </p:nvGraphicFramePr>
        <p:xfrm>
          <a:off x="609600" y="4158742"/>
          <a:ext cx="5245100" cy="2242058"/>
        </p:xfrm>
        <a:graphic>
          <a:graphicData uri="http://schemas.openxmlformats.org/drawingml/2006/table">
            <a:tbl>
              <a:tblPr firstRow="1" bandRow="1">
                <a:tableStyleId>{2D5ABB26-0587-4C30-8999-92F81FD0307C}</a:tableStyleId>
              </a:tblPr>
              <a:tblGrid>
                <a:gridCol w="5245100">
                  <a:extLst>
                    <a:ext uri="{9D8B030D-6E8A-4147-A177-3AD203B41FA5}">
                      <a16:colId xmlns:a16="http://schemas.microsoft.com/office/drawing/2014/main" val="20000"/>
                    </a:ext>
                  </a:extLst>
                </a:gridCol>
              </a:tblGrid>
              <a:tr h="434848">
                <a:tc>
                  <a:txBody>
                    <a:bodyPr/>
                    <a:lstStyle/>
                    <a:p>
                      <a:pPr algn="ctr">
                        <a:lnSpc>
                          <a:spcPct val="100000"/>
                        </a:lnSpc>
                        <a:spcBef>
                          <a:spcPts val="720"/>
                        </a:spcBef>
                      </a:pPr>
                      <a:r>
                        <a:rPr sz="1500" b="1" spc="-5" dirty="0">
                          <a:solidFill>
                            <a:srgbClr val="FFFFFF"/>
                          </a:solidFill>
                          <a:latin typeface="Calibri"/>
                          <a:cs typeface="Calibri"/>
                        </a:rPr>
                        <a:t>Modeling</a:t>
                      </a:r>
                      <a:endParaRPr sz="1500" dirty="0">
                        <a:latin typeface="Calibri"/>
                        <a:cs typeface="Calibri"/>
                      </a:endParaRPr>
                    </a:p>
                  </a:txBody>
                  <a:tcPr marL="0" marR="0" marT="91440" marB="0">
                    <a:solidFill>
                      <a:srgbClr val="096AC8"/>
                    </a:solidFill>
                  </a:tcPr>
                </a:tc>
                <a:extLst>
                  <a:ext uri="{0D108BD9-81ED-4DB2-BD59-A6C34878D82A}">
                    <a16:rowId xmlns:a16="http://schemas.microsoft.com/office/drawing/2014/main" val="10000"/>
                  </a:ext>
                </a:extLst>
              </a:tr>
              <a:tr h="1730400">
                <a:tc>
                  <a:txBody>
                    <a:bodyPr/>
                    <a:lstStyle/>
                    <a:p>
                      <a:pPr marL="351790" indent="-172720">
                        <a:lnSpc>
                          <a:spcPct val="100000"/>
                        </a:lnSpc>
                        <a:spcBef>
                          <a:spcPts val="1150"/>
                        </a:spcBef>
                        <a:buClr>
                          <a:srgbClr val="096AC8"/>
                        </a:buClr>
                        <a:buSzPct val="125000"/>
                        <a:buFont typeface="Arial"/>
                        <a:buChar char="•"/>
                        <a:tabLst>
                          <a:tab pos="352425" algn="l"/>
                        </a:tabLst>
                      </a:pPr>
                      <a:r>
                        <a:rPr lang="en-IN" sz="1200" spc="-5" dirty="0">
                          <a:solidFill>
                            <a:srgbClr val="414042"/>
                          </a:solidFill>
                          <a:latin typeface="Calibri"/>
                          <a:cs typeface="Calibri"/>
                        </a:rPr>
                        <a:t>Ensembles of two models</a:t>
                      </a:r>
                      <a:r>
                        <a:rPr sz="1200" dirty="0">
                          <a:solidFill>
                            <a:srgbClr val="414042"/>
                          </a:solidFill>
                          <a:latin typeface="Calibri"/>
                          <a:cs typeface="Calibri"/>
                        </a:rPr>
                        <a:t>, </a:t>
                      </a:r>
                      <a:r>
                        <a:rPr lang="en-IN" sz="1200" dirty="0">
                          <a:solidFill>
                            <a:srgbClr val="414042"/>
                          </a:solidFill>
                          <a:latin typeface="Calibri"/>
                          <a:cs typeface="Calibri"/>
                        </a:rPr>
                        <a:t>first model based on tree approach </a:t>
                      </a:r>
                      <a:r>
                        <a:rPr lang="en-IN" sz="1200" spc="-5" dirty="0">
                          <a:solidFill>
                            <a:srgbClr val="414042"/>
                          </a:solidFill>
                          <a:latin typeface="Calibri"/>
                          <a:cs typeface="Calibri"/>
                        </a:rPr>
                        <a:t>build on metadata, no. of driving events and second model based on sequence approach build on sequence/occurrence of danger driving event</a:t>
                      </a:r>
                      <a:endParaRPr sz="1200" dirty="0">
                        <a:latin typeface="Calibri"/>
                        <a:cs typeface="Calibri"/>
                      </a:endParaRPr>
                    </a:p>
                    <a:p>
                      <a:pPr marL="351790" indent="-172720">
                        <a:lnSpc>
                          <a:spcPct val="100000"/>
                        </a:lnSpc>
                        <a:spcBef>
                          <a:spcPts val="994"/>
                        </a:spcBef>
                        <a:buClr>
                          <a:srgbClr val="096AC8"/>
                        </a:buClr>
                        <a:buSzPct val="125000"/>
                        <a:buFont typeface="Arial"/>
                        <a:buChar char="•"/>
                        <a:tabLst>
                          <a:tab pos="352425" algn="l"/>
                        </a:tabLst>
                      </a:pPr>
                      <a:r>
                        <a:rPr sz="1200" b="1" spc="-5" dirty="0">
                          <a:solidFill>
                            <a:srgbClr val="414042"/>
                          </a:solidFill>
                          <a:latin typeface="Calibri"/>
                          <a:cs typeface="Calibri"/>
                        </a:rPr>
                        <a:t>LightGBM boosted tree model </a:t>
                      </a:r>
                      <a:r>
                        <a:rPr lang="en-IN" sz="1200" b="1" spc="-5" dirty="0">
                          <a:solidFill>
                            <a:srgbClr val="414042"/>
                          </a:solidFill>
                          <a:latin typeface="Calibri"/>
                          <a:cs typeface="Calibri"/>
                        </a:rPr>
                        <a:t>– </a:t>
                      </a:r>
                      <a:r>
                        <a:rPr lang="en-IN" sz="1200" b="0" spc="-5" dirty="0">
                          <a:solidFill>
                            <a:srgbClr val="414042"/>
                          </a:solidFill>
                          <a:latin typeface="Calibri"/>
                          <a:cs typeface="Calibri"/>
                        </a:rPr>
                        <a:t>based on trip details and count of events </a:t>
                      </a:r>
                    </a:p>
                    <a:p>
                      <a:pPr marL="351790" indent="-172720">
                        <a:lnSpc>
                          <a:spcPct val="100000"/>
                        </a:lnSpc>
                        <a:spcBef>
                          <a:spcPts val="994"/>
                        </a:spcBef>
                        <a:buClr>
                          <a:srgbClr val="096AC8"/>
                        </a:buClr>
                        <a:buSzPct val="125000"/>
                        <a:buFont typeface="Arial"/>
                        <a:buChar char="•"/>
                        <a:tabLst>
                          <a:tab pos="352425" algn="l"/>
                        </a:tabLst>
                      </a:pPr>
                      <a:r>
                        <a:rPr lang="en-IN" sz="1200" b="1" spc="-5" dirty="0">
                          <a:solidFill>
                            <a:srgbClr val="414042"/>
                          </a:solidFill>
                          <a:latin typeface="Calibri"/>
                          <a:cs typeface="Calibri"/>
                        </a:rPr>
                        <a:t>LSTM Sequence model</a:t>
                      </a:r>
                      <a:r>
                        <a:rPr lang="en-IN" sz="1200" b="0" spc="-5" dirty="0">
                          <a:solidFill>
                            <a:srgbClr val="414042"/>
                          </a:solidFill>
                          <a:latin typeface="Calibri"/>
                          <a:cs typeface="Calibri"/>
                        </a:rPr>
                        <a:t> – based on sequence of events (accelerate, brake and then again harsh accelerate </a:t>
                      </a:r>
                      <a:endParaRPr sz="1200" b="0" dirty="0">
                        <a:latin typeface="Calibri"/>
                        <a:cs typeface="Calibri"/>
                      </a:endParaRPr>
                    </a:p>
                    <a:p>
                      <a:pPr marL="351790" indent="-172720">
                        <a:lnSpc>
                          <a:spcPct val="100000"/>
                        </a:lnSpc>
                        <a:spcBef>
                          <a:spcPts val="1015"/>
                        </a:spcBef>
                        <a:buClr>
                          <a:srgbClr val="096AC8"/>
                        </a:buClr>
                        <a:buSzPct val="125000"/>
                        <a:buFont typeface="Arial"/>
                        <a:buChar char="•"/>
                        <a:tabLst>
                          <a:tab pos="352425" algn="l"/>
                        </a:tabLst>
                      </a:pPr>
                      <a:r>
                        <a:rPr sz="1200" spc="-10" dirty="0">
                          <a:solidFill>
                            <a:srgbClr val="414042"/>
                          </a:solidFill>
                          <a:latin typeface="Calibri"/>
                          <a:cs typeface="Calibri"/>
                        </a:rPr>
                        <a:t>Training/validation </a:t>
                      </a:r>
                      <a:r>
                        <a:rPr sz="1200" dirty="0">
                          <a:solidFill>
                            <a:srgbClr val="414042"/>
                          </a:solidFill>
                          <a:latin typeface="Calibri"/>
                          <a:cs typeface="Calibri"/>
                        </a:rPr>
                        <a:t>splits </a:t>
                      </a:r>
                      <a:r>
                        <a:rPr lang="en-IN" sz="1200" dirty="0">
                          <a:solidFill>
                            <a:srgbClr val="414042"/>
                          </a:solidFill>
                          <a:latin typeface="Calibri"/>
                          <a:cs typeface="Calibri"/>
                        </a:rPr>
                        <a:t>to 80/20 ratio and performance tested on 5-CV folds </a:t>
                      </a:r>
                      <a:endParaRPr sz="1200" dirty="0">
                        <a:latin typeface="Calibri"/>
                        <a:cs typeface="Calibri"/>
                      </a:endParaRPr>
                    </a:p>
                  </a:txBody>
                  <a:tcPr marL="0" marR="0" marT="146050"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graphicFrame>
        <p:nvGraphicFramePr>
          <p:cNvPr id="11" name="object 11"/>
          <p:cNvGraphicFramePr>
            <a:graphicFrameLocks noGrp="1"/>
          </p:cNvGraphicFramePr>
          <p:nvPr>
            <p:extLst>
              <p:ext uri="{D42A27DB-BD31-4B8C-83A1-F6EECF244321}">
                <p14:modId xmlns:p14="http://schemas.microsoft.com/office/powerpoint/2010/main" val="1000911822"/>
              </p:ext>
            </p:extLst>
          </p:nvPr>
        </p:nvGraphicFramePr>
        <p:xfrm>
          <a:off x="609600" y="1669033"/>
          <a:ext cx="5245100" cy="2166684"/>
        </p:xfrm>
        <a:graphic>
          <a:graphicData uri="http://schemas.openxmlformats.org/drawingml/2006/table">
            <a:tbl>
              <a:tblPr firstRow="1" bandRow="1">
                <a:tableStyleId>{2D5ABB26-0587-4C30-8999-92F81FD0307C}</a:tableStyleId>
              </a:tblPr>
              <a:tblGrid>
                <a:gridCol w="5245100">
                  <a:extLst>
                    <a:ext uri="{9D8B030D-6E8A-4147-A177-3AD203B41FA5}">
                      <a16:colId xmlns:a16="http://schemas.microsoft.com/office/drawing/2014/main" val="20000"/>
                    </a:ext>
                  </a:extLst>
                </a:gridCol>
              </a:tblGrid>
              <a:tr h="434848">
                <a:tc>
                  <a:txBody>
                    <a:bodyPr/>
                    <a:lstStyle/>
                    <a:p>
                      <a:pPr marL="635" algn="ctr">
                        <a:lnSpc>
                          <a:spcPct val="100000"/>
                        </a:lnSpc>
                        <a:spcBef>
                          <a:spcPts val="715"/>
                        </a:spcBef>
                      </a:pPr>
                      <a:r>
                        <a:rPr sz="1500" b="1" spc="-10" dirty="0">
                          <a:solidFill>
                            <a:srgbClr val="FFFFFF"/>
                          </a:solidFill>
                          <a:latin typeface="Calibri"/>
                          <a:cs typeface="Calibri"/>
                        </a:rPr>
                        <a:t>Problem</a:t>
                      </a:r>
                      <a:r>
                        <a:rPr sz="1500" b="1" spc="-5" dirty="0">
                          <a:solidFill>
                            <a:srgbClr val="FFFFFF"/>
                          </a:solidFill>
                          <a:latin typeface="Calibri"/>
                          <a:cs typeface="Calibri"/>
                        </a:rPr>
                        <a:t> </a:t>
                      </a:r>
                      <a:r>
                        <a:rPr sz="1500" b="1" spc="-10" dirty="0">
                          <a:solidFill>
                            <a:srgbClr val="FFFFFF"/>
                          </a:solidFill>
                          <a:latin typeface="Calibri"/>
                          <a:cs typeface="Calibri"/>
                        </a:rPr>
                        <a:t>Statement</a:t>
                      </a:r>
                      <a:endParaRPr sz="1500">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629917">
                <a:tc>
                  <a:txBody>
                    <a:bodyPr/>
                    <a:lstStyle/>
                    <a:p>
                      <a:pPr marL="351790" indent="-172720">
                        <a:lnSpc>
                          <a:spcPct val="100000"/>
                        </a:lnSpc>
                        <a:spcBef>
                          <a:spcPts val="1145"/>
                        </a:spcBef>
                        <a:buClr>
                          <a:srgbClr val="096AC8"/>
                        </a:buClr>
                        <a:buSzPct val="125000"/>
                        <a:buFont typeface="Arial"/>
                        <a:buChar char="•"/>
                        <a:tabLst>
                          <a:tab pos="352425" algn="l"/>
                        </a:tabLst>
                      </a:pPr>
                      <a:r>
                        <a:rPr sz="1200" dirty="0">
                          <a:solidFill>
                            <a:srgbClr val="414042"/>
                          </a:solidFill>
                          <a:latin typeface="Calibri"/>
                          <a:cs typeface="Calibri"/>
                        </a:rPr>
                        <a:t>Goal: </a:t>
                      </a:r>
                      <a:r>
                        <a:rPr lang="en-IN" sz="1200" spc="-5" dirty="0">
                          <a:solidFill>
                            <a:srgbClr val="414042"/>
                          </a:solidFill>
                          <a:latin typeface="+mn-lt"/>
                          <a:cs typeface="Calibri"/>
                        </a:rPr>
                        <a:t>Given the telematics data for each trip and the label if the trip is tagged as dangerous driving, derive a model that can detect dangerous driving trips</a:t>
                      </a:r>
                    </a:p>
                    <a:p>
                      <a:pPr marL="351790" indent="-172720">
                        <a:lnSpc>
                          <a:spcPct val="100000"/>
                        </a:lnSpc>
                        <a:spcBef>
                          <a:spcPts val="1145"/>
                        </a:spcBef>
                        <a:buClr>
                          <a:srgbClr val="096AC8"/>
                        </a:buClr>
                        <a:buSzPct val="125000"/>
                        <a:buFont typeface="Arial"/>
                        <a:buChar char="•"/>
                        <a:tabLst>
                          <a:tab pos="352425" algn="l"/>
                        </a:tabLst>
                      </a:pPr>
                      <a:r>
                        <a:rPr sz="1200" dirty="0">
                          <a:solidFill>
                            <a:srgbClr val="414042"/>
                          </a:solidFill>
                          <a:latin typeface="Calibri"/>
                          <a:cs typeface="Calibri"/>
                        </a:rPr>
                        <a:t>Solution </a:t>
                      </a:r>
                      <a:r>
                        <a:rPr sz="1200" spc="-5" dirty="0">
                          <a:solidFill>
                            <a:srgbClr val="414042"/>
                          </a:solidFill>
                          <a:latin typeface="Calibri"/>
                          <a:cs typeface="Calibri"/>
                        </a:rPr>
                        <a:t>approach:</a:t>
                      </a:r>
                      <a:r>
                        <a:rPr lang="en-IN" sz="1200" spc="-5" dirty="0">
                          <a:solidFill>
                            <a:srgbClr val="414042"/>
                          </a:solidFill>
                          <a:latin typeface="Calibri"/>
                          <a:cs typeface="Calibri"/>
                        </a:rPr>
                        <a:t> Build</a:t>
                      </a:r>
                      <a:r>
                        <a:rPr lang="en-IN" sz="1200" dirty="0">
                          <a:solidFill>
                            <a:srgbClr val="414042"/>
                          </a:solidFill>
                          <a:latin typeface="Calibri"/>
                          <a:cs typeface="Calibri"/>
                        </a:rPr>
                        <a:t> </a:t>
                      </a:r>
                      <a:r>
                        <a:rPr sz="1200" dirty="0">
                          <a:solidFill>
                            <a:srgbClr val="414042"/>
                          </a:solidFill>
                          <a:latin typeface="Calibri"/>
                          <a:cs typeface="Calibri"/>
                        </a:rPr>
                        <a:t>model </a:t>
                      </a:r>
                      <a:r>
                        <a:rPr sz="1200" spc="-5" dirty="0">
                          <a:solidFill>
                            <a:srgbClr val="414042"/>
                          </a:solidFill>
                          <a:latin typeface="Calibri"/>
                          <a:cs typeface="Calibri"/>
                        </a:rPr>
                        <a:t>that </a:t>
                      </a:r>
                      <a:r>
                        <a:rPr sz="1200" spc="-10" dirty="0">
                          <a:solidFill>
                            <a:srgbClr val="414042"/>
                          </a:solidFill>
                          <a:latin typeface="Calibri"/>
                          <a:cs typeface="Calibri"/>
                        </a:rPr>
                        <a:t>accurately </a:t>
                      </a:r>
                      <a:r>
                        <a:rPr sz="1200" spc="-5" dirty="0">
                          <a:solidFill>
                            <a:srgbClr val="414042"/>
                          </a:solidFill>
                          <a:latin typeface="Calibri"/>
                          <a:cs typeface="Calibri"/>
                        </a:rPr>
                        <a:t>predicts </a:t>
                      </a:r>
                      <a:r>
                        <a:rPr sz="1200" dirty="0">
                          <a:solidFill>
                            <a:srgbClr val="414042"/>
                          </a:solidFill>
                          <a:latin typeface="Calibri"/>
                          <a:cs typeface="Calibri"/>
                        </a:rPr>
                        <a:t>the </a:t>
                      </a:r>
                      <a:r>
                        <a:rPr lang="en-IN" sz="1200" dirty="0">
                          <a:solidFill>
                            <a:srgbClr val="414042"/>
                          </a:solidFill>
                          <a:latin typeface="Calibri"/>
                          <a:cs typeface="Calibri"/>
                        </a:rPr>
                        <a:t>dangerous driving trip </a:t>
                      </a:r>
                      <a:endParaRPr sz="1200" baseline="24305" dirty="0">
                        <a:latin typeface="Calibri"/>
                        <a:cs typeface="Calibri"/>
                      </a:endParaRPr>
                    </a:p>
                    <a:p>
                      <a:pPr marL="351790" marR="675640" indent="-172720">
                        <a:lnSpc>
                          <a:spcPct val="114199"/>
                        </a:lnSpc>
                        <a:spcBef>
                          <a:spcPts val="790"/>
                        </a:spcBef>
                        <a:buClr>
                          <a:srgbClr val="096AC8"/>
                        </a:buClr>
                        <a:buSzPct val="125000"/>
                        <a:buFont typeface="Arial"/>
                        <a:buChar char="•"/>
                        <a:tabLst>
                          <a:tab pos="352425" algn="l"/>
                        </a:tabLst>
                      </a:pPr>
                      <a:r>
                        <a:rPr sz="1200" spc="-5" dirty="0">
                          <a:solidFill>
                            <a:srgbClr val="414042"/>
                          </a:solidFill>
                          <a:latin typeface="Calibri"/>
                          <a:cs typeface="Calibri"/>
                        </a:rPr>
                        <a:t>Produce empirical, model-derived insights into </a:t>
                      </a:r>
                      <a:r>
                        <a:rPr sz="1200" dirty="0">
                          <a:solidFill>
                            <a:srgbClr val="414042"/>
                          </a:solidFill>
                          <a:latin typeface="Calibri"/>
                          <a:cs typeface="Calibri"/>
                        </a:rPr>
                        <a:t>the </a:t>
                      </a:r>
                      <a:r>
                        <a:rPr sz="1200" spc="-10" dirty="0">
                          <a:solidFill>
                            <a:srgbClr val="414042"/>
                          </a:solidFill>
                          <a:latin typeface="Calibri"/>
                          <a:cs typeface="Calibri"/>
                        </a:rPr>
                        <a:t>factors </a:t>
                      </a:r>
                      <a:r>
                        <a:rPr sz="1200" spc="-5" dirty="0">
                          <a:solidFill>
                            <a:srgbClr val="414042"/>
                          </a:solidFill>
                          <a:latin typeface="Calibri"/>
                          <a:cs typeface="Calibri"/>
                        </a:rPr>
                        <a:t>that drive  </a:t>
                      </a:r>
                      <a:r>
                        <a:rPr lang="en-IN" sz="1200" spc="-5" dirty="0">
                          <a:solidFill>
                            <a:srgbClr val="414042"/>
                          </a:solidFill>
                          <a:latin typeface="Calibri"/>
                          <a:cs typeface="Calibri"/>
                        </a:rPr>
                        <a:t>dangerous behaviour (Harsh Brake, Harsh Acceleration, Sharp Turns, Cornering  </a:t>
                      </a: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615187" y="1147699"/>
            <a:ext cx="3822954"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414042"/>
                </a:solidFill>
                <a:latin typeface="Arial"/>
                <a:cs typeface="Arial"/>
              </a:rPr>
              <a:t>End-to-end overview </a:t>
            </a:r>
            <a:r>
              <a:rPr sz="1400" dirty="0">
                <a:solidFill>
                  <a:srgbClr val="414042"/>
                </a:solidFill>
                <a:latin typeface="Arial"/>
                <a:cs typeface="Arial"/>
              </a:rPr>
              <a:t>of </a:t>
            </a:r>
            <a:r>
              <a:rPr sz="1400" spc="-5" dirty="0">
                <a:solidFill>
                  <a:srgbClr val="414042"/>
                </a:solidFill>
                <a:latin typeface="Arial"/>
                <a:cs typeface="Arial"/>
              </a:rPr>
              <a:t>analytical</a:t>
            </a:r>
            <a:r>
              <a:rPr sz="1400" spc="-50" dirty="0">
                <a:solidFill>
                  <a:srgbClr val="414042"/>
                </a:solidFill>
                <a:latin typeface="Arial"/>
                <a:cs typeface="Arial"/>
              </a:rPr>
              <a:t> </a:t>
            </a:r>
            <a:r>
              <a:rPr lang="en-IN" sz="1400" dirty="0">
                <a:solidFill>
                  <a:srgbClr val="414042"/>
                </a:solidFill>
                <a:latin typeface="Arial"/>
                <a:cs typeface="Arial"/>
              </a:rPr>
              <a:t>framework</a:t>
            </a:r>
            <a:endParaRPr sz="1400" dirty="0">
              <a:latin typeface="Arial"/>
              <a:cs typeface="Arial"/>
            </a:endParaRPr>
          </a:p>
        </p:txBody>
      </p:sp>
      <p:sp>
        <p:nvSpPr>
          <p:cNvPr id="15" name="object 15"/>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16" name="object 16"/>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7" name="object 17"/>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graphicFrame>
        <p:nvGraphicFramePr>
          <p:cNvPr id="18" name="object 18"/>
          <p:cNvGraphicFramePr>
            <a:graphicFrameLocks noGrp="1"/>
          </p:cNvGraphicFramePr>
          <p:nvPr>
            <p:extLst>
              <p:ext uri="{D42A27DB-BD31-4B8C-83A1-F6EECF244321}">
                <p14:modId xmlns:p14="http://schemas.microsoft.com/office/powerpoint/2010/main" val="2156066824"/>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rgbClr val="0070C0"/>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sp>
        <p:nvSpPr>
          <p:cNvPr id="20" name="Oval 19">
            <a:extLst>
              <a:ext uri="{FF2B5EF4-FFF2-40B4-BE49-F238E27FC236}">
                <a16:creationId xmlns:a16="http://schemas.microsoft.com/office/drawing/2014/main" id="{C9509C20-6394-4FAB-88BF-5DADE8AA4560}"/>
              </a:ext>
            </a:extLst>
          </p:cNvPr>
          <p:cNvSpPr/>
          <p:nvPr/>
        </p:nvSpPr>
        <p:spPr>
          <a:xfrm>
            <a:off x="5418789" y="1600200"/>
            <a:ext cx="601011" cy="660777"/>
          </a:xfrm>
          <a:prstGeom prst="ellipse">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a:solidFill>
                <a:prstClr val="white"/>
              </a:solidFill>
              <a:latin typeface="+mj-lt"/>
              <a:ea typeface="Arial Unicode MS"/>
            </a:endParaRPr>
          </a:p>
        </p:txBody>
      </p:sp>
      <p:sp>
        <p:nvSpPr>
          <p:cNvPr id="21" name="Rectangle 9">
            <a:extLst>
              <a:ext uri="{FF2B5EF4-FFF2-40B4-BE49-F238E27FC236}">
                <a16:creationId xmlns:a16="http://schemas.microsoft.com/office/drawing/2014/main" id="{651B3E63-48CA-4137-877E-5C94081B150E}"/>
              </a:ext>
            </a:extLst>
          </p:cNvPr>
          <p:cNvSpPr/>
          <p:nvPr/>
        </p:nvSpPr>
        <p:spPr>
          <a:xfrm>
            <a:off x="5553864" y="1752600"/>
            <a:ext cx="389736" cy="36482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dirty="0">
              <a:solidFill>
                <a:prstClr val="white"/>
              </a:solidFill>
              <a:latin typeface="+mj-lt"/>
              <a:ea typeface="Arial Unicode MS"/>
            </a:endParaRPr>
          </a:p>
        </p:txBody>
      </p:sp>
      <p:sp>
        <p:nvSpPr>
          <p:cNvPr id="22" name="Oval 21">
            <a:extLst>
              <a:ext uri="{FF2B5EF4-FFF2-40B4-BE49-F238E27FC236}">
                <a16:creationId xmlns:a16="http://schemas.microsoft.com/office/drawing/2014/main" id="{7F7858CA-6A73-481A-B7BA-898C27F0D3AA}"/>
              </a:ext>
            </a:extLst>
          </p:cNvPr>
          <p:cNvSpPr/>
          <p:nvPr/>
        </p:nvSpPr>
        <p:spPr>
          <a:xfrm>
            <a:off x="11106327" y="1523999"/>
            <a:ext cx="601011" cy="736971"/>
          </a:xfrm>
          <a:prstGeom prst="ellipse">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dirty="0">
              <a:solidFill>
                <a:prstClr val="white"/>
              </a:solidFill>
              <a:latin typeface="+mj-lt"/>
              <a:ea typeface="Arial Unicode MS"/>
            </a:endParaRPr>
          </a:p>
        </p:txBody>
      </p:sp>
      <p:sp>
        <p:nvSpPr>
          <p:cNvPr id="23" name="Oval 21">
            <a:extLst>
              <a:ext uri="{FF2B5EF4-FFF2-40B4-BE49-F238E27FC236}">
                <a16:creationId xmlns:a16="http://schemas.microsoft.com/office/drawing/2014/main" id="{1367E3D7-2A69-47FC-AB31-34008F1F4B3C}"/>
              </a:ext>
            </a:extLst>
          </p:cNvPr>
          <p:cNvSpPr>
            <a:spLocks noChangeAspect="1"/>
          </p:cNvSpPr>
          <p:nvPr/>
        </p:nvSpPr>
        <p:spPr>
          <a:xfrm>
            <a:off x="11185917" y="1706581"/>
            <a:ext cx="386023" cy="38924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8" tIns="60960" rIns="121918" bIns="60960" numCol="1" spcCol="0" rtlCol="0" fromWordArt="0" anchor="ctr" anchorCtr="0" forceAA="0" compatLnSpc="1">
            <a:prstTxWarp prst="textNoShape">
              <a:avLst/>
            </a:prstTxWarp>
            <a:noAutofit/>
          </a:bodyPr>
          <a:lstStyle/>
          <a:p>
            <a:pPr defTabSz="1219195" latinLnBrk="1"/>
            <a:endParaRPr lang="ko-KR" altLang="en-US" sz="2400">
              <a:solidFill>
                <a:prstClr val="white"/>
              </a:solidFill>
              <a:latin typeface="+mj-lt"/>
              <a:ea typeface="Arial Unicode MS"/>
            </a:endParaRPr>
          </a:p>
        </p:txBody>
      </p:sp>
      <p:sp>
        <p:nvSpPr>
          <p:cNvPr id="24" name="Oval 23">
            <a:extLst>
              <a:ext uri="{FF2B5EF4-FFF2-40B4-BE49-F238E27FC236}">
                <a16:creationId xmlns:a16="http://schemas.microsoft.com/office/drawing/2014/main" id="{7CAFE8C0-56C5-4CFF-BCA3-0A8A0CC07F75}"/>
              </a:ext>
            </a:extLst>
          </p:cNvPr>
          <p:cNvSpPr/>
          <p:nvPr/>
        </p:nvSpPr>
        <p:spPr>
          <a:xfrm>
            <a:off x="11106327" y="3928542"/>
            <a:ext cx="848558" cy="842964"/>
          </a:xfrm>
          <a:prstGeom prst="ellipse">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a:solidFill>
                <a:prstClr val="white"/>
              </a:solidFill>
              <a:latin typeface="+mj-lt"/>
              <a:ea typeface="Arial Unicode MS"/>
            </a:endParaRPr>
          </a:p>
        </p:txBody>
      </p:sp>
      <p:sp>
        <p:nvSpPr>
          <p:cNvPr id="25" name="Donut 24">
            <a:extLst>
              <a:ext uri="{FF2B5EF4-FFF2-40B4-BE49-F238E27FC236}">
                <a16:creationId xmlns:a16="http://schemas.microsoft.com/office/drawing/2014/main" id="{6C24C29A-AE18-4158-9110-B51B437EFA70}"/>
              </a:ext>
            </a:extLst>
          </p:cNvPr>
          <p:cNvSpPr/>
          <p:nvPr/>
        </p:nvSpPr>
        <p:spPr>
          <a:xfrm>
            <a:off x="11185917" y="4158742"/>
            <a:ext cx="433378" cy="38947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a:solidFill>
                <a:prstClr val="black"/>
              </a:solidFill>
              <a:latin typeface="+mj-lt"/>
              <a:ea typeface="Arial Unicode MS"/>
            </a:endParaRPr>
          </a:p>
        </p:txBody>
      </p:sp>
      <p:sp>
        <p:nvSpPr>
          <p:cNvPr id="26" name="Oval 25">
            <a:extLst>
              <a:ext uri="{FF2B5EF4-FFF2-40B4-BE49-F238E27FC236}">
                <a16:creationId xmlns:a16="http://schemas.microsoft.com/office/drawing/2014/main" id="{88DF8A86-BF31-45A5-8581-09EC362AF9E3}"/>
              </a:ext>
            </a:extLst>
          </p:cNvPr>
          <p:cNvSpPr/>
          <p:nvPr/>
        </p:nvSpPr>
        <p:spPr>
          <a:xfrm>
            <a:off x="5300671" y="3991914"/>
            <a:ext cx="633619" cy="767543"/>
          </a:xfrm>
          <a:prstGeom prst="ellipse">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a:solidFill>
                <a:prstClr val="white"/>
              </a:solidFill>
              <a:latin typeface="+mj-lt"/>
              <a:ea typeface="Arial Unicode MS"/>
            </a:endParaRPr>
          </a:p>
        </p:txBody>
      </p:sp>
      <p:sp>
        <p:nvSpPr>
          <p:cNvPr id="27" name="Rectangle 16">
            <a:extLst>
              <a:ext uri="{FF2B5EF4-FFF2-40B4-BE49-F238E27FC236}">
                <a16:creationId xmlns:a16="http://schemas.microsoft.com/office/drawing/2014/main" id="{E9A01216-190D-4E32-B41C-C9D1B12D230A}"/>
              </a:ext>
            </a:extLst>
          </p:cNvPr>
          <p:cNvSpPr/>
          <p:nvPr/>
        </p:nvSpPr>
        <p:spPr>
          <a:xfrm rot="2700000">
            <a:off x="5504977" y="4098911"/>
            <a:ext cx="292606" cy="43305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95" latinLnBrk="1"/>
            <a:endParaRPr lang="ko-KR" altLang="en-US" sz="2400">
              <a:solidFill>
                <a:prstClr val="white"/>
              </a:solidFill>
              <a:latin typeface="+mj-lt"/>
              <a:ea typeface="Arial Unicode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3773170" cy="528320"/>
          </a:xfrm>
          <a:prstGeom prst="rect">
            <a:avLst/>
          </a:prstGeom>
        </p:spPr>
        <p:txBody>
          <a:bodyPr vert="horz" wrap="square" lIns="0" tIns="12700" rIns="0" bIns="0" rtlCol="0">
            <a:spAutoFit/>
          </a:bodyPr>
          <a:lstStyle/>
          <a:p>
            <a:pPr marL="12700">
              <a:lnSpc>
                <a:spcPct val="100000"/>
              </a:lnSpc>
              <a:spcBef>
                <a:spcPts val="100"/>
              </a:spcBef>
            </a:pPr>
            <a:r>
              <a:rPr lang="en-IN" spc="-25" dirty="0"/>
              <a:t>Data Understanding</a:t>
            </a:r>
            <a:endParaRPr spc="-25" dirty="0"/>
          </a:p>
        </p:txBody>
      </p:sp>
      <p:sp>
        <p:nvSpPr>
          <p:cNvPr id="3" name="object 3"/>
          <p:cNvSpPr txBox="1"/>
          <p:nvPr/>
        </p:nvSpPr>
        <p:spPr>
          <a:xfrm>
            <a:off x="615187" y="1147699"/>
            <a:ext cx="4874257"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414042"/>
                </a:solidFill>
                <a:latin typeface="Arial"/>
                <a:cs typeface="Arial"/>
              </a:rPr>
              <a:t>Telematics Data -  four-wheel driver's smartphone </a:t>
            </a:r>
            <a:endParaRPr sz="1400" dirty="0">
              <a:latin typeface="Arial"/>
              <a:cs typeface="Arial"/>
            </a:endParaRPr>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sp>
        <p:nvSpPr>
          <p:cNvPr id="40" name="object 40"/>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sz="1000" spc="-5" dirty="0">
                <a:solidFill>
                  <a:srgbClr val="414042"/>
                </a:solidFill>
                <a:latin typeface="Calibri"/>
                <a:cs typeface="Calibri"/>
              </a:rPr>
              <a:t>*</a:t>
            </a:r>
            <a:r>
              <a:rPr lang="en-IN" sz="1000" spc="-5" dirty="0">
                <a:solidFill>
                  <a:srgbClr val="414042"/>
                </a:solidFill>
                <a:latin typeface="Calibri"/>
                <a:cs typeface="Calibri"/>
              </a:rPr>
              <a:t>After Data Cleaning; Driver forgot to end the trip </a:t>
            </a:r>
            <a:endParaRPr sz="1000" dirty="0">
              <a:latin typeface="Calibri"/>
              <a:cs typeface="Calibri"/>
            </a:endParaRP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ext uri="{D42A27DB-BD31-4B8C-83A1-F6EECF244321}">
                <p14:modId xmlns:p14="http://schemas.microsoft.com/office/powerpoint/2010/main" val="1430318904"/>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rgbClr val="0070C0"/>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graphicFrame>
        <p:nvGraphicFramePr>
          <p:cNvPr id="44" name="object 11">
            <a:extLst>
              <a:ext uri="{FF2B5EF4-FFF2-40B4-BE49-F238E27FC236}">
                <a16:creationId xmlns:a16="http://schemas.microsoft.com/office/drawing/2014/main" id="{E9D53441-60AB-4F89-881D-36464422CBA3}"/>
              </a:ext>
            </a:extLst>
          </p:cNvPr>
          <p:cNvGraphicFramePr>
            <a:graphicFrameLocks noGrp="1"/>
          </p:cNvGraphicFramePr>
          <p:nvPr>
            <p:extLst>
              <p:ext uri="{D42A27DB-BD31-4B8C-83A1-F6EECF244321}">
                <p14:modId xmlns:p14="http://schemas.microsoft.com/office/powerpoint/2010/main" val="394840811"/>
              </p:ext>
            </p:extLst>
          </p:nvPr>
        </p:nvGraphicFramePr>
        <p:xfrm>
          <a:off x="615187" y="1583580"/>
          <a:ext cx="6290602" cy="2064765"/>
        </p:xfrm>
        <a:graphic>
          <a:graphicData uri="http://schemas.openxmlformats.org/drawingml/2006/table">
            <a:tbl>
              <a:tblPr firstRow="1" bandRow="1">
                <a:tableStyleId>{2D5ABB26-0587-4C30-8999-92F81FD0307C}</a:tableStyleId>
              </a:tblPr>
              <a:tblGrid>
                <a:gridCol w="6290602">
                  <a:extLst>
                    <a:ext uri="{9D8B030D-6E8A-4147-A177-3AD203B41FA5}">
                      <a16:colId xmlns:a16="http://schemas.microsoft.com/office/drawing/2014/main" val="20000"/>
                    </a:ext>
                  </a:extLst>
                </a:gridCol>
              </a:tblGrid>
              <a:tr h="434848">
                <a:tc>
                  <a:txBody>
                    <a:bodyPr/>
                    <a:lstStyle/>
                    <a:p>
                      <a:pPr marL="635" algn="l">
                        <a:lnSpc>
                          <a:spcPct val="100000"/>
                        </a:lnSpc>
                        <a:spcBef>
                          <a:spcPts val="715"/>
                        </a:spcBef>
                      </a:pPr>
                      <a:r>
                        <a:rPr lang="en-IN" sz="1500" dirty="0">
                          <a:solidFill>
                            <a:schemeClr val="bg1"/>
                          </a:solidFill>
                          <a:latin typeface="Calibri"/>
                          <a:cs typeface="Calibri"/>
                        </a:rPr>
                        <a:t>Snapshot of Data</a:t>
                      </a:r>
                      <a:endParaRPr sz="1500" dirty="0">
                        <a:solidFill>
                          <a:schemeClr val="bg1"/>
                        </a:solidFill>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629917">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Total number of trip – 20K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Thousands of telematics data points per trip have acceleration (3-axis), gyro (3-axis), Speed, Bearing and Accuracy information available at every 1s interval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Target </a:t>
                      </a:r>
                      <a:r>
                        <a:rPr lang="en-IN" sz="1200" dirty="0">
                          <a:latin typeface="+mn-lt"/>
                          <a:cs typeface="Calibri"/>
                        </a:rPr>
                        <a:t>Label per trip (1-indicate dangerous driving) – Slightly unbalanced 25% positive points</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Trip duration varies from 2min to 2.5 hrs; on the average of 15 mins* (figure on right) </a:t>
                      </a: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pic>
        <p:nvPicPr>
          <p:cNvPr id="45" name="Picture 44">
            <a:extLst>
              <a:ext uri="{FF2B5EF4-FFF2-40B4-BE49-F238E27FC236}">
                <a16:creationId xmlns:a16="http://schemas.microsoft.com/office/drawing/2014/main" id="{4E0D5D86-50F6-4DFF-B8C2-A5E9FF57D183}"/>
              </a:ext>
            </a:extLst>
          </p:cNvPr>
          <p:cNvPicPr>
            <a:picLocks noChangeAspect="1"/>
          </p:cNvPicPr>
          <p:nvPr/>
        </p:nvPicPr>
        <p:blipFill>
          <a:blip r:embed="rId3"/>
          <a:stretch>
            <a:fillRect/>
          </a:stretch>
        </p:blipFill>
        <p:spPr>
          <a:xfrm>
            <a:off x="6905790" y="818670"/>
            <a:ext cx="5133810" cy="3744434"/>
          </a:xfrm>
          <a:prstGeom prst="rect">
            <a:avLst/>
          </a:prstGeom>
        </p:spPr>
      </p:pic>
      <p:sp>
        <p:nvSpPr>
          <p:cNvPr id="46" name="Rectangle: Rounded Corners 45">
            <a:extLst>
              <a:ext uri="{FF2B5EF4-FFF2-40B4-BE49-F238E27FC236}">
                <a16:creationId xmlns:a16="http://schemas.microsoft.com/office/drawing/2014/main" id="{596E34D8-F9E1-4B1A-971C-B32CE25B97BA}"/>
              </a:ext>
            </a:extLst>
          </p:cNvPr>
          <p:cNvSpPr/>
          <p:nvPr/>
        </p:nvSpPr>
        <p:spPr>
          <a:xfrm>
            <a:off x="8711184" y="3648345"/>
            <a:ext cx="3200397" cy="1044177"/>
          </a:xfrm>
          <a:prstGeom prst="roundRect">
            <a:avLst/>
          </a:prstGeom>
          <a:solidFill>
            <a:schemeClr val="bg1">
              <a:alpha val="8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7" name="object 11">
            <a:extLst>
              <a:ext uri="{FF2B5EF4-FFF2-40B4-BE49-F238E27FC236}">
                <a16:creationId xmlns:a16="http://schemas.microsoft.com/office/drawing/2014/main" id="{818A90A5-D202-48BD-A60D-AF5CF8BF506E}"/>
              </a:ext>
            </a:extLst>
          </p:cNvPr>
          <p:cNvGraphicFramePr>
            <a:graphicFrameLocks noGrp="1"/>
          </p:cNvGraphicFramePr>
          <p:nvPr>
            <p:extLst>
              <p:ext uri="{D42A27DB-BD31-4B8C-83A1-F6EECF244321}">
                <p14:modId xmlns:p14="http://schemas.microsoft.com/office/powerpoint/2010/main" val="1184947413"/>
              </p:ext>
            </p:extLst>
          </p:nvPr>
        </p:nvGraphicFramePr>
        <p:xfrm>
          <a:off x="615187" y="3938066"/>
          <a:ext cx="6290602" cy="2064765"/>
        </p:xfrm>
        <a:graphic>
          <a:graphicData uri="http://schemas.openxmlformats.org/drawingml/2006/table">
            <a:tbl>
              <a:tblPr firstRow="1" bandRow="1">
                <a:tableStyleId>{2D5ABB26-0587-4C30-8999-92F81FD0307C}</a:tableStyleId>
              </a:tblPr>
              <a:tblGrid>
                <a:gridCol w="6290602">
                  <a:extLst>
                    <a:ext uri="{9D8B030D-6E8A-4147-A177-3AD203B41FA5}">
                      <a16:colId xmlns:a16="http://schemas.microsoft.com/office/drawing/2014/main" val="20000"/>
                    </a:ext>
                  </a:extLst>
                </a:gridCol>
              </a:tblGrid>
              <a:tr h="434848">
                <a:tc>
                  <a:txBody>
                    <a:bodyPr/>
                    <a:lstStyle/>
                    <a:p>
                      <a:pPr marL="635" algn="l">
                        <a:lnSpc>
                          <a:spcPct val="100000"/>
                        </a:lnSpc>
                        <a:spcBef>
                          <a:spcPts val="715"/>
                        </a:spcBef>
                      </a:pPr>
                      <a:r>
                        <a:rPr lang="en-IN" sz="1500" dirty="0">
                          <a:solidFill>
                            <a:schemeClr val="bg1"/>
                          </a:solidFill>
                          <a:latin typeface="Calibri"/>
                          <a:cs typeface="Calibri"/>
                        </a:rPr>
                        <a:t>Cleaning of Data</a:t>
                      </a:r>
                      <a:endParaRPr sz="1500" dirty="0">
                        <a:solidFill>
                          <a:schemeClr val="bg1"/>
                        </a:solidFill>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629917">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Removed outlier data points – Trip duration greater than 2.5 hrs</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Data Missing during the trip (removed if % of missing data is more than 90%)</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Received signal data is weak – indicated by speed value of -1 and higher </a:t>
                      </a:r>
                      <a:r>
                        <a:rPr lang="en-IN" sz="1200" dirty="0">
                          <a:latin typeface="+mn-lt"/>
                          <a:cs typeface="Calibri"/>
                        </a:rPr>
                        <a:t>accuracy value trip (removed if % of weak signal data is more than 90%)</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Applied special treatment of data missing and weak signal at feature engineering process</a:t>
                      </a: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sp>
        <p:nvSpPr>
          <p:cNvPr id="10" name="Speech Bubble: Oval 9">
            <a:extLst>
              <a:ext uri="{FF2B5EF4-FFF2-40B4-BE49-F238E27FC236}">
                <a16:creationId xmlns:a16="http://schemas.microsoft.com/office/drawing/2014/main" id="{AAD09462-2FD0-46CF-B916-6D21A1FE698C}"/>
              </a:ext>
            </a:extLst>
          </p:cNvPr>
          <p:cNvSpPr/>
          <p:nvPr/>
        </p:nvSpPr>
        <p:spPr>
          <a:xfrm>
            <a:off x="9829801" y="5105400"/>
            <a:ext cx="1524000" cy="533400"/>
          </a:xfrm>
          <a:prstGeom prst="wedgeEllipseCallout">
            <a:avLst>
              <a:gd name="adj1" fmla="val -49960"/>
              <a:gd name="adj2" fmla="val -12676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Outliers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3773170" cy="528320"/>
          </a:xfrm>
          <a:prstGeom prst="rect">
            <a:avLst/>
          </a:prstGeom>
        </p:spPr>
        <p:txBody>
          <a:bodyPr vert="horz" wrap="square" lIns="0" tIns="12700" rIns="0" bIns="0" rtlCol="0">
            <a:spAutoFit/>
          </a:bodyPr>
          <a:lstStyle/>
          <a:p>
            <a:pPr marL="12700">
              <a:lnSpc>
                <a:spcPct val="100000"/>
              </a:lnSpc>
              <a:spcBef>
                <a:spcPts val="100"/>
              </a:spcBef>
            </a:pPr>
            <a:r>
              <a:rPr lang="en-IN" spc="-25" dirty="0"/>
              <a:t>Feature Engineering </a:t>
            </a:r>
            <a:endParaRPr spc="-25" dirty="0"/>
          </a:p>
        </p:txBody>
      </p:sp>
      <p:sp>
        <p:nvSpPr>
          <p:cNvPr id="3" name="object 3"/>
          <p:cNvSpPr txBox="1"/>
          <p:nvPr/>
        </p:nvSpPr>
        <p:spPr>
          <a:xfrm>
            <a:off x="615187" y="1147699"/>
            <a:ext cx="4874257"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414042"/>
                </a:solidFill>
                <a:latin typeface="Arial"/>
                <a:cs typeface="Arial"/>
              </a:rPr>
              <a:t>Characteristics of the Trip </a:t>
            </a:r>
            <a:endParaRPr sz="1400" dirty="0">
              <a:latin typeface="Arial"/>
              <a:cs typeface="Arial"/>
            </a:endParaRPr>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sp>
        <p:nvSpPr>
          <p:cNvPr id="40" name="object 40"/>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lang="en-IN" sz="1000" spc="-5" dirty="0">
                <a:solidFill>
                  <a:srgbClr val="414042"/>
                </a:solidFill>
                <a:latin typeface="Calibri"/>
                <a:cs typeface="Calibri"/>
              </a:rPr>
              <a:t>For Trip Id 130</a:t>
            </a:r>
            <a:endParaRPr sz="1000" dirty="0">
              <a:latin typeface="Calibri"/>
              <a:cs typeface="Calibri"/>
            </a:endParaRP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ext uri="{D42A27DB-BD31-4B8C-83A1-F6EECF244321}">
                <p14:modId xmlns:p14="http://schemas.microsoft.com/office/powerpoint/2010/main" val="4037143283"/>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rgbClr val="0070C0"/>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graphicFrame>
        <p:nvGraphicFramePr>
          <p:cNvPr id="44" name="object 11">
            <a:extLst>
              <a:ext uri="{FF2B5EF4-FFF2-40B4-BE49-F238E27FC236}">
                <a16:creationId xmlns:a16="http://schemas.microsoft.com/office/drawing/2014/main" id="{E9D53441-60AB-4F89-881D-36464422CBA3}"/>
              </a:ext>
            </a:extLst>
          </p:cNvPr>
          <p:cNvGraphicFramePr>
            <a:graphicFrameLocks noGrp="1"/>
          </p:cNvGraphicFramePr>
          <p:nvPr>
            <p:extLst>
              <p:ext uri="{D42A27DB-BD31-4B8C-83A1-F6EECF244321}">
                <p14:modId xmlns:p14="http://schemas.microsoft.com/office/powerpoint/2010/main" val="397849179"/>
              </p:ext>
            </p:extLst>
          </p:nvPr>
        </p:nvGraphicFramePr>
        <p:xfrm>
          <a:off x="615187" y="1583580"/>
          <a:ext cx="5023613" cy="3613023"/>
        </p:xfrm>
        <a:graphic>
          <a:graphicData uri="http://schemas.openxmlformats.org/drawingml/2006/table">
            <a:tbl>
              <a:tblPr firstRow="1" bandRow="1">
                <a:tableStyleId>{2D5ABB26-0587-4C30-8999-92F81FD0307C}</a:tableStyleId>
              </a:tblPr>
              <a:tblGrid>
                <a:gridCol w="5023613">
                  <a:extLst>
                    <a:ext uri="{9D8B030D-6E8A-4147-A177-3AD203B41FA5}">
                      <a16:colId xmlns:a16="http://schemas.microsoft.com/office/drawing/2014/main" val="20000"/>
                    </a:ext>
                  </a:extLst>
                </a:gridCol>
              </a:tblGrid>
              <a:tr h="434848">
                <a:tc>
                  <a:txBody>
                    <a:bodyPr/>
                    <a:lstStyle/>
                    <a:p>
                      <a:pPr marL="635" algn="l">
                        <a:lnSpc>
                          <a:spcPct val="100000"/>
                        </a:lnSpc>
                        <a:spcBef>
                          <a:spcPts val="715"/>
                        </a:spcBef>
                      </a:pPr>
                      <a:r>
                        <a:rPr lang="en-IN" sz="1500" dirty="0">
                          <a:solidFill>
                            <a:schemeClr val="bg1"/>
                          </a:solidFill>
                          <a:latin typeface="Calibri"/>
                          <a:cs typeface="Calibri"/>
                        </a:rPr>
                        <a:t>Overall Trip Level Features </a:t>
                      </a:r>
                      <a:endParaRPr sz="1500" dirty="0">
                        <a:solidFill>
                          <a:schemeClr val="bg1"/>
                        </a:solidFill>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629917">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Statistical Features  (Min, Max, Std, Mean , Quantile) – Accuracy , Speed, Gyro, Acceleration, Bearing, Acceleration Calculated using speed</a:t>
                      </a:r>
                    </a:p>
                    <a:p>
                      <a:pPr marL="351790" marR="0" lvl="0" indent="-172720" defTabSz="914400" eaLnBrk="1" fontAlgn="auto" latinLnBrk="0" hangingPunct="1">
                        <a:lnSpc>
                          <a:spcPct val="100000"/>
                        </a:lnSpc>
                        <a:spcBef>
                          <a:spcPts val="1145"/>
                        </a:spcBef>
                        <a:spcAft>
                          <a:spcPts val="0"/>
                        </a:spcAft>
                        <a:buClr>
                          <a:srgbClr val="096AC8"/>
                        </a:buClr>
                        <a:buSzPct val="125000"/>
                        <a:buFont typeface="Arial"/>
                        <a:buChar char="•"/>
                        <a:tabLst>
                          <a:tab pos="352425" algn="l"/>
                        </a:tabLst>
                        <a:defRPr/>
                      </a:pPr>
                      <a:r>
                        <a:rPr lang="en-IN" sz="1200" dirty="0">
                          <a:latin typeface="+mn-lt"/>
                          <a:cs typeface="Calibri"/>
                        </a:rPr>
                        <a:t>Trip Duration, Missing data%, Average Speed, Number of stops, longest streak of stop</a:t>
                      </a:r>
                      <a:endParaRPr lang="en-IN" sz="1200" dirty="0">
                        <a:latin typeface="Calibri"/>
                        <a:cs typeface="Calibri"/>
                      </a:endParaRP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Detection of Events – Turns, Braking, Accelerator, Long Stop Detection, Quick Acceleration, Speeding, Harsh Braking, Cornering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Calibration of data – While removing impact of </a:t>
                      </a:r>
                      <a:r>
                        <a:rPr lang="en-IN" sz="1200" dirty="0">
                          <a:latin typeface="+mn-lt"/>
                          <a:cs typeface="Calibri"/>
                        </a:rPr>
                        <a:t>irrelevant events (missing data and weak signals) </a:t>
                      </a:r>
                      <a:r>
                        <a:rPr lang="en-IN" sz="1200" dirty="0">
                          <a:latin typeface="Calibri"/>
                          <a:cs typeface="Calibri"/>
                        </a:rPr>
                        <a:t>on interested events interested events (brake, stop , turn)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Fraction of braking events exceeds over 2m/s2</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Fraction of acceleration exceeds over 3m/s2</a:t>
                      </a:r>
                    </a:p>
                    <a:p>
                      <a:pPr marL="179070" indent="0">
                        <a:lnSpc>
                          <a:spcPct val="100000"/>
                        </a:lnSpc>
                        <a:spcBef>
                          <a:spcPts val="1145"/>
                        </a:spcBef>
                        <a:buClr>
                          <a:srgbClr val="096AC8"/>
                        </a:buClr>
                        <a:buSzPct val="125000"/>
                        <a:buFont typeface="Arial"/>
                        <a:buNone/>
                        <a:tabLst>
                          <a:tab pos="352425" algn="l"/>
                        </a:tabLst>
                      </a:pPr>
                      <a:endParaRPr lang="en-IN"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graphicFrame>
        <p:nvGraphicFramePr>
          <p:cNvPr id="27" name="object 11">
            <a:extLst>
              <a:ext uri="{FF2B5EF4-FFF2-40B4-BE49-F238E27FC236}">
                <a16:creationId xmlns:a16="http://schemas.microsoft.com/office/drawing/2014/main" id="{818A90A5-D202-48BD-A60D-AF5CF8BF506E}"/>
              </a:ext>
            </a:extLst>
          </p:cNvPr>
          <p:cNvGraphicFramePr>
            <a:graphicFrameLocks noGrp="1"/>
          </p:cNvGraphicFramePr>
          <p:nvPr>
            <p:extLst>
              <p:ext uri="{D42A27DB-BD31-4B8C-83A1-F6EECF244321}">
                <p14:modId xmlns:p14="http://schemas.microsoft.com/office/powerpoint/2010/main" val="112196792"/>
              </p:ext>
            </p:extLst>
          </p:nvPr>
        </p:nvGraphicFramePr>
        <p:xfrm>
          <a:off x="5791200" y="1584054"/>
          <a:ext cx="5821680" cy="2727604"/>
        </p:xfrm>
        <a:graphic>
          <a:graphicData uri="http://schemas.openxmlformats.org/drawingml/2006/table">
            <a:tbl>
              <a:tblPr firstRow="1" bandRow="1">
                <a:tableStyleId>{2D5ABB26-0587-4C30-8999-92F81FD0307C}</a:tableStyleId>
              </a:tblPr>
              <a:tblGrid>
                <a:gridCol w="5821680">
                  <a:extLst>
                    <a:ext uri="{9D8B030D-6E8A-4147-A177-3AD203B41FA5}">
                      <a16:colId xmlns:a16="http://schemas.microsoft.com/office/drawing/2014/main" val="20000"/>
                    </a:ext>
                  </a:extLst>
                </a:gridCol>
              </a:tblGrid>
              <a:tr h="420649">
                <a:tc>
                  <a:txBody>
                    <a:bodyPr/>
                    <a:lstStyle/>
                    <a:p>
                      <a:pPr marL="635" algn="l">
                        <a:lnSpc>
                          <a:spcPct val="100000"/>
                        </a:lnSpc>
                        <a:spcBef>
                          <a:spcPts val="715"/>
                        </a:spcBef>
                      </a:pPr>
                      <a:r>
                        <a:rPr lang="en-IN" sz="1500" dirty="0">
                          <a:solidFill>
                            <a:schemeClr val="bg1"/>
                          </a:solidFill>
                          <a:latin typeface="Calibri"/>
                          <a:cs typeface="Calibri"/>
                        </a:rPr>
                        <a:t>Interaction between the Driving Events </a:t>
                      </a:r>
                      <a:endParaRPr sz="1500" dirty="0">
                        <a:solidFill>
                          <a:schemeClr val="bg1"/>
                        </a:solidFill>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576695">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Sometime only detection of events would not fully characteristics the trip. There are lot of cross events possibility and impossible to detect using Decision Algorithm. Hence using sequence model (LSTM model)  to capture such scenario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Combination of events - Turn with high speed (combination of turn and speed event)</a:t>
                      </a:r>
                    </a:p>
                    <a:p>
                      <a:pPr marL="351790" marR="0" lvl="0" indent="-172720" defTabSz="914400" eaLnBrk="1" fontAlgn="auto" latinLnBrk="0" hangingPunct="1">
                        <a:lnSpc>
                          <a:spcPct val="100000"/>
                        </a:lnSpc>
                        <a:spcBef>
                          <a:spcPts val="1145"/>
                        </a:spcBef>
                        <a:spcAft>
                          <a:spcPts val="0"/>
                        </a:spcAft>
                        <a:buClr>
                          <a:srgbClr val="096AC8"/>
                        </a:buClr>
                        <a:buSzPct val="125000"/>
                        <a:buFont typeface="Arial"/>
                        <a:buChar char="•"/>
                        <a:tabLst>
                          <a:tab pos="352425" algn="l"/>
                        </a:tabLst>
                        <a:defRPr/>
                      </a:pPr>
                      <a:r>
                        <a:rPr lang="en-IN" sz="1200" dirty="0">
                          <a:latin typeface="+mn-lt"/>
                          <a:cs typeface="Calibri"/>
                        </a:rPr>
                        <a:t>Sequence/occurrence of events add significant value of the driver behaviour </a:t>
                      </a:r>
                      <a:endParaRPr lang="en-IN" sz="1200" dirty="0">
                        <a:latin typeface="Calibri"/>
                        <a:cs typeface="Calibri"/>
                      </a:endParaRP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Example: Turn, accelerator and then sudden break – Danger Behaviour  </a:t>
                      </a:r>
                    </a:p>
                    <a:p>
                      <a:pPr marL="351790" marR="0" lvl="0" indent="-172720" defTabSz="914400" eaLnBrk="1" fontAlgn="auto" latinLnBrk="0" hangingPunct="1">
                        <a:lnSpc>
                          <a:spcPct val="100000"/>
                        </a:lnSpc>
                        <a:spcBef>
                          <a:spcPts val="1145"/>
                        </a:spcBef>
                        <a:spcAft>
                          <a:spcPts val="0"/>
                        </a:spcAft>
                        <a:buClr>
                          <a:srgbClr val="096AC8"/>
                        </a:buClr>
                        <a:buSzPct val="125000"/>
                        <a:buFont typeface="Arial"/>
                        <a:buChar char="•"/>
                        <a:tabLst>
                          <a:tab pos="352425" algn="l"/>
                        </a:tabLst>
                        <a:defRPr/>
                      </a:pPr>
                      <a:r>
                        <a:rPr lang="en-IN" sz="1200" dirty="0">
                          <a:latin typeface="+mn-lt"/>
                          <a:cs typeface="Calibri"/>
                        </a:rPr>
                        <a:t>Stop may be in traffic and then sudden acceleration – Danger Behaviour</a:t>
                      </a:r>
                    </a:p>
                    <a:p>
                      <a:pPr marL="179070" indent="0">
                        <a:lnSpc>
                          <a:spcPct val="100000"/>
                        </a:lnSpc>
                        <a:spcBef>
                          <a:spcPts val="1145"/>
                        </a:spcBef>
                        <a:buClr>
                          <a:srgbClr val="096AC8"/>
                        </a:buClr>
                        <a:buSzPct val="125000"/>
                        <a:buFont typeface="Arial"/>
                        <a:buNone/>
                        <a:tabLst>
                          <a:tab pos="352425" algn="l"/>
                        </a:tabLst>
                      </a:pP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2168F01-EAA9-48DF-AC5E-CF0578CD25B6}"/>
              </a:ext>
            </a:extLst>
          </p:cNvPr>
          <p:cNvPicPr>
            <a:picLocks noChangeAspect="1"/>
          </p:cNvPicPr>
          <p:nvPr/>
        </p:nvPicPr>
        <p:blipFill>
          <a:blip r:embed="rId3"/>
          <a:stretch>
            <a:fillRect/>
          </a:stretch>
        </p:blipFill>
        <p:spPr>
          <a:xfrm>
            <a:off x="2743200" y="4824489"/>
            <a:ext cx="7019925" cy="1047750"/>
          </a:xfrm>
          <a:prstGeom prst="rect">
            <a:avLst/>
          </a:prstGeom>
        </p:spPr>
      </p:pic>
      <p:sp>
        <p:nvSpPr>
          <p:cNvPr id="18" name="Rectangle: Rounded Corners 17">
            <a:extLst>
              <a:ext uri="{FF2B5EF4-FFF2-40B4-BE49-F238E27FC236}">
                <a16:creationId xmlns:a16="http://schemas.microsoft.com/office/drawing/2014/main" id="{84E053F2-1C41-4A2A-95C8-F1CFB4EA7571}"/>
              </a:ext>
            </a:extLst>
          </p:cNvPr>
          <p:cNvSpPr/>
          <p:nvPr/>
        </p:nvSpPr>
        <p:spPr>
          <a:xfrm>
            <a:off x="7162800" y="4565549"/>
            <a:ext cx="1143000" cy="1530452"/>
          </a:xfrm>
          <a:prstGeom prst="roundRect">
            <a:avLst/>
          </a:prstGeom>
          <a:solidFill>
            <a:schemeClr val="accent6">
              <a:lumMod val="75000"/>
              <a:alpha val="24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34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6" y="536575"/>
            <a:ext cx="8832394" cy="520655"/>
          </a:xfrm>
          <a:prstGeom prst="rect">
            <a:avLst/>
          </a:prstGeom>
        </p:spPr>
        <p:txBody>
          <a:bodyPr vert="horz" wrap="square" lIns="0" tIns="12700" rIns="0" bIns="0" rtlCol="0">
            <a:spAutoFit/>
          </a:bodyPr>
          <a:lstStyle/>
          <a:p>
            <a:pPr marL="12700">
              <a:lnSpc>
                <a:spcPct val="100000"/>
              </a:lnSpc>
              <a:spcBef>
                <a:spcPts val="100"/>
              </a:spcBef>
            </a:pPr>
            <a:r>
              <a:rPr lang="en-IN" spc="-25" dirty="0"/>
              <a:t>Feature Engineering – Driving Events Detection  </a:t>
            </a:r>
            <a:endParaRPr spc="-25" dirty="0"/>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sp>
        <p:nvSpPr>
          <p:cNvPr id="40" name="object 40"/>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lang="en-IN" sz="1000" spc="-5" dirty="0">
                <a:solidFill>
                  <a:srgbClr val="414042"/>
                </a:solidFill>
                <a:latin typeface="Calibri"/>
                <a:cs typeface="Calibri"/>
              </a:rPr>
              <a:t>For Trip Id 13 Refer (06_Visualization Script)</a:t>
            </a:r>
            <a:endParaRPr sz="1000" dirty="0">
              <a:latin typeface="Calibri"/>
              <a:cs typeface="Calibri"/>
            </a:endParaRP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rgbClr val="0070C0"/>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470CB504-A041-4AE0-BAFB-D021A29BB964}"/>
              </a:ext>
            </a:extLst>
          </p:cNvPr>
          <p:cNvPicPr>
            <a:picLocks noChangeAspect="1"/>
          </p:cNvPicPr>
          <p:nvPr/>
        </p:nvPicPr>
        <p:blipFill>
          <a:blip r:embed="rId3"/>
          <a:stretch>
            <a:fillRect/>
          </a:stretch>
        </p:blipFill>
        <p:spPr>
          <a:xfrm>
            <a:off x="611717" y="1625788"/>
            <a:ext cx="10742083" cy="3572651"/>
          </a:xfrm>
          <a:prstGeom prst="rect">
            <a:avLst/>
          </a:prstGeom>
        </p:spPr>
      </p:pic>
      <p:sp>
        <p:nvSpPr>
          <p:cNvPr id="17" name="Rectangle: Rounded Corners 16">
            <a:extLst>
              <a:ext uri="{FF2B5EF4-FFF2-40B4-BE49-F238E27FC236}">
                <a16:creationId xmlns:a16="http://schemas.microsoft.com/office/drawing/2014/main" id="{C165E344-534A-4B1A-BD6F-5DED0FC54857}"/>
              </a:ext>
            </a:extLst>
          </p:cNvPr>
          <p:cNvSpPr/>
          <p:nvPr/>
        </p:nvSpPr>
        <p:spPr>
          <a:xfrm>
            <a:off x="5189409" y="2746348"/>
            <a:ext cx="600075" cy="2740051"/>
          </a:xfrm>
          <a:prstGeom prst="roundRect">
            <a:avLst/>
          </a:prstGeom>
          <a:solidFill>
            <a:schemeClr val="accent1">
              <a:alpha val="24000"/>
            </a:schemeClr>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8" name="Rectangle: Rounded Corners 17">
            <a:extLst>
              <a:ext uri="{FF2B5EF4-FFF2-40B4-BE49-F238E27FC236}">
                <a16:creationId xmlns:a16="http://schemas.microsoft.com/office/drawing/2014/main" id="{DBD6448F-ED3D-4CC7-8571-7422FFA0C414}"/>
              </a:ext>
            </a:extLst>
          </p:cNvPr>
          <p:cNvSpPr/>
          <p:nvPr/>
        </p:nvSpPr>
        <p:spPr>
          <a:xfrm>
            <a:off x="4046935" y="2746347"/>
            <a:ext cx="600075" cy="2740051"/>
          </a:xfrm>
          <a:prstGeom prst="roundRect">
            <a:avLst/>
          </a:prstGeom>
          <a:solidFill>
            <a:schemeClr val="accent1">
              <a:alpha val="24000"/>
            </a:schemeClr>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9" name="Speech Bubble: Oval 18">
            <a:extLst>
              <a:ext uri="{FF2B5EF4-FFF2-40B4-BE49-F238E27FC236}">
                <a16:creationId xmlns:a16="http://schemas.microsoft.com/office/drawing/2014/main" id="{D49E5B1F-E9FC-4D64-8ECA-43AD0EF3CB73}"/>
              </a:ext>
            </a:extLst>
          </p:cNvPr>
          <p:cNvSpPr/>
          <p:nvPr/>
        </p:nvSpPr>
        <p:spPr>
          <a:xfrm>
            <a:off x="6259828" y="1592245"/>
            <a:ext cx="2350768" cy="647699"/>
          </a:xfrm>
          <a:prstGeom prst="wedgeEllipseCallout">
            <a:avLst>
              <a:gd name="adj1" fmla="val -73777"/>
              <a:gd name="adj2" fmla="val 1258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100" dirty="0"/>
              <a:t>Danger Event Detection - Harsh Braking </a:t>
            </a:r>
            <a:r>
              <a:rPr lang="en-IN" sz="1100" baseline="0" dirty="0"/>
              <a:t> </a:t>
            </a:r>
          </a:p>
          <a:p>
            <a:pPr algn="l"/>
            <a:endParaRPr lang="en-IN" sz="1100" dirty="0"/>
          </a:p>
        </p:txBody>
      </p:sp>
      <p:sp>
        <p:nvSpPr>
          <p:cNvPr id="20" name="Speech Bubble: Oval 19">
            <a:extLst>
              <a:ext uri="{FF2B5EF4-FFF2-40B4-BE49-F238E27FC236}">
                <a16:creationId xmlns:a16="http://schemas.microsoft.com/office/drawing/2014/main" id="{794190A3-C525-463D-9A5B-82756585D134}"/>
              </a:ext>
            </a:extLst>
          </p:cNvPr>
          <p:cNvSpPr/>
          <p:nvPr/>
        </p:nvSpPr>
        <p:spPr>
          <a:xfrm>
            <a:off x="1680236" y="5231982"/>
            <a:ext cx="2095499" cy="647699"/>
          </a:xfrm>
          <a:prstGeom prst="wedgeEllipseCallout">
            <a:avLst>
              <a:gd name="adj1" fmla="val 62266"/>
              <a:gd name="adj2" fmla="val -61034"/>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100" dirty="0"/>
              <a:t>Event Detection - Braking</a:t>
            </a:r>
            <a:r>
              <a:rPr lang="en-IN" sz="1100" baseline="0" dirty="0"/>
              <a:t> </a:t>
            </a:r>
          </a:p>
          <a:p>
            <a:pPr algn="l"/>
            <a:endParaRPr lang="en-IN" sz="1100" dirty="0"/>
          </a:p>
        </p:txBody>
      </p:sp>
      <p:sp>
        <p:nvSpPr>
          <p:cNvPr id="21" name="Speech Bubble: Oval 20">
            <a:extLst>
              <a:ext uri="{FF2B5EF4-FFF2-40B4-BE49-F238E27FC236}">
                <a16:creationId xmlns:a16="http://schemas.microsoft.com/office/drawing/2014/main" id="{151CFF92-E24E-4247-A3ED-D6C629BBBA7D}"/>
              </a:ext>
            </a:extLst>
          </p:cNvPr>
          <p:cNvSpPr/>
          <p:nvPr/>
        </p:nvSpPr>
        <p:spPr>
          <a:xfrm>
            <a:off x="9677400" y="5304837"/>
            <a:ext cx="2095499" cy="647699"/>
          </a:xfrm>
          <a:prstGeom prst="wedgeEllipseCallout">
            <a:avLst>
              <a:gd name="adj1" fmla="val -86611"/>
              <a:gd name="adj2" fmla="val -402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100" dirty="0"/>
              <a:t>No Event Detection</a:t>
            </a:r>
            <a:endParaRPr lang="en-IN" sz="1100" baseline="0" dirty="0"/>
          </a:p>
          <a:p>
            <a:pPr algn="l"/>
            <a:endParaRPr lang="en-IN" sz="1100" dirty="0"/>
          </a:p>
        </p:txBody>
      </p:sp>
      <p:sp>
        <p:nvSpPr>
          <p:cNvPr id="22" name="Rectangle: Rounded Corners 21">
            <a:extLst>
              <a:ext uri="{FF2B5EF4-FFF2-40B4-BE49-F238E27FC236}">
                <a16:creationId xmlns:a16="http://schemas.microsoft.com/office/drawing/2014/main" id="{C6021AE6-DDEE-42DE-B53B-C62F7FC99F47}"/>
              </a:ext>
            </a:extLst>
          </p:cNvPr>
          <p:cNvSpPr/>
          <p:nvPr/>
        </p:nvSpPr>
        <p:spPr>
          <a:xfrm>
            <a:off x="6126492" y="2746347"/>
            <a:ext cx="3003789" cy="2740051"/>
          </a:xfrm>
          <a:prstGeom prst="roundRect">
            <a:avLst/>
          </a:prstGeom>
          <a:solidFill>
            <a:schemeClr val="accent3">
              <a:lumMod val="60000"/>
              <a:lumOff val="40000"/>
              <a:alpha val="64000"/>
            </a:schemeClr>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Tree>
    <p:extLst>
      <p:ext uri="{BB962C8B-B14F-4D97-AF65-F5344CB8AC3E}">
        <p14:creationId xmlns:p14="http://schemas.microsoft.com/office/powerpoint/2010/main" val="211575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6" y="536575"/>
            <a:ext cx="10051594" cy="520655"/>
          </a:xfrm>
          <a:prstGeom prst="rect">
            <a:avLst/>
          </a:prstGeom>
        </p:spPr>
        <p:txBody>
          <a:bodyPr vert="horz" wrap="square" lIns="0" tIns="12700" rIns="0" bIns="0" rtlCol="0">
            <a:spAutoFit/>
          </a:bodyPr>
          <a:lstStyle/>
          <a:p>
            <a:pPr marL="12700">
              <a:lnSpc>
                <a:spcPct val="100000"/>
              </a:lnSpc>
              <a:spcBef>
                <a:spcPts val="100"/>
              </a:spcBef>
            </a:pPr>
            <a:r>
              <a:rPr lang="en-IN" spc="-25" dirty="0"/>
              <a:t>Feature Engineering – Interaction/Sequence of Events</a:t>
            </a:r>
            <a:endParaRPr spc="-25" dirty="0"/>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sp>
        <p:nvSpPr>
          <p:cNvPr id="40" name="object 40"/>
          <p:cNvSpPr txBox="1"/>
          <p:nvPr/>
        </p:nvSpPr>
        <p:spPr>
          <a:xfrm>
            <a:off x="691336" y="6527800"/>
            <a:ext cx="7843063" cy="166071"/>
          </a:xfrm>
          <a:prstGeom prst="rect">
            <a:avLst/>
          </a:prstGeom>
        </p:spPr>
        <p:txBody>
          <a:bodyPr vert="horz" wrap="square" lIns="0" tIns="12065" rIns="0" bIns="0" rtlCol="0">
            <a:spAutoFit/>
          </a:bodyPr>
          <a:lstStyle/>
          <a:p>
            <a:pPr marL="12700" marR="5080">
              <a:lnSpc>
                <a:spcPct val="100000"/>
              </a:lnSpc>
              <a:spcBef>
                <a:spcPts val="95"/>
              </a:spcBef>
            </a:pPr>
            <a:r>
              <a:rPr lang="en-IN" sz="1000" spc="-5" dirty="0">
                <a:solidFill>
                  <a:srgbClr val="414042"/>
                </a:solidFill>
                <a:latin typeface="Calibri"/>
                <a:cs typeface="Calibri"/>
              </a:rPr>
              <a:t>For Trip Id 130 (Refer 06_Visualization Script)</a:t>
            </a:r>
            <a:endParaRPr sz="1000" dirty="0">
              <a:latin typeface="Calibri"/>
              <a:cs typeface="Calibri"/>
            </a:endParaRP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rgbClr val="0070C0"/>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52D07BAF-5DDB-4B51-9F73-D2969DD78C12}"/>
              </a:ext>
            </a:extLst>
          </p:cNvPr>
          <p:cNvPicPr>
            <a:picLocks noChangeAspect="1"/>
          </p:cNvPicPr>
          <p:nvPr/>
        </p:nvPicPr>
        <p:blipFill>
          <a:blip r:embed="rId3"/>
          <a:stretch>
            <a:fillRect/>
          </a:stretch>
        </p:blipFill>
        <p:spPr>
          <a:xfrm>
            <a:off x="639853" y="1499616"/>
            <a:ext cx="11171148" cy="3698826"/>
          </a:xfrm>
          <a:prstGeom prst="rect">
            <a:avLst/>
          </a:prstGeom>
        </p:spPr>
      </p:pic>
      <p:sp>
        <p:nvSpPr>
          <p:cNvPr id="17" name="Rectangle: Rounded Corners 16">
            <a:extLst>
              <a:ext uri="{FF2B5EF4-FFF2-40B4-BE49-F238E27FC236}">
                <a16:creationId xmlns:a16="http://schemas.microsoft.com/office/drawing/2014/main" id="{7933D6A6-74E5-4C69-BCD5-149DD748C1DC}"/>
              </a:ext>
            </a:extLst>
          </p:cNvPr>
          <p:cNvSpPr/>
          <p:nvPr/>
        </p:nvSpPr>
        <p:spPr>
          <a:xfrm>
            <a:off x="5646685" y="3581400"/>
            <a:ext cx="1665465" cy="1905000"/>
          </a:xfrm>
          <a:prstGeom prst="roundRect">
            <a:avLst/>
          </a:prstGeom>
          <a:solidFill>
            <a:schemeClr val="accent1">
              <a:alpha val="24000"/>
            </a:schemeClr>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8" name="Rectangle: Rounded Corners 17">
            <a:extLst>
              <a:ext uri="{FF2B5EF4-FFF2-40B4-BE49-F238E27FC236}">
                <a16:creationId xmlns:a16="http://schemas.microsoft.com/office/drawing/2014/main" id="{555AF3C7-E1D0-4959-B229-BCA576FA9FAA}"/>
              </a:ext>
            </a:extLst>
          </p:cNvPr>
          <p:cNvSpPr/>
          <p:nvPr/>
        </p:nvSpPr>
        <p:spPr>
          <a:xfrm>
            <a:off x="9801873" y="2257510"/>
            <a:ext cx="1665465" cy="1905000"/>
          </a:xfrm>
          <a:prstGeom prst="roundRect">
            <a:avLst/>
          </a:prstGeom>
          <a:solidFill>
            <a:schemeClr val="accent1">
              <a:alpha val="24000"/>
            </a:schemeClr>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9" name="Speech Bubble: Oval 18">
            <a:extLst>
              <a:ext uri="{FF2B5EF4-FFF2-40B4-BE49-F238E27FC236}">
                <a16:creationId xmlns:a16="http://schemas.microsoft.com/office/drawing/2014/main" id="{D4E4EE61-B053-43A2-917F-76C7922324AB}"/>
              </a:ext>
            </a:extLst>
          </p:cNvPr>
          <p:cNvSpPr/>
          <p:nvPr/>
        </p:nvSpPr>
        <p:spPr>
          <a:xfrm>
            <a:off x="3179374" y="5346759"/>
            <a:ext cx="2506117" cy="801115"/>
          </a:xfrm>
          <a:prstGeom prst="wedgeEllipseCallout">
            <a:avLst>
              <a:gd name="adj1" fmla="val 50171"/>
              <a:gd name="adj2" fmla="val -605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100" dirty="0"/>
              <a:t>Danger Event Detection – </a:t>
            </a:r>
          </a:p>
          <a:p>
            <a:pPr algn="ctr"/>
            <a:r>
              <a:rPr lang="en-IN" dirty="0"/>
              <a:t>Harsh Braking and then significant stop </a:t>
            </a:r>
            <a:r>
              <a:rPr lang="en-IN" sz="1100" dirty="0"/>
              <a:t> </a:t>
            </a:r>
            <a:r>
              <a:rPr lang="en-IN" sz="1100" baseline="0" dirty="0"/>
              <a:t> </a:t>
            </a:r>
          </a:p>
          <a:p>
            <a:pPr algn="l"/>
            <a:endParaRPr lang="en-IN" sz="1100" dirty="0"/>
          </a:p>
        </p:txBody>
      </p:sp>
      <p:sp>
        <p:nvSpPr>
          <p:cNvPr id="20" name="Speech Bubble: Oval 19">
            <a:extLst>
              <a:ext uri="{FF2B5EF4-FFF2-40B4-BE49-F238E27FC236}">
                <a16:creationId xmlns:a16="http://schemas.microsoft.com/office/drawing/2014/main" id="{5120EE7E-EE3E-4789-9C19-772054D78E88}"/>
              </a:ext>
            </a:extLst>
          </p:cNvPr>
          <p:cNvSpPr/>
          <p:nvPr/>
        </p:nvSpPr>
        <p:spPr>
          <a:xfrm>
            <a:off x="6624166" y="1371600"/>
            <a:ext cx="2506117" cy="801115"/>
          </a:xfrm>
          <a:prstGeom prst="wedgeEllipseCallout">
            <a:avLst>
              <a:gd name="adj1" fmla="val 76463"/>
              <a:gd name="adj2" fmla="val 6706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100" dirty="0"/>
              <a:t>Danger Event Detection – </a:t>
            </a:r>
          </a:p>
          <a:p>
            <a:pPr algn="ctr"/>
            <a:r>
              <a:rPr lang="en-IN" sz="1100" baseline="0" dirty="0"/>
              <a:t>Harsh Braking </a:t>
            </a:r>
            <a:r>
              <a:rPr lang="en-IN" dirty="0"/>
              <a:t>and turning </a:t>
            </a:r>
            <a:endParaRPr lang="en-IN" sz="1100" baseline="0" dirty="0"/>
          </a:p>
          <a:p>
            <a:pPr algn="l"/>
            <a:endParaRPr lang="en-IN" sz="1100" dirty="0"/>
          </a:p>
        </p:txBody>
      </p:sp>
    </p:spTree>
    <p:extLst>
      <p:ext uri="{BB962C8B-B14F-4D97-AF65-F5344CB8AC3E}">
        <p14:creationId xmlns:p14="http://schemas.microsoft.com/office/powerpoint/2010/main" val="235770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3773170" cy="528320"/>
          </a:xfrm>
          <a:prstGeom prst="rect">
            <a:avLst/>
          </a:prstGeom>
        </p:spPr>
        <p:txBody>
          <a:bodyPr vert="horz" wrap="square" lIns="0" tIns="12700" rIns="0" bIns="0" rtlCol="0">
            <a:spAutoFit/>
          </a:bodyPr>
          <a:lstStyle/>
          <a:p>
            <a:pPr marL="12700">
              <a:lnSpc>
                <a:spcPct val="100000"/>
              </a:lnSpc>
              <a:spcBef>
                <a:spcPts val="100"/>
              </a:spcBef>
            </a:pPr>
            <a:r>
              <a:rPr lang="en-IN" spc="-25" dirty="0" err="1"/>
              <a:t>Modeling</a:t>
            </a:r>
            <a:endParaRPr spc="-25" dirty="0"/>
          </a:p>
        </p:txBody>
      </p:sp>
      <p:sp>
        <p:nvSpPr>
          <p:cNvPr id="3" name="object 3"/>
          <p:cNvSpPr txBox="1"/>
          <p:nvPr/>
        </p:nvSpPr>
        <p:spPr>
          <a:xfrm>
            <a:off x="615187" y="1147699"/>
            <a:ext cx="4874257" cy="228909"/>
          </a:xfrm>
          <a:prstGeom prst="rect">
            <a:avLst/>
          </a:prstGeom>
        </p:spPr>
        <p:txBody>
          <a:bodyPr vert="horz" wrap="square" lIns="0" tIns="13335" rIns="0" bIns="0" rtlCol="0">
            <a:spAutoFit/>
          </a:bodyPr>
          <a:lstStyle/>
          <a:p>
            <a:pPr marL="12700">
              <a:lnSpc>
                <a:spcPct val="100000"/>
              </a:lnSpc>
              <a:spcBef>
                <a:spcPts val="105"/>
              </a:spcBef>
            </a:pPr>
            <a:r>
              <a:rPr lang="en-IN" sz="1400" dirty="0" err="1">
                <a:solidFill>
                  <a:srgbClr val="414042"/>
                </a:solidFill>
                <a:latin typeface="Arial"/>
                <a:cs typeface="Arial"/>
              </a:rPr>
              <a:t>Modeling</a:t>
            </a:r>
            <a:r>
              <a:rPr lang="en-IN" sz="1400" dirty="0">
                <a:solidFill>
                  <a:srgbClr val="414042"/>
                </a:solidFill>
                <a:latin typeface="Arial"/>
                <a:cs typeface="Arial"/>
              </a:rPr>
              <a:t> and </a:t>
            </a:r>
            <a:r>
              <a:rPr lang="en-IN" sz="1400" spc="-5" dirty="0">
                <a:solidFill>
                  <a:srgbClr val="414042"/>
                </a:solidFill>
                <a:latin typeface="Arial"/>
                <a:cs typeface="Arial"/>
              </a:rPr>
              <a:t>validation</a:t>
            </a:r>
            <a:r>
              <a:rPr lang="en-IN" sz="1400" spc="-75" dirty="0">
                <a:solidFill>
                  <a:srgbClr val="414042"/>
                </a:solidFill>
                <a:latin typeface="Arial"/>
                <a:cs typeface="Arial"/>
              </a:rPr>
              <a:t> </a:t>
            </a:r>
            <a:r>
              <a:rPr lang="en-IN" sz="1400" spc="-5" dirty="0">
                <a:solidFill>
                  <a:srgbClr val="414042"/>
                </a:solidFill>
                <a:latin typeface="Arial"/>
                <a:cs typeface="Arial"/>
              </a:rPr>
              <a:t>techniques</a:t>
            </a:r>
            <a:endParaRPr lang="en-IN" sz="1400" dirty="0">
              <a:latin typeface="Arial"/>
              <a:cs typeface="Arial"/>
            </a:endParaRPr>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ext uri="{D42A27DB-BD31-4B8C-83A1-F6EECF244321}">
                <p14:modId xmlns:p14="http://schemas.microsoft.com/office/powerpoint/2010/main" val="1916561335"/>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rgbClr val="0070C0"/>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graphicFrame>
        <p:nvGraphicFramePr>
          <p:cNvPr id="44" name="object 11">
            <a:extLst>
              <a:ext uri="{FF2B5EF4-FFF2-40B4-BE49-F238E27FC236}">
                <a16:creationId xmlns:a16="http://schemas.microsoft.com/office/drawing/2014/main" id="{E9D53441-60AB-4F89-881D-36464422CBA3}"/>
              </a:ext>
            </a:extLst>
          </p:cNvPr>
          <p:cNvGraphicFramePr>
            <a:graphicFrameLocks noGrp="1"/>
          </p:cNvGraphicFramePr>
          <p:nvPr>
            <p:extLst>
              <p:ext uri="{D42A27DB-BD31-4B8C-83A1-F6EECF244321}">
                <p14:modId xmlns:p14="http://schemas.microsoft.com/office/powerpoint/2010/main" val="2725633356"/>
              </p:ext>
            </p:extLst>
          </p:nvPr>
        </p:nvGraphicFramePr>
        <p:xfrm>
          <a:off x="615186" y="1583580"/>
          <a:ext cx="5785607" cy="3088640"/>
        </p:xfrm>
        <a:graphic>
          <a:graphicData uri="http://schemas.openxmlformats.org/drawingml/2006/table">
            <a:tbl>
              <a:tblPr firstRow="1" bandRow="1">
                <a:tableStyleId>{2D5ABB26-0587-4C30-8999-92F81FD0307C}</a:tableStyleId>
              </a:tblPr>
              <a:tblGrid>
                <a:gridCol w="5785607">
                  <a:extLst>
                    <a:ext uri="{9D8B030D-6E8A-4147-A177-3AD203B41FA5}">
                      <a16:colId xmlns:a16="http://schemas.microsoft.com/office/drawing/2014/main" val="20000"/>
                    </a:ext>
                  </a:extLst>
                </a:gridCol>
              </a:tblGrid>
              <a:tr h="119363">
                <a:tc>
                  <a:txBody>
                    <a:bodyPr/>
                    <a:lstStyle/>
                    <a:p>
                      <a:pPr marL="635" algn="l">
                        <a:lnSpc>
                          <a:spcPct val="100000"/>
                        </a:lnSpc>
                        <a:spcBef>
                          <a:spcPts val="715"/>
                        </a:spcBef>
                      </a:pPr>
                      <a:r>
                        <a:rPr lang="en-IN" sz="1500" dirty="0">
                          <a:solidFill>
                            <a:schemeClr val="bg1"/>
                          </a:solidFill>
                          <a:latin typeface="+mn-lt"/>
                          <a:cs typeface="Calibri"/>
                        </a:rPr>
                        <a:t>Primary </a:t>
                      </a:r>
                      <a:r>
                        <a:rPr lang="en-IN" sz="1500" dirty="0" err="1">
                          <a:solidFill>
                            <a:schemeClr val="bg1"/>
                          </a:solidFill>
                          <a:latin typeface="+mn-lt"/>
                          <a:cs typeface="Calibri"/>
                        </a:rPr>
                        <a:t>Modeling</a:t>
                      </a:r>
                      <a:r>
                        <a:rPr lang="en-IN" sz="1500" dirty="0">
                          <a:solidFill>
                            <a:schemeClr val="bg1"/>
                          </a:solidFill>
                          <a:latin typeface="+mn-lt"/>
                          <a:cs typeface="Calibri"/>
                        </a:rPr>
                        <a:t> Technique: Gradient Boosted Trees (</a:t>
                      </a:r>
                      <a:r>
                        <a:rPr lang="en-IN" sz="1500" dirty="0" err="1">
                          <a:solidFill>
                            <a:schemeClr val="bg1"/>
                          </a:solidFill>
                          <a:latin typeface="+mn-lt"/>
                          <a:cs typeface="Calibri"/>
                        </a:rPr>
                        <a:t>LightGBM</a:t>
                      </a:r>
                      <a:r>
                        <a:rPr lang="en-IN" sz="1500" dirty="0">
                          <a:solidFill>
                            <a:schemeClr val="bg1"/>
                          </a:solidFill>
                          <a:latin typeface="+mn-lt"/>
                          <a:cs typeface="Calibri"/>
                        </a:rPr>
                        <a:t>)</a:t>
                      </a:r>
                    </a:p>
                  </a:txBody>
                  <a:tcPr marL="0" marR="0" marT="90805" marB="0">
                    <a:solidFill>
                      <a:srgbClr val="096AC8"/>
                    </a:solidFill>
                  </a:tcPr>
                </a:tc>
                <a:extLst>
                  <a:ext uri="{0D108BD9-81ED-4DB2-BD59-A6C34878D82A}">
                    <a16:rowId xmlns:a16="http://schemas.microsoft.com/office/drawing/2014/main" val="10000"/>
                  </a:ext>
                </a:extLst>
              </a:tr>
              <a:tr h="1629917">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A state-of-the-art implementation of gradient-boosted decision trees with several attractive features:</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Training/Validation – 80/20 ratio at trip level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Used 5-CV folds to insure model stability and performance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Used Bayesian approach for Hyper parameters tuning </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mn-lt"/>
                          <a:cs typeface="Calibri"/>
                        </a:rPr>
                        <a:t>Ensemble the sequence model score in </a:t>
                      </a:r>
                      <a:r>
                        <a:rPr lang="en-IN" sz="1200" dirty="0" err="1">
                          <a:latin typeface="+mn-lt"/>
                          <a:cs typeface="Calibri"/>
                        </a:rPr>
                        <a:t>LightGBM</a:t>
                      </a:r>
                      <a:r>
                        <a:rPr lang="en-IN" sz="1200" dirty="0">
                          <a:latin typeface="+mn-lt"/>
                          <a:cs typeface="Calibri"/>
                        </a:rPr>
                        <a:t> model</a:t>
                      </a:r>
                    </a:p>
                    <a:p>
                      <a:pPr marL="351790" indent="-172720">
                        <a:lnSpc>
                          <a:spcPct val="100000"/>
                        </a:lnSpc>
                        <a:spcBef>
                          <a:spcPts val="1145"/>
                        </a:spcBef>
                        <a:buClr>
                          <a:srgbClr val="096AC8"/>
                        </a:buClr>
                        <a:buSzPct val="125000"/>
                        <a:buFont typeface="Arial"/>
                        <a:buChar char="•"/>
                        <a:tabLst>
                          <a:tab pos="352425" algn="l"/>
                        </a:tabLst>
                      </a:pPr>
                      <a:endParaRPr lang="en-IN" sz="1200" dirty="0">
                        <a:latin typeface="+mn-lt"/>
                        <a:cs typeface="Calibri"/>
                      </a:endParaRPr>
                    </a:p>
                    <a:p>
                      <a:pPr marL="351790" indent="-172720">
                        <a:lnSpc>
                          <a:spcPct val="100000"/>
                        </a:lnSpc>
                        <a:spcBef>
                          <a:spcPts val="1145"/>
                        </a:spcBef>
                        <a:buClr>
                          <a:srgbClr val="096AC8"/>
                        </a:buClr>
                        <a:buSzPct val="125000"/>
                        <a:buFont typeface="Arial"/>
                        <a:buChar char="•"/>
                        <a:tabLst>
                          <a:tab pos="352425" algn="l"/>
                        </a:tabLst>
                      </a:pPr>
                      <a:endParaRPr lang="en-IN" sz="1200" dirty="0">
                        <a:latin typeface="+mn-lt"/>
                        <a:cs typeface="Calibri"/>
                      </a:endParaRPr>
                    </a:p>
                    <a:p>
                      <a:pPr marL="179070" indent="0">
                        <a:lnSpc>
                          <a:spcPct val="100000"/>
                        </a:lnSpc>
                        <a:spcBef>
                          <a:spcPts val="1145"/>
                        </a:spcBef>
                        <a:buClr>
                          <a:srgbClr val="096AC8"/>
                        </a:buClr>
                        <a:buSzPct val="125000"/>
                        <a:buFont typeface="Arial"/>
                        <a:buNone/>
                        <a:tabLst>
                          <a:tab pos="352425" algn="l"/>
                        </a:tabLst>
                      </a:pPr>
                      <a:endParaRPr lang="en-IN"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graphicFrame>
        <p:nvGraphicFramePr>
          <p:cNvPr id="27" name="object 11">
            <a:extLst>
              <a:ext uri="{FF2B5EF4-FFF2-40B4-BE49-F238E27FC236}">
                <a16:creationId xmlns:a16="http://schemas.microsoft.com/office/drawing/2014/main" id="{818A90A5-D202-48BD-A60D-AF5CF8BF506E}"/>
              </a:ext>
            </a:extLst>
          </p:cNvPr>
          <p:cNvGraphicFramePr>
            <a:graphicFrameLocks noGrp="1"/>
          </p:cNvGraphicFramePr>
          <p:nvPr>
            <p:extLst>
              <p:ext uri="{D42A27DB-BD31-4B8C-83A1-F6EECF244321}">
                <p14:modId xmlns:p14="http://schemas.microsoft.com/office/powerpoint/2010/main" val="2550849936"/>
              </p:ext>
            </p:extLst>
          </p:nvPr>
        </p:nvGraphicFramePr>
        <p:xfrm>
          <a:off x="6858000" y="1584054"/>
          <a:ext cx="4754879" cy="1992640"/>
        </p:xfrm>
        <a:graphic>
          <a:graphicData uri="http://schemas.openxmlformats.org/drawingml/2006/table">
            <a:tbl>
              <a:tblPr firstRow="1" bandRow="1">
                <a:tableStyleId>{2D5ABB26-0587-4C30-8999-92F81FD0307C}</a:tableStyleId>
              </a:tblPr>
              <a:tblGrid>
                <a:gridCol w="4754879">
                  <a:extLst>
                    <a:ext uri="{9D8B030D-6E8A-4147-A177-3AD203B41FA5}">
                      <a16:colId xmlns:a16="http://schemas.microsoft.com/office/drawing/2014/main" val="20000"/>
                    </a:ext>
                  </a:extLst>
                </a:gridCol>
              </a:tblGrid>
              <a:tr h="329388">
                <a:tc>
                  <a:txBody>
                    <a:bodyPr/>
                    <a:lstStyle/>
                    <a:p>
                      <a:pPr marL="635" algn="l">
                        <a:lnSpc>
                          <a:spcPct val="100000"/>
                        </a:lnSpc>
                        <a:spcBef>
                          <a:spcPts val="715"/>
                        </a:spcBef>
                      </a:pPr>
                      <a:r>
                        <a:rPr lang="en-IN" sz="1500" dirty="0">
                          <a:solidFill>
                            <a:schemeClr val="bg1"/>
                          </a:solidFill>
                          <a:latin typeface="Calibri"/>
                          <a:cs typeface="Calibri"/>
                        </a:rPr>
                        <a:t>Sequence Model - LSTM</a:t>
                      </a:r>
                      <a:endParaRPr sz="1500" dirty="0">
                        <a:solidFill>
                          <a:schemeClr val="bg1"/>
                        </a:solidFill>
                        <a:latin typeface="Calibri"/>
                        <a:cs typeface="Calibri"/>
                      </a:endParaRPr>
                    </a:p>
                  </a:txBody>
                  <a:tcPr marL="0" marR="0" marT="90805" marB="0">
                    <a:solidFill>
                      <a:srgbClr val="096AC8"/>
                    </a:solidFill>
                  </a:tcPr>
                </a:tc>
                <a:extLst>
                  <a:ext uri="{0D108BD9-81ED-4DB2-BD59-A6C34878D82A}">
                    <a16:rowId xmlns:a16="http://schemas.microsoft.com/office/drawing/2014/main" val="10000"/>
                  </a:ext>
                </a:extLst>
              </a:tr>
              <a:tr h="1663252">
                <a:tc>
                  <a:txBody>
                    <a:bodyPr/>
                    <a:lstStyle/>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Used LSTM model to captured interaction/sequence between events</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Considered 6 events - Braking, Acceleration, Accuracy, Stop, Missing and Signal weak events for sequence model</a:t>
                      </a:r>
                    </a:p>
                    <a:p>
                      <a:pPr marL="351790" indent="-172720">
                        <a:lnSpc>
                          <a:spcPct val="100000"/>
                        </a:lnSpc>
                        <a:spcBef>
                          <a:spcPts val="1145"/>
                        </a:spcBef>
                        <a:buClr>
                          <a:srgbClr val="096AC8"/>
                        </a:buClr>
                        <a:buSzPct val="125000"/>
                        <a:buFont typeface="Arial"/>
                        <a:buChar char="•"/>
                        <a:tabLst>
                          <a:tab pos="352425" algn="l"/>
                        </a:tabLst>
                      </a:pPr>
                      <a:r>
                        <a:rPr lang="en-IN" sz="1200" dirty="0">
                          <a:latin typeface="Calibri"/>
                          <a:cs typeface="Calibri"/>
                        </a:rPr>
                        <a:t>Built deep model of 3 layers; with [8,5,1] neurons configuration  </a:t>
                      </a:r>
                      <a:endParaRPr lang="en-IN" sz="1200" dirty="0">
                        <a:latin typeface="+mn-lt"/>
                        <a:cs typeface="Calibri"/>
                      </a:endParaRPr>
                    </a:p>
                    <a:p>
                      <a:pPr marL="179070" indent="0">
                        <a:lnSpc>
                          <a:spcPct val="100000"/>
                        </a:lnSpc>
                        <a:spcBef>
                          <a:spcPts val="1145"/>
                        </a:spcBef>
                        <a:buClr>
                          <a:srgbClr val="096AC8"/>
                        </a:buClr>
                        <a:buSzPct val="125000"/>
                        <a:buFont typeface="Arial"/>
                        <a:buNone/>
                        <a:tabLst>
                          <a:tab pos="352425" algn="l"/>
                        </a:tabLst>
                      </a:pPr>
                      <a:endParaRPr sz="1200" dirty="0">
                        <a:latin typeface="Calibri"/>
                        <a:cs typeface="Calibri"/>
                      </a:endParaRPr>
                    </a:p>
                  </a:txBody>
                  <a:tcPr marL="0" marR="0" marT="145415" marB="0">
                    <a:lnL w="6350">
                      <a:solidFill>
                        <a:srgbClr val="D1DADB"/>
                      </a:solidFill>
                      <a:prstDash val="solid"/>
                    </a:lnL>
                    <a:lnR w="6350">
                      <a:solidFill>
                        <a:srgbClr val="D1DADB"/>
                      </a:solidFill>
                      <a:prstDash val="solid"/>
                    </a:lnR>
                    <a:lnB w="6350">
                      <a:solidFill>
                        <a:srgbClr val="D1DADB"/>
                      </a:solidFill>
                      <a:prstDash val="solid"/>
                    </a:lnB>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1159E97D-4B2C-41C9-B3FC-478568033467}"/>
              </a:ext>
            </a:extLst>
          </p:cNvPr>
          <p:cNvPicPr>
            <a:picLocks noChangeAspect="1"/>
          </p:cNvPicPr>
          <p:nvPr/>
        </p:nvPicPr>
        <p:blipFill>
          <a:blip r:embed="rId3"/>
          <a:stretch>
            <a:fillRect/>
          </a:stretch>
        </p:blipFill>
        <p:spPr>
          <a:xfrm>
            <a:off x="914400" y="3891775"/>
            <a:ext cx="10096500" cy="23381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1545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3773170" cy="520655"/>
          </a:xfrm>
          <a:prstGeom prst="rect">
            <a:avLst/>
          </a:prstGeom>
        </p:spPr>
        <p:txBody>
          <a:bodyPr vert="horz" wrap="square" lIns="0" tIns="12700" rIns="0" bIns="0" rtlCol="0">
            <a:spAutoFit/>
          </a:bodyPr>
          <a:lstStyle/>
          <a:p>
            <a:pPr marL="12700">
              <a:lnSpc>
                <a:spcPct val="100000"/>
              </a:lnSpc>
              <a:spcBef>
                <a:spcPts val="100"/>
              </a:spcBef>
            </a:pPr>
            <a:r>
              <a:rPr lang="en-IN" spc="-25" dirty="0"/>
              <a:t>Performance</a:t>
            </a:r>
            <a:endParaRPr spc="-25" dirty="0"/>
          </a:p>
        </p:txBody>
      </p:sp>
      <p:sp>
        <p:nvSpPr>
          <p:cNvPr id="3" name="object 3"/>
          <p:cNvSpPr txBox="1"/>
          <p:nvPr/>
        </p:nvSpPr>
        <p:spPr>
          <a:xfrm>
            <a:off x="615187" y="1147699"/>
            <a:ext cx="4874257" cy="228909"/>
          </a:xfrm>
          <a:prstGeom prst="rect">
            <a:avLst/>
          </a:prstGeom>
        </p:spPr>
        <p:txBody>
          <a:bodyPr vert="horz" wrap="square" lIns="0" tIns="13335" rIns="0" bIns="0" rtlCol="0">
            <a:spAutoFit/>
          </a:bodyPr>
          <a:lstStyle/>
          <a:p>
            <a:pPr marL="12700">
              <a:lnSpc>
                <a:spcPct val="100000"/>
              </a:lnSpc>
              <a:spcBef>
                <a:spcPts val="605"/>
              </a:spcBef>
            </a:pPr>
            <a:r>
              <a:rPr lang="en-IN" sz="1400" dirty="0">
                <a:solidFill>
                  <a:srgbClr val="414042"/>
                </a:solidFill>
                <a:latin typeface="Arial"/>
                <a:cs typeface="Arial"/>
              </a:rPr>
              <a:t>Prediction</a:t>
            </a:r>
            <a:r>
              <a:rPr lang="en-IN" sz="1400" spc="-50" dirty="0">
                <a:solidFill>
                  <a:srgbClr val="414042"/>
                </a:solidFill>
                <a:latin typeface="Arial"/>
                <a:cs typeface="Arial"/>
              </a:rPr>
              <a:t> </a:t>
            </a:r>
            <a:r>
              <a:rPr lang="en-IN" sz="1400" dirty="0">
                <a:solidFill>
                  <a:srgbClr val="414042"/>
                </a:solidFill>
                <a:latin typeface="Arial"/>
                <a:cs typeface="Arial"/>
              </a:rPr>
              <a:t>accuracy</a:t>
            </a:r>
            <a:endParaRPr lang="en-IN" sz="1400" dirty="0">
              <a:latin typeface="Arial"/>
              <a:cs typeface="Arial"/>
            </a:endParaRPr>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ext uri="{D42A27DB-BD31-4B8C-83A1-F6EECF244321}">
                <p14:modId xmlns:p14="http://schemas.microsoft.com/office/powerpoint/2010/main" val="3289679285"/>
              </p:ext>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rgbClr val="0070C0"/>
                    </a:solidFill>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sp>
        <p:nvSpPr>
          <p:cNvPr id="18" name="object 5">
            <a:extLst>
              <a:ext uri="{FF2B5EF4-FFF2-40B4-BE49-F238E27FC236}">
                <a16:creationId xmlns:a16="http://schemas.microsoft.com/office/drawing/2014/main" id="{F9B51BC0-22CB-4FF4-B9F8-5AB6D53BFD5D}"/>
              </a:ext>
            </a:extLst>
          </p:cNvPr>
          <p:cNvSpPr txBox="1">
            <a:spLocks noGrp="1"/>
          </p:cNvSpPr>
          <p:nvPr>
            <p:ph type="body" idx="1"/>
          </p:nvPr>
        </p:nvSpPr>
        <p:spPr>
          <a:xfrm>
            <a:off x="625737" y="1632270"/>
            <a:ext cx="10270847" cy="1106072"/>
          </a:xfrm>
          <a:prstGeom prst="rect">
            <a:avLst/>
          </a:prstGeom>
        </p:spPr>
        <p:txBody>
          <a:bodyPr vert="horz" wrap="square" lIns="0" tIns="12700" rIns="0" bIns="0" rtlCol="0">
            <a:spAutoFit/>
          </a:bodyPr>
          <a:lstStyle/>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Best Model Accuracy </a:t>
            </a:r>
            <a:r>
              <a:rPr lang="en-IN" sz="1200" dirty="0">
                <a:solidFill>
                  <a:schemeClr val="tx1"/>
                </a:solidFill>
                <a:latin typeface="+mn-lt"/>
                <a:sym typeface="Wingdings" panose="05000000000000000000" pitchFamily="2" charset="2"/>
              </a:rPr>
              <a:t> </a:t>
            </a:r>
            <a:r>
              <a:rPr lang="en-IN" sz="1200" dirty="0">
                <a:solidFill>
                  <a:schemeClr val="tx1"/>
                </a:solidFill>
                <a:latin typeface="+mn-lt"/>
              </a:rPr>
              <a:t> 0.761 </a:t>
            </a:r>
          </a:p>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Total Features included in </a:t>
            </a:r>
            <a:r>
              <a:rPr lang="en-IN" sz="1200" dirty="0" err="1">
                <a:solidFill>
                  <a:schemeClr val="tx1"/>
                </a:solidFill>
                <a:latin typeface="+mn-lt"/>
              </a:rPr>
              <a:t>LightGBM</a:t>
            </a:r>
            <a:r>
              <a:rPr lang="en-IN" sz="1200" dirty="0">
                <a:solidFill>
                  <a:schemeClr val="tx1"/>
                </a:solidFill>
                <a:latin typeface="+mn-lt"/>
              </a:rPr>
              <a:t> model – 47  </a:t>
            </a:r>
          </a:p>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Total Events Included in LSTM Model – 6 Features and maximum 200 timestamp data points</a:t>
            </a:r>
          </a:p>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Starting with the simple baseline model , using events detection features , sequence of events score and ending up with a complex ensemble model of </a:t>
            </a:r>
            <a:r>
              <a:rPr lang="en-IN" sz="1200" dirty="0" err="1">
                <a:solidFill>
                  <a:schemeClr val="tx1"/>
                </a:solidFill>
                <a:latin typeface="+mn-lt"/>
              </a:rPr>
              <a:t>LightGBM</a:t>
            </a:r>
            <a:r>
              <a:rPr lang="en-IN" sz="1200" dirty="0">
                <a:solidFill>
                  <a:schemeClr val="tx1"/>
                </a:solidFill>
                <a:latin typeface="+mn-lt"/>
              </a:rPr>
              <a:t> and LSTM</a:t>
            </a:r>
          </a:p>
        </p:txBody>
      </p:sp>
      <p:pic>
        <p:nvPicPr>
          <p:cNvPr id="10" name="Picture 9">
            <a:extLst>
              <a:ext uri="{FF2B5EF4-FFF2-40B4-BE49-F238E27FC236}">
                <a16:creationId xmlns:a16="http://schemas.microsoft.com/office/drawing/2014/main" id="{BE0F12F8-1380-49D2-BB89-352BA51386C3}"/>
              </a:ext>
            </a:extLst>
          </p:cNvPr>
          <p:cNvPicPr>
            <a:picLocks noChangeAspect="1"/>
          </p:cNvPicPr>
          <p:nvPr/>
        </p:nvPicPr>
        <p:blipFill>
          <a:blip r:embed="rId3"/>
          <a:stretch>
            <a:fillRect/>
          </a:stretch>
        </p:blipFill>
        <p:spPr>
          <a:xfrm>
            <a:off x="2494027" y="2608530"/>
            <a:ext cx="8274179" cy="3747071"/>
          </a:xfrm>
          <a:prstGeom prst="rect">
            <a:avLst/>
          </a:prstGeom>
        </p:spPr>
      </p:pic>
    </p:spTree>
    <p:extLst>
      <p:ext uri="{BB962C8B-B14F-4D97-AF65-F5344CB8AC3E}">
        <p14:creationId xmlns:p14="http://schemas.microsoft.com/office/powerpoint/2010/main" val="178037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07" y="536575"/>
            <a:ext cx="3773170" cy="520655"/>
          </a:xfrm>
          <a:prstGeom prst="rect">
            <a:avLst/>
          </a:prstGeom>
        </p:spPr>
        <p:txBody>
          <a:bodyPr vert="horz" wrap="square" lIns="0" tIns="12700" rIns="0" bIns="0" rtlCol="0">
            <a:spAutoFit/>
          </a:bodyPr>
          <a:lstStyle/>
          <a:p>
            <a:pPr marL="12700">
              <a:lnSpc>
                <a:spcPct val="100000"/>
              </a:lnSpc>
              <a:spcBef>
                <a:spcPts val="100"/>
              </a:spcBef>
            </a:pPr>
            <a:r>
              <a:rPr lang="en-IN" spc="-25" dirty="0"/>
              <a:t>Performance</a:t>
            </a:r>
            <a:endParaRPr spc="-25" dirty="0"/>
          </a:p>
        </p:txBody>
      </p:sp>
      <p:sp>
        <p:nvSpPr>
          <p:cNvPr id="3" name="object 3"/>
          <p:cNvSpPr txBox="1"/>
          <p:nvPr/>
        </p:nvSpPr>
        <p:spPr>
          <a:xfrm>
            <a:off x="615187" y="1147699"/>
            <a:ext cx="4874257" cy="228909"/>
          </a:xfrm>
          <a:prstGeom prst="rect">
            <a:avLst/>
          </a:prstGeom>
        </p:spPr>
        <p:txBody>
          <a:bodyPr vert="horz" wrap="square" lIns="0" tIns="13335" rIns="0" bIns="0" rtlCol="0">
            <a:spAutoFit/>
          </a:bodyPr>
          <a:lstStyle/>
          <a:p>
            <a:pPr marL="12700">
              <a:lnSpc>
                <a:spcPct val="100000"/>
              </a:lnSpc>
              <a:spcBef>
                <a:spcPts val="605"/>
              </a:spcBef>
            </a:pPr>
            <a:r>
              <a:rPr lang="en-IN" sz="1400" dirty="0">
                <a:solidFill>
                  <a:srgbClr val="414042"/>
                </a:solidFill>
                <a:latin typeface="Arial"/>
                <a:cs typeface="Arial"/>
              </a:rPr>
              <a:t>Prediction</a:t>
            </a:r>
            <a:r>
              <a:rPr lang="en-IN" sz="1400" spc="-50" dirty="0">
                <a:solidFill>
                  <a:srgbClr val="414042"/>
                </a:solidFill>
                <a:latin typeface="Arial"/>
                <a:cs typeface="Arial"/>
              </a:rPr>
              <a:t> </a:t>
            </a:r>
            <a:r>
              <a:rPr lang="en-IN" sz="1400" dirty="0">
                <a:solidFill>
                  <a:srgbClr val="414042"/>
                </a:solidFill>
                <a:latin typeface="Arial"/>
                <a:cs typeface="Arial"/>
              </a:rPr>
              <a:t>accuracy</a:t>
            </a:r>
            <a:endParaRPr lang="en-IN" sz="1400" dirty="0">
              <a:latin typeface="Arial"/>
              <a:cs typeface="Arial"/>
            </a:endParaRPr>
          </a:p>
        </p:txBody>
      </p:sp>
      <p:sp>
        <p:nvSpPr>
          <p:cNvPr id="7" name="object 7"/>
          <p:cNvSpPr/>
          <p:nvPr/>
        </p:nvSpPr>
        <p:spPr>
          <a:xfrm>
            <a:off x="12192000" y="2793"/>
            <a:ext cx="0" cy="377190"/>
          </a:xfrm>
          <a:custGeom>
            <a:avLst/>
            <a:gdLst/>
            <a:ahLst/>
            <a:cxnLst/>
            <a:rect l="l" t="t" r="r" b="b"/>
            <a:pathLst>
              <a:path h="377190">
                <a:moveTo>
                  <a:pt x="0" y="0"/>
                </a:moveTo>
                <a:lnTo>
                  <a:pt x="0" y="377189"/>
                </a:lnTo>
              </a:path>
            </a:pathLst>
          </a:custGeom>
          <a:ln w="6350">
            <a:solidFill>
              <a:srgbClr val="096AC8"/>
            </a:solidFill>
          </a:ln>
        </p:spPr>
        <p:txBody>
          <a:bodyPr wrap="square" lIns="0" tIns="0" rIns="0" bIns="0" rtlCol="0"/>
          <a:lstStyle/>
          <a:p>
            <a:endParaRPr/>
          </a:p>
        </p:txBody>
      </p:sp>
      <p:sp>
        <p:nvSpPr>
          <p:cNvPr id="8" name="object 8"/>
          <p:cNvSpPr/>
          <p:nvPr/>
        </p:nvSpPr>
        <p:spPr>
          <a:xfrm>
            <a:off x="0" y="5968"/>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9" name="object 9"/>
          <p:cNvSpPr/>
          <p:nvPr/>
        </p:nvSpPr>
        <p:spPr>
          <a:xfrm>
            <a:off x="0" y="457200"/>
            <a:ext cx="12192000" cy="0"/>
          </a:xfrm>
          <a:custGeom>
            <a:avLst/>
            <a:gdLst/>
            <a:ahLst/>
            <a:cxnLst/>
            <a:rect l="l" t="t" r="r" b="b"/>
            <a:pathLst>
              <a:path w="12192000">
                <a:moveTo>
                  <a:pt x="0" y="0"/>
                </a:moveTo>
                <a:lnTo>
                  <a:pt x="12191999" y="0"/>
                </a:lnTo>
              </a:path>
            </a:pathLst>
          </a:custGeom>
          <a:ln w="6350">
            <a:solidFill>
              <a:srgbClr val="096AC8"/>
            </a:solidFill>
          </a:ln>
        </p:spPr>
        <p:txBody>
          <a:bodyPr wrap="square" lIns="0" tIns="0" rIns="0" bIns="0" rtlCol="0"/>
          <a:lstStyle/>
          <a:p>
            <a:endParaRPr/>
          </a:p>
        </p:txBody>
      </p:sp>
      <p:sp>
        <p:nvSpPr>
          <p:cNvPr id="13" name="object 13"/>
          <p:cNvSpPr/>
          <p:nvPr/>
        </p:nvSpPr>
        <p:spPr>
          <a:xfrm>
            <a:off x="3669791"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4" name="object 14"/>
          <p:cNvSpPr/>
          <p:nvPr/>
        </p:nvSpPr>
        <p:spPr>
          <a:xfrm>
            <a:off x="5489447" y="2203704"/>
            <a:ext cx="0" cy="71755"/>
          </a:xfrm>
          <a:custGeom>
            <a:avLst/>
            <a:gdLst/>
            <a:ahLst/>
            <a:cxnLst/>
            <a:rect l="l" t="t" r="r" b="b"/>
            <a:pathLst>
              <a:path h="71755">
                <a:moveTo>
                  <a:pt x="0" y="0"/>
                </a:moveTo>
                <a:lnTo>
                  <a:pt x="0" y="71628"/>
                </a:lnTo>
              </a:path>
            </a:pathLst>
          </a:custGeom>
          <a:ln w="6096">
            <a:solidFill>
              <a:srgbClr val="F0F1F1"/>
            </a:solidFill>
            <a:prstDash val="sysDot"/>
          </a:ln>
        </p:spPr>
        <p:txBody>
          <a:bodyPr wrap="square" lIns="0" tIns="0" rIns="0" bIns="0" rtlCol="0"/>
          <a:lstStyle/>
          <a:p>
            <a:endParaRPr/>
          </a:p>
        </p:txBody>
      </p:sp>
      <p:sp>
        <p:nvSpPr>
          <p:cNvPr id="15" name="object 15"/>
          <p:cNvSpPr/>
          <p:nvPr/>
        </p:nvSpPr>
        <p:spPr>
          <a:xfrm>
            <a:off x="7312152"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16" name="object 16"/>
          <p:cNvSpPr/>
          <p:nvPr/>
        </p:nvSpPr>
        <p:spPr>
          <a:xfrm>
            <a:off x="9130283" y="2203704"/>
            <a:ext cx="0" cy="182880"/>
          </a:xfrm>
          <a:custGeom>
            <a:avLst/>
            <a:gdLst/>
            <a:ahLst/>
            <a:cxnLst/>
            <a:rect l="l" t="t" r="r" b="b"/>
            <a:pathLst>
              <a:path h="182880">
                <a:moveTo>
                  <a:pt x="0" y="182880"/>
                </a:moveTo>
                <a:lnTo>
                  <a:pt x="0" y="0"/>
                </a:lnTo>
              </a:path>
            </a:pathLst>
          </a:custGeom>
          <a:ln w="6096">
            <a:solidFill>
              <a:srgbClr val="F0F1F1"/>
            </a:solidFill>
            <a:prstDash val="sysDot"/>
          </a:ln>
        </p:spPr>
        <p:txBody>
          <a:bodyPr wrap="square" lIns="0" tIns="0" rIns="0" bIns="0" rtlCol="0"/>
          <a:lstStyle/>
          <a:p>
            <a:endParaRPr/>
          </a:p>
        </p:txBody>
      </p:sp>
      <p:sp>
        <p:nvSpPr>
          <p:cNvPr id="23" name="object 23"/>
          <p:cNvSpPr/>
          <p:nvPr/>
        </p:nvSpPr>
        <p:spPr>
          <a:xfrm>
            <a:off x="9130283" y="2874264"/>
            <a:ext cx="0" cy="47625"/>
          </a:xfrm>
          <a:custGeom>
            <a:avLst/>
            <a:gdLst/>
            <a:ahLst/>
            <a:cxnLst/>
            <a:rect l="l" t="t" r="r" b="b"/>
            <a:pathLst>
              <a:path h="47625">
                <a:moveTo>
                  <a:pt x="0" y="0"/>
                </a:moveTo>
                <a:lnTo>
                  <a:pt x="0" y="47244"/>
                </a:lnTo>
              </a:path>
            </a:pathLst>
          </a:custGeom>
          <a:ln w="6096">
            <a:solidFill>
              <a:srgbClr val="096AC8"/>
            </a:solidFill>
          </a:ln>
        </p:spPr>
        <p:txBody>
          <a:bodyPr wrap="square" lIns="0" tIns="0" rIns="0" bIns="0" rtlCol="0"/>
          <a:lstStyle/>
          <a:p>
            <a:endParaRP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5" dirty="0"/>
              <a:t>2</a:t>
            </a:r>
          </a:p>
        </p:txBody>
      </p:sp>
      <p:graphicFrame>
        <p:nvGraphicFramePr>
          <p:cNvPr id="43" name="object 18">
            <a:extLst>
              <a:ext uri="{FF2B5EF4-FFF2-40B4-BE49-F238E27FC236}">
                <a16:creationId xmlns:a16="http://schemas.microsoft.com/office/drawing/2014/main" id="{636B5E56-AC89-457D-B074-781A59239A92}"/>
              </a:ext>
            </a:extLst>
          </p:cNvPr>
          <p:cNvGraphicFramePr>
            <a:graphicFrameLocks noGrp="1"/>
          </p:cNvGraphicFramePr>
          <p:nvPr>
            <p:extLst/>
          </p:nvPr>
        </p:nvGraphicFramePr>
        <p:xfrm>
          <a:off x="0" y="47170"/>
          <a:ext cx="12207870" cy="410030"/>
        </p:xfrm>
        <a:graphic>
          <a:graphicData uri="http://schemas.openxmlformats.org/drawingml/2006/table">
            <a:tbl>
              <a:tblPr firstRow="1" bandRow="1">
                <a:tableStyleId>{2D5ABB26-0587-4C30-8999-92F81FD0307C}</a:tableStyleId>
              </a:tblPr>
              <a:tblGrid>
                <a:gridCol w="1633622">
                  <a:extLst>
                    <a:ext uri="{9D8B030D-6E8A-4147-A177-3AD203B41FA5}">
                      <a16:colId xmlns:a16="http://schemas.microsoft.com/office/drawing/2014/main" val="20000"/>
                    </a:ext>
                  </a:extLst>
                </a:gridCol>
                <a:gridCol w="1839550">
                  <a:extLst>
                    <a:ext uri="{9D8B030D-6E8A-4147-A177-3AD203B41FA5}">
                      <a16:colId xmlns:a16="http://schemas.microsoft.com/office/drawing/2014/main" val="610189212"/>
                    </a:ext>
                  </a:extLst>
                </a:gridCol>
                <a:gridCol w="1839550">
                  <a:extLst>
                    <a:ext uri="{9D8B030D-6E8A-4147-A177-3AD203B41FA5}">
                      <a16:colId xmlns:a16="http://schemas.microsoft.com/office/drawing/2014/main" val="20001"/>
                    </a:ext>
                  </a:extLst>
                </a:gridCol>
                <a:gridCol w="1842426">
                  <a:extLst>
                    <a:ext uri="{9D8B030D-6E8A-4147-A177-3AD203B41FA5}">
                      <a16:colId xmlns:a16="http://schemas.microsoft.com/office/drawing/2014/main" val="20002"/>
                    </a:ext>
                  </a:extLst>
                </a:gridCol>
                <a:gridCol w="1842426">
                  <a:extLst>
                    <a:ext uri="{9D8B030D-6E8A-4147-A177-3AD203B41FA5}">
                      <a16:colId xmlns:a16="http://schemas.microsoft.com/office/drawing/2014/main" val="20003"/>
                    </a:ext>
                  </a:extLst>
                </a:gridCol>
                <a:gridCol w="1594226">
                  <a:extLst>
                    <a:ext uri="{9D8B030D-6E8A-4147-A177-3AD203B41FA5}">
                      <a16:colId xmlns:a16="http://schemas.microsoft.com/office/drawing/2014/main" val="20004"/>
                    </a:ext>
                  </a:extLst>
                </a:gridCol>
                <a:gridCol w="1616070">
                  <a:extLst>
                    <a:ext uri="{9D8B030D-6E8A-4147-A177-3AD203B41FA5}">
                      <a16:colId xmlns:a16="http://schemas.microsoft.com/office/drawing/2014/main" val="20005"/>
                    </a:ext>
                  </a:extLst>
                </a:gridCol>
              </a:tblGrid>
              <a:tr h="410030">
                <a:tc>
                  <a:txBody>
                    <a:bodyPr/>
                    <a:lstStyle/>
                    <a:p>
                      <a:pPr marL="127000">
                        <a:lnSpc>
                          <a:spcPct val="100000"/>
                        </a:lnSpc>
                        <a:spcBef>
                          <a:spcPts val="590"/>
                        </a:spcBef>
                      </a:pPr>
                      <a:r>
                        <a:rPr sz="1300" spc="-10" dirty="0">
                          <a:solidFill>
                            <a:srgbClr val="414042"/>
                          </a:solidFill>
                          <a:latin typeface="Calibri"/>
                          <a:cs typeface="Calibri"/>
                        </a:rPr>
                        <a:t>Executive</a:t>
                      </a:r>
                      <a:r>
                        <a:rPr sz="1300" spc="10" dirty="0">
                          <a:solidFill>
                            <a:srgbClr val="414042"/>
                          </a:solidFill>
                          <a:latin typeface="Calibri"/>
                          <a:cs typeface="Calibri"/>
                        </a:rPr>
                        <a:t> </a:t>
                      </a:r>
                      <a:r>
                        <a:rPr sz="1300" spc="-5" dirty="0">
                          <a:solidFill>
                            <a:srgbClr val="414042"/>
                          </a:solidFill>
                          <a:latin typeface="Calibri"/>
                          <a:cs typeface="Calibri"/>
                        </a:rPr>
                        <a:t>Summary</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lang="en-IN" sz="1300" dirty="0">
                          <a:latin typeface="Calibri"/>
                          <a:cs typeface="Calibri"/>
                        </a:rPr>
                        <a:t>Data Understanding</a:t>
                      </a:r>
                      <a:endParaRPr sz="1300" dirty="0">
                        <a:latin typeface="Calibri"/>
                        <a:cs typeface="Calibri"/>
                      </a:endParaRPr>
                    </a:p>
                  </a:txBody>
                  <a:tcPr marL="0" marR="0" marT="74930" marB="0">
                    <a:solidFill>
                      <a:schemeClr val="bg1"/>
                    </a:solidFill>
                  </a:tcPr>
                </a:tc>
                <a:tc>
                  <a:txBody>
                    <a:bodyPr/>
                    <a:lstStyle/>
                    <a:p>
                      <a:pPr marL="339090">
                        <a:lnSpc>
                          <a:spcPct val="100000"/>
                        </a:lnSpc>
                        <a:spcBef>
                          <a:spcPts val="590"/>
                        </a:spcBef>
                      </a:pPr>
                      <a:r>
                        <a:rPr sz="1300" spc="-10" dirty="0">
                          <a:solidFill>
                            <a:srgbClr val="414042"/>
                          </a:solidFill>
                          <a:latin typeface="Calibri"/>
                          <a:cs typeface="Calibri"/>
                        </a:rPr>
                        <a:t>Feature</a:t>
                      </a:r>
                      <a:r>
                        <a:rPr sz="1300" spc="10" dirty="0">
                          <a:solidFill>
                            <a:srgbClr val="414042"/>
                          </a:solidFill>
                          <a:latin typeface="Calibri"/>
                          <a:cs typeface="Calibri"/>
                        </a:rPr>
                        <a:t> </a:t>
                      </a:r>
                      <a:r>
                        <a:rPr sz="1300" spc="-5" dirty="0">
                          <a:solidFill>
                            <a:srgbClr val="414042"/>
                          </a:solidFill>
                          <a:latin typeface="Calibri"/>
                          <a:cs typeface="Calibri"/>
                        </a:rPr>
                        <a:t>Engineering</a:t>
                      </a:r>
                      <a:endParaRPr sz="1300" dirty="0">
                        <a:latin typeface="Calibri"/>
                        <a:cs typeface="Calibri"/>
                      </a:endParaRPr>
                    </a:p>
                  </a:txBody>
                  <a:tcPr marL="0" marR="0" marT="74930" marB="0">
                    <a:lnR w="6350">
                      <a:solidFill>
                        <a:srgbClr val="D1DADB"/>
                      </a:solidFill>
                      <a:prstDash val="solid"/>
                    </a:lnR>
                    <a:solidFill>
                      <a:schemeClr val="bg1"/>
                    </a:solidFill>
                  </a:tcPr>
                </a:tc>
                <a:tc>
                  <a:txBody>
                    <a:bodyPr/>
                    <a:lstStyle/>
                    <a:p>
                      <a:pPr marL="1270" algn="ctr">
                        <a:lnSpc>
                          <a:spcPct val="100000"/>
                        </a:lnSpc>
                        <a:spcBef>
                          <a:spcPts val="590"/>
                        </a:spcBef>
                      </a:pPr>
                      <a:r>
                        <a:rPr sz="1300" spc="-5" dirty="0">
                          <a:solidFill>
                            <a:srgbClr val="414042"/>
                          </a:solidFill>
                          <a:latin typeface="Calibri"/>
                          <a:cs typeface="Calibri"/>
                        </a:rPr>
                        <a:t>Modeling</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chemeClr val="bg1"/>
                    </a:solidFill>
                  </a:tcPr>
                </a:tc>
                <a:tc>
                  <a:txBody>
                    <a:bodyPr/>
                    <a:lstStyle/>
                    <a:p>
                      <a:pPr marL="584835">
                        <a:lnSpc>
                          <a:spcPct val="100000"/>
                        </a:lnSpc>
                        <a:spcBef>
                          <a:spcPts val="590"/>
                        </a:spcBef>
                      </a:pPr>
                      <a:r>
                        <a:rPr sz="1300" spc="-10" dirty="0">
                          <a:solidFill>
                            <a:srgbClr val="414042"/>
                          </a:solidFill>
                          <a:latin typeface="Calibri"/>
                          <a:cs typeface="Calibri"/>
                        </a:rPr>
                        <a:t>Performance</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solidFill>
                      <a:srgbClr val="0070C0"/>
                    </a:solidFill>
                  </a:tcPr>
                </a:tc>
                <a:tc>
                  <a:txBody>
                    <a:bodyPr/>
                    <a:lstStyle/>
                    <a:p>
                      <a:pPr marL="3175" algn="ctr">
                        <a:lnSpc>
                          <a:spcPct val="100000"/>
                        </a:lnSpc>
                        <a:spcBef>
                          <a:spcPts val="590"/>
                        </a:spcBef>
                      </a:pPr>
                      <a:r>
                        <a:rPr sz="1300" spc="-5" dirty="0">
                          <a:solidFill>
                            <a:srgbClr val="414042"/>
                          </a:solidFill>
                          <a:latin typeface="Calibri"/>
                          <a:cs typeface="Calibri"/>
                        </a:rPr>
                        <a:t>Insights</a:t>
                      </a:r>
                      <a:endParaRPr sz="1300" dirty="0">
                        <a:latin typeface="Calibri"/>
                        <a:cs typeface="Calibri"/>
                      </a:endParaRPr>
                    </a:p>
                  </a:txBody>
                  <a:tcPr marL="0" marR="0" marT="74930" marB="0">
                    <a:lnL w="6350">
                      <a:solidFill>
                        <a:srgbClr val="D1DADB"/>
                      </a:solidFill>
                      <a:prstDash val="solid"/>
                    </a:lnL>
                    <a:lnR w="6350">
                      <a:solidFill>
                        <a:srgbClr val="D1DADB"/>
                      </a:solidFill>
                      <a:prstDash val="solid"/>
                    </a:lnR>
                  </a:tcPr>
                </a:tc>
                <a:tc>
                  <a:txBody>
                    <a:bodyPr/>
                    <a:lstStyle/>
                    <a:p>
                      <a:pPr marL="650875">
                        <a:lnSpc>
                          <a:spcPct val="100000"/>
                        </a:lnSpc>
                        <a:spcBef>
                          <a:spcPts val="590"/>
                        </a:spcBef>
                      </a:pPr>
                      <a:r>
                        <a:rPr sz="1300" spc="-5" dirty="0">
                          <a:solidFill>
                            <a:srgbClr val="414042"/>
                          </a:solidFill>
                          <a:latin typeface="Calibri"/>
                          <a:cs typeface="Calibri"/>
                        </a:rPr>
                        <a:t>Conclusion</a:t>
                      </a:r>
                      <a:endParaRPr sz="1300" dirty="0">
                        <a:latin typeface="Calibri"/>
                        <a:cs typeface="Calibri"/>
                      </a:endParaRPr>
                    </a:p>
                  </a:txBody>
                  <a:tcPr marL="0" marR="0" marT="74930" marB="0">
                    <a:lnL w="6350">
                      <a:solidFill>
                        <a:srgbClr val="D1DADB"/>
                      </a:solidFill>
                      <a:prstDash val="solid"/>
                    </a:lnL>
                  </a:tcPr>
                </a:tc>
                <a:extLst>
                  <a:ext uri="{0D108BD9-81ED-4DB2-BD59-A6C34878D82A}">
                    <a16:rowId xmlns:a16="http://schemas.microsoft.com/office/drawing/2014/main" val="10000"/>
                  </a:ext>
                </a:extLst>
              </a:tr>
            </a:tbl>
          </a:graphicData>
        </a:graphic>
      </p:graphicFrame>
      <p:sp>
        <p:nvSpPr>
          <p:cNvPr id="18" name="object 5">
            <a:extLst>
              <a:ext uri="{FF2B5EF4-FFF2-40B4-BE49-F238E27FC236}">
                <a16:creationId xmlns:a16="http://schemas.microsoft.com/office/drawing/2014/main" id="{F9B51BC0-22CB-4FF4-B9F8-5AB6D53BFD5D}"/>
              </a:ext>
            </a:extLst>
          </p:cNvPr>
          <p:cNvSpPr txBox="1">
            <a:spLocks noGrp="1"/>
          </p:cNvSpPr>
          <p:nvPr>
            <p:ph type="body" idx="1"/>
          </p:nvPr>
        </p:nvSpPr>
        <p:spPr>
          <a:xfrm>
            <a:off x="625738" y="1632270"/>
            <a:ext cx="6903992" cy="662874"/>
          </a:xfrm>
          <a:prstGeom prst="rect">
            <a:avLst/>
          </a:prstGeom>
        </p:spPr>
        <p:txBody>
          <a:bodyPr vert="horz" wrap="square" lIns="0" tIns="12700" rIns="0" bIns="0" rtlCol="0">
            <a:spAutoFit/>
          </a:bodyPr>
          <a:lstStyle/>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Best Model Accuracy </a:t>
            </a:r>
            <a:r>
              <a:rPr lang="en-IN" sz="1200" dirty="0">
                <a:solidFill>
                  <a:schemeClr val="tx1"/>
                </a:solidFill>
                <a:latin typeface="+mn-lt"/>
                <a:sym typeface="Wingdings" panose="05000000000000000000" pitchFamily="2" charset="2"/>
              </a:rPr>
              <a:t> </a:t>
            </a:r>
            <a:r>
              <a:rPr lang="en-IN" sz="1200" dirty="0">
                <a:solidFill>
                  <a:schemeClr val="tx1"/>
                </a:solidFill>
                <a:latin typeface="+mn-lt"/>
              </a:rPr>
              <a:t> 0.761 </a:t>
            </a:r>
          </a:p>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Total Features included in </a:t>
            </a:r>
            <a:r>
              <a:rPr lang="en-IN" sz="1200" dirty="0" err="1">
                <a:solidFill>
                  <a:schemeClr val="tx1"/>
                </a:solidFill>
                <a:latin typeface="+mn-lt"/>
              </a:rPr>
              <a:t>LightGBM</a:t>
            </a:r>
            <a:r>
              <a:rPr lang="en-IN" sz="1200" dirty="0">
                <a:solidFill>
                  <a:schemeClr val="tx1"/>
                </a:solidFill>
                <a:latin typeface="+mn-lt"/>
              </a:rPr>
              <a:t> model – 47  </a:t>
            </a:r>
          </a:p>
          <a:p>
            <a:pPr marL="299085" marR="40005" indent="-287020">
              <a:lnSpc>
                <a:spcPct val="120000"/>
              </a:lnSpc>
              <a:buClr>
                <a:srgbClr val="096AC8"/>
              </a:buClr>
              <a:buSzPct val="131818"/>
              <a:buFont typeface="Arial"/>
              <a:buChar char="•"/>
              <a:tabLst>
                <a:tab pos="299085" algn="l"/>
                <a:tab pos="299720" algn="l"/>
              </a:tabLst>
            </a:pPr>
            <a:r>
              <a:rPr lang="en-IN" sz="1200" dirty="0">
                <a:solidFill>
                  <a:schemeClr val="tx1"/>
                </a:solidFill>
                <a:latin typeface="+mn-lt"/>
              </a:rPr>
              <a:t>Total Events Included in LSTM Model – 6 Features and maximum 200 timestamp data points</a:t>
            </a:r>
          </a:p>
        </p:txBody>
      </p:sp>
      <p:pic>
        <p:nvPicPr>
          <p:cNvPr id="4" name="Picture 3">
            <a:extLst>
              <a:ext uri="{FF2B5EF4-FFF2-40B4-BE49-F238E27FC236}">
                <a16:creationId xmlns:a16="http://schemas.microsoft.com/office/drawing/2014/main" id="{5FB6ECEA-5CB1-44E3-832B-BC443BADEA18}"/>
              </a:ext>
            </a:extLst>
          </p:cNvPr>
          <p:cNvPicPr>
            <a:picLocks noChangeAspect="1"/>
          </p:cNvPicPr>
          <p:nvPr/>
        </p:nvPicPr>
        <p:blipFill>
          <a:blip r:embed="rId3"/>
          <a:stretch>
            <a:fillRect/>
          </a:stretch>
        </p:blipFill>
        <p:spPr>
          <a:xfrm>
            <a:off x="3052315" y="2418236"/>
            <a:ext cx="4610100" cy="3438525"/>
          </a:xfrm>
          <a:prstGeom prst="rect">
            <a:avLst/>
          </a:prstGeom>
        </p:spPr>
      </p:pic>
    </p:spTree>
    <p:extLst>
      <p:ext uri="{BB962C8B-B14F-4D97-AF65-F5344CB8AC3E}">
        <p14:creationId xmlns:p14="http://schemas.microsoft.com/office/powerpoint/2010/main" val="326532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1364</Words>
  <Application>Microsoft Office PowerPoint</Application>
  <PresentationFormat>Widescreen</PresentationFormat>
  <Paragraphs>219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Calibri</vt:lpstr>
      <vt:lpstr>Wingdings</vt:lpstr>
      <vt:lpstr>Office Theme</vt:lpstr>
      <vt:lpstr>PowerPoint Presentation</vt:lpstr>
      <vt:lpstr>Executive Summary</vt:lpstr>
      <vt:lpstr>Data Understanding</vt:lpstr>
      <vt:lpstr>Feature Engineering </vt:lpstr>
      <vt:lpstr>Feature Engineering – Driving Events Detection  </vt:lpstr>
      <vt:lpstr>Feature Engineering – Interaction/Sequence of Events</vt:lpstr>
      <vt:lpstr>Modeling</vt:lpstr>
      <vt:lpstr>Performance</vt:lpstr>
      <vt:lpstr>Performance</vt:lpstr>
      <vt:lpstr>Insights</vt:lpstr>
      <vt:lpstr>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Gupta</dc:creator>
  <cp:lastModifiedBy>Shubham Gupta</cp:lastModifiedBy>
  <cp:revision>48</cp:revision>
  <dcterms:created xsi:type="dcterms:W3CDTF">2019-06-16T12:50:15Z</dcterms:created>
  <dcterms:modified xsi:type="dcterms:W3CDTF">2019-06-17T13:09:58Z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2019-03-18T00:00:00Z</vt:filetime>
  </property>
  <property fmtid="{D5CDD505-2E9C-101B-9397-08002B2CF9AE}" pid="3" name="Creator">
    <vt:lpwstr>Microsoft® PowerPoint® 2019</vt:lpwstr>
  </property>
  <property fmtid="{D5CDD505-2E9C-101B-9397-08002B2CF9AE}" pid="4" name="LastSaved">
    <vt:filetime>2019-06-16T00:00:00Z</vt:filetime>
  </property>
</Properties>
</file>