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notesMasterIdLst>
    <p:notesMasterId r:id="rId21"/>
  </p:notesMasterIdLst>
  <p:sldIdLst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81" r:id="rId12"/>
    <p:sldId id="272" r:id="rId13"/>
    <p:sldId id="283" r:id="rId14"/>
    <p:sldId id="274" r:id="rId15"/>
    <p:sldId id="278" r:id="rId16"/>
    <p:sldId id="284" r:id="rId17"/>
    <p:sldId id="273" r:id="rId18"/>
    <p:sldId id="282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0" autoAdjust="0"/>
    <p:restoredTop sz="94680"/>
  </p:normalViewPr>
  <p:slideViewPr>
    <p:cSldViewPr snapToGrid="0" snapToObjects="1">
      <p:cViewPr varScale="1">
        <p:scale>
          <a:sx n="82" d="100"/>
          <a:sy n="82" d="100"/>
        </p:scale>
        <p:origin x="797" y="67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9F0F7-96CF-46DB-8192-72CD4F1DAFA5}" type="datetimeFigureOut">
              <a:rPr lang="en-IN" smtClean="0"/>
              <a:t>04-12-2016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8BAE1-D4FC-4476-B254-E5C77514E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52378-2171-4221-9C6E-1D38C27C02B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7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9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  <p:sldLayoutId id="2147483683" r:id="rId5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ts-course-recommender.shinyapps.io/course_recommender_syste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5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ourse</a:t>
            </a:r>
            <a:br>
              <a:rPr lang="en-US" sz="5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797586"/>
          </a:xfrm>
        </p:spPr>
        <p:txBody>
          <a:bodyPr/>
          <a:lstStyle/>
          <a:p>
            <a:r>
              <a:rPr lang="en-US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6235 </a:t>
            </a:r>
            <a:r>
              <a:rPr lang="en-US" cap="none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 Systems</a:t>
            </a:r>
          </a:p>
          <a:p>
            <a:endParaRPr lang="en-US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spc="0" dirty="0"/>
              <a:t>Chaitanya R Maniar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spc="0" dirty="0" err="1"/>
              <a:t>Ishika</a:t>
            </a:r>
            <a:r>
              <a:rPr lang="en-US" cap="none" spc="0" dirty="0"/>
              <a:t> Roy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none" spc="0" dirty="0" err="1"/>
              <a:t>Sampada</a:t>
            </a:r>
            <a:r>
              <a:rPr lang="en-US" cap="none" spc="0" dirty="0"/>
              <a:t> </a:t>
            </a:r>
            <a:r>
              <a:rPr lang="en-US" cap="none" spc="0" dirty="0" err="1"/>
              <a:t>Upasani</a:t>
            </a:r>
            <a:endParaRPr lang="en-US" cap="none" spc="0" dirty="0"/>
          </a:p>
        </p:txBody>
      </p:sp>
    </p:spTree>
    <p:extLst>
      <p:ext uri="{BB962C8B-B14F-4D97-AF65-F5344CB8AC3E}">
        <p14:creationId xmlns:p14="http://schemas.microsoft.com/office/powerpoint/2010/main" val="27722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5943" y="1524690"/>
            <a:ext cx="8830733" cy="4673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 framework for R – built by RStudio; GPL – 3 | file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“Reactive” binding between inputs &amp;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deployment – Shinyapps.io (cloud based service by RStudio)</a:t>
            </a:r>
          </a:p>
          <a:p>
            <a:endParaRPr lang="en-US" dirty="0"/>
          </a:p>
          <a:p>
            <a:pPr algn="ctr"/>
            <a:r>
              <a:rPr lang="en-US" dirty="0"/>
              <a:t>Every Shiny App :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server.R</a:t>
            </a:r>
            <a:r>
              <a:rPr lang="en-US" dirty="0"/>
              <a:t>                                               </a:t>
            </a:r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9" y="186613"/>
            <a:ext cx="7875036" cy="991352"/>
          </a:xfrm>
        </p:spPr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Shiny</a:t>
            </a:r>
            <a:endParaRPr lang="en-IN" sz="4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31029" y="4292082"/>
            <a:ext cx="1007706" cy="783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21290" y="4292082"/>
            <a:ext cx="1240971" cy="783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27" y="4663033"/>
            <a:ext cx="1181489" cy="1181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3" y="4663033"/>
            <a:ext cx="1175863" cy="11916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344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2" y="251927"/>
            <a:ext cx="7659347" cy="991352"/>
          </a:xfrm>
        </p:spPr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Shiny Framework</a:t>
            </a:r>
            <a:endParaRPr lang="en-IN" sz="4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C:\Users\SAMPADA\Desktop\Project_rts1\Presentation\R shiny frame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" y="1676400"/>
            <a:ext cx="8897208" cy="47309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14603"/>
            <a:ext cx="7679093" cy="1173707"/>
          </a:xfrm>
        </p:spPr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IN" sz="4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IN" sz="2000" dirty="0">
                <a:hlinkClick r:id="rId2"/>
              </a:rPr>
              <a:t>https://rts-course-recommender.shinyapps.io/course_recommender_system/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61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15" y="126710"/>
            <a:ext cx="7463885" cy="991352"/>
          </a:xfrm>
        </p:spPr>
        <p:txBody>
          <a:bodyPr/>
          <a:lstStyle/>
          <a:p>
            <a:pPr algn="ctr"/>
            <a:r>
              <a:rPr lang="en-IN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List by TIG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05" y="622386"/>
            <a:ext cx="8830733" cy="467360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5" y="1301577"/>
            <a:ext cx="8293031" cy="46648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51220" y="2827176"/>
            <a:ext cx="1526462" cy="23326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08" y="141571"/>
            <a:ext cx="7492014" cy="991352"/>
          </a:xfrm>
        </p:spPr>
        <p:txBody>
          <a:bodyPr/>
          <a:lstStyle/>
          <a:p>
            <a:pPr algn="ctr"/>
            <a:r>
              <a:rPr lang="en-IN" sz="3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 Recommended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05" y="622386"/>
            <a:ext cx="8830733" cy="467360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8" y="1324948"/>
            <a:ext cx="8282202" cy="465873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68155" y="2827176"/>
            <a:ext cx="1100408" cy="5131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5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41" y="242595"/>
            <a:ext cx="7725747" cy="991352"/>
          </a:xfrm>
        </p:spPr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en-IN" sz="4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Cold Start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Listed Courses &amp; Prerequisites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Recommendation by </a:t>
            </a:r>
            <a:r>
              <a:rPr lang="en-US" sz="2800" i="1" dirty="0"/>
              <a:t>“popularity” - </a:t>
            </a:r>
            <a:r>
              <a:rPr lang="en-US" sz="2800" dirty="0"/>
              <a:t>subjective</a:t>
            </a:r>
            <a:r>
              <a:rPr lang="en-US" sz="28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00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42" y="205274"/>
            <a:ext cx="7427166" cy="991352"/>
          </a:xfrm>
        </p:spPr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en-IN" sz="4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Including other departments and different universities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Adding more features -  course rating system, feedback system, integrating recommendation with average grades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Recommendation by course relevance (course weights)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Recommending online courses (MOOC)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894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61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IN" sz="4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System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Project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Recommendation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 Shiny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52505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IN" sz="4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88" y="1217645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Challenges faced by students</a:t>
            </a:r>
            <a:r>
              <a:rPr lang="en-US" sz="2800" dirty="0"/>
              <a:t>:</a:t>
            </a:r>
          </a:p>
          <a:p>
            <a:pPr lvl="1"/>
            <a:r>
              <a:rPr lang="en-US" sz="2000" dirty="0"/>
              <a:t>Lack of knowledge about which courses to follow</a:t>
            </a:r>
          </a:p>
          <a:p>
            <a:pPr lvl="1"/>
            <a:r>
              <a:rPr lang="en-US" sz="2000" dirty="0"/>
              <a:t>Sequence of courses</a:t>
            </a:r>
          </a:p>
          <a:p>
            <a:pPr lvl="1"/>
            <a:r>
              <a:rPr lang="en-US" sz="2000" dirty="0"/>
              <a:t>Majority choose according to  friend’s/senior’s recommendations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800" dirty="0">
                <a:solidFill>
                  <a:srgbClr val="0070C0"/>
                </a:solidFill>
              </a:rPr>
              <a:t>Proposed solution</a:t>
            </a:r>
            <a:r>
              <a:rPr lang="en-US" sz="2800" dirty="0"/>
              <a:t>:</a:t>
            </a:r>
          </a:p>
          <a:p>
            <a:pPr lvl="1"/>
            <a:r>
              <a:rPr lang="en-US" sz="2000" dirty="0"/>
              <a:t>Course recommender system</a:t>
            </a:r>
          </a:p>
          <a:p>
            <a:pPr lvl="1"/>
            <a:r>
              <a:rPr lang="en-US" sz="2000" dirty="0"/>
              <a:t>Takes advantage of collaborative experience of graduated students/alumni</a:t>
            </a:r>
          </a:p>
          <a:p>
            <a:pPr lvl="1"/>
            <a:r>
              <a:rPr lang="en-US" sz="2000" dirty="0"/>
              <a:t>Predicts appropriate courses for current students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84859"/>
            <a:ext cx="8830733" cy="467360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Consists of two phases:</a:t>
            </a:r>
          </a:p>
          <a:p>
            <a:endParaRPr lang="en-US" sz="3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70C0"/>
                </a:solidFill>
              </a:rPr>
              <a:t> Off-line phase</a:t>
            </a:r>
            <a:r>
              <a:rPr lang="en-US" sz="2600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Generate a student and courses database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Generate association rules using former student database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70C0"/>
                </a:solidFill>
              </a:rPr>
              <a:t>On-line phase</a:t>
            </a:r>
            <a:r>
              <a:rPr lang="en-US" sz="2600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Store user information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Recommend courses based on user input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37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endParaRPr lang="en-IN" sz="4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Straight Arrow Connector 63"/>
          <p:cNvCxnSpPr>
            <a:endCxn id="12" idx="0"/>
          </p:cNvCxnSpPr>
          <p:nvPr/>
        </p:nvCxnSpPr>
        <p:spPr>
          <a:xfrm>
            <a:off x="2177653" y="3210708"/>
            <a:ext cx="0" cy="673698"/>
          </a:xfrm>
          <a:prstGeom prst="straightConnector1">
            <a:avLst/>
          </a:prstGeom>
          <a:ln w="2222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28600" y="802383"/>
            <a:ext cx="8610600" cy="2500745"/>
            <a:chOff x="228600" y="990600"/>
            <a:chExt cx="8610600" cy="2500745"/>
          </a:xfrm>
        </p:grpSpPr>
        <p:grpSp>
          <p:nvGrpSpPr>
            <p:cNvPr id="11" name="Group 10"/>
            <p:cNvGrpSpPr/>
            <p:nvPr/>
          </p:nvGrpSpPr>
          <p:grpSpPr>
            <a:xfrm>
              <a:off x="457199" y="1288472"/>
              <a:ext cx="5715001" cy="1835728"/>
              <a:chOff x="457200" y="1433945"/>
              <a:chExt cx="6096000" cy="2673927"/>
            </a:xfrm>
          </p:grpSpPr>
          <p:sp>
            <p:nvSpPr>
              <p:cNvPr id="4" name="Flowchart: Magnetic Disk 3"/>
              <p:cNvSpPr/>
              <p:nvPr/>
            </p:nvSpPr>
            <p:spPr>
              <a:xfrm>
                <a:off x="457200" y="1433945"/>
                <a:ext cx="1600200" cy="1066800"/>
              </a:xfrm>
              <a:prstGeom prst="flowChartMagneticDisk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Former Student Database</a:t>
                </a:r>
                <a:endParaRPr lang="en-IN" sz="1400" dirty="0"/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457200" y="3041072"/>
                <a:ext cx="1600200" cy="1066800"/>
              </a:xfrm>
              <a:prstGeom prst="flowChartMagneticDisk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Courses Database</a:t>
                </a:r>
                <a:endParaRPr lang="en-IN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743199" y="2383899"/>
                <a:ext cx="1330037" cy="780947"/>
              </a:xfrm>
              <a:prstGeom prst="rect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mining</a:t>
                </a:r>
                <a:endParaRPr lang="en-IN" sz="1600" dirty="0"/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4953000" y="2240973"/>
                <a:ext cx="1600200" cy="1066800"/>
              </a:xfrm>
              <a:prstGeom prst="flowChartMagneticDisk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Rules Database</a:t>
                </a:r>
                <a:endParaRPr lang="en-IN" sz="14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315200" y="1295400"/>
              <a:ext cx="1524000" cy="181508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 and registration </a:t>
              </a:r>
              <a:endParaRPr lang="en-IN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959769" y="1654668"/>
              <a:ext cx="1294208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1023"/>
            <p:cNvCxnSpPr>
              <a:endCxn id="9" idx="0"/>
            </p:cNvCxnSpPr>
            <p:nvPr/>
          </p:nvCxnSpPr>
          <p:spPr>
            <a:xfrm>
              <a:off x="3223779" y="1654668"/>
              <a:ext cx="0" cy="28597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53220" y="2791691"/>
              <a:ext cx="1270559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9" idx="2"/>
            </p:cNvCxnSpPr>
            <p:nvPr/>
          </p:nvCxnSpPr>
          <p:spPr>
            <a:xfrm flipV="1">
              <a:off x="3223779" y="2476786"/>
              <a:ext cx="0" cy="31490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9" idx="3"/>
              <a:endCxn id="10" idx="2"/>
            </p:cNvCxnSpPr>
            <p:nvPr/>
          </p:nvCxnSpPr>
          <p:spPr>
            <a:xfrm>
              <a:off x="3847234" y="2208715"/>
              <a:ext cx="824778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0" idx="3"/>
            </p:cNvCxnSpPr>
            <p:nvPr/>
          </p:nvCxnSpPr>
          <p:spPr>
            <a:xfrm>
              <a:off x="5422106" y="2574909"/>
              <a:ext cx="0" cy="774480"/>
            </a:xfrm>
            <a:prstGeom prst="straightConnector1">
              <a:avLst/>
            </a:prstGeom>
            <a:ln w="22225">
              <a:solidFill>
                <a:srgbClr val="C0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2177653" y="3349389"/>
              <a:ext cx="3244454" cy="13719"/>
            </a:xfrm>
            <a:prstGeom prst="straightConnector1">
              <a:avLst/>
            </a:prstGeom>
            <a:ln w="22225">
              <a:solidFill>
                <a:srgbClr val="C0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28600" y="990600"/>
              <a:ext cx="6221556" cy="2500745"/>
            </a:xfrm>
            <a:prstGeom prst="rect">
              <a:avLst/>
            </a:prstGeom>
            <a:noFill/>
            <a:ln w="222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72013" y="1219200"/>
              <a:ext cx="172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Off-line phase</a:t>
              </a:r>
              <a:endParaRPr lang="en-IN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28600" y="3581568"/>
            <a:ext cx="8686800" cy="3200232"/>
            <a:chOff x="228600" y="3733968"/>
            <a:chExt cx="8686800" cy="3200232"/>
          </a:xfrm>
        </p:grpSpPr>
        <p:pic>
          <p:nvPicPr>
            <p:cNvPr id="1026" name="Picture 2" descr="C:\Users\SAMPADA\Desktop\Project_rts1\Presentation\13839254-male-computer-user-looking-at-the-scree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885711"/>
              <a:ext cx="1322244" cy="968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le 11"/>
            <p:cNvSpPr/>
            <p:nvPr/>
          </p:nvSpPr>
          <p:spPr>
            <a:xfrm>
              <a:off x="1524000" y="4036807"/>
              <a:ext cx="1307306" cy="668732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Rules </a:t>
              </a:r>
              <a:endParaRPr lang="en-I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96000" y="4036807"/>
              <a:ext cx="1307306" cy="668732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Input </a:t>
              </a:r>
              <a:endParaRPr lang="en-IN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01762" y="3961665"/>
              <a:ext cx="1632238" cy="1077401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Recommendation algorithm </a:t>
              </a:r>
            </a:p>
            <a:p>
              <a:pPr algn="ctr"/>
              <a:r>
                <a:rPr lang="en-US" sz="1600" dirty="0"/>
                <a:t>(Apriori)</a:t>
              </a:r>
              <a:endParaRPr lang="en-IN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78669" y="5638800"/>
              <a:ext cx="2260131" cy="914400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Recommendations </a:t>
              </a:r>
              <a:endParaRPr lang="en-IN" dirty="0"/>
            </a:p>
          </p:txBody>
        </p:sp>
        <p:cxnSp>
          <p:nvCxnSpPr>
            <p:cNvPr id="71" name="Straight Arrow Connector 70"/>
            <p:cNvCxnSpPr>
              <a:stCxn id="12" idx="3"/>
              <a:endCxn id="15" idx="1"/>
            </p:cNvCxnSpPr>
            <p:nvPr/>
          </p:nvCxnSpPr>
          <p:spPr>
            <a:xfrm>
              <a:off x="2831306" y="4371173"/>
              <a:ext cx="870456" cy="12919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3" idx="1"/>
              <a:endCxn id="15" idx="3"/>
            </p:cNvCxnSpPr>
            <p:nvPr/>
          </p:nvCxnSpPr>
          <p:spPr>
            <a:xfrm flipH="1">
              <a:off x="5334000" y="4371173"/>
              <a:ext cx="762000" cy="12919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5" idx="2"/>
              <a:endCxn id="18" idx="0"/>
            </p:cNvCxnSpPr>
            <p:nvPr/>
          </p:nvCxnSpPr>
          <p:spPr>
            <a:xfrm flipH="1">
              <a:off x="4508735" y="5039066"/>
              <a:ext cx="9146" cy="59973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13" idx="3"/>
            </p:cNvCxnSpPr>
            <p:nvPr/>
          </p:nvCxnSpPr>
          <p:spPr>
            <a:xfrm flipH="1">
              <a:off x="7403306" y="4369928"/>
              <a:ext cx="329478" cy="124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28600" y="3733968"/>
              <a:ext cx="8686800" cy="3200232"/>
            </a:xfrm>
            <a:prstGeom prst="rect">
              <a:avLst/>
            </a:prstGeom>
            <a:noFill/>
            <a:ln w="222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5580892" y="6057899"/>
              <a:ext cx="2547830" cy="2225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1026" idx="2"/>
            </p:cNvCxnSpPr>
            <p:nvPr/>
          </p:nvCxnSpPr>
          <p:spPr>
            <a:xfrm flipV="1">
              <a:off x="8128722" y="4854146"/>
              <a:ext cx="0" cy="122600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886233" y="6183868"/>
              <a:ext cx="172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On-line phase</a:t>
              </a:r>
              <a:endParaRPr lang="en-IN" dirty="0"/>
            </a:p>
          </p:txBody>
        </p:sp>
      </p:grpSp>
      <p:cxnSp>
        <p:nvCxnSpPr>
          <p:cNvPr id="68" name="Straight Connector 67"/>
          <p:cNvCxnSpPr>
            <a:endCxn id="13" idx="0"/>
          </p:cNvCxnSpPr>
          <p:nvPr/>
        </p:nvCxnSpPr>
        <p:spPr>
          <a:xfrm>
            <a:off x="6749653" y="2971968"/>
            <a:ext cx="0" cy="912439"/>
          </a:xfrm>
          <a:prstGeom prst="line">
            <a:avLst/>
          </a:prstGeom>
          <a:ln w="22225">
            <a:solidFill>
              <a:schemeClr val="bg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749653" y="2958080"/>
            <a:ext cx="976" cy="6944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53116" y="990600"/>
            <a:ext cx="0" cy="1981200"/>
          </a:xfrm>
          <a:prstGeom prst="line">
            <a:avLst/>
          </a:prstGeom>
          <a:ln w="22225">
            <a:solidFill>
              <a:schemeClr val="bg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207293" y="990600"/>
            <a:ext cx="5543334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4" idx="1"/>
          </p:cNvCxnSpPr>
          <p:nvPr/>
        </p:nvCxnSpPr>
        <p:spPr>
          <a:xfrm>
            <a:off x="1207293" y="954783"/>
            <a:ext cx="0" cy="14547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6" idx="2"/>
          </p:cNvCxnSpPr>
          <p:nvPr/>
        </p:nvCxnSpPr>
        <p:spPr>
          <a:xfrm flipV="1">
            <a:off x="8077200" y="2922263"/>
            <a:ext cx="0" cy="77523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3" descr="C:\Users\SAMPADA\Desktop\Project_rts1\Presentation\portalappsettin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2085485" cy="146080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914400" y="5638800"/>
            <a:ext cx="126325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Web App</a:t>
            </a:r>
            <a:endParaRPr lang="en-IN" dirty="0"/>
          </a:p>
        </p:txBody>
      </p:sp>
      <p:cxnSp>
        <p:nvCxnSpPr>
          <p:cNvPr id="152" name="Straight Arrow Connector 151"/>
          <p:cNvCxnSpPr>
            <a:stCxn id="18" idx="1"/>
            <a:endCxn id="115" idx="3"/>
          </p:cNvCxnSpPr>
          <p:nvPr/>
        </p:nvCxnSpPr>
        <p:spPr>
          <a:xfrm flipH="1" flipV="1">
            <a:off x="2466485" y="5912002"/>
            <a:ext cx="912184" cy="3159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6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679093" cy="991352"/>
          </a:xfrm>
        </p:spPr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IN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689847" y="1185087"/>
            <a:ext cx="3124200" cy="5074871"/>
          </a:xfrm>
          <a:solidFill>
            <a:schemeClr val="tx1"/>
          </a:solidFill>
          <a:ln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R Packages: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Shiny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Shinydashboard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Arules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stringr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datasets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76488" y="2951128"/>
            <a:ext cx="1804302" cy="963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2050" name="Picture 2" descr="C:\Users\SAMPADA\Desktop\Project_rts1\Presentation\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96" y="1370832"/>
            <a:ext cx="852560" cy="6477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2743580">
            <a:off x="1788626" y="2644219"/>
            <a:ext cx="4572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40567" y="2283227"/>
            <a:ext cx="4572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18626149">
            <a:off x="1735596" y="4115443"/>
            <a:ext cx="4572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132046" y="4684938"/>
            <a:ext cx="1927859" cy="102415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 dashboard</a:t>
            </a:r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2696618" y="4115443"/>
            <a:ext cx="4572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 rot="8057123">
            <a:off x="3769527" y="2520642"/>
            <a:ext cx="4572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5" name="Picture 7" descr="C:\Users\SAMPADA\Desktop\Project_rts1\Presentation\Association rules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6" y="3200400"/>
            <a:ext cx="1194047" cy="668098"/>
          </a:xfrm>
          <a:prstGeom prst="rect">
            <a:avLst/>
          </a:prstGeom>
          <a:noFill/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/>
          <p:cNvSpPr/>
          <p:nvPr/>
        </p:nvSpPr>
        <p:spPr>
          <a:xfrm>
            <a:off x="1564833" y="3372855"/>
            <a:ext cx="4572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77553" y="1179847"/>
            <a:ext cx="5385047" cy="5074872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445" y="1359454"/>
            <a:ext cx="1101359" cy="110135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2" y="4533330"/>
            <a:ext cx="1477099" cy="1107824"/>
          </a:xfrm>
          <a:prstGeom prst="rect">
            <a:avLst/>
          </a:prstGeom>
          <a:noFill/>
          <a:effectLst>
            <a:outerShdw blurRad="127000" dist="165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5" y="1561897"/>
            <a:ext cx="1872667" cy="6554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4242724" y="2464642"/>
            <a:ext cx="122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10626" y="4340940"/>
            <a:ext cx="1268108" cy="85607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ShinyApps.io</a:t>
            </a:r>
          </a:p>
        </p:txBody>
      </p:sp>
      <p:sp>
        <p:nvSpPr>
          <p:cNvPr id="30" name="Right Arrow 29"/>
          <p:cNvSpPr/>
          <p:nvPr/>
        </p:nvSpPr>
        <p:spPr>
          <a:xfrm rot="13240642">
            <a:off x="4175360" y="3952327"/>
            <a:ext cx="4572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4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89510" cy="1143000"/>
          </a:xfrm>
        </p:spPr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  <a:r>
              <a:rPr lang="en-US" cap="none" dirty="0"/>
              <a:t> </a:t>
            </a:r>
            <a:endParaRPr lang="en-IN" sz="4000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7927" y="1220232"/>
            <a:ext cx="8382000" cy="3174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Two-step approach: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Frequent itemset generation</a:t>
            </a:r>
            <a:r>
              <a:rPr lang="en-US" sz="2800" dirty="0"/>
              <a:t>:</a:t>
            </a:r>
          </a:p>
          <a:p>
            <a:pPr lvl="1"/>
            <a:r>
              <a:rPr lang="en-US" sz="2000" dirty="0"/>
              <a:t>Determine frequent item sets from data </a:t>
            </a:r>
          </a:p>
          <a:p>
            <a:pPr lvl="1"/>
            <a:endParaRPr lang="en-US" sz="2000" dirty="0"/>
          </a:p>
          <a:p>
            <a:r>
              <a:rPr lang="en-US" sz="2800" dirty="0">
                <a:solidFill>
                  <a:srgbClr val="0070C0"/>
                </a:solidFill>
              </a:rPr>
              <a:t>Rule generation</a:t>
            </a:r>
            <a:r>
              <a:rPr lang="en-US" sz="2800" dirty="0"/>
              <a:t>:</a:t>
            </a:r>
          </a:p>
          <a:p>
            <a:pPr lvl="1"/>
            <a:r>
              <a:rPr lang="en-US" sz="2000" dirty="0"/>
              <a:t>Generate high confidence rules from each frequent itemset</a:t>
            </a:r>
          </a:p>
        </p:txBody>
      </p:sp>
    </p:spTree>
    <p:extLst>
      <p:ext uri="{BB962C8B-B14F-4D97-AF65-F5344CB8AC3E}">
        <p14:creationId xmlns:p14="http://schemas.microsoft.com/office/powerpoint/2010/main" val="55889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Apriori Algorithm</a:t>
            </a:r>
            <a:endParaRPr lang="en-IN" sz="4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6633" y="1490133"/>
            <a:ext cx="8830733" cy="4673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Apriori Principle -  </a:t>
            </a:r>
          </a:p>
          <a:p>
            <a:pPr algn="ctr"/>
            <a:r>
              <a:rPr lang="en-US" sz="3200" i="1" dirty="0"/>
              <a:t>“If an item set is frequent, then all of its subsets must also be frequent”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Association rule -</a:t>
            </a:r>
          </a:p>
          <a:p>
            <a:pPr marL="135445" lvl="1" indent="0" algn="ctr">
              <a:buNone/>
            </a:pPr>
            <a:r>
              <a:rPr lang="en-US" sz="2800" dirty="0"/>
              <a:t>An implication expression of the form X -&gt; Y, where X and Y are item sets.</a:t>
            </a:r>
          </a:p>
          <a:p>
            <a:pPr marL="457200" lvl="1" indent="0">
              <a:buNone/>
            </a:pPr>
            <a:r>
              <a:rPr lang="en-US" sz="2800" dirty="0"/>
              <a:t>Ex: {Course1}  -&gt;  {Course2}</a:t>
            </a:r>
          </a:p>
          <a:p>
            <a:pPr algn="ctr"/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398550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8" y="177281"/>
            <a:ext cx="7184570" cy="991352"/>
          </a:xfrm>
        </p:spPr>
        <p:txBody>
          <a:bodyPr/>
          <a:lstStyle/>
          <a:p>
            <a:pPr algn="ctr"/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Apriori Algorithm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– </a:t>
            </a:r>
          </a:p>
          <a:p>
            <a:r>
              <a:rPr lang="en-US" dirty="0"/>
              <a:t>proportion of transactions in the data set which contain the item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Confidence – </a:t>
            </a:r>
          </a:p>
          <a:p>
            <a:r>
              <a:rPr lang="en-US" dirty="0"/>
              <a:t>the probability of finding the RHS of the rule in transactions under the condition that these transactions also contain the LHS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Lift – </a:t>
            </a:r>
          </a:p>
          <a:p>
            <a:r>
              <a:rPr lang="en-US" dirty="0"/>
              <a:t>measure of the performance of a rule at predicting cases that have an enhanced response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2" descr="C:\Users\SAMPADA\Desktop\Project_rts1\Presentation\Associatio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2599080"/>
            <a:ext cx="4106863" cy="247899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978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179</TotalTime>
  <Words>402</Words>
  <Application>Microsoft Office PowerPoint</Application>
  <PresentationFormat>On-screen Show (4:3)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Lucida Grande</vt:lpstr>
      <vt:lpstr>Roboto Light</vt:lpstr>
      <vt:lpstr>Wingdings</vt:lpstr>
      <vt:lpstr>Custom Design</vt:lpstr>
      <vt:lpstr>Main</vt:lpstr>
      <vt:lpstr>White Main</vt:lpstr>
      <vt:lpstr>Course Recommender</vt:lpstr>
      <vt:lpstr>Agenda</vt:lpstr>
      <vt:lpstr>Motivation</vt:lpstr>
      <vt:lpstr>Project Overview</vt:lpstr>
      <vt:lpstr>System Architecture</vt:lpstr>
      <vt:lpstr>Implementation</vt:lpstr>
      <vt:lpstr>Recommendation </vt:lpstr>
      <vt:lpstr>The Apriori Algorithm</vt:lpstr>
      <vt:lpstr>The Apriori Algorithm</vt:lpstr>
      <vt:lpstr>R Shiny</vt:lpstr>
      <vt:lpstr>R Shiny Framework</vt:lpstr>
      <vt:lpstr>Demo</vt:lpstr>
      <vt:lpstr>Course List by TIG</vt:lpstr>
      <vt:lpstr>Courses Recommended</vt:lpstr>
      <vt:lpstr>Limitations</vt:lpstr>
      <vt:lpstr>Future Work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chaitanya maniar</cp:lastModifiedBy>
  <cp:revision>42</cp:revision>
  <dcterms:created xsi:type="dcterms:W3CDTF">2016-03-09T16:46:53Z</dcterms:created>
  <dcterms:modified xsi:type="dcterms:W3CDTF">2016-12-05T02:18:27Z</dcterms:modified>
</cp:coreProperties>
</file>