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6757-68F4-4D25-B9A4-1F15287A8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164D90-9C13-4C9F-8ABC-E4869A867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9AE72B-7CE9-4AFB-AEE6-1CE8FFC807D0}"/>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5" name="Footer Placeholder 4">
            <a:extLst>
              <a:ext uri="{FF2B5EF4-FFF2-40B4-BE49-F238E27FC236}">
                <a16:creationId xmlns:a16="http://schemas.microsoft.com/office/drawing/2014/main" id="{255C08AE-1D0C-4C7C-AB7B-2A8A686FD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83BD1-778E-4C94-8A0E-1FEA2392100A}"/>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366410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58D4-1847-454D-ACFF-FAFFB9F6E5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1A2560-4D4A-427A-ACCD-5F18247416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4DC021-F43B-4422-9BE9-A478AC3B339E}"/>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5" name="Footer Placeholder 4">
            <a:extLst>
              <a:ext uri="{FF2B5EF4-FFF2-40B4-BE49-F238E27FC236}">
                <a16:creationId xmlns:a16="http://schemas.microsoft.com/office/drawing/2014/main" id="{1A01E6A6-65A1-4ABF-BB99-5AF1B130E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3BA82-92AF-4446-A04D-7C7F331B074B}"/>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205006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984B2-AF1C-4A2E-B003-21A680A693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01A9D1-D3FF-45B9-B0D9-6C78A1BFB2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B76F0-3367-4D64-85CC-9A0A16EA6416}"/>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5" name="Footer Placeholder 4">
            <a:extLst>
              <a:ext uri="{FF2B5EF4-FFF2-40B4-BE49-F238E27FC236}">
                <a16:creationId xmlns:a16="http://schemas.microsoft.com/office/drawing/2014/main" id="{A04DDA06-61E5-46A6-BADA-A60AF2BB5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D4BAB3-9589-44DA-A261-727D5AF08D45}"/>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15085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53B4-676E-45F4-9B16-9E6DC164A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E4C497-F908-4128-AAB3-0213E47DA5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CC12FE-349B-4E27-A2F4-72C194D0C142}"/>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5" name="Footer Placeholder 4">
            <a:extLst>
              <a:ext uri="{FF2B5EF4-FFF2-40B4-BE49-F238E27FC236}">
                <a16:creationId xmlns:a16="http://schemas.microsoft.com/office/drawing/2014/main" id="{F6FABC93-A3CD-4C5D-91EF-CD9764F5B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C0CFE-9087-4160-9C09-D98D56618BC5}"/>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339848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0448-3A54-4D37-913C-F6EE49239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3D751E-3F3B-4758-BC0E-995AB6EF3D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D8DBB8-DBD8-4402-BAC6-AED0FB1EF1FD}"/>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5" name="Footer Placeholder 4">
            <a:extLst>
              <a:ext uri="{FF2B5EF4-FFF2-40B4-BE49-F238E27FC236}">
                <a16:creationId xmlns:a16="http://schemas.microsoft.com/office/drawing/2014/main" id="{F05B8FD1-D5B9-4143-A87B-96A91110F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6AFC1-8908-4A09-B9F5-10BA9A035745}"/>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283059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B7B8-E1E6-4D00-B5E9-5917701346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EE1939-B138-4262-9095-3CFEF19EB9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BDB787-21A4-481F-A274-77CE8EB480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BD8FF8-F878-469F-8332-B1C8BB97E987}"/>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6" name="Footer Placeholder 5">
            <a:extLst>
              <a:ext uri="{FF2B5EF4-FFF2-40B4-BE49-F238E27FC236}">
                <a16:creationId xmlns:a16="http://schemas.microsoft.com/office/drawing/2014/main" id="{85DBB347-6954-4A3F-935D-A2017DCB37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325E5D-6357-42C7-98C0-702002480857}"/>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104501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61D9-BA44-4433-AD83-27671CA3CF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EC4EB9-B9DA-436C-B91F-80E6E50EB0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19B7B3-2600-47C9-BF91-934419DCE4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01CD02-92FF-44A9-9C99-503858857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C4BE21-2026-4B70-845C-848390EAC3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B2AE8F-E7CB-46E9-8050-8B180FDDA48F}"/>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8" name="Footer Placeholder 7">
            <a:extLst>
              <a:ext uri="{FF2B5EF4-FFF2-40B4-BE49-F238E27FC236}">
                <a16:creationId xmlns:a16="http://schemas.microsoft.com/office/drawing/2014/main" id="{104357E4-D0F9-43E0-B2AC-FBFEA0101A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FFD88F-4C91-44C2-9C85-78B43558FF97}"/>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227012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B7D8-2ECA-4D26-8ED1-6EA3B62752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C79369-2F13-4B7A-B502-3EA164F2897E}"/>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4" name="Footer Placeholder 3">
            <a:extLst>
              <a:ext uri="{FF2B5EF4-FFF2-40B4-BE49-F238E27FC236}">
                <a16:creationId xmlns:a16="http://schemas.microsoft.com/office/drawing/2014/main" id="{60121155-737C-4878-9BFC-6F44E63663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1209E8-12FC-4890-AB69-185D471B3625}"/>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398438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9DB0F-61DC-45A6-AE7C-FE911387119C}"/>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3" name="Footer Placeholder 2">
            <a:extLst>
              <a:ext uri="{FF2B5EF4-FFF2-40B4-BE49-F238E27FC236}">
                <a16:creationId xmlns:a16="http://schemas.microsoft.com/office/drawing/2014/main" id="{0A10CC94-1CF3-48B7-802E-0A956E55FA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5B9A5B-9080-465D-A6F6-9FE3E1B89BA1}"/>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279149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9EDA-13A2-4767-93E2-EA7239066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2199CC-17C3-4C57-8858-B2B3722B01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58EDB5-CF1E-4111-8CB0-A91DECB9B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D0A7C5-F586-41D5-AC74-24E5F87D231E}"/>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6" name="Footer Placeholder 5">
            <a:extLst>
              <a:ext uri="{FF2B5EF4-FFF2-40B4-BE49-F238E27FC236}">
                <a16:creationId xmlns:a16="http://schemas.microsoft.com/office/drawing/2014/main" id="{3F71A703-471E-40D2-9639-9D412765D6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193FED-2293-49EA-8B63-66C877A0528A}"/>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377746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7C7A-B102-4737-A041-306A2BFB8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45FA01-D43B-4E43-8C9B-5B1C507E7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CE8572-0ED0-4ED5-BB71-A7D56A76D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1B2A5E-0935-495A-B041-C4A3FF391DDC}"/>
              </a:ext>
            </a:extLst>
          </p:cNvPr>
          <p:cNvSpPr>
            <a:spLocks noGrp="1"/>
          </p:cNvSpPr>
          <p:nvPr>
            <p:ph type="dt" sz="half" idx="10"/>
          </p:nvPr>
        </p:nvSpPr>
        <p:spPr/>
        <p:txBody>
          <a:bodyPr/>
          <a:lstStyle/>
          <a:p>
            <a:fld id="{05C4953D-5CFC-4B80-ADE4-214EE33874A3}" type="datetimeFigureOut">
              <a:rPr lang="en-IN" smtClean="0"/>
              <a:t>25-02-2019</a:t>
            </a:fld>
            <a:endParaRPr lang="en-IN"/>
          </a:p>
        </p:txBody>
      </p:sp>
      <p:sp>
        <p:nvSpPr>
          <p:cNvPr id="6" name="Footer Placeholder 5">
            <a:extLst>
              <a:ext uri="{FF2B5EF4-FFF2-40B4-BE49-F238E27FC236}">
                <a16:creationId xmlns:a16="http://schemas.microsoft.com/office/drawing/2014/main" id="{DBEC7F50-E401-4A46-8BD7-CAC999F8EA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C418F2-D2B9-485E-A548-D05BA4137D41}"/>
              </a:ext>
            </a:extLst>
          </p:cNvPr>
          <p:cNvSpPr>
            <a:spLocks noGrp="1"/>
          </p:cNvSpPr>
          <p:nvPr>
            <p:ph type="sldNum" sz="quarter" idx="12"/>
          </p:nvPr>
        </p:nvSpPr>
        <p:spPr/>
        <p:txBody>
          <a:bodyPr/>
          <a:lstStyle/>
          <a:p>
            <a:fld id="{11EFFD9E-A026-48BE-92C9-BBFB3BDA7B88}" type="slidenum">
              <a:rPr lang="en-IN" smtClean="0"/>
              <a:t>‹#›</a:t>
            </a:fld>
            <a:endParaRPr lang="en-IN"/>
          </a:p>
        </p:txBody>
      </p:sp>
    </p:spTree>
    <p:extLst>
      <p:ext uri="{BB962C8B-B14F-4D97-AF65-F5344CB8AC3E}">
        <p14:creationId xmlns:p14="http://schemas.microsoft.com/office/powerpoint/2010/main" val="266495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65331A-9227-419F-9344-C178D422E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5C9AB0-FFC6-4197-BAAF-A78768E26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F2AF4-F29D-4523-9557-A6A8152C5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4953D-5CFC-4B80-ADE4-214EE33874A3}" type="datetimeFigureOut">
              <a:rPr lang="en-IN" smtClean="0"/>
              <a:t>25-02-2019</a:t>
            </a:fld>
            <a:endParaRPr lang="en-IN"/>
          </a:p>
        </p:txBody>
      </p:sp>
      <p:sp>
        <p:nvSpPr>
          <p:cNvPr id="5" name="Footer Placeholder 4">
            <a:extLst>
              <a:ext uri="{FF2B5EF4-FFF2-40B4-BE49-F238E27FC236}">
                <a16:creationId xmlns:a16="http://schemas.microsoft.com/office/drawing/2014/main" id="{4EC59276-EE6C-427B-82C8-38BF50599E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A95FF0-BAC2-4C6B-9D4B-9603B0853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FFD9E-A026-48BE-92C9-BBFB3BDA7B88}" type="slidenum">
              <a:rPr lang="en-IN" smtClean="0"/>
              <a:t>‹#›</a:t>
            </a:fld>
            <a:endParaRPr lang="en-IN"/>
          </a:p>
        </p:txBody>
      </p:sp>
    </p:spTree>
    <p:extLst>
      <p:ext uri="{BB962C8B-B14F-4D97-AF65-F5344CB8AC3E}">
        <p14:creationId xmlns:p14="http://schemas.microsoft.com/office/powerpoint/2010/main" val="263067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ma university logo">
            <a:extLst>
              <a:ext uri="{FF2B5EF4-FFF2-40B4-BE49-F238E27FC236}">
                <a16:creationId xmlns:a16="http://schemas.microsoft.com/office/drawing/2014/main" id="{F7C26678-2EBA-4106-9C1F-190FBD2C2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64" y="497149"/>
            <a:ext cx="9783192" cy="22128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8ECDA-C993-4D14-816E-07CE4D31763F}"/>
              </a:ext>
            </a:extLst>
          </p:cNvPr>
          <p:cNvSpPr txBox="1"/>
          <p:nvPr/>
        </p:nvSpPr>
        <p:spPr>
          <a:xfrm>
            <a:off x="1344966" y="2710001"/>
            <a:ext cx="9157317" cy="449353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Mandhana</a:t>
            </a:r>
            <a:r>
              <a:rPr lang="en-IN" sz="3600" dirty="0">
                <a:latin typeface="Times New Roman" panose="02020603050405020304" pitchFamily="18" charset="0"/>
                <a:cs typeface="Times New Roman" panose="02020603050405020304" pitchFamily="18" charset="0"/>
              </a:rPr>
              <a:t>, Kanpur</a:t>
            </a:r>
          </a:p>
          <a:p>
            <a:r>
              <a:rPr lang="en-IN" sz="5400" dirty="0">
                <a:solidFill>
                  <a:schemeClr val="accent2">
                    <a:lumMod val="75000"/>
                  </a:schemeClr>
                </a:solidFill>
                <a:latin typeface="Times New Roman" panose="02020603050405020304" pitchFamily="18" charset="0"/>
                <a:cs typeface="Times New Roman" panose="02020603050405020304" pitchFamily="18" charset="0"/>
              </a:rPr>
              <a:t>       Science Exhibition Project</a:t>
            </a:r>
          </a:p>
          <a:p>
            <a:r>
              <a:rPr lang="en-IN" sz="4000" dirty="0">
                <a:solidFill>
                  <a:schemeClr val="tx2">
                    <a:lumMod val="50000"/>
                  </a:schemeClr>
                </a:solidFill>
                <a:latin typeface="Times New Roman" panose="02020603050405020304" pitchFamily="18" charset="0"/>
                <a:cs typeface="Times New Roman" panose="02020603050405020304" pitchFamily="18" charset="0"/>
              </a:rPr>
              <a:t>                </a:t>
            </a:r>
            <a:r>
              <a:rPr lang="en-IN" sz="4400" dirty="0">
                <a:solidFill>
                  <a:schemeClr val="tx2">
                    <a:lumMod val="50000"/>
                  </a:schemeClr>
                </a:solidFill>
                <a:latin typeface="Times New Roman" panose="02020603050405020304" pitchFamily="18" charset="0"/>
                <a:cs typeface="Times New Roman" panose="02020603050405020304" pitchFamily="18" charset="0"/>
              </a:rPr>
              <a:t>Heart Beat Sensor Using </a:t>
            </a:r>
          </a:p>
          <a:p>
            <a:r>
              <a:rPr lang="en-IN" sz="4400" dirty="0">
                <a:solidFill>
                  <a:schemeClr val="tx2">
                    <a:lumMod val="50000"/>
                  </a:schemeClr>
                </a:solidFill>
                <a:latin typeface="Times New Roman" panose="02020603050405020304" pitchFamily="18" charset="0"/>
                <a:cs typeface="Times New Roman" panose="02020603050405020304" pitchFamily="18" charset="0"/>
              </a:rPr>
              <a:t>                            Arduino</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11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6F6C-0D9B-4E26-9328-DFEDE2E7A76E}"/>
              </a:ext>
            </a:extLst>
          </p:cNvPr>
          <p:cNvSpPr>
            <a:spLocks noGrp="1"/>
          </p:cNvSpPr>
          <p:nvPr>
            <p:ph type="ctrTitle"/>
          </p:nvPr>
        </p:nvSpPr>
        <p:spPr>
          <a:xfrm>
            <a:off x="1381957" y="634091"/>
            <a:ext cx="9144000" cy="812969"/>
          </a:xfrm>
        </p:spPr>
        <p:txBody>
          <a:bodyPr>
            <a:normAutofit fontScale="90000"/>
          </a:bodyPr>
          <a:lstStyle/>
          <a:p>
            <a:r>
              <a:rPr lang="en-IN" dirty="0"/>
              <a:t>Introduction</a:t>
            </a:r>
          </a:p>
        </p:txBody>
      </p:sp>
      <p:sp>
        <p:nvSpPr>
          <p:cNvPr id="3" name="Subtitle 2">
            <a:extLst>
              <a:ext uri="{FF2B5EF4-FFF2-40B4-BE49-F238E27FC236}">
                <a16:creationId xmlns:a16="http://schemas.microsoft.com/office/drawing/2014/main" id="{83FBF310-1C37-44D4-B039-56A0007C5783}"/>
              </a:ext>
            </a:extLst>
          </p:cNvPr>
          <p:cNvSpPr>
            <a:spLocks noGrp="1"/>
          </p:cNvSpPr>
          <p:nvPr>
            <p:ph type="subTitle" idx="1"/>
          </p:nvPr>
        </p:nvSpPr>
        <p:spPr>
          <a:xfrm>
            <a:off x="1524000" y="1748901"/>
            <a:ext cx="9144000" cy="4598633"/>
          </a:xfrm>
        </p:spPr>
        <p:txBody>
          <a:bodyPr>
            <a:normAutofit lnSpcReduction="10000"/>
          </a:bodyPr>
          <a:lstStyle/>
          <a:p>
            <a:r>
              <a:rPr lang="en-US" dirty="0"/>
              <a:t>Monitoring heart rate is very important for athletes, patients as it determines the condition of the heart (just heart rate). There are many ways to measure heart rate and the most precise one is using an Electrocardiography</a:t>
            </a:r>
          </a:p>
          <a:p>
            <a:r>
              <a:rPr lang="en-US" dirty="0"/>
              <a:t>But the more easy way to monitor the heart rate is to use a Heartbeat Sensor. It comes in different shapes and sizes and allows an instant way to measure the heartbeat.</a:t>
            </a:r>
          </a:p>
          <a:p>
            <a:r>
              <a:rPr lang="en-US" dirty="0"/>
              <a:t>Heartbeat Sensors are available in Wrist Watches (Smart Watches), Smart Phones, chest straps, etc. The heartbeat is measured in beats per minute or bpm, which indicates the number of times the heart is contracting or expanding in a minute. </a:t>
            </a:r>
          </a:p>
          <a:p>
            <a:br>
              <a:rPr lang="en-US" dirty="0"/>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84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C5FA9-1C51-40C9-9273-B35A1C3BC858}"/>
              </a:ext>
            </a:extLst>
          </p:cNvPr>
          <p:cNvSpPr>
            <a:spLocks noGrp="1"/>
          </p:cNvSpPr>
          <p:nvPr>
            <p:ph type="ctrTitle"/>
          </p:nvPr>
        </p:nvSpPr>
        <p:spPr>
          <a:xfrm>
            <a:off x="1444101" y="406400"/>
            <a:ext cx="9144000" cy="1193800"/>
          </a:xfrm>
        </p:spPr>
        <p:txBody>
          <a:bodyPr/>
          <a:lstStyle/>
          <a:p>
            <a:r>
              <a:rPr lang="en-IN" dirty="0"/>
              <a:t>Principle</a:t>
            </a:r>
          </a:p>
        </p:txBody>
      </p:sp>
      <p:sp>
        <p:nvSpPr>
          <p:cNvPr id="5" name="Subtitle 4">
            <a:extLst>
              <a:ext uri="{FF2B5EF4-FFF2-40B4-BE49-F238E27FC236}">
                <a16:creationId xmlns:a16="http://schemas.microsoft.com/office/drawing/2014/main" id="{B30F59F8-4F28-4B12-BF84-1E32148646B8}"/>
              </a:ext>
            </a:extLst>
          </p:cNvPr>
          <p:cNvSpPr>
            <a:spLocks noGrp="1"/>
          </p:cNvSpPr>
          <p:nvPr>
            <p:ph type="subTitle" idx="1"/>
          </p:nvPr>
        </p:nvSpPr>
        <p:spPr>
          <a:xfrm>
            <a:off x="1524000" y="1766655"/>
            <a:ext cx="9144000" cy="4438835"/>
          </a:xfrm>
        </p:spPr>
        <p:txBody>
          <a:bodyPr>
            <a:normAutofit/>
          </a:bodyPr>
          <a:lstStyle/>
          <a:p>
            <a:pPr algn="l"/>
            <a:endParaRPr lang="en-IN" sz="2000" dirty="0"/>
          </a:p>
          <a:p>
            <a:r>
              <a:rPr lang="en-US" sz="2000" dirty="0"/>
              <a:t>The principle behind the working of the Heartbeat Sensor is </a:t>
            </a:r>
            <a:r>
              <a:rPr lang="en-US" sz="2000" dirty="0" err="1"/>
              <a:t>Photoplethysmograph</a:t>
            </a:r>
            <a:r>
              <a:rPr lang="en-US" sz="2000" dirty="0"/>
              <a:t>. According to this principle, the changes in the volume of blood in an organ is measured by the changes in the intensity of the light passing through that organ.</a:t>
            </a:r>
          </a:p>
          <a:p>
            <a:r>
              <a:rPr lang="en-US" sz="2000" dirty="0"/>
              <a:t>Usually, the source of light in a heartbeat sensor would be an IR LED and the detector would be any Photo Detector like a Photo Diode, an LDR (Light Dependent Resistor) or a Photo Transistor.</a:t>
            </a:r>
          </a:p>
          <a:p>
            <a:r>
              <a:rPr lang="en-US" sz="2000" dirty="0"/>
              <a:t>With these two i.e. a light source and a detector, we can arrange them in two ways: A Transmissive Sensor and a Reflective Sensor.</a:t>
            </a:r>
          </a:p>
          <a:p>
            <a:r>
              <a:rPr lang="en-US" sz="2000" dirty="0"/>
              <a:t>In a Transmissive Sensor, the light source and the detector are place facing each other and the finger of the person must be placed in between the transmitter and receiver.</a:t>
            </a:r>
          </a:p>
          <a:p>
            <a:r>
              <a:rPr lang="en-US" sz="2000" dirty="0"/>
              <a:t>Reflective Sensor, on the other hand, has the light source and the detector adjacent to each other and the finger of the person must be placed in front of the sensor. </a:t>
            </a:r>
          </a:p>
          <a:p>
            <a:pPr algn="l"/>
            <a:endParaRPr lang="en-IN" sz="2000" dirty="0"/>
          </a:p>
        </p:txBody>
      </p:sp>
    </p:spTree>
    <p:extLst>
      <p:ext uri="{BB962C8B-B14F-4D97-AF65-F5344CB8AC3E}">
        <p14:creationId xmlns:p14="http://schemas.microsoft.com/office/powerpoint/2010/main" val="176138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6A6900-6CCB-4E9B-9DDE-3FD5F9209414}"/>
              </a:ext>
            </a:extLst>
          </p:cNvPr>
          <p:cNvSpPr>
            <a:spLocks noGrp="1"/>
          </p:cNvSpPr>
          <p:nvPr>
            <p:ph type="ctrTitle"/>
          </p:nvPr>
        </p:nvSpPr>
        <p:spPr>
          <a:xfrm>
            <a:off x="1524000" y="399495"/>
            <a:ext cx="9144000" cy="2379216"/>
          </a:xfrm>
        </p:spPr>
        <p:txBody>
          <a:bodyPr>
            <a:noAutofit/>
          </a:bodyPr>
          <a:lstStyle/>
          <a:p>
            <a:r>
              <a:rPr lang="en-US" sz="2400" b="1" dirty="0">
                <a:latin typeface="Times New Roman" panose="02020603050405020304" pitchFamily="18" charset="0"/>
                <a:cs typeface="Times New Roman" panose="02020603050405020304" pitchFamily="18" charset="0"/>
              </a:rPr>
              <a:t>Circuit of Arduino based Heart Rate Monitor using Heartbeat Sensor</a:t>
            </a:r>
            <a:br>
              <a:rPr lang="en-US" sz="2400" b="1" dirty="0"/>
            </a:br>
            <a:r>
              <a:rPr lang="en-US" sz="2400" dirty="0"/>
              <a:t>The following image shows the circuit diagram of the Arduino based Heart Rate Monitor using Heartbeat Sensor. The sensor has a clip to insert the finger and has three pins coming out of it for connecting VCC, GND and the Data. </a:t>
            </a:r>
            <a:br>
              <a:rPr lang="en-US" sz="2400" dirty="0"/>
            </a:br>
            <a:endParaRPr lang="en-IN" sz="2400" dirty="0"/>
          </a:p>
        </p:txBody>
      </p:sp>
      <p:pic>
        <p:nvPicPr>
          <p:cNvPr id="2052" name="Picture 4" descr="Heartbeat Sensor Circuit Diagram">
            <a:extLst>
              <a:ext uri="{FF2B5EF4-FFF2-40B4-BE49-F238E27FC236}">
                <a16:creationId xmlns:a16="http://schemas.microsoft.com/office/drawing/2014/main" id="{0EEFA0D0-57FF-424A-927E-CB99C015A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253" y="3010409"/>
            <a:ext cx="71437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34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1BAD-76CB-4678-AFA4-89D1DB4AFDC0}"/>
              </a:ext>
            </a:extLst>
          </p:cNvPr>
          <p:cNvSpPr>
            <a:spLocks noGrp="1"/>
          </p:cNvSpPr>
          <p:nvPr>
            <p:ph type="title"/>
          </p:nvPr>
        </p:nvSpPr>
        <p:spPr/>
        <p:txBody>
          <a:bodyPr>
            <a:normAutofit/>
          </a:bodyPr>
          <a:lstStyle/>
          <a:p>
            <a:r>
              <a:rPr lang="en-IN" b="1" dirty="0"/>
              <a:t>Components Required:-</a:t>
            </a:r>
          </a:p>
        </p:txBody>
      </p:sp>
      <p:sp>
        <p:nvSpPr>
          <p:cNvPr id="3" name="Content Placeholder 2">
            <a:extLst>
              <a:ext uri="{FF2B5EF4-FFF2-40B4-BE49-F238E27FC236}">
                <a16:creationId xmlns:a16="http://schemas.microsoft.com/office/drawing/2014/main" id="{DC310F63-4E29-4BFB-91A4-14E3ACAAB7A7}"/>
              </a:ext>
            </a:extLst>
          </p:cNvPr>
          <p:cNvSpPr>
            <a:spLocks noGrp="1"/>
          </p:cNvSpPr>
          <p:nvPr>
            <p:ph idx="1"/>
          </p:nvPr>
        </p:nvSpPr>
        <p:spPr/>
        <p:txBody>
          <a:bodyPr>
            <a:normAutofit lnSpcReduction="10000"/>
          </a:bodyPr>
          <a:lstStyle/>
          <a:p>
            <a:pPr marL="0" indent="0">
              <a:buNone/>
            </a:pPr>
            <a:endParaRPr lang="en-IN" b="1" dirty="0"/>
          </a:p>
          <a:p>
            <a:r>
              <a:rPr lang="en-IN" dirty="0"/>
              <a:t>Arduino UNO x 1 </a:t>
            </a:r>
          </a:p>
          <a:p>
            <a:r>
              <a:rPr lang="en-IN" dirty="0"/>
              <a:t>16 x 2 LCD Display x 1</a:t>
            </a:r>
          </a:p>
          <a:p>
            <a:r>
              <a:rPr lang="en-IN" dirty="0"/>
              <a:t>10K</a:t>
            </a:r>
            <a:r>
              <a:rPr lang="el-GR" dirty="0"/>
              <a:t>Ω </a:t>
            </a:r>
            <a:r>
              <a:rPr lang="en-IN" dirty="0"/>
              <a:t>Potentiometer </a:t>
            </a:r>
          </a:p>
          <a:p>
            <a:r>
              <a:rPr lang="en-IN" dirty="0"/>
              <a:t>330</a:t>
            </a:r>
            <a:r>
              <a:rPr lang="el-GR" dirty="0"/>
              <a:t>Ω </a:t>
            </a:r>
            <a:r>
              <a:rPr lang="en-IN" dirty="0"/>
              <a:t>Resistor (Optional – for LCD backlight) </a:t>
            </a:r>
          </a:p>
          <a:p>
            <a:r>
              <a:rPr lang="en-IN" dirty="0"/>
              <a:t>Push Button </a:t>
            </a:r>
          </a:p>
          <a:p>
            <a:r>
              <a:rPr lang="en-IN" dirty="0"/>
              <a:t>Heartbeat Sensor Module with Probe (finger based) </a:t>
            </a:r>
          </a:p>
          <a:p>
            <a:r>
              <a:rPr lang="en-IN" dirty="0"/>
              <a:t>Mini Breadboard </a:t>
            </a:r>
          </a:p>
          <a:p>
            <a:r>
              <a:rPr lang="en-IN" dirty="0"/>
              <a:t>Connecting Wires </a:t>
            </a:r>
          </a:p>
          <a:p>
            <a:endParaRPr lang="en-IN" dirty="0"/>
          </a:p>
        </p:txBody>
      </p:sp>
    </p:spTree>
    <p:extLst>
      <p:ext uri="{BB962C8B-B14F-4D97-AF65-F5344CB8AC3E}">
        <p14:creationId xmlns:p14="http://schemas.microsoft.com/office/powerpoint/2010/main" val="7252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F8A2E-B45B-4339-A5EB-5E77340DC6A0}"/>
              </a:ext>
            </a:extLst>
          </p:cNvPr>
          <p:cNvSpPr>
            <a:spLocks noGrp="1"/>
          </p:cNvSpPr>
          <p:nvPr>
            <p:ph type="ctrTitle"/>
          </p:nvPr>
        </p:nvSpPr>
        <p:spPr>
          <a:xfrm>
            <a:off x="1408590" y="447660"/>
            <a:ext cx="9144000" cy="848480"/>
          </a:xfrm>
        </p:spPr>
        <p:txBody>
          <a:bodyPr>
            <a:normAutofit fontScale="90000"/>
          </a:bodyPr>
          <a:lstStyle/>
          <a:p>
            <a:r>
              <a:rPr lang="en-IN" dirty="0"/>
              <a:t>Working</a:t>
            </a:r>
          </a:p>
        </p:txBody>
      </p:sp>
      <p:sp>
        <p:nvSpPr>
          <p:cNvPr id="5" name="Subtitle 4">
            <a:extLst>
              <a:ext uri="{FF2B5EF4-FFF2-40B4-BE49-F238E27FC236}">
                <a16:creationId xmlns:a16="http://schemas.microsoft.com/office/drawing/2014/main" id="{A776A83C-1A39-4380-BCF9-FF9F18794DBC}"/>
              </a:ext>
            </a:extLst>
          </p:cNvPr>
          <p:cNvSpPr>
            <a:spLocks noGrp="1"/>
          </p:cNvSpPr>
          <p:nvPr>
            <p:ph type="subTitle" idx="1"/>
          </p:nvPr>
        </p:nvSpPr>
        <p:spPr>
          <a:xfrm>
            <a:off x="1524000" y="1722268"/>
            <a:ext cx="9144000" cy="4829452"/>
          </a:xfrm>
        </p:spPr>
        <p:txBody>
          <a:bodyPr>
            <a:normAutofit/>
          </a:bodyPr>
          <a:lstStyle/>
          <a:p>
            <a:r>
              <a:rPr lang="en-US" dirty="0"/>
              <a:t>Upload the code to Arduino UNO and Power on the system. The Arduino asks us to place our finger in the sensor and press the switch.</a:t>
            </a:r>
          </a:p>
          <a:p>
            <a:r>
              <a:rPr lang="en-US" dirty="0"/>
              <a:t>Place any finger (except the Thumb) in the sensor clip and push the switch (button). Based on the data from the sensor, Arduino calculates the heart rate and displays the heartbeat in bpm.</a:t>
            </a:r>
          </a:p>
          <a:p>
            <a:r>
              <a:rPr lang="en-US" dirty="0"/>
              <a:t>While the sensor is collecting the data, sit down and relax and do not shake the wire as it might result in a faulty values.</a:t>
            </a:r>
          </a:p>
          <a:p>
            <a:r>
              <a:rPr lang="en-US" dirty="0"/>
              <a:t>After the result is displayed on the LCD, if you want to perform another test, just push the rest button on the Arduino and start the procedure once again. </a:t>
            </a:r>
          </a:p>
          <a:p>
            <a:endParaRPr lang="en-IN" dirty="0"/>
          </a:p>
        </p:txBody>
      </p:sp>
    </p:spTree>
    <p:extLst>
      <p:ext uri="{BB962C8B-B14F-4D97-AF65-F5344CB8AC3E}">
        <p14:creationId xmlns:p14="http://schemas.microsoft.com/office/powerpoint/2010/main" val="288339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2760-8321-4964-82F8-FA593578CE80}"/>
              </a:ext>
            </a:extLst>
          </p:cNvPr>
          <p:cNvSpPr>
            <a:spLocks noGrp="1"/>
          </p:cNvSpPr>
          <p:nvPr>
            <p:ph type="title"/>
          </p:nvPr>
        </p:nvSpPr>
        <p:spPr>
          <a:xfrm>
            <a:off x="838200" y="365125"/>
            <a:ext cx="10515600" cy="3505539"/>
          </a:xfrm>
        </p:spPr>
        <p:txBody>
          <a:bodyPr>
            <a:noAutofit/>
          </a:bodyPr>
          <a:lstStyle/>
          <a:p>
            <a:r>
              <a:rPr lang="en-US" sz="3200" b="1" dirty="0"/>
              <a:t>Circuit Design of Interfacing Heartbeat Sensor with Arduino</a:t>
            </a:r>
            <a:br>
              <a:rPr lang="en-US" sz="2400" b="1" dirty="0"/>
            </a:br>
            <a:r>
              <a:rPr lang="en-US" sz="2400" dirty="0"/>
              <a:t>The circuit design of Arduino based Heart rate monitor system using Heart beat Sensor is very simple. First, in order to display the heartbeat readings in bpm, we have to connect a 16×2 LCD Display to the Arduino UNO.</a:t>
            </a:r>
            <a:br>
              <a:rPr lang="en-US" sz="2400" dirty="0"/>
            </a:br>
            <a:r>
              <a:rPr lang="en-US" sz="2400" dirty="0"/>
              <a:t>The 4 data pins of the LCD Module (D4, D5, D6 and D7) are connected to Pins 1, 1, 1 and 1 of the Arduino UNO. Also, a 10KΩ Potentiometer is connected to Pin 3 of LCD (contrast adjust pin). The RS and E (Pins 3 and 5) of the LCD are connected to Pins 1 and 1 of the Arduino UNO.</a:t>
            </a:r>
            <a:br>
              <a:rPr lang="en-US" sz="2400" dirty="0"/>
            </a:br>
            <a:r>
              <a:rPr lang="en-US" sz="2400" dirty="0"/>
              <a:t>Next, connect the output of the Heartbeat Sensor Module to the Analog Input Pin (Pin 1) of Arduino. </a:t>
            </a:r>
            <a:endParaRPr lang="en-IN" sz="2400" dirty="0"/>
          </a:p>
        </p:txBody>
      </p:sp>
      <p:pic>
        <p:nvPicPr>
          <p:cNvPr id="3074" name="Picture 2" descr="Heartbeat Sensor Image 6">
            <a:extLst>
              <a:ext uri="{FF2B5EF4-FFF2-40B4-BE49-F238E27FC236}">
                <a16:creationId xmlns:a16="http://schemas.microsoft.com/office/drawing/2014/main" id="{8DA851CB-8993-4EF1-A5AA-B849D7465E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0938" y="4092607"/>
            <a:ext cx="4366355" cy="22905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eartbeat Sensor Image 3">
            <a:extLst>
              <a:ext uri="{FF2B5EF4-FFF2-40B4-BE49-F238E27FC236}">
                <a16:creationId xmlns:a16="http://schemas.microsoft.com/office/drawing/2014/main" id="{BB4F6F35-79CD-4571-A8FE-7C2C31B02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094" y="4092607"/>
            <a:ext cx="4366354" cy="2290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127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463</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Introduction</vt:lpstr>
      <vt:lpstr>Principle</vt:lpstr>
      <vt:lpstr>Circuit of Arduino based Heart Rate Monitor using Heartbeat Sensor The following image shows the circuit diagram of the Arduino based Heart Rate Monitor using Heartbeat Sensor. The sensor has a clip to insert the finger and has three pins coming out of it for connecting VCC, GND and the Data.  </vt:lpstr>
      <vt:lpstr>Components Required:-</vt:lpstr>
      <vt:lpstr>Working</vt:lpstr>
      <vt:lpstr>Circuit Design of Interfacing Heartbeat Sensor with Arduino The circuit design of Arduino based Heart rate monitor system using Heart beat Sensor is very simple. First, in order to display the heartbeat readings in bpm, we have to connect a 16×2 LCD Display to the Arduino UNO. The 4 data pins of the LCD Module (D4, D5, D6 and D7) are connected to Pins 1, 1, 1 and 1 of the Arduino UNO. Also, a 10KΩ Potentiometer is connected to Pin 3 of LCD (contrast adjust pin). The RS and E (Pins 3 and 5) of the LCD are connected to Pins 1 and 1 of the Arduino UNO. Next, connect the output of the Heartbeat Sensor Module to the Analog Input Pin (Pin 1) of Arduino.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Rishant Shukla</dc:creator>
  <cp:lastModifiedBy>Rishant Shukla</cp:lastModifiedBy>
  <cp:revision>6</cp:revision>
  <dcterms:created xsi:type="dcterms:W3CDTF">2019-02-25T14:42:54Z</dcterms:created>
  <dcterms:modified xsi:type="dcterms:W3CDTF">2019-02-25T15:32:00Z</dcterms:modified>
</cp:coreProperties>
</file>