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3" r:id="rId3"/>
    <p:sldId id="277" r:id="rId4"/>
    <p:sldId id="276" r:id="rId5"/>
    <p:sldId id="278" r:id="rId6"/>
    <p:sldId id="266" r:id="rId7"/>
    <p:sldId id="280" r:id="rId8"/>
    <p:sldId id="264" r:id="rId9"/>
    <p:sldId id="257" r:id="rId10"/>
    <p:sldId id="258" r:id="rId11"/>
    <p:sldId id="260" r:id="rId12"/>
    <p:sldId id="269" r:id="rId13"/>
    <p:sldId id="261" r:id="rId14"/>
    <p:sldId id="262" r:id="rId15"/>
    <p:sldId id="259" r:id="rId16"/>
    <p:sldId id="271" r:id="rId17"/>
    <p:sldId id="272" r:id="rId18"/>
    <p:sldId id="273" r:id="rId19"/>
    <p:sldId id="283" r:id="rId20"/>
    <p:sldId id="284" r:id="rId21"/>
    <p:sldId id="279" r:id="rId22"/>
    <p:sldId id="265" r:id="rId23"/>
    <p:sldId id="281" r:id="rId24"/>
    <p:sldId id="267" r:id="rId25"/>
    <p:sldId id="2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5137-2A2E-44AD-8255-E4CB79167346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ADA6-9352-47D3-9351-28A599D8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6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5137-2A2E-44AD-8255-E4CB79167346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ADA6-9352-47D3-9351-28A599D8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1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5137-2A2E-44AD-8255-E4CB79167346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ADA6-9352-47D3-9351-28A599D8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6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5137-2A2E-44AD-8255-E4CB79167346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ADA6-9352-47D3-9351-28A599D8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4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5137-2A2E-44AD-8255-E4CB79167346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ADA6-9352-47D3-9351-28A599D8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5137-2A2E-44AD-8255-E4CB79167346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ADA6-9352-47D3-9351-28A599D8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6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5137-2A2E-44AD-8255-E4CB79167346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ADA6-9352-47D3-9351-28A599D8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4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5137-2A2E-44AD-8255-E4CB79167346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ADA6-9352-47D3-9351-28A599D8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5137-2A2E-44AD-8255-E4CB79167346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ADA6-9352-47D3-9351-28A599D8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2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5137-2A2E-44AD-8255-E4CB79167346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ADA6-9352-47D3-9351-28A599D8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6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5137-2A2E-44AD-8255-E4CB79167346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ADA6-9352-47D3-9351-28A599D8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6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25137-2A2E-44AD-8255-E4CB79167346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5ADA6-9352-47D3-9351-28A599D8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0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7536" y="1988637"/>
            <a:ext cx="9144000" cy="1380205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Predict a policy type and price for a customer</a:t>
            </a:r>
            <a:br>
              <a:rPr lang="en-US" sz="4000" b="1" dirty="0" smtClean="0"/>
            </a:br>
            <a:r>
              <a:rPr lang="en-US" sz="4000" b="1" dirty="0" smtClean="0"/>
              <a:t>based on browsing and transaction history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700" dirty="0"/>
              <a:t>INFO 7309 Machine Learning for Business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73337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b="1" dirty="0" smtClean="0"/>
              <a:t>Data Wizards</a:t>
            </a:r>
          </a:p>
          <a:p>
            <a:pPr algn="r"/>
            <a:r>
              <a:rPr lang="en-US" dirty="0" smtClean="0"/>
              <a:t> </a:t>
            </a:r>
            <a:r>
              <a:rPr lang="en-US" dirty="0" err="1" smtClean="0"/>
              <a:t>Leela</a:t>
            </a:r>
            <a:r>
              <a:rPr lang="en-US" dirty="0" smtClean="0"/>
              <a:t> </a:t>
            </a:r>
            <a:r>
              <a:rPr lang="en-US" dirty="0" err="1" smtClean="0"/>
              <a:t>Gangadhar</a:t>
            </a:r>
            <a:r>
              <a:rPr lang="en-US" dirty="0" smtClean="0"/>
              <a:t> </a:t>
            </a:r>
            <a:r>
              <a:rPr lang="en-US" dirty="0" err="1" smtClean="0"/>
              <a:t>Vallabhaneni</a:t>
            </a:r>
            <a:endParaRPr lang="en-US" dirty="0" smtClean="0"/>
          </a:p>
          <a:p>
            <a:pPr algn="r"/>
            <a:r>
              <a:rPr lang="en-US" dirty="0" smtClean="0"/>
              <a:t>Nuhiya Rafeeq</a:t>
            </a:r>
          </a:p>
          <a:p>
            <a:pPr algn="r"/>
            <a:r>
              <a:rPr lang="en-US" dirty="0" err="1" smtClean="0"/>
              <a:t>Sumit</a:t>
            </a:r>
            <a:r>
              <a:rPr lang="en-US" dirty="0" smtClean="0"/>
              <a:t> </a:t>
            </a:r>
            <a:r>
              <a:rPr lang="en-US" dirty="0" err="1" smtClean="0"/>
              <a:t>Deshmukh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8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Why does it matter whether a variable is </a:t>
            </a:r>
            <a:r>
              <a:rPr lang="en-US" b="1" dirty="0" smtClean="0"/>
              <a:t>Categorical</a:t>
            </a:r>
            <a:r>
              <a:rPr lang="en-US" b="1" dirty="0" smtClean="0"/>
              <a:t>, </a:t>
            </a:r>
            <a:r>
              <a:rPr lang="en-US" b="1" dirty="0" smtClean="0"/>
              <a:t>Ordinal </a:t>
            </a:r>
            <a:r>
              <a:rPr lang="en-US" b="1" dirty="0" smtClean="0"/>
              <a:t>or </a:t>
            </a:r>
            <a:r>
              <a:rPr lang="en-US" b="1" dirty="0" smtClean="0"/>
              <a:t>Interval</a:t>
            </a:r>
            <a:r>
              <a:rPr lang="en-US" b="1" dirty="0" smtClean="0"/>
              <a:t>?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Statistical computations and analyses assume that the variables have a specific levels of </a:t>
            </a:r>
            <a:r>
              <a:rPr lang="en-US" dirty="0" smtClean="0"/>
              <a:t>measurement.</a:t>
            </a:r>
            <a:endParaRPr lang="en-US" dirty="0" smtClean="0"/>
          </a:p>
          <a:p>
            <a:r>
              <a:rPr lang="en-US" dirty="0" smtClean="0"/>
              <a:t>An average of a categorical variable does not make much sense (Ex: average of </a:t>
            </a:r>
            <a:r>
              <a:rPr lang="en-US" dirty="0" smtClean="0"/>
              <a:t>color  </a:t>
            </a:r>
            <a:r>
              <a:rPr lang="en-US" dirty="0" smtClean="0"/>
              <a:t>Blue</a:t>
            </a:r>
            <a:r>
              <a:rPr lang="en-US" dirty="0" smtClean="0"/>
              <a:t>).</a:t>
            </a:r>
            <a:endParaRPr lang="en-US" dirty="0" smtClean="0"/>
          </a:p>
          <a:p>
            <a:r>
              <a:rPr lang="en-US" dirty="0" smtClean="0"/>
              <a:t>Average of an ordinal variable such as economic status would also obtain a nonsensical </a:t>
            </a:r>
            <a:r>
              <a:rPr lang="en-US" dirty="0" smtClean="0"/>
              <a:t>result.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78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 with Categorical Variables?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they do not have any particular order, they cannot be treated as numeric variables.</a:t>
            </a:r>
          </a:p>
          <a:p>
            <a:pPr lvl="1"/>
            <a:r>
              <a:rPr lang="en-US" dirty="0" smtClean="0"/>
              <a:t>Ex: Day, State, Location, </a:t>
            </a:r>
            <a:r>
              <a:rPr lang="en-US" dirty="0" err="1" smtClean="0"/>
              <a:t>Car_Value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Solution:</a:t>
            </a:r>
          </a:p>
          <a:p>
            <a:pPr lvl="2"/>
            <a:r>
              <a:rPr lang="en-US" dirty="0" smtClean="0"/>
              <a:t>One hot encoding/ 1-of-n encoding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657" y="3187973"/>
            <a:ext cx="4429030" cy="298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88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Train.csv and </a:t>
            </a:r>
            <a:r>
              <a:rPr lang="en-US" dirty="0" err="1" smtClean="0"/>
              <a:t>test_session_history</a:t>
            </a:r>
            <a:r>
              <a:rPr lang="en-US" dirty="0" smtClean="0"/>
              <a:t> have session history of customer.</a:t>
            </a:r>
          </a:p>
          <a:p>
            <a:r>
              <a:rPr lang="en-US" dirty="0"/>
              <a:t>F</a:t>
            </a:r>
            <a:r>
              <a:rPr lang="en-US" dirty="0" smtClean="0"/>
              <a:t>or a customer multiple session records with same details are considered as duplicates. These have been deleted.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95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Risk Factor: MICE</a:t>
            </a:r>
          </a:p>
          <a:p>
            <a:pPr lvl="1"/>
            <a:r>
              <a:rPr lang="en-US" dirty="0" smtClean="0"/>
              <a:t>Multivariate </a:t>
            </a:r>
            <a:r>
              <a:rPr lang="en-US" dirty="0"/>
              <a:t>Imputation by </a:t>
            </a:r>
            <a:r>
              <a:rPr lang="en-US" dirty="0" smtClean="0"/>
              <a:t>Chained Equations</a:t>
            </a:r>
          </a:p>
          <a:p>
            <a:pPr lvl="1"/>
            <a:r>
              <a:rPr lang="en-US" dirty="0" smtClean="0"/>
              <a:t>Imputes missing values with plausible data values.</a:t>
            </a:r>
          </a:p>
          <a:p>
            <a:pPr lvl="1"/>
            <a:r>
              <a:rPr lang="en-US" dirty="0" smtClean="0"/>
              <a:t>Why? –Risk Factor depends on customer characteristics.</a:t>
            </a:r>
          </a:p>
          <a:p>
            <a:r>
              <a:rPr lang="en-US" dirty="0" err="1" smtClean="0"/>
              <a:t>C_</a:t>
            </a:r>
            <a:r>
              <a:rPr lang="en-US" dirty="0" err="1" smtClean="0"/>
              <a:t>Pervious</a:t>
            </a:r>
            <a:r>
              <a:rPr lang="en-US" dirty="0" smtClean="0"/>
              <a:t> and </a:t>
            </a:r>
            <a:r>
              <a:rPr lang="en-US" dirty="0" err="1" smtClean="0"/>
              <a:t>Duration_Previous</a:t>
            </a:r>
            <a:endParaRPr lang="en-US" dirty="0" smtClean="0"/>
          </a:p>
          <a:p>
            <a:pPr lvl="1"/>
            <a:r>
              <a:rPr lang="en-US" dirty="0"/>
              <a:t>Median values.</a:t>
            </a:r>
          </a:p>
          <a:p>
            <a:pPr lvl="1"/>
            <a:r>
              <a:rPr lang="en-US" dirty="0"/>
              <a:t>Why? –Independent variables, do not depend on other characteristics in the dataset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Car Value in train.csv</a:t>
            </a:r>
          </a:p>
          <a:p>
            <a:pPr lvl="1"/>
            <a:r>
              <a:rPr lang="en-US" dirty="0" smtClean="0"/>
              <a:t>Median</a:t>
            </a:r>
          </a:p>
        </p:txBody>
      </p:sp>
    </p:spTree>
    <p:extLst>
      <p:ext uri="{BB962C8B-B14F-4D97-AF65-F5344CB8AC3E}">
        <p14:creationId xmlns:p14="http://schemas.microsoft.com/office/powerpoint/2010/main" val="3443325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Measurements significantly </a:t>
            </a:r>
            <a:r>
              <a:rPr lang="en-US" dirty="0"/>
              <a:t>distant from other </a:t>
            </a:r>
            <a:r>
              <a:rPr lang="en-US" dirty="0" smtClean="0"/>
              <a:t>observations.</a:t>
            </a:r>
          </a:p>
          <a:p>
            <a:r>
              <a:rPr lang="en-US" dirty="0"/>
              <a:t>Clip Values task in </a:t>
            </a:r>
            <a:r>
              <a:rPr lang="en-US" dirty="0" smtClean="0"/>
              <a:t>Microsoft ML </a:t>
            </a:r>
            <a:r>
              <a:rPr lang="en-US" dirty="0"/>
              <a:t>Studio.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11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What?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djusting values measured on different scales to a </a:t>
            </a:r>
            <a:r>
              <a:rPr lang="en-US" dirty="0" smtClean="0"/>
              <a:t>common </a:t>
            </a:r>
            <a:r>
              <a:rPr lang="en-US" dirty="0" smtClean="0"/>
              <a:t>scale, in this case a Normal Distribution.</a:t>
            </a:r>
          </a:p>
          <a:p>
            <a:r>
              <a:rPr lang="en-US" dirty="0" smtClean="0"/>
              <a:t>When?</a:t>
            </a:r>
          </a:p>
          <a:p>
            <a:pPr lvl="1"/>
            <a:r>
              <a:rPr lang="en-US" dirty="0" smtClean="0"/>
              <a:t>Various attributes having various ranges 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This can guarantee stable convergence of weight and biases.</a:t>
            </a:r>
          </a:p>
          <a:p>
            <a:r>
              <a:rPr lang="en-US" b="1" dirty="0" smtClean="0"/>
              <a:t>How?</a:t>
            </a:r>
          </a:p>
          <a:p>
            <a:pPr lvl="1"/>
            <a:r>
              <a:rPr lang="en-US" b="1" dirty="0" smtClean="0"/>
              <a:t>standard score  (</a:t>
            </a:r>
            <a:r>
              <a:rPr lang="en-US" dirty="0" smtClean="0"/>
              <a:t>Z-score)</a:t>
            </a:r>
          </a:p>
          <a:p>
            <a:pPr lvl="1"/>
            <a:r>
              <a:rPr lang="en-US" dirty="0" smtClean="0"/>
              <a:t>(a) allows to calculate the probability of a </a:t>
            </a:r>
            <a:r>
              <a:rPr lang="en-US" b="1" dirty="0" smtClean="0"/>
              <a:t>score</a:t>
            </a:r>
            <a:r>
              <a:rPr lang="en-US" dirty="0" smtClean="0"/>
              <a:t> occurring within our normal distribution</a:t>
            </a:r>
          </a:p>
          <a:p>
            <a:pPr lvl="1"/>
            <a:r>
              <a:rPr lang="en-US" dirty="0" smtClean="0"/>
              <a:t>(b) enables comparison of two </a:t>
            </a:r>
            <a:r>
              <a:rPr lang="en-US" b="1" dirty="0" smtClean="0"/>
              <a:t>scores</a:t>
            </a:r>
            <a:r>
              <a:rPr lang="en-US" dirty="0" smtClean="0"/>
              <a:t> that are from different normal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07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</a:p>
          <a:p>
            <a:pPr lvl="1"/>
            <a:r>
              <a:rPr lang="en-US" dirty="0" smtClean="0"/>
              <a:t>Also called Rotation </a:t>
            </a:r>
            <a:r>
              <a:rPr lang="en-US" dirty="0"/>
              <a:t>E</a:t>
            </a:r>
            <a:r>
              <a:rPr lang="en-US" dirty="0" smtClean="0"/>
              <a:t>stimation</a:t>
            </a:r>
          </a:p>
          <a:p>
            <a:pPr lvl="1"/>
            <a:r>
              <a:rPr lang="en-US" dirty="0"/>
              <a:t>A method of assessing the </a:t>
            </a:r>
            <a:r>
              <a:rPr lang="en-US" dirty="0" smtClean="0"/>
              <a:t>accuracy and validity of </a:t>
            </a:r>
            <a:r>
              <a:rPr lang="en-US" dirty="0"/>
              <a:t>a </a:t>
            </a:r>
            <a:r>
              <a:rPr lang="en-US" dirty="0" smtClean="0"/>
              <a:t>statistical model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/>
              <a:t>Achieve more generalized relationships.</a:t>
            </a:r>
          </a:p>
          <a:p>
            <a:pPr lvl="1"/>
            <a:r>
              <a:rPr lang="en-US" dirty="0" smtClean="0"/>
              <a:t>Did not yield significantly better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48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fewer samples of highly represented classes.</a:t>
            </a:r>
          </a:p>
          <a:p>
            <a:r>
              <a:rPr lang="en-US" dirty="0" smtClean="0"/>
              <a:t>Decision Forest</a:t>
            </a:r>
          </a:p>
          <a:p>
            <a:r>
              <a:rPr lang="en-US" dirty="0"/>
              <a:t>A</a:t>
            </a:r>
            <a:r>
              <a:rPr lang="en-US" dirty="0" smtClean="0"/>
              <a:t>ccuracy: 75.74%</a:t>
            </a:r>
          </a:p>
          <a:p>
            <a:r>
              <a:rPr lang="en-US" dirty="0" smtClean="0"/>
              <a:t>Result: Decreased Accuracy.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1152"/>
          <a:stretch/>
        </p:blipFill>
        <p:spPr>
          <a:xfrm>
            <a:off x="6297304" y="2643644"/>
            <a:ext cx="4170529" cy="366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42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Synthetic Minority Over-sampling </a:t>
            </a:r>
            <a:r>
              <a:rPr lang="en-US" dirty="0" smtClean="0"/>
              <a:t>Technique</a:t>
            </a:r>
          </a:p>
          <a:p>
            <a:r>
              <a:rPr lang="en-US" dirty="0" smtClean="0"/>
              <a:t>Used for over sampling data</a:t>
            </a:r>
          </a:p>
          <a:p>
            <a:r>
              <a:rPr lang="en-US" dirty="0" smtClean="0"/>
              <a:t>Synthetic data is introduced for low represented classes</a:t>
            </a:r>
          </a:p>
          <a:p>
            <a:r>
              <a:rPr lang="en-US" dirty="0" smtClean="0"/>
              <a:t>Azure ML SMOTE</a:t>
            </a:r>
          </a:p>
          <a:p>
            <a:r>
              <a:rPr lang="en-US" dirty="0" smtClean="0"/>
              <a:t>Policy No-2 better.</a:t>
            </a:r>
          </a:p>
          <a:p>
            <a:r>
              <a:rPr lang="en-US" dirty="0" smtClean="0"/>
              <a:t>Policy No-4, still poor.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580" y="1825625"/>
            <a:ext cx="4868839" cy="473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62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 selection	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5600" cy="58436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Pearson Correlation Coefficient</a:t>
            </a:r>
            <a:endParaRPr lang="en-US" b="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11" y="2265528"/>
            <a:ext cx="11152107" cy="3577060"/>
          </a:xfrm>
        </p:spPr>
      </p:pic>
    </p:spTree>
    <p:extLst>
      <p:ext uri="{BB962C8B-B14F-4D97-AF65-F5344CB8AC3E}">
        <p14:creationId xmlns:p14="http://schemas.microsoft.com/office/powerpoint/2010/main" val="248456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Understanding: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Car insurance</a:t>
            </a:r>
          </a:p>
          <a:p>
            <a:pPr lvl="1"/>
            <a:r>
              <a:rPr lang="en-US" dirty="0" smtClean="0"/>
              <a:t>Target</a:t>
            </a:r>
            <a:r>
              <a:rPr lang="en-US" dirty="0" smtClean="0"/>
              <a:t>: predict policy and </a:t>
            </a:r>
            <a:r>
              <a:rPr lang="en-US" dirty="0" smtClean="0"/>
              <a:t>price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ost </a:t>
            </a:r>
            <a:r>
              <a:rPr lang="en-US" dirty="0"/>
              <a:t>of a product is a function of both the product options and customer characteristics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customer may purchase a product that was not </a:t>
            </a:r>
            <a:r>
              <a:rPr lang="en-US" dirty="0" smtClean="0"/>
              <a:t>viewed</a:t>
            </a:r>
            <a:r>
              <a:rPr lang="en-US" dirty="0"/>
              <a:t>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4985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5600" cy="823912"/>
          </a:xfrm>
        </p:spPr>
        <p:txBody>
          <a:bodyPr/>
          <a:lstStyle/>
          <a:p>
            <a:r>
              <a:rPr lang="en-US" dirty="0" smtClean="0"/>
              <a:t>Pearson Correlation Coefficient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557832"/>
            <a:ext cx="10515600" cy="3790210"/>
          </a:xfrm>
        </p:spPr>
      </p:pic>
    </p:spTree>
    <p:extLst>
      <p:ext uri="{BB962C8B-B14F-4D97-AF65-F5344CB8AC3E}">
        <p14:creationId xmlns:p14="http://schemas.microsoft.com/office/powerpoint/2010/main" val="1567580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28656" y="2435925"/>
            <a:ext cx="4585479" cy="2818463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8200" y="2098581"/>
            <a:ext cx="5181600" cy="4351338"/>
          </a:xfrm>
        </p:spPr>
        <p:txBody>
          <a:bodyPr/>
          <a:lstStyle/>
          <a:p>
            <a:r>
              <a:rPr lang="en-US" dirty="0" smtClean="0"/>
              <a:t>Feature reduction</a:t>
            </a:r>
          </a:p>
          <a:p>
            <a:r>
              <a:rPr lang="en-US" dirty="0" smtClean="0"/>
              <a:t>Variables not closely  correlated.</a:t>
            </a:r>
          </a:p>
          <a:p>
            <a:r>
              <a:rPr lang="en-US" dirty="0" smtClean="0"/>
              <a:t>PCA on:</a:t>
            </a:r>
          </a:p>
          <a:p>
            <a:pPr lvl="1"/>
            <a:r>
              <a:rPr lang="en-US" dirty="0" smtClean="0"/>
              <a:t>Married couple</a:t>
            </a:r>
          </a:p>
          <a:p>
            <a:pPr lvl="1"/>
            <a:r>
              <a:rPr lang="en-US" dirty="0" err="1" smtClean="0"/>
              <a:t>age_youngest</a:t>
            </a:r>
            <a:endParaRPr lang="en-US" dirty="0"/>
          </a:p>
          <a:p>
            <a:pPr lvl="1"/>
            <a:r>
              <a:rPr lang="en-US" dirty="0" err="1" smtClean="0"/>
              <a:t>age_oldest</a:t>
            </a:r>
            <a:endParaRPr lang="en-US" dirty="0" smtClean="0"/>
          </a:p>
          <a:p>
            <a:pPr lvl="1"/>
            <a:r>
              <a:rPr lang="en-US" dirty="0" err="1" smtClean="0"/>
              <a:t>shopping_point</a:t>
            </a:r>
            <a:endParaRPr lang="en-US" dirty="0" smtClean="0"/>
          </a:p>
          <a:p>
            <a:pPr lvl="1"/>
            <a:r>
              <a:rPr lang="en-US" dirty="0" err="1" smtClean="0"/>
              <a:t>group_size</a:t>
            </a:r>
            <a:endParaRPr lang="en-US" dirty="0" smtClean="0"/>
          </a:p>
          <a:p>
            <a:pPr lvl="1"/>
            <a:r>
              <a:rPr lang="en-US" dirty="0" err="1" smtClean="0"/>
              <a:t>duration_previous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656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Classification:</a:t>
            </a:r>
          </a:p>
          <a:p>
            <a:pPr lvl="1"/>
            <a:r>
              <a:rPr lang="en-US" dirty="0" smtClean="0"/>
              <a:t>(Azure)</a:t>
            </a:r>
            <a:endParaRPr lang="en-US" dirty="0" smtClean="0"/>
          </a:p>
          <a:p>
            <a:pPr lvl="2"/>
            <a:r>
              <a:rPr lang="en-US" dirty="0" smtClean="0"/>
              <a:t>Multiclass Decision Forest</a:t>
            </a:r>
          </a:p>
          <a:p>
            <a:pPr lvl="2"/>
            <a:r>
              <a:rPr lang="en-US" dirty="0" smtClean="0"/>
              <a:t>Multiclass Decision Jungle</a:t>
            </a:r>
          </a:p>
          <a:p>
            <a:pPr lvl="1"/>
            <a:r>
              <a:rPr lang="en-US" dirty="0" smtClean="0"/>
              <a:t>(Python)</a:t>
            </a:r>
          </a:p>
          <a:p>
            <a:pPr lvl="2"/>
            <a:r>
              <a:rPr lang="en-US" dirty="0" smtClean="0"/>
              <a:t>KNN</a:t>
            </a:r>
          </a:p>
          <a:p>
            <a:pPr lvl="2"/>
            <a:r>
              <a:rPr lang="en-US" dirty="0" smtClean="0"/>
              <a:t>Naïve Bayes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810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11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31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Deployment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4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 1: Non-hypothesis driven data analysis (i.e. Boiling the ocean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 lot of data</a:t>
            </a:r>
          </a:p>
          <a:p>
            <a:pPr lvl="1"/>
            <a:r>
              <a:rPr lang="en-US" dirty="0"/>
              <a:t>Time wasted analyzing and understanding every available variable</a:t>
            </a:r>
          </a:p>
          <a:p>
            <a:pPr lvl="1"/>
            <a:r>
              <a:rPr lang="en-US" dirty="0"/>
              <a:t>Do not know what you are looking for</a:t>
            </a:r>
          </a:p>
          <a:p>
            <a:pPr lvl="1"/>
            <a:r>
              <a:rPr lang="en-US" dirty="0"/>
              <a:t>Explore every possible variable and relationship in hope to use </a:t>
            </a:r>
            <a:r>
              <a:rPr lang="en-US" dirty="0" smtClean="0"/>
              <a:t>all</a:t>
            </a:r>
          </a:p>
          <a:p>
            <a:r>
              <a:rPr lang="en-US" dirty="0"/>
              <a:t>Approach 2: Hypothesis driven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List down comprehensive analysis</a:t>
            </a:r>
          </a:p>
          <a:p>
            <a:pPr lvl="1"/>
            <a:r>
              <a:rPr lang="en-US" dirty="0" smtClean="0"/>
              <a:t>See if they are available.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3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</a:p>
          <a:p>
            <a:pPr lvl="1"/>
            <a:r>
              <a:rPr lang="en-US" dirty="0"/>
              <a:t>Hypothesis is a possible view about the problem</a:t>
            </a:r>
          </a:p>
          <a:p>
            <a:pPr lvl="1"/>
            <a:r>
              <a:rPr lang="en-US" dirty="0"/>
              <a:t>May be true or may not be </a:t>
            </a:r>
            <a:r>
              <a:rPr lang="en-US" dirty="0" smtClean="0"/>
              <a:t>true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Building features </a:t>
            </a:r>
            <a:r>
              <a:rPr lang="en-US" dirty="0"/>
              <a:t>which are not biased by the data available in the data-set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Could be better or not.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5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 cost depend on policy?</a:t>
            </a:r>
          </a:p>
          <a:p>
            <a:r>
              <a:rPr lang="en-US" dirty="0" smtClean="0"/>
              <a:t>Does the financial status depend on the policy purchased?</a:t>
            </a:r>
          </a:p>
          <a:p>
            <a:r>
              <a:rPr lang="en-US" dirty="0" smtClean="0"/>
              <a:t>Do customers with a risky profile tend to buy a certain kind of policy?</a:t>
            </a:r>
          </a:p>
          <a:p>
            <a:r>
              <a:rPr lang="en-US" dirty="0" smtClean="0"/>
              <a:t>Does the state matter?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5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</a:t>
            </a:r>
            <a:r>
              <a:rPr lang="en-US" dirty="0" smtClean="0"/>
              <a:t>Types of Attributes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245894"/>
              </p:ext>
            </p:extLst>
          </p:nvPr>
        </p:nvGraphicFramePr>
        <p:xfrm>
          <a:off x="2141183" y="2596522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Numerical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Policy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Risk 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Homeowner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Married Couple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Age_Oldest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 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Car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Age_Youngest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Duration_Previous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C_Previous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17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State plays an important role?</a:t>
            </a:r>
          </a:p>
          <a:p>
            <a:r>
              <a:rPr lang="en-US" dirty="0"/>
              <a:t>Did the Customer change </a:t>
            </a:r>
            <a:r>
              <a:rPr lang="en-US" dirty="0" err="1"/>
              <a:t>C_previous</a:t>
            </a:r>
            <a:r>
              <a:rPr lang="en-US" dirty="0"/>
              <a:t> in later sessions?</a:t>
            </a:r>
          </a:p>
          <a:p>
            <a:r>
              <a:rPr lang="en-US" dirty="0"/>
              <a:t>When did he change the </a:t>
            </a:r>
            <a:r>
              <a:rPr lang="en-US" dirty="0" err="1"/>
              <a:t>C_previous</a:t>
            </a:r>
            <a:r>
              <a:rPr lang="en-US" dirty="0"/>
              <a:t>, at which shopping point?</a:t>
            </a:r>
          </a:p>
          <a:p>
            <a:r>
              <a:rPr lang="en-US" dirty="0"/>
              <a:t>How much did cost changed due to the change in </a:t>
            </a:r>
            <a:r>
              <a:rPr lang="en-US" dirty="0" err="1"/>
              <a:t>C_previous</a:t>
            </a:r>
            <a:endParaRPr lang="en-US" dirty="0"/>
          </a:p>
          <a:p>
            <a:r>
              <a:rPr lang="en-US" dirty="0"/>
              <a:t>Did he view the policy that he purchased?</a:t>
            </a:r>
          </a:p>
          <a:p>
            <a:r>
              <a:rPr lang="en-US" dirty="0"/>
              <a:t>If the browsing sessions could be combined into one session per customer, would this help generate a new attribute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0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Types </a:t>
            </a:r>
            <a:r>
              <a:rPr lang="en-US" dirty="0" smtClean="0"/>
              <a:t>of attributes.</a:t>
            </a:r>
          </a:p>
          <a:p>
            <a:r>
              <a:rPr lang="en-US" dirty="0" smtClean="0"/>
              <a:t>Duplicates.</a:t>
            </a:r>
          </a:p>
          <a:p>
            <a:r>
              <a:rPr lang="en-US" dirty="0" smtClean="0"/>
              <a:t>Missing Values, NA values, Outliers.</a:t>
            </a:r>
          </a:p>
          <a:p>
            <a:r>
              <a:rPr lang="en-US" dirty="0" smtClean="0"/>
              <a:t>Different ranges of attributes.</a:t>
            </a:r>
          </a:p>
          <a:p>
            <a:r>
              <a:rPr lang="en-US" dirty="0" smtClean="0"/>
              <a:t>Unbalanced classes.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8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is the difference between </a:t>
            </a:r>
            <a:r>
              <a:rPr lang="en-US" b="1" dirty="0" smtClean="0"/>
              <a:t>Categorical</a:t>
            </a:r>
            <a:r>
              <a:rPr lang="en-US" b="1" dirty="0" smtClean="0"/>
              <a:t>, </a:t>
            </a:r>
            <a:r>
              <a:rPr lang="en-US" b="1" dirty="0" smtClean="0"/>
              <a:t>Ordinal </a:t>
            </a:r>
            <a:r>
              <a:rPr lang="en-US" b="1" dirty="0" smtClean="0"/>
              <a:t>and </a:t>
            </a:r>
            <a:r>
              <a:rPr lang="en-US" b="1" dirty="0" smtClean="0"/>
              <a:t>Interval </a:t>
            </a:r>
            <a:r>
              <a:rPr lang="en-US" b="1" dirty="0" smtClean="0"/>
              <a:t>variables?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Categorical</a:t>
            </a:r>
          </a:p>
          <a:p>
            <a:pPr lvl="1"/>
            <a:r>
              <a:rPr lang="en-US" dirty="0" smtClean="0"/>
              <a:t>(Also called Nominal Variable)</a:t>
            </a:r>
          </a:p>
          <a:p>
            <a:pPr lvl="1"/>
            <a:r>
              <a:rPr lang="en-US" dirty="0" smtClean="0"/>
              <a:t>No intrinsic ordering to the categories</a:t>
            </a:r>
          </a:p>
          <a:p>
            <a:pPr lvl="1"/>
            <a:r>
              <a:rPr lang="en-US" dirty="0" smtClean="0"/>
              <a:t>Ex</a:t>
            </a:r>
            <a:r>
              <a:rPr lang="en-US" dirty="0" smtClean="0"/>
              <a:t>: Gender: male and female; no order</a:t>
            </a:r>
          </a:p>
          <a:p>
            <a:r>
              <a:rPr lang="en-US" b="1" dirty="0" smtClean="0"/>
              <a:t>Ordinal</a:t>
            </a:r>
          </a:p>
          <a:p>
            <a:pPr lvl="1"/>
            <a:r>
              <a:rPr lang="en-US" dirty="0" smtClean="0"/>
              <a:t>Clear </a:t>
            </a:r>
            <a:r>
              <a:rPr lang="en-US" dirty="0" smtClean="0"/>
              <a:t>ordering of the variables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conomic </a:t>
            </a:r>
            <a:r>
              <a:rPr lang="en-US" dirty="0" smtClean="0"/>
              <a:t>status = (low, medium and high)</a:t>
            </a:r>
          </a:p>
          <a:p>
            <a:pPr lvl="1"/>
            <a:r>
              <a:rPr lang="en-US" dirty="0" smtClean="0"/>
              <a:t>Type of</a:t>
            </a:r>
            <a:r>
              <a:rPr lang="en-US" dirty="0" smtClean="0"/>
              <a:t> categorical, but they </a:t>
            </a:r>
            <a:r>
              <a:rPr lang="en-US" dirty="0" smtClean="0"/>
              <a:t>can be is ordered</a:t>
            </a:r>
          </a:p>
          <a:p>
            <a:r>
              <a:rPr lang="en-US" b="1" dirty="0" smtClean="0"/>
              <a:t>Interval 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/>
              <a:t>intervals between the values of the interval variable are equally spaced</a:t>
            </a:r>
          </a:p>
          <a:p>
            <a:pPr lvl="1"/>
            <a:r>
              <a:rPr lang="en-US" dirty="0" smtClean="0"/>
              <a:t>Income </a:t>
            </a:r>
            <a:r>
              <a:rPr lang="en-US" dirty="0" smtClean="0"/>
              <a:t>of three people is 1000, 2000, 3000. Size of the interval is same.</a:t>
            </a:r>
            <a:endParaRPr lang="en-US" b="1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2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3243</TotalTime>
  <Words>787</Words>
  <Application>Microsoft Office PowerPoint</Application>
  <PresentationFormat>Widescreen</PresentationFormat>
  <Paragraphs>160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Predict a policy type and price for a customer based on browsing and transaction history  INFO 7309 Machine Learning for Business Intelligence</vt:lpstr>
      <vt:lpstr>Project Understanding: </vt:lpstr>
      <vt:lpstr>Approach</vt:lpstr>
      <vt:lpstr>Hypothesis Generation</vt:lpstr>
      <vt:lpstr>Hypothesis</vt:lpstr>
      <vt:lpstr>Data Understanding</vt:lpstr>
      <vt:lpstr>Data Understanding</vt:lpstr>
      <vt:lpstr>Data Preparation</vt:lpstr>
      <vt:lpstr>What is the difference between Categorical, Ordinal and Interval variables?</vt:lpstr>
      <vt:lpstr>Why does it matter whether a variable is Categorical, Ordinal or Interval? </vt:lpstr>
      <vt:lpstr>What to do with Categorical Variables?</vt:lpstr>
      <vt:lpstr>Duplicate Records</vt:lpstr>
      <vt:lpstr>Missing Values</vt:lpstr>
      <vt:lpstr>Outliers</vt:lpstr>
      <vt:lpstr>Normalization</vt:lpstr>
      <vt:lpstr>Cross Validation</vt:lpstr>
      <vt:lpstr>Under Sampling</vt:lpstr>
      <vt:lpstr>SMOTE</vt:lpstr>
      <vt:lpstr>Feature selection  </vt:lpstr>
      <vt:lpstr>Feature selection</vt:lpstr>
      <vt:lpstr>PCA</vt:lpstr>
      <vt:lpstr>Modeling</vt:lpstr>
      <vt:lpstr>PowerPoint Presentation</vt:lpstr>
      <vt:lpstr>Evaluation</vt:lpstr>
      <vt:lpstr>Deployment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Nuhiya Rafeeq</dc:creator>
  <cp:lastModifiedBy>Nuhiya Rafeeq</cp:lastModifiedBy>
  <cp:revision>90</cp:revision>
  <dcterms:created xsi:type="dcterms:W3CDTF">2016-04-22T06:01:34Z</dcterms:created>
  <dcterms:modified xsi:type="dcterms:W3CDTF">2016-04-27T19:44:19Z</dcterms:modified>
</cp:coreProperties>
</file>