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0" r:id="rId2"/>
  </p:sldMasterIdLst>
  <p:notesMasterIdLst>
    <p:notesMasterId r:id="rId33"/>
  </p:notesMasterIdLst>
  <p:handoutMasterIdLst>
    <p:handoutMasterId r:id="rId34"/>
  </p:handoutMasterIdLst>
  <p:sldIdLst>
    <p:sldId id="875" r:id="rId3"/>
    <p:sldId id="876" r:id="rId4"/>
    <p:sldId id="879" r:id="rId5"/>
    <p:sldId id="877" r:id="rId6"/>
    <p:sldId id="889" r:id="rId7"/>
    <p:sldId id="878" r:id="rId8"/>
    <p:sldId id="881" r:id="rId9"/>
    <p:sldId id="880" r:id="rId10"/>
    <p:sldId id="882" r:id="rId11"/>
    <p:sldId id="883" r:id="rId12"/>
    <p:sldId id="884" r:id="rId13"/>
    <p:sldId id="885" r:id="rId14"/>
    <p:sldId id="886" r:id="rId15"/>
    <p:sldId id="887" r:id="rId16"/>
    <p:sldId id="888" r:id="rId17"/>
    <p:sldId id="890" r:id="rId18"/>
    <p:sldId id="891" r:id="rId19"/>
    <p:sldId id="892" r:id="rId20"/>
    <p:sldId id="893" r:id="rId21"/>
    <p:sldId id="896" r:id="rId22"/>
    <p:sldId id="900" r:id="rId23"/>
    <p:sldId id="901" r:id="rId24"/>
    <p:sldId id="897" r:id="rId25"/>
    <p:sldId id="898" r:id="rId26"/>
    <p:sldId id="899" r:id="rId27"/>
    <p:sldId id="894" r:id="rId28"/>
    <p:sldId id="895" r:id="rId29"/>
    <p:sldId id="902" r:id="rId30"/>
    <p:sldId id="903" r:id="rId31"/>
    <p:sldId id="324" r:id="rId3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5B559F-EDF5-0A42-B777-99E0A2CB4B00}">
          <p14:sldIdLst>
            <p14:sldId id="875"/>
            <p14:sldId id="876"/>
            <p14:sldId id="879"/>
            <p14:sldId id="877"/>
            <p14:sldId id="889"/>
            <p14:sldId id="878"/>
            <p14:sldId id="881"/>
            <p14:sldId id="880"/>
            <p14:sldId id="882"/>
            <p14:sldId id="883"/>
            <p14:sldId id="884"/>
            <p14:sldId id="885"/>
            <p14:sldId id="886"/>
            <p14:sldId id="887"/>
            <p14:sldId id="888"/>
            <p14:sldId id="890"/>
            <p14:sldId id="891"/>
            <p14:sldId id="892"/>
            <p14:sldId id="893"/>
            <p14:sldId id="896"/>
            <p14:sldId id="900"/>
            <p14:sldId id="901"/>
            <p14:sldId id="897"/>
            <p14:sldId id="898"/>
            <p14:sldId id="899"/>
            <p14:sldId id="894"/>
            <p14:sldId id="895"/>
            <p14:sldId id="902"/>
            <p14:sldId id="90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4E8"/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63757" autoAdjust="0"/>
  </p:normalViewPr>
  <p:slideViewPr>
    <p:cSldViewPr snapToGrid="0" snapToObjects="1">
      <p:cViewPr varScale="1">
        <p:scale>
          <a:sx n="72" d="100"/>
          <a:sy n="72" d="100"/>
        </p:scale>
        <p:origin x="137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7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3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pPr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pPr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2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7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9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1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5214" y="6602413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 </a:t>
            </a:r>
            <a:endParaRPr lang="en-US" sz="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  <a:p>
            <a:pPr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65889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0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-3" y="2448699"/>
            <a:ext cx="12188825" cy="19659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1" y="2448689"/>
            <a:ext cx="12188825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1E1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12648" y="2924178"/>
            <a:ext cx="9144000" cy="1014984"/>
          </a:xfrm>
        </p:spPr>
        <p:txBody>
          <a:bodyPr>
            <a:normAutofit/>
          </a:bodyPr>
          <a:lstStyle>
            <a:lvl1pPr marL="0" indent="0" algn="l" defTabSz="454025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lang="en-US" sz="360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smtClean="0"/>
              <a:t>Company Name Goes Here</a:t>
            </a:r>
            <a:endParaRPr lang="en-US" dirty="0"/>
          </a:p>
        </p:txBody>
      </p:sp>
      <p:sp>
        <p:nvSpPr>
          <p:cNvPr id="39" name="Subtitle 2"/>
          <p:cNvSpPr txBox="1">
            <a:spLocks/>
          </p:cNvSpPr>
          <p:nvPr userDrawn="1"/>
        </p:nvSpPr>
        <p:spPr>
          <a:xfrm>
            <a:off x="8897330" y="4414651"/>
            <a:ext cx="3291840" cy="548640"/>
          </a:xfrm>
          <a:prstGeom prst="rect">
            <a:avLst/>
          </a:prstGeom>
          <a:solidFill>
            <a:schemeClr val="tx1"/>
          </a:solidFill>
        </p:spPr>
        <p:txBody>
          <a:bodyPr lIns="91440" anchor="ctr" anchorCtr="0">
            <a:noAutofit/>
          </a:bodyPr>
          <a:lstStyle>
            <a:lvl1pPr marL="395478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600" kern="1200" baseline="0" dirty="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/>
            <a:endParaRPr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897112" y="4483231"/>
            <a:ext cx="2743200" cy="411480"/>
          </a:xfrm>
        </p:spPr>
        <p:txBody>
          <a:bodyPr lIns="182880" anchor="ctr">
            <a:norm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Tagline</a:t>
            </a:r>
            <a:endParaRPr lang="en-US" dirty="0"/>
          </a:p>
        </p:txBody>
      </p:sp>
      <p:pic>
        <p:nvPicPr>
          <p:cNvPr id="38" name="Picture 37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73" y="5933472"/>
            <a:ext cx="1529473" cy="758952"/>
          </a:xfrm>
          <a:prstGeom prst="rect">
            <a:avLst/>
          </a:prstGeom>
        </p:spPr>
      </p:pic>
      <p:sp>
        <p:nvSpPr>
          <p:cNvPr id="74" name="TextBox 7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8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39" grpId="0" animBg="1"/>
      <p:bldP spid="39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ta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94412" y="1604136"/>
            <a:ext cx="542402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213" y="0"/>
            <a:ext cx="609441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4" y="5933472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07" y="201168"/>
            <a:ext cx="5210723" cy="11887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617" y="1845664"/>
            <a:ext cx="5214109" cy="41148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27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w_logo_green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454" y="5933472"/>
            <a:ext cx="1529474" cy="75895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818A8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9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spc="-70" dirty="0" smtClean="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00" dirty="0" smtClean="0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FFFFF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 descr="Hortonworks_logo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666" y="5933472"/>
            <a:ext cx="1529473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16:9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-64" y="0"/>
            <a:ext cx="12188952" cy="6856286"/>
          </a:xfrm>
        </p:spPr>
        <p:txBody>
          <a:bodyPr anchor="ctr">
            <a:normAutofit/>
          </a:bodyPr>
          <a:lstStyle>
            <a:lvl1pPr marL="0" indent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(16:9 aspect ratio)</a:t>
            </a:r>
          </a:p>
        </p:txBody>
      </p:sp>
    </p:spTree>
    <p:extLst>
      <p:ext uri="{BB962C8B-B14F-4D97-AF65-F5344CB8AC3E}">
        <p14:creationId xmlns:p14="http://schemas.microsoft.com/office/powerpoint/2010/main" val="1197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- 4:3 Full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dia Placeholder 3"/>
          <p:cNvSpPr>
            <a:spLocks noGrp="1" noChangeAspect="1"/>
          </p:cNvSpPr>
          <p:nvPr>
            <p:ph type="media" sz="quarter" idx="15" hasCustomPrompt="1"/>
          </p:nvPr>
        </p:nvSpPr>
        <p:spPr>
          <a:xfrm>
            <a:off x="1522412" y="0"/>
            <a:ext cx="9144000" cy="6858000"/>
          </a:xfrm>
        </p:spPr>
        <p:txBody>
          <a:bodyPr anchor="ctr">
            <a:normAutofit/>
          </a:bodyPr>
          <a:lstStyle>
            <a:lvl1pPr marL="0" indent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2800" b="0" kern="1200" baseline="0" noProof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 dirty="0" err="1" smtClean="0"/>
              <a:t>Fullscreen</a:t>
            </a:r>
            <a:r>
              <a:rPr lang="en-US" dirty="0" smtClean="0"/>
              <a:t> Video Goes Here</a:t>
            </a:r>
            <a:br>
              <a:rPr lang="en-US" dirty="0" smtClean="0"/>
            </a:br>
            <a:r>
              <a:rPr lang="en-US" dirty="0" smtClean="0"/>
              <a:t>(4:3 aspect ratio)</a:t>
            </a:r>
          </a:p>
        </p:txBody>
      </p:sp>
    </p:spTree>
    <p:extLst>
      <p:ext uri="{BB962C8B-B14F-4D97-AF65-F5344CB8AC3E}">
        <p14:creationId xmlns:p14="http://schemas.microsoft.com/office/powerpoint/2010/main" val="7120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55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5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1" indent="-166681" defTabSz="282564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396859" indent="-171443" defTabSz="282564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37" indent="-176205" defTabSz="282564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jpeg"/><Relationship Id="rId3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9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3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2015.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9" r:id="rId3"/>
    <p:sldLayoutId id="2147483675" r:id="rId4"/>
    <p:sldLayoutId id="2147483676" r:id="rId5"/>
    <p:sldLayoutId id="2147483671" r:id="rId6"/>
    <p:sldLayoutId id="2147483672" r:id="rId7"/>
    <p:sldLayoutId id="2147483673" r:id="rId8"/>
    <p:sldLayoutId id="2147483667" r:id="rId9"/>
    <p:sldLayoutId id="2147483677" r:id="rId10"/>
    <p:sldLayoutId id="2147483678" r:id="rId11"/>
    <p:sldLayoutId id="2147483679" r:id="rId12"/>
    <p:sldLayoutId id="2147483680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9" r:id="rId2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811" y="0"/>
            <a:ext cx="10969625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ヒラギノ角ゴ Pro W3" charset="-128"/>
              </a:rPr>
              <a:t>Headline Goes Here (maximum one line)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811" y="1106423"/>
            <a:ext cx="10969625" cy="495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fontAlgn="base" latinLnBrk="0" hangingPunct="1">
        <a:spcBef>
          <a:spcPct val="0"/>
        </a:spcBef>
        <a:spcAft>
          <a:spcPct val="0"/>
        </a:spcAft>
        <a:buNone/>
        <a:tabLst/>
        <a:defRPr lang="en-US" sz="3600" kern="1200" baseline="0" noProof="0" dirty="0">
          <a:solidFill>
            <a:schemeClr val="tx1"/>
          </a:solidFill>
          <a:latin typeface="Arial"/>
          <a:ea typeface="ヒラギノ角ゴ Pro W3" charset="-128"/>
          <a:cs typeface="Arial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376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76"/>
        </a:spcBef>
        <a:buFont typeface="Arial" panose="020B0604020202020204" pitchFamily="34" charset="0"/>
        <a:buNone/>
        <a:defRPr lang="en-US" sz="20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66688" indent="-166688" algn="l" defTabSz="914400" rtl="0" eaLnBrk="1" latinLnBrk="0" hangingPunct="1">
        <a:spcBef>
          <a:spcPts val="776"/>
        </a:spcBef>
        <a:buClr>
          <a:schemeClr val="accent1"/>
        </a:buClr>
        <a:buFont typeface="Arial" panose="020B0604020202020204" pitchFamily="34" charset="0"/>
        <a:buChar char="•"/>
        <a:defRPr lang="en-US" sz="1800" kern="1200" baseline="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393192" indent="-173736" algn="l" defTabSz="914400" rtl="0" eaLnBrk="1" latinLnBrk="0" hangingPunct="1">
        <a:spcBef>
          <a:spcPts val="776"/>
        </a:spcBef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630936" indent="-173736" algn="l" defTabSz="914400" rtl="0" eaLnBrk="1" latinLnBrk="0" hangingPunct="1">
        <a:spcBef>
          <a:spcPts val="776"/>
        </a:spcBef>
        <a:buFont typeface="Arial" panose="020B0604020202020204" pitchFamily="34" charset="0"/>
        <a:buChar char="-"/>
        <a:defRPr lang="en-US" sz="1400" kern="1200" dirty="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8732"/>
            <a:r>
              <a:rPr lang="en-US" dirty="0" smtClean="0"/>
              <a:t>Travelers Use </a:t>
            </a:r>
            <a:r>
              <a:rPr lang="en-US" dirty="0" err="1" smtClean="0"/>
              <a:t>Casde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Innovate at the </a:t>
            </a:r>
            <a:r>
              <a:rPr lang="en-US" dirty="0"/>
              <a:t>C</a:t>
            </a:r>
            <a:r>
              <a:rPr lang="en-US" dirty="0" smtClean="0"/>
              <a:t>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2179" y="4343401"/>
            <a:ext cx="1218883" cy="914400"/>
          </a:xfrm>
          <a:prstGeom prst="rect">
            <a:avLst/>
          </a:prstGeom>
        </p:spPr>
        <p:txBody>
          <a:bodyPr vert="horz" wrap="none" lIns="91431" tIns="45716" rIns="91431" bIns="45716" rtlCol="0">
            <a:normAutofit/>
          </a:bodyPr>
          <a:lstStyle/>
          <a:p>
            <a:pPr>
              <a:spcBef>
                <a:spcPct val="20000"/>
              </a:spcBef>
            </a:pPr>
            <a:endParaRPr lang="en-US" dirty="0">
              <a:solidFill>
                <a:srgbClr val="C3C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Key elements from XML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Claims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duplicates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Submissions into a larger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full XML to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Processing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Log file and break into log entries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log entry into component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Log file to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Ingestion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Ingest XML source files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Ingest free text log files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Perform real-time, batch, </a:t>
            </a:r>
            <a:r>
              <a:rPr lang="en-US" b="0" dirty="0" err="1" smtClean="0"/>
              <a:t>microbatch</a:t>
            </a:r>
            <a:r>
              <a:rPr lang="en-US" b="0" dirty="0" smtClean="0"/>
              <a:t> data evaluation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Perform real-time data re-coding 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Duplicate record check</a:t>
            </a:r>
          </a:p>
          <a:p>
            <a:r>
              <a:rPr lang="en-US" dirty="0" smtClean="0"/>
              <a:t>Data Preparation / Governance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/>
              <a:t>Assign Atlas </a:t>
            </a:r>
            <a:r>
              <a:rPr lang="en-US" b="0" dirty="0" smtClean="0"/>
              <a:t>Tagging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Security Policies</a:t>
            </a:r>
            <a:endParaRPr lang="en-US" dirty="0"/>
          </a:p>
          <a:p>
            <a:r>
              <a:rPr lang="en-US" dirty="0"/>
              <a:t>Data Analytics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Visualizations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Data Queries</a:t>
            </a: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b="0" dirty="0" smtClean="0"/>
              <a:t>Advanced Analytics (time permitting)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Enablement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Claims and Customer database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level security to control Analyst access to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Discovery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Hive tables containing Claims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hive tables containing Group and Customer 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Submissions Analytics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Customer, Group and total Claims Submissions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Data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 Statistical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Ingestion </a:t>
            </a:r>
            <a:r>
              <a:rPr lang="mr-IN" dirty="0" smtClean="0"/>
              <a:t>–</a:t>
            </a:r>
            <a:r>
              <a:rPr lang="en-US" dirty="0" smtClean="0"/>
              <a:t> Use Case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4"/>
            <a:ext cx="10969943" cy="5751565"/>
          </a:xfrm>
          <a:noFill/>
        </p:spPr>
        <p:txBody>
          <a:bodyPr/>
          <a:lstStyle/>
          <a:p>
            <a:r>
              <a:rPr lang="en-US" dirty="0" smtClean="0"/>
              <a:t>Data Sources: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Claims submissions: </a:t>
            </a:r>
            <a:r>
              <a:rPr lang="en-US" b="0" dirty="0" smtClean="0"/>
              <a:t>XML Document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LOG source document:</a:t>
            </a:r>
            <a:r>
              <a:rPr lang="en-US" b="0" dirty="0" smtClean="0"/>
              <a:t> syslog format</a:t>
            </a:r>
          </a:p>
          <a:p>
            <a:r>
              <a:rPr lang="en-US" dirty="0"/>
              <a:t>Ideas Covered</a:t>
            </a:r>
            <a:r>
              <a:rPr lang="en-US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XML Parsing in Apache Nifi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Batching (batch size=large row count) and micro-batches (batch size = 1 row)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Reference data validation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Missing value checks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Supporting generic data feeds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Configurable Data landing zones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9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</a:t>
            </a:r>
            <a:r>
              <a:rPr lang="en-US" dirty="0" err="1" smtClean="0"/>
              <a:t>MicroBatch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Claims.xml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27812" y="1187450"/>
            <a:ext cx="6451572" cy="487357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Sample Data Randomly generated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~10% of rows will have a missing element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~ 5% of rows will have bad reference codes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Undetermined number of rows postings will be duplicated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Claims submitted to a monitored directory (all sorts of other source options exist)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" y="1187450"/>
            <a:ext cx="37592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Processing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Convert XML file to a structured Hive file (</a:t>
            </a:r>
            <a:r>
              <a:rPr lang="en-US" dirty="0" smtClean="0"/>
              <a:t>schema on write</a:t>
            </a:r>
            <a:r>
              <a:rPr lang="en-US" b="0" dirty="0" smtClean="0"/>
              <a:t>) posted to a landing zone.  Only send required fields on to Hive.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Post raw XML files to HDFS (</a:t>
            </a:r>
            <a:r>
              <a:rPr lang="en-US" dirty="0" smtClean="0"/>
              <a:t>schema on read</a:t>
            </a:r>
            <a:r>
              <a:rPr lang="en-US" b="0" dirty="0" smtClean="0"/>
              <a:t>) posted to a reporting zone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Do not post Claims submissions containing errors.  Instead place </a:t>
            </a:r>
            <a:r>
              <a:rPr lang="en-US" dirty="0" smtClean="0"/>
              <a:t>erroneous submissions in a holding directory</a:t>
            </a:r>
            <a:r>
              <a:rPr lang="en-US" b="0" dirty="0" smtClean="0"/>
              <a:t> for review and possible reprocessing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Do not post </a:t>
            </a:r>
            <a:r>
              <a:rPr lang="en-US" dirty="0" smtClean="0"/>
              <a:t>duplicates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Post Claims submissions to Hadoop in large file batches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2244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Claims Flow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Nifi Details to read in each Claims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HortonworksCorpDeckSpring2014(1)">
  <a:themeElements>
    <a:clrScheme name="Custom 1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2A52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DP 25 RoadmapHighLevel" id="{18AED326-E905-0942-9D1E-BAB40C07C15D}" vid="{E40E5FA7-BA7F-FC49-B977-713F68FFE32C}"/>
    </a:ext>
  </a:extLst>
</a:theme>
</file>

<file path=ppt/theme/theme2.xml><?xml version="1.0" encoding="utf-8"?>
<a:theme xmlns:a="http://schemas.openxmlformats.org/drawingml/2006/main" name="Hortonworks_PPT_AdditionalMasters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9BE28"/>
        </a:solidFill>
        <a:ln w="9525" cap="flat" cmpd="sng" algn="ctr">
          <a:noFill/>
          <a:prstDash val="solid"/>
        </a:ln>
        <a:effectLst/>
      </a:spPr>
      <a:bodyPr tIns="91440" bIns="91440" rtlCol="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lnDef>
      <a:spPr>
        <a:noFill/>
        <a:ln w="12700" cap="flat" cmpd="sng" algn="ctr">
          <a:solidFill>
            <a:srgbClr val="818A8F"/>
          </a:solidFill>
          <a:prstDash val="soli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HDP 25 RoadmapHighLevel" id="{18AED326-E905-0942-9D1E-BAB40C07C15D}" vid="{FC1F57C3-FED7-DD4E-870E-2C6163CBE5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HDPTemplate</Template>
  <TotalTime>245</TotalTime>
  <Words>361</Words>
  <Application>Microsoft Macintosh PowerPoint</Application>
  <PresentationFormat>Custom</PresentationFormat>
  <Paragraphs>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Lucida Grande</vt:lpstr>
      <vt:lpstr>Wingdings</vt:lpstr>
      <vt:lpstr>ヒラギノ角ゴ Pro W3</vt:lpstr>
      <vt:lpstr>Arial</vt:lpstr>
      <vt:lpstr>HortonworksCorpDeckSpring2014(1)</vt:lpstr>
      <vt:lpstr>Hortonworks_PPT_AdditionalMasters</vt:lpstr>
      <vt:lpstr>Travelers Use Casde Review</vt:lpstr>
      <vt:lpstr>Agenda</vt:lpstr>
      <vt:lpstr>Ingestion</vt:lpstr>
      <vt:lpstr>Ingestion – Use Case Overview</vt:lpstr>
      <vt:lpstr>Claims MicroBatch Example</vt:lpstr>
      <vt:lpstr>Claims.xml</vt:lpstr>
      <vt:lpstr>Claims Processing Requirements</vt:lpstr>
      <vt:lpstr>Initial Claims Flow Definition</vt:lpstr>
      <vt:lpstr>Nifi Details to read in each Claims Submission</vt:lpstr>
      <vt:lpstr>Extract Key elements from XML document</vt:lpstr>
      <vt:lpstr>Validate Claims Submission</vt:lpstr>
      <vt:lpstr>Check for duplicates</vt:lpstr>
      <vt:lpstr>Batch Submissions into a larger group</vt:lpstr>
      <vt:lpstr>Write to Hive</vt:lpstr>
      <vt:lpstr>Write full XML to HDFS</vt:lpstr>
      <vt:lpstr>Log Processing Example</vt:lpstr>
      <vt:lpstr>Read Log file and break into log entries</vt:lpstr>
      <vt:lpstr>Parse log entry into component attributes</vt:lpstr>
      <vt:lpstr>Write Log file to HDFS</vt:lpstr>
      <vt:lpstr>Security Enablement</vt:lpstr>
      <vt:lpstr>Review Claims and Customer database security</vt:lpstr>
      <vt:lpstr>Row level security to control Analyst access to data</vt:lpstr>
      <vt:lpstr>Data Discovery</vt:lpstr>
      <vt:lpstr>Search for Hive tables containing Claims data</vt:lpstr>
      <vt:lpstr>Search for hive tables containing Group and Customer info</vt:lpstr>
      <vt:lpstr>Claims Submissions Analytics</vt:lpstr>
      <vt:lpstr>Link Customer, Group and total Claims Submissions</vt:lpstr>
      <vt:lpstr>Explore Data Visualizations</vt:lpstr>
      <vt:lpstr>Perform Statistical Analysis</vt:lpstr>
      <vt:lpstr>Q&amp;A…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Travelers Use Casde Review</dc:title>
  <dc:creator>Microsoft Office User</dc:creator>
  <cp:lastModifiedBy>Microsoft Office User</cp:lastModifiedBy>
  <cp:revision>17</cp:revision>
  <dcterms:created xsi:type="dcterms:W3CDTF">2016-12-09T22:38:01Z</dcterms:created>
  <dcterms:modified xsi:type="dcterms:W3CDTF">2016-12-10T02:43:44Z</dcterms:modified>
</cp:coreProperties>
</file>