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3" r:id="rId4"/>
    <p:sldId id="260" r:id="rId5"/>
    <p:sldId id="261"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18"/>
    <p:restoredTop sz="76518"/>
  </p:normalViewPr>
  <p:slideViewPr>
    <p:cSldViewPr snapToGrid="0" snapToObjects="1">
      <p:cViewPr varScale="1">
        <p:scale>
          <a:sx n="71" d="100"/>
          <a:sy n="71" d="100"/>
        </p:scale>
        <p:origin x="19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13C09-714D-2043-9CB2-603E7DC30A75}" type="datetimeFigureOut">
              <a:rPr lang="en-US" smtClean="0"/>
              <a:t>10/3/17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1A850-848F-A04D-BEFF-545DDEBFF4E9}" type="slidenum">
              <a:rPr lang="en-US" smtClean="0"/>
              <a:t>‹#›</a:t>
            </a:fld>
            <a:endParaRPr lang="en-US"/>
          </a:p>
        </p:txBody>
      </p:sp>
    </p:spTree>
    <p:extLst>
      <p:ext uri="{BB962C8B-B14F-4D97-AF65-F5344CB8AC3E}">
        <p14:creationId xmlns:p14="http://schemas.microsoft.com/office/powerpoint/2010/main" val="169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Social unrest may reflect a variety of factors such as poverty, unemployment, and social injustice.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study in 2011 from the New England</a:t>
            </a:r>
            <a:r>
              <a:rPr lang="en-US" sz="1200" b="0" i="0" kern="1200" baseline="0" dirty="0" smtClean="0">
                <a:solidFill>
                  <a:schemeClr val="tx1"/>
                </a:solidFill>
                <a:effectLst/>
                <a:latin typeface="+mn-lt"/>
                <a:ea typeface="+mn-ea"/>
                <a:cs typeface="+mn-cs"/>
              </a:rPr>
              <a:t> Complex System Institute found that d</a:t>
            </a:r>
            <a:r>
              <a:rPr lang="en-US" sz="1200" b="0" i="0" kern="1200" dirty="0" smtClean="0">
                <a:solidFill>
                  <a:schemeClr val="tx1"/>
                </a:solidFill>
                <a:effectLst/>
                <a:latin typeface="+mn-lt"/>
                <a:ea typeface="+mn-ea"/>
                <a:cs typeface="+mn-cs"/>
              </a:rPr>
              <a:t>espite the many possible contributing factors, the timing of violent protests in North Africa and the Middle East in 2011 as well as earlier riots in 2008 coincides with large peaks in global food prices. The article identifies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specific food price threshold above which protests become likely.</a:t>
            </a:r>
          </a:p>
          <a:p>
            <a:endParaRPr lang="en-U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overall death toll is reported in parentheses [26–55]. </a:t>
            </a:r>
            <a:endParaRPr lang="en-US" dirty="0"/>
          </a:p>
        </p:txBody>
      </p:sp>
      <p:sp>
        <p:nvSpPr>
          <p:cNvPr id="4" name="Slide Number Placeholder 3"/>
          <p:cNvSpPr>
            <a:spLocks noGrp="1"/>
          </p:cNvSpPr>
          <p:nvPr>
            <p:ph type="sldNum" sz="quarter" idx="10"/>
          </p:nvPr>
        </p:nvSpPr>
        <p:spPr/>
        <p:txBody>
          <a:bodyPr/>
          <a:lstStyle/>
          <a:p>
            <a:fld id="{6B91A850-848F-A04D-BEFF-545DDEBFF4E9}" type="slidenum">
              <a:rPr lang="en-US" smtClean="0"/>
              <a:t>2</a:t>
            </a:fld>
            <a:endParaRPr lang="en-US"/>
          </a:p>
        </p:txBody>
      </p:sp>
    </p:spTree>
    <p:extLst>
      <p:ext uri="{BB962C8B-B14F-4D97-AF65-F5344CB8AC3E}">
        <p14:creationId xmlns:p14="http://schemas.microsoft.com/office/powerpoint/2010/main" val="64879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Time dependence of FAO Price Index at current prices (upper black curve) and constant prices (corrected for inflation, lower blue curve) from January 2004 to May 2011. Red dashed vertical lines correspond to beginning dates of food riots and events associated with the major recent unrest in North Africa and the Middle East. Black and blue horizontal lines represent the price threshold above which riots are ignited in current and constant prices respectively. Index backgrounds are fitted with a third-order polynomial; intersection with the threshold (July 2012 at current prices, August 2013 at prices corrected for world inflation, [65]) represents the point of instability. </a:t>
            </a:r>
            <a:endParaRPr lang="en-US" dirty="0"/>
          </a:p>
        </p:txBody>
      </p:sp>
      <p:sp>
        <p:nvSpPr>
          <p:cNvPr id="4" name="Slide Number Placeholder 3"/>
          <p:cNvSpPr>
            <a:spLocks noGrp="1"/>
          </p:cNvSpPr>
          <p:nvPr>
            <p:ph type="sldNum" sz="quarter" idx="10"/>
          </p:nvPr>
        </p:nvSpPr>
        <p:spPr/>
        <p:txBody>
          <a:bodyPr/>
          <a:lstStyle/>
          <a:p>
            <a:fld id="{6B91A850-848F-A04D-BEFF-545DDEBFF4E9}" type="slidenum">
              <a:rPr lang="en-US" smtClean="0"/>
              <a:t>3</a:t>
            </a:fld>
            <a:endParaRPr lang="en-US"/>
          </a:p>
        </p:txBody>
      </p:sp>
    </p:spTree>
    <p:extLst>
      <p:ext uri="{BB962C8B-B14F-4D97-AF65-F5344CB8AC3E}">
        <p14:creationId xmlns:p14="http://schemas.microsoft.com/office/powerpoint/2010/main" val="1569972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t>LexiNexis</a:t>
            </a:r>
            <a:r>
              <a:rPr lang="en-US" baseline="0" dirty="0" smtClean="0"/>
              <a:t> </a:t>
            </a:r>
            <a:r>
              <a:rPr lang="en-US" dirty="0" err="1" smtClean="0"/>
              <a:t>Adamy’s</a:t>
            </a:r>
            <a:r>
              <a:rPr lang="en-US" dirty="0" smtClean="0"/>
              <a:t> food related riots</a:t>
            </a:r>
            <a:r>
              <a:rPr lang="en-US" baseline="0" dirty="0" smtClean="0"/>
              <a:t> data from:</a:t>
            </a:r>
            <a:r>
              <a:rPr lang="en-US" dirty="0" smtClean="0"/>
              <a:t> news </a:t>
            </a:r>
            <a:r>
              <a:rPr lang="en-US" dirty="0" smtClean="0"/>
              <a:t>stories in English between January 1990 and December 2011 containing at least five occurrences of the terms “cereal,” “commodity,” “food,” “grain,” or “staple,” and their plural forms and at least five occurrences of the terms “demonstration,” “mob,” “protest,” “riot,” “strike,” “unrest” or “violence” and their plural forms. The “at least five occurrences” criterion was applied to each component of the search for two reasons. </a:t>
            </a:r>
          </a:p>
          <a:p>
            <a:endParaRPr lang="en-US" dirty="0" smtClean="0"/>
          </a:p>
          <a:p>
            <a:r>
              <a:rPr lang="en-US" sz="1200" kern="1200" dirty="0" smtClean="0">
                <a:solidFill>
                  <a:schemeClr val="tx1"/>
                </a:solidFill>
                <a:effectLst/>
                <a:latin typeface="+mn-lt"/>
                <a:ea typeface="+mn-ea"/>
                <a:cs typeface="+mn-cs"/>
              </a:rPr>
              <a:t>The FAO’s food price index is a monthly indicator of the price of food worldwide that covers five food groups (meat, dairy, cereals, oils and fats, and sugar) representing 55 commodities. To come up with an aggregate food price index, the FAO takes the average of the five food groups and weights them using group-specific export shares for the period 2002-2004. The size of the sample used for analysis in this article – 264 monthly observations from January 1990 to December 2011 inclusively – was ultimately determined by the fact that the FAO only started recording food prices in January 1990. </a:t>
            </a:r>
            <a:endParaRPr lang="en-US" dirty="0" smtClean="0"/>
          </a:p>
          <a:p>
            <a:endParaRPr lang="en-US" dirty="0"/>
          </a:p>
        </p:txBody>
      </p:sp>
      <p:sp>
        <p:nvSpPr>
          <p:cNvPr id="4" name="Slide Number Placeholder 3"/>
          <p:cNvSpPr>
            <a:spLocks noGrp="1"/>
          </p:cNvSpPr>
          <p:nvPr>
            <p:ph type="sldNum" sz="quarter" idx="10"/>
          </p:nvPr>
        </p:nvSpPr>
        <p:spPr/>
        <p:txBody>
          <a:bodyPr/>
          <a:lstStyle/>
          <a:p>
            <a:fld id="{6B91A850-848F-A04D-BEFF-545DDEBFF4E9}" type="slidenum">
              <a:rPr lang="en-US" smtClean="0"/>
              <a:t>4</a:t>
            </a:fld>
            <a:endParaRPr lang="en-US"/>
          </a:p>
        </p:txBody>
      </p:sp>
    </p:spTree>
    <p:extLst>
      <p:ext uri="{BB962C8B-B14F-4D97-AF65-F5344CB8AC3E}">
        <p14:creationId xmlns:p14="http://schemas.microsoft.com/office/powerpoint/2010/main" val="577754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10/3/17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10/3/17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10/3/17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10/3/17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10/3/17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Food Price and Social Unrest</a:t>
            </a:r>
            <a:endParaRPr lang="en-US" dirty="0"/>
          </a:p>
        </p:txBody>
      </p:sp>
      <p:sp>
        <p:nvSpPr>
          <p:cNvPr id="3" name="Subtitle 2"/>
          <p:cNvSpPr>
            <a:spLocks noGrp="1"/>
          </p:cNvSpPr>
          <p:nvPr>
            <p:ph type="subTitle" idx="1"/>
          </p:nvPr>
        </p:nvSpPr>
        <p:spPr/>
        <p:txBody>
          <a:bodyPr/>
          <a:lstStyle/>
          <a:p>
            <a:r>
              <a:rPr lang="en-US" dirty="0" smtClean="0"/>
              <a:t>Data analysis behind it</a:t>
            </a:r>
          </a:p>
        </p:txBody>
      </p:sp>
    </p:spTree>
    <p:extLst>
      <p:ext uri="{BB962C8B-B14F-4D97-AF65-F5344CB8AC3E}">
        <p14:creationId xmlns:p14="http://schemas.microsoft.com/office/powerpoint/2010/main" val="333756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1" y="1111624"/>
            <a:ext cx="9421906" cy="5724102"/>
          </a:xfrm>
          <a:prstGeom prst="rect">
            <a:avLst/>
          </a:prstGeom>
        </p:spPr>
      </p:pic>
      <p:sp>
        <p:nvSpPr>
          <p:cNvPr id="2" name="Title 1"/>
          <p:cNvSpPr>
            <a:spLocks noGrp="1"/>
          </p:cNvSpPr>
          <p:nvPr>
            <p:ph type="title"/>
          </p:nvPr>
        </p:nvSpPr>
        <p:spPr>
          <a:xfrm>
            <a:off x="1371601" y="368674"/>
            <a:ext cx="9601200" cy="1485900"/>
          </a:xfrm>
        </p:spPr>
        <p:txBody>
          <a:bodyPr/>
          <a:lstStyle/>
          <a:p>
            <a:r>
              <a:rPr lang="en-US" dirty="0" smtClean="0"/>
              <a:t>Background</a:t>
            </a:r>
            <a:endParaRPr lang="en-US" dirty="0"/>
          </a:p>
        </p:txBody>
      </p:sp>
    </p:spTree>
    <p:extLst>
      <p:ext uri="{BB962C8B-B14F-4D97-AF65-F5344CB8AC3E}">
        <p14:creationId xmlns:p14="http://schemas.microsoft.com/office/powerpoint/2010/main" val="1515721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0" y="219634"/>
            <a:ext cx="10085294" cy="6250537"/>
          </a:xfrm>
        </p:spPr>
      </p:pic>
    </p:spTree>
    <p:extLst>
      <p:ext uri="{BB962C8B-B14F-4D97-AF65-F5344CB8AC3E}">
        <p14:creationId xmlns:p14="http://schemas.microsoft.com/office/powerpoint/2010/main" val="77189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3" name="Content Placeholder 2"/>
          <p:cNvSpPr>
            <a:spLocks noGrp="1"/>
          </p:cNvSpPr>
          <p:nvPr>
            <p:ph idx="1"/>
          </p:nvPr>
        </p:nvSpPr>
        <p:spPr/>
        <p:txBody>
          <a:bodyPr/>
          <a:lstStyle/>
          <a:p>
            <a:r>
              <a:rPr lang="en-US" dirty="0" smtClean="0"/>
              <a:t>Food related social unrest:</a:t>
            </a:r>
          </a:p>
          <a:p>
            <a:pPr lvl="1"/>
            <a:r>
              <a:rPr lang="en-US" dirty="0" smtClean="0"/>
              <a:t>News stories search, key words, number of occurrences.</a:t>
            </a:r>
          </a:p>
          <a:p>
            <a:pPr lvl="1"/>
            <a:endParaRPr lang="en-US" dirty="0"/>
          </a:p>
          <a:p>
            <a:r>
              <a:rPr lang="en-US" dirty="0"/>
              <a:t>FAO’s food price index </a:t>
            </a:r>
            <a:endParaRPr lang="en-US" dirty="0" smtClean="0"/>
          </a:p>
          <a:p>
            <a:endParaRPr lang="en-US" dirty="0"/>
          </a:p>
          <a:p>
            <a:r>
              <a:rPr lang="en-US" dirty="0" smtClean="0"/>
              <a:t>Natural disaster</a:t>
            </a:r>
            <a:endParaRPr lang="en-US" dirty="0"/>
          </a:p>
          <a:p>
            <a:pPr lvl="1"/>
            <a:endParaRPr lang="en-US" dirty="0" smtClean="0"/>
          </a:p>
          <a:p>
            <a:pPr lvl="1"/>
            <a:endParaRPr lang="en-US" dirty="0"/>
          </a:p>
        </p:txBody>
      </p:sp>
    </p:spTree>
    <p:extLst>
      <p:ext uri="{BB962C8B-B14F-4D97-AF65-F5344CB8AC3E}">
        <p14:creationId xmlns:p14="http://schemas.microsoft.com/office/powerpoint/2010/main" val="1717989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1953" y="484076"/>
            <a:ext cx="7951694" cy="5870878"/>
          </a:xfrm>
        </p:spPr>
      </p:pic>
      <p:sp>
        <p:nvSpPr>
          <p:cNvPr id="5" name="TextBox 4"/>
          <p:cNvSpPr txBox="1"/>
          <p:nvPr/>
        </p:nvSpPr>
        <p:spPr>
          <a:xfrm>
            <a:off x="9233647" y="6086013"/>
            <a:ext cx="2761130" cy="646331"/>
          </a:xfrm>
          <a:prstGeom prst="rect">
            <a:avLst/>
          </a:prstGeom>
          <a:noFill/>
        </p:spPr>
        <p:txBody>
          <a:bodyPr wrap="square" rtlCol="0">
            <a:spAutoFit/>
          </a:bodyPr>
          <a:lstStyle/>
          <a:p>
            <a:r>
              <a:rPr lang="en-US" i="1" dirty="0"/>
              <a:t>Marc F. </a:t>
            </a:r>
            <a:r>
              <a:rPr lang="en-US" i="1" dirty="0" err="1" smtClean="0"/>
              <a:t>Bellemare</a:t>
            </a:r>
            <a:r>
              <a:rPr lang="en-US" i="1" dirty="0" smtClean="0"/>
              <a:t>, 2014</a:t>
            </a:r>
            <a:endParaRPr lang="en-US" dirty="0"/>
          </a:p>
          <a:p>
            <a:endParaRPr lang="en-US" dirty="0"/>
          </a:p>
        </p:txBody>
      </p:sp>
    </p:spTree>
    <p:extLst>
      <p:ext uri="{BB962C8B-B14F-4D97-AF65-F5344CB8AC3E}">
        <p14:creationId xmlns:p14="http://schemas.microsoft.com/office/powerpoint/2010/main" val="204301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604" y="309283"/>
            <a:ext cx="8450955" cy="5870125"/>
          </a:xfrm>
        </p:spPr>
      </p:pic>
      <p:sp>
        <p:nvSpPr>
          <p:cNvPr id="5" name="TextBox 4"/>
          <p:cNvSpPr txBox="1"/>
          <p:nvPr/>
        </p:nvSpPr>
        <p:spPr>
          <a:xfrm>
            <a:off x="9411559" y="6179408"/>
            <a:ext cx="2761130" cy="646331"/>
          </a:xfrm>
          <a:prstGeom prst="rect">
            <a:avLst/>
          </a:prstGeom>
          <a:noFill/>
        </p:spPr>
        <p:txBody>
          <a:bodyPr wrap="square" rtlCol="0">
            <a:spAutoFit/>
          </a:bodyPr>
          <a:lstStyle/>
          <a:p>
            <a:r>
              <a:rPr lang="en-US" i="1" dirty="0"/>
              <a:t>Marc F. </a:t>
            </a:r>
            <a:r>
              <a:rPr lang="en-US" i="1" dirty="0" err="1" smtClean="0"/>
              <a:t>Bellemare</a:t>
            </a:r>
            <a:r>
              <a:rPr lang="en-US" i="1" dirty="0" smtClean="0"/>
              <a:t>, 2014</a:t>
            </a:r>
            <a:endParaRPr lang="en-US" dirty="0"/>
          </a:p>
          <a:p>
            <a:endParaRPr lang="en-US" dirty="0"/>
          </a:p>
        </p:txBody>
      </p:sp>
    </p:spTree>
    <p:extLst>
      <p:ext uri="{BB962C8B-B14F-4D97-AF65-F5344CB8AC3E}">
        <p14:creationId xmlns:p14="http://schemas.microsoft.com/office/powerpoint/2010/main" val="32268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a:t>Many factors, lack of </a:t>
            </a:r>
            <a:r>
              <a:rPr lang="en-US" sz="2800" dirty="0" smtClean="0"/>
              <a:t>clarity</a:t>
            </a:r>
          </a:p>
          <a:p>
            <a:pPr lvl="1"/>
            <a:r>
              <a:rPr lang="en-US" sz="2800" dirty="0"/>
              <a:t>Investor speculation (07/08 peak and 10/11 </a:t>
            </a:r>
            <a:r>
              <a:rPr lang="en-US" sz="2800" dirty="0" smtClean="0"/>
              <a:t>peak</a:t>
            </a:r>
            <a:endParaRPr lang="en-US" sz="2800" dirty="0"/>
          </a:p>
          <a:p>
            <a:pPr lvl="1"/>
            <a:r>
              <a:rPr lang="en-US" sz="2800" dirty="0"/>
              <a:t>Adverse weather </a:t>
            </a:r>
          </a:p>
          <a:p>
            <a:pPr lvl="1"/>
            <a:r>
              <a:rPr lang="en-US" sz="2800" dirty="0"/>
              <a:t>Consumptions growing</a:t>
            </a:r>
          </a:p>
          <a:p>
            <a:pPr lvl="1"/>
            <a:r>
              <a:rPr lang="en-US" sz="2800" dirty="0"/>
              <a:t>Ethanol as alternative fuel from corn</a:t>
            </a:r>
            <a:r>
              <a:rPr lang="mr-IN" sz="2800" dirty="0"/>
              <a:t>…</a:t>
            </a:r>
            <a:endParaRPr lang="en-US" sz="2800" dirty="0"/>
          </a:p>
          <a:p>
            <a:endParaRPr lang="en-US" sz="2800" dirty="0"/>
          </a:p>
        </p:txBody>
      </p:sp>
    </p:spTree>
    <p:extLst>
      <p:ext uri="{BB962C8B-B14F-4D97-AF65-F5344CB8AC3E}">
        <p14:creationId xmlns:p14="http://schemas.microsoft.com/office/powerpoint/2010/main" val="20528254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1342</TotalTime>
  <Words>498</Words>
  <Application>Microsoft Macintosh PowerPoint</Application>
  <PresentationFormat>Widescreen</PresentationFormat>
  <Paragraphs>29</Paragraphs>
  <Slides>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Franklin Gothic Book</vt:lpstr>
      <vt:lpstr>Crop</vt:lpstr>
      <vt:lpstr>Food Price and Social Unrest</vt:lpstr>
      <vt:lpstr>Background</vt:lpstr>
      <vt:lpstr>PowerPoint Presentation</vt:lpstr>
      <vt:lpstr>Data Source</vt:lpstr>
      <vt:lpstr>PowerPoint Presentation</vt:lpstr>
      <vt:lpstr>PowerPoint Presentation</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Price and Social Unrest</dc:title>
  <dc:creator>Cleo Wang</dc:creator>
  <cp:lastModifiedBy>Cleo Wang</cp:lastModifiedBy>
  <cp:revision>18</cp:revision>
  <dcterms:created xsi:type="dcterms:W3CDTF">2017-10-01T20:43:45Z</dcterms:created>
  <dcterms:modified xsi:type="dcterms:W3CDTF">2017-10-04T18:21:55Z</dcterms:modified>
</cp:coreProperties>
</file>