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aleway-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slide" Target="slides/slide1.xml"/><Relationship Id="rId19" Type="http://schemas.openxmlformats.org/officeDocument/2006/relationships/font" Target="fonts/Lato-italic.fntdata"/><Relationship Id="rId6" Type="http://schemas.openxmlformats.org/officeDocument/2006/relationships/slide" Target="slides/slide2.xml"/><Relationship Id="rId18"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Good afternoon, </a:t>
            </a:r>
          </a:p>
          <a:p>
            <a:pPr lvl="0">
              <a:spcBef>
                <a:spcPts val="0"/>
              </a:spcBef>
              <a:buNone/>
            </a:pPr>
            <a:r>
              <a:rPr lang="en"/>
              <a:t>Consulting firm in San Francisco. Our consulting firm is named after our names. Our specialty </a:t>
            </a:r>
          </a:p>
          <a:p>
            <a:pPr lvl="0">
              <a:spcBef>
                <a:spcPts val="0"/>
              </a:spcBef>
              <a:buNone/>
            </a:pPr>
            <a:r>
              <a:rPr lang="en"/>
              <a:t>We not only look at data, we also look at different business aspects.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Main competitor - Panera Bread, Just salad </a:t>
            </a:r>
          </a:p>
          <a:p>
            <a:pPr lvl="0">
              <a:spcBef>
                <a:spcPts val="0"/>
              </a:spcBef>
              <a:buNone/>
            </a:pPr>
            <a:r>
              <a:rPr lang="en"/>
              <a:t>1-2 more location in new neighborhoods within the next year.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Carl = left through top bullet on right</a:t>
            </a:r>
          </a:p>
          <a:p>
            <a:pPr lvl="0">
              <a:spcBef>
                <a:spcPts val="0"/>
              </a:spcBef>
              <a:buNone/>
            </a:pPr>
            <a:r>
              <a:rPr lang="en"/>
              <a:t>Kenny = last 3 bullets on right</a:t>
            </a:r>
          </a:p>
          <a:p>
            <a:pPr lvl="0">
              <a:spcBef>
                <a:spcPts val="0"/>
              </a:spcBef>
              <a:buNone/>
            </a:pPr>
            <a:r>
              <a:rPr lang="en"/>
              <a:t>We used MTA turnstile data, determined where the stations are located geographically within New York City based on the station name and train lines, and filtered out the data to only focus on stations in Brooklyn or Queens and splitting the data into segments throughout the day.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Carl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Kenny</a:t>
            </a:r>
          </a:p>
          <a:p>
            <a:pPr lvl="0">
              <a:spcBef>
                <a:spcPts val="0"/>
              </a:spcBef>
              <a:buNone/>
            </a:pPr>
            <a:r>
              <a:rPr lang="en"/>
              <a:t>Identify stations with most foot traffic during Freshii’s BUSINESS HOURS</a:t>
            </a:r>
          </a:p>
          <a:p>
            <a:pPr lvl="0">
              <a:spcBef>
                <a:spcPts val="0"/>
              </a:spcBef>
              <a:buNone/>
            </a:pPr>
            <a:r>
              <a:rPr lang="en"/>
              <a:t>Top 3, Flushing Main and Jackson Heights in Queens, Atlantic Avenue/Barclay Center in Brooklyn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Kenny</a:t>
            </a:r>
          </a:p>
          <a:p>
            <a:pPr lvl="0">
              <a:spcBef>
                <a:spcPts val="0"/>
              </a:spcBef>
              <a:buNone/>
            </a:pPr>
            <a:r>
              <a:rPr lang="en"/>
              <a:t>Identifying locations with high local traffic by analysing entries into stations in the morning and exits in the evening. with the assumption that in general, people who enter a train station during the hours of the morning commute and people who exit during the evening commute are generally residents of those areas and thus </a:t>
            </a:r>
            <a:r>
              <a:rPr lang="en"/>
              <a:t>align to the neighborhood demographics previously identified. Top 3</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Kenny</a:t>
            </a:r>
          </a:p>
          <a:p>
            <a:pPr lvl="0">
              <a:spcBef>
                <a:spcPts val="0"/>
              </a:spcBef>
              <a:buNone/>
            </a:pPr>
            <a:r>
              <a:rPr lang="en"/>
              <a:t>Top 3, Flushing Main and Jackson Heights in Queens, Atlantic Avenue/Barclay Center in Brooklyn, where the Brooklyn Nets play which may skew the results since it captures people who exit that station in the evening to watch the Nets game or concerts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b="1" lang="en"/>
              <a:t>Laura </a:t>
            </a:r>
            <a:r>
              <a:rPr lang="en"/>
              <a:t>= Conclusions and possible additional analyses with MTA data</a:t>
            </a:r>
          </a:p>
          <a:p>
            <a:pPr lvl="0">
              <a:spcBef>
                <a:spcPts val="0"/>
              </a:spcBef>
              <a:buNone/>
            </a:pPr>
            <a:r>
              <a:rPr lang="en"/>
              <a:t>These station not only have the highest overall traffic, but also have the highest local traffic in areas with residents who align to Freshii’s target demo.</a:t>
            </a:r>
          </a:p>
          <a:p>
            <a:pPr lvl="0">
              <a:spcBef>
                <a:spcPts val="0"/>
              </a:spcBef>
              <a:buNone/>
            </a:pPr>
            <a:r>
              <a:rPr lang="en"/>
              <a:t>Start with location near highest traffic station in Queens (Flushing-Main) and then expand to the following station (Heights-Roosevelt Ave 3 miles away along same subway line).</a:t>
            </a:r>
          </a:p>
          <a:p>
            <a:pPr lvl="0">
              <a:spcBef>
                <a:spcPts val="0"/>
              </a:spcBef>
              <a:buNone/>
            </a:pPr>
            <a:r>
              <a:rPr lang="en"/>
              <a:t>Optimal restaurant expansion strategy considered to be concentrating in one neighborhood and gaining a foothold before expanding to new neighborhoods.</a:t>
            </a:r>
          </a:p>
          <a:p>
            <a:pPr lvl="0">
              <a:spcBef>
                <a:spcPts val="0"/>
              </a:spcBef>
              <a:buNone/>
            </a:pPr>
            <a:r>
              <a:rPr lang="en"/>
              <a:t>Could expand analysis of this data set to provide optimal operating hours daily and seasonally.</a:t>
            </a:r>
          </a:p>
          <a:p>
            <a:pPr lvl="0">
              <a:spcBef>
                <a:spcPts val="0"/>
              </a:spcBef>
              <a:buNone/>
            </a:pPr>
            <a:r>
              <a:rPr lang="en"/>
              <a:t>Could </a:t>
            </a:r>
            <a:r>
              <a:rPr lang="en"/>
              <a:t>expand analysis of this data set to provide recommendations for starting in any given borough (say Brooklyn next or expanding within Manhattan).</a:t>
            </a:r>
          </a:p>
          <a:p>
            <a:pPr lvl="0">
              <a:spcBef>
                <a:spcPts val="0"/>
              </a:spcBef>
              <a:buNone/>
            </a:pPr>
            <a:r>
              <a:rPr lang="en"/>
              <a:t>Could create a multi-criteria decision matrix with appropriate weighting for various concerns to assist in making final decision.</a:t>
            </a:r>
          </a:p>
          <a:p>
            <a:pPr lvl="0">
              <a:spcBef>
                <a:spcPts val="0"/>
              </a:spcBef>
              <a:buNone/>
            </a:pPr>
            <a:r>
              <a:t/>
            </a:r>
            <a:endParaRPr/>
          </a:p>
          <a:p>
            <a:pPr lvl="0">
              <a:spcBef>
                <a:spcPts val="0"/>
              </a:spcBef>
              <a:buNone/>
            </a:pPr>
            <a:r>
              <a:rPr b="1" lang="en"/>
              <a:t>Prad</a:t>
            </a:r>
            <a:r>
              <a:rPr lang="en"/>
              <a:t> = Not just one dimensional problem,  multi criteria problem.  Possible analyses with new data sources</a:t>
            </a:r>
          </a:p>
          <a:p>
            <a:pPr lvl="0">
              <a:spcBef>
                <a:spcPts val="0"/>
              </a:spcBef>
              <a:buNone/>
            </a:pPr>
            <a:r>
              <a:rPr lang="en"/>
              <a:t>Crime Statistics-- NYPD produces the crime data by precinct, Crimes like theft cause business interruption which is a top risk</a:t>
            </a:r>
          </a:p>
          <a:p>
            <a:pPr lvl="0">
              <a:spcBef>
                <a:spcPts val="0"/>
              </a:spcBef>
              <a:buNone/>
            </a:pPr>
            <a:r>
              <a:rPr lang="en"/>
              <a:t>Commercial rents like loopnet.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1" y="1191255"/>
            <a:ext cx="745763" cy="45826"/>
            <a:chOff x="4580560" y="2589003"/>
            <a:chExt cx="1064463" cy="25200"/>
          </a:xfrm>
        </p:grpSpPr>
        <p:sp>
          <p:nvSpPr>
            <p:cNvPr id="12" name="Shape 12"/>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6" name="Shape 16"/>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1" y="4169130"/>
            <a:ext cx="745763" cy="45826"/>
            <a:chOff x="4580560" y="2589003"/>
            <a:chExt cx="1064463" cy="25200"/>
          </a:xfrm>
        </p:grpSpPr>
        <p:sp>
          <p:nvSpPr>
            <p:cNvPr id="75" name="Shape 75"/>
            <p:cNvSpPr/>
            <p:nvPr/>
          </p:nvSpPr>
          <p:spPr>
            <a:xfrm rot="-5400000">
              <a:off x="5366324" y="2335503"/>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0" y="2333253"/>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78" name="Shape 78"/>
          <p:cNvSpPr txBox="1"/>
          <p:nvPr>
            <p:ph idx="1" type="body"/>
          </p:nvPr>
        </p:nvSpPr>
        <p:spPr>
          <a:xfrm>
            <a:off x="729450" y="2272887"/>
            <a:ext cx="7688400" cy="15804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79" name="Shape 79"/>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1" y="1191255"/>
            <a:ext cx="745763" cy="45826"/>
            <a:chOff x="4580560" y="2589003"/>
            <a:chExt cx="1064463" cy="25200"/>
          </a:xfrm>
        </p:grpSpPr>
        <p:sp>
          <p:nvSpPr>
            <p:cNvPr id="19" name="Shape 19"/>
            <p:cNvSpPr/>
            <p:nvPr/>
          </p:nvSpPr>
          <p:spPr>
            <a:xfrm rot="-5400000">
              <a:off x="5366324" y="2335503"/>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rot="-5400000">
              <a:off x="4836310" y="2333253"/>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22" name="Shape 22"/>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5" name="Shape 25"/>
          <p:cNvGrpSpPr/>
          <p:nvPr/>
        </p:nvGrpSpPr>
        <p:grpSpPr>
          <a:xfrm>
            <a:off x="830391" y="1191255"/>
            <a:ext cx="745763" cy="45826"/>
            <a:chOff x="4580560" y="2589003"/>
            <a:chExt cx="1064463" cy="25200"/>
          </a:xfrm>
        </p:grpSpPr>
        <p:sp>
          <p:nvSpPr>
            <p:cNvPr id="26" name="Shape 26"/>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3" name="Shape 33"/>
          <p:cNvGrpSpPr/>
          <p:nvPr/>
        </p:nvGrpSpPr>
        <p:grpSpPr>
          <a:xfrm>
            <a:off x="830391" y="1191255"/>
            <a:ext cx="745763" cy="45826"/>
            <a:chOff x="4580560" y="2589003"/>
            <a:chExt cx="1064463" cy="25200"/>
          </a:xfrm>
        </p:grpSpPr>
        <p:sp>
          <p:nvSpPr>
            <p:cNvPr id="34" name="Shape 34"/>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2" type="body"/>
          </p:nvPr>
        </p:nvSpPr>
        <p:spPr>
          <a:xfrm>
            <a:off x="4643603"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9" name="Shape 39"/>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2" name="Shape 42"/>
          <p:cNvGrpSpPr/>
          <p:nvPr/>
        </p:nvGrpSpPr>
        <p:grpSpPr>
          <a:xfrm>
            <a:off x="830391" y="1191255"/>
            <a:ext cx="745763" cy="45826"/>
            <a:chOff x="4580560" y="2589003"/>
            <a:chExt cx="1064463" cy="25200"/>
          </a:xfrm>
        </p:grpSpPr>
        <p:sp>
          <p:nvSpPr>
            <p:cNvPr id="43" name="Shape 43"/>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46" name="Shape 46"/>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9" name="Shape 49"/>
          <p:cNvGrpSpPr/>
          <p:nvPr/>
        </p:nvGrpSpPr>
        <p:grpSpPr>
          <a:xfrm>
            <a:off x="830391" y="1191255"/>
            <a:ext cx="745763" cy="45826"/>
            <a:chOff x="4580560" y="2589003"/>
            <a:chExt cx="1064463" cy="25200"/>
          </a:xfrm>
        </p:grpSpPr>
        <p:sp>
          <p:nvSpPr>
            <p:cNvPr id="50" name="Shape 50"/>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1" y="4169130"/>
            <a:ext cx="745763" cy="45826"/>
            <a:chOff x="4580560" y="2589003"/>
            <a:chExt cx="1064463" cy="25200"/>
          </a:xfrm>
        </p:grpSpPr>
        <p:sp>
          <p:nvSpPr>
            <p:cNvPr id="57" name="Shape 57"/>
            <p:cNvSpPr/>
            <p:nvPr/>
          </p:nvSpPr>
          <p:spPr>
            <a:xfrm rot="-5400000">
              <a:off x="5366324" y="2335503"/>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rot="-5400000">
              <a:off x="4836310" y="2333253"/>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60" name="Shape 60"/>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3" name="Shape 63"/>
          <p:cNvGrpSpPr/>
          <p:nvPr/>
        </p:nvGrpSpPr>
        <p:grpSpPr>
          <a:xfrm>
            <a:off x="830391" y="1191255"/>
            <a:ext cx="745763" cy="45826"/>
            <a:chOff x="4580560" y="2589003"/>
            <a:chExt cx="1064463" cy="25200"/>
          </a:xfrm>
        </p:grpSpPr>
        <p:sp>
          <p:nvSpPr>
            <p:cNvPr id="64" name="Shape 64"/>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9" name="Shape 69"/>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72" name="Shape 72"/>
          <p:cNvSpPr txBox="1"/>
          <p:nvPr>
            <p:ph idx="12" type="sldNum"/>
          </p:nvPr>
        </p:nvSpPr>
        <p:spPr>
          <a:xfrm>
            <a:off x="8536302"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ct val="100000"/>
              <a:buFont typeface="Raleway"/>
              <a:buNone/>
              <a:defRPr b="1" sz="2800">
                <a:latin typeface="Raleway"/>
                <a:ea typeface="Raleway"/>
                <a:cs typeface="Raleway"/>
                <a:sym typeface="Raleway"/>
              </a:defRPr>
            </a:lvl1pPr>
            <a:lvl2pPr lvl="1">
              <a:spcBef>
                <a:spcPts val="0"/>
              </a:spcBef>
              <a:buSzPct val="100000"/>
              <a:buFont typeface="Raleway"/>
              <a:buNone/>
              <a:defRPr b="1" sz="2800">
                <a:latin typeface="Raleway"/>
                <a:ea typeface="Raleway"/>
                <a:cs typeface="Raleway"/>
                <a:sym typeface="Raleway"/>
              </a:defRPr>
            </a:lvl2pPr>
            <a:lvl3pPr lvl="2">
              <a:spcBef>
                <a:spcPts val="0"/>
              </a:spcBef>
              <a:buSzPct val="100000"/>
              <a:buFont typeface="Raleway"/>
              <a:buNone/>
              <a:defRPr b="1" sz="2800">
                <a:latin typeface="Raleway"/>
                <a:ea typeface="Raleway"/>
                <a:cs typeface="Raleway"/>
                <a:sym typeface="Raleway"/>
              </a:defRPr>
            </a:lvl3pPr>
            <a:lvl4pPr lvl="3">
              <a:spcBef>
                <a:spcPts val="0"/>
              </a:spcBef>
              <a:buSzPct val="100000"/>
              <a:buFont typeface="Raleway"/>
              <a:buNone/>
              <a:defRPr b="1" sz="2800">
                <a:latin typeface="Raleway"/>
                <a:ea typeface="Raleway"/>
                <a:cs typeface="Raleway"/>
                <a:sym typeface="Raleway"/>
              </a:defRPr>
            </a:lvl4pPr>
            <a:lvl5pPr lvl="4">
              <a:spcBef>
                <a:spcPts val="0"/>
              </a:spcBef>
              <a:buSzPct val="100000"/>
              <a:buFont typeface="Raleway"/>
              <a:buNone/>
              <a:defRPr b="1" sz="2800">
                <a:latin typeface="Raleway"/>
                <a:ea typeface="Raleway"/>
                <a:cs typeface="Raleway"/>
                <a:sym typeface="Raleway"/>
              </a:defRPr>
            </a:lvl5pPr>
            <a:lvl6pPr lvl="5">
              <a:spcBef>
                <a:spcPts val="0"/>
              </a:spcBef>
              <a:buSzPct val="100000"/>
              <a:buFont typeface="Raleway"/>
              <a:buNone/>
              <a:defRPr b="1" sz="2800">
                <a:latin typeface="Raleway"/>
                <a:ea typeface="Raleway"/>
                <a:cs typeface="Raleway"/>
                <a:sym typeface="Raleway"/>
              </a:defRPr>
            </a:lvl6pPr>
            <a:lvl7pPr lvl="6">
              <a:spcBef>
                <a:spcPts val="0"/>
              </a:spcBef>
              <a:buSzPct val="100000"/>
              <a:buFont typeface="Raleway"/>
              <a:buNone/>
              <a:defRPr b="1" sz="2800">
                <a:latin typeface="Raleway"/>
                <a:ea typeface="Raleway"/>
                <a:cs typeface="Raleway"/>
                <a:sym typeface="Raleway"/>
              </a:defRPr>
            </a:lvl7pPr>
            <a:lvl8pPr lvl="7">
              <a:spcBef>
                <a:spcPts val="0"/>
              </a:spcBef>
              <a:buSzPct val="100000"/>
              <a:buFont typeface="Raleway"/>
              <a:buNone/>
              <a:defRPr b="1" sz="2800">
                <a:latin typeface="Raleway"/>
                <a:ea typeface="Raleway"/>
                <a:cs typeface="Raleway"/>
                <a:sym typeface="Raleway"/>
              </a:defRPr>
            </a:lvl8pPr>
            <a:lvl9pPr lvl="8">
              <a:spcBef>
                <a:spcPts val="0"/>
              </a:spcBef>
              <a:buSzPct val="1000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0"/>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437250" y="1322450"/>
            <a:ext cx="8326500" cy="1664700"/>
          </a:xfrm>
          <a:prstGeom prst="rect">
            <a:avLst/>
          </a:prstGeom>
        </p:spPr>
        <p:txBody>
          <a:bodyPr anchorCtr="0" anchor="t" bIns="91425" lIns="91425" rIns="91425" wrap="square" tIns="91425">
            <a:noAutofit/>
          </a:bodyPr>
          <a:lstStyle/>
          <a:p>
            <a:pPr lvl="0">
              <a:spcBef>
                <a:spcPts val="0"/>
              </a:spcBef>
              <a:buNone/>
            </a:pPr>
            <a:r>
              <a:rPr lang="en"/>
              <a:t>Identification of Optimal New Locations for Freshii - Analysis of </a:t>
            </a:r>
            <a:r>
              <a:rPr lang="en"/>
              <a:t>MTA Turnstile Data</a:t>
            </a:r>
          </a:p>
        </p:txBody>
      </p:sp>
      <p:sp>
        <p:nvSpPr>
          <p:cNvPr id="87" name="Shape 87"/>
          <p:cNvSpPr txBox="1"/>
          <p:nvPr>
            <p:ph idx="1" type="subTitle"/>
          </p:nvPr>
        </p:nvSpPr>
        <p:spPr>
          <a:xfrm>
            <a:off x="729452" y="3610150"/>
            <a:ext cx="7688100" cy="541200"/>
          </a:xfrm>
          <a:prstGeom prst="rect">
            <a:avLst/>
          </a:prstGeom>
        </p:spPr>
        <p:txBody>
          <a:bodyPr anchorCtr="0" anchor="t" bIns="91425" lIns="91425" rIns="91425" wrap="square" tIns="91425">
            <a:noAutofit/>
          </a:bodyPr>
          <a:lstStyle/>
          <a:p>
            <a:pPr lvl="0">
              <a:spcBef>
                <a:spcPts val="0"/>
              </a:spcBef>
              <a:buNone/>
            </a:pPr>
            <a:r>
              <a:rPr lang="en"/>
              <a:t>By: PCKL</a:t>
            </a:r>
          </a:p>
          <a:p>
            <a:pPr lvl="0">
              <a:spcBef>
                <a:spcPts val="0"/>
              </a:spcBef>
              <a:buNone/>
            </a:pPr>
            <a:r>
              <a:rPr lang="en"/>
              <a:t>(Prad, Carl, Kenny, and Laura)</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lnSpc>
                <a:spcPct val="115000"/>
              </a:lnSpc>
              <a:spcBef>
                <a:spcPts val="0"/>
              </a:spcBef>
              <a:buNone/>
            </a:pPr>
            <a:r>
              <a:rPr lang="en" sz="2400">
                <a:solidFill>
                  <a:srgbClr val="000000"/>
                </a:solidFill>
              </a:rPr>
              <a:t>Problem Statement</a:t>
            </a:r>
          </a:p>
        </p:txBody>
      </p:sp>
      <p:sp>
        <p:nvSpPr>
          <p:cNvPr id="93" name="Shape 93"/>
          <p:cNvSpPr txBox="1"/>
          <p:nvPr>
            <p:ph idx="1" type="body"/>
          </p:nvPr>
        </p:nvSpPr>
        <p:spPr>
          <a:xfrm>
            <a:off x="729450" y="2069200"/>
            <a:ext cx="7688700" cy="2261100"/>
          </a:xfrm>
          <a:prstGeom prst="rect">
            <a:avLst/>
          </a:prstGeom>
        </p:spPr>
        <p:txBody>
          <a:bodyPr anchorCtr="0" anchor="t" bIns="91425" lIns="91425" rIns="91425" wrap="square" tIns="91425">
            <a:noAutofit/>
          </a:bodyPr>
          <a:lstStyle/>
          <a:p>
            <a:pPr lvl="0" rtl="0">
              <a:spcBef>
                <a:spcPts val="0"/>
              </a:spcBef>
              <a:spcAft>
                <a:spcPts val="0"/>
              </a:spcAft>
              <a:buNone/>
            </a:pPr>
            <a:r>
              <a:rPr b="1" lang="en" sz="1800">
                <a:solidFill>
                  <a:srgbClr val="000000"/>
                </a:solidFill>
                <a:latin typeface="Raleway"/>
                <a:ea typeface="Raleway"/>
                <a:cs typeface="Raleway"/>
                <a:sym typeface="Raleway"/>
              </a:rPr>
              <a:t>What is Freshii?</a:t>
            </a:r>
          </a:p>
          <a:p>
            <a:pPr lvl="0" rtl="0">
              <a:spcBef>
                <a:spcPts val="0"/>
              </a:spcBef>
              <a:spcAft>
                <a:spcPts val="0"/>
              </a:spcAft>
              <a:buNone/>
            </a:pPr>
            <a:r>
              <a:t/>
            </a:r>
            <a:endParaRPr b="1" sz="1100">
              <a:solidFill>
                <a:srgbClr val="000000"/>
              </a:solidFill>
              <a:latin typeface="Arial"/>
              <a:ea typeface="Arial"/>
              <a:cs typeface="Arial"/>
              <a:sym typeface="Arial"/>
            </a:endParaRPr>
          </a:p>
          <a:p>
            <a:pPr indent="-317500" lvl="0" marL="457200" rtl="0">
              <a:spcBef>
                <a:spcPts val="0"/>
              </a:spcBef>
              <a:spcAft>
                <a:spcPts val="0"/>
              </a:spcAft>
              <a:buClr>
                <a:srgbClr val="000000"/>
              </a:buClr>
              <a:buSzPct val="100000"/>
              <a:buFont typeface="Raleway"/>
              <a:buChar char="-"/>
            </a:pPr>
            <a:r>
              <a:rPr lang="en" sz="1400">
                <a:solidFill>
                  <a:srgbClr val="000000"/>
                </a:solidFill>
                <a:latin typeface="Raleway"/>
                <a:ea typeface="Raleway"/>
                <a:cs typeface="Raleway"/>
                <a:sym typeface="Raleway"/>
              </a:rPr>
              <a:t>Rapidly expanding fast casual national restaurant chain</a:t>
            </a:r>
          </a:p>
          <a:p>
            <a:pPr lvl="0" rtl="0">
              <a:spcBef>
                <a:spcPts val="0"/>
              </a:spcBef>
              <a:spcAft>
                <a:spcPts val="0"/>
              </a:spcAft>
              <a:buNone/>
            </a:pPr>
            <a:r>
              <a:t/>
            </a:r>
            <a:endParaRPr sz="1400">
              <a:solidFill>
                <a:srgbClr val="000000"/>
              </a:solidFill>
              <a:latin typeface="Raleway"/>
              <a:ea typeface="Raleway"/>
              <a:cs typeface="Raleway"/>
              <a:sym typeface="Raleway"/>
            </a:endParaRPr>
          </a:p>
          <a:p>
            <a:pPr indent="-317500" lvl="0" marL="457200" rtl="0">
              <a:spcBef>
                <a:spcPts val="0"/>
              </a:spcBef>
              <a:spcAft>
                <a:spcPts val="0"/>
              </a:spcAft>
              <a:buClr>
                <a:srgbClr val="000000"/>
              </a:buClr>
              <a:buSzPct val="100000"/>
              <a:buFont typeface="Raleway"/>
              <a:buChar char="-"/>
            </a:pPr>
            <a:r>
              <a:rPr lang="en" sz="1400">
                <a:solidFill>
                  <a:srgbClr val="000000"/>
                </a:solidFill>
                <a:latin typeface="Raleway"/>
                <a:ea typeface="Raleway"/>
                <a:cs typeface="Raleway"/>
                <a:sym typeface="Raleway"/>
              </a:rPr>
              <a:t>Two  locations currently in New York City (NYC), both in Manhattan opened last year</a:t>
            </a:r>
          </a:p>
          <a:p>
            <a:pPr lvl="0" rtl="0">
              <a:spcBef>
                <a:spcPts val="0"/>
              </a:spcBef>
              <a:spcAft>
                <a:spcPts val="0"/>
              </a:spcAft>
              <a:buNone/>
            </a:pPr>
            <a:r>
              <a:t/>
            </a:r>
            <a:endParaRPr b="1" sz="1400">
              <a:solidFill>
                <a:srgbClr val="000000"/>
              </a:solidFill>
              <a:latin typeface="Raleway"/>
              <a:ea typeface="Raleway"/>
              <a:cs typeface="Raleway"/>
              <a:sym typeface="Raleway"/>
            </a:endParaRPr>
          </a:p>
          <a:p>
            <a:pPr indent="-317500" lvl="0" marL="457200" rtl="0">
              <a:spcBef>
                <a:spcPts val="0"/>
              </a:spcBef>
              <a:spcAft>
                <a:spcPts val="0"/>
              </a:spcAft>
              <a:buClr>
                <a:srgbClr val="000000"/>
              </a:buClr>
              <a:buSzPct val="100000"/>
              <a:buFont typeface="Raleway"/>
              <a:buChar char="-"/>
            </a:pPr>
            <a:r>
              <a:rPr b="1" lang="en" sz="1400">
                <a:solidFill>
                  <a:srgbClr val="000000"/>
                </a:solidFill>
                <a:latin typeface="Raleway"/>
                <a:ea typeface="Raleway"/>
                <a:cs typeface="Raleway"/>
                <a:sym typeface="Raleway"/>
              </a:rPr>
              <a:t>Where should they expand next in NYC?</a:t>
            </a:r>
          </a:p>
        </p:txBody>
      </p:sp>
      <p:sp>
        <p:nvSpPr>
          <p:cNvPr id="94" name="Shape 94"/>
          <p:cNvSpPr txBox="1"/>
          <p:nvPr/>
        </p:nvSpPr>
        <p:spPr>
          <a:xfrm>
            <a:off x="928925" y="4431700"/>
            <a:ext cx="1257900" cy="5805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pic>
        <p:nvPicPr>
          <p:cNvPr id="95" name="Shape 95"/>
          <p:cNvPicPr preferRelativeResize="0"/>
          <p:nvPr/>
        </p:nvPicPr>
        <p:blipFill>
          <a:blip r:embed="rId3">
            <a:alphaModFix/>
          </a:blip>
          <a:stretch>
            <a:fillRect/>
          </a:stretch>
        </p:blipFill>
        <p:spPr>
          <a:xfrm>
            <a:off x="7857050" y="551825"/>
            <a:ext cx="924075" cy="924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Preliminary Analysis</a:t>
            </a:r>
          </a:p>
        </p:txBody>
      </p:sp>
      <p:sp>
        <p:nvSpPr>
          <p:cNvPr id="101" name="Shape 101"/>
          <p:cNvSpPr txBox="1"/>
          <p:nvPr>
            <p:ph idx="1" type="body"/>
          </p:nvPr>
        </p:nvSpPr>
        <p:spPr>
          <a:xfrm>
            <a:off x="729450" y="2078875"/>
            <a:ext cx="3657600" cy="2261100"/>
          </a:xfrm>
          <a:prstGeom prst="rect">
            <a:avLst/>
          </a:prstGeom>
        </p:spPr>
        <p:txBody>
          <a:bodyPr anchorCtr="0" anchor="t" bIns="91425" lIns="91425" rIns="91425" wrap="square" tIns="91425">
            <a:noAutofit/>
          </a:bodyPr>
          <a:lstStyle/>
          <a:p>
            <a:pPr lvl="0" rtl="0">
              <a:spcBef>
                <a:spcPts val="0"/>
              </a:spcBef>
              <a:spcAft>
                <a:spcPts val="0"/>
              </a:spcAft>
              <a:buNone/>
            </a:pPr>
            <a:r>
              <a:rPr b="1" lang="en" sz="1800">
                <a:solidFill>
                  <a:srgbClr val="000000"/>
                </a:solidFill>
                <a:latin typeface="Raleway"/>
                <a:ea typeface="Raleway"/>
                <a:cs typeface="Raleway"/>
                <a:sym typeface="Raleway"/>
              </a:rPr>
              <a:t>Freshii’s Target Market</a:t>
            </a:r>
          </a:p>
          <a:p>
            <a:pPr lvl="0" rtl="0">
              <a:spcBef>
                <a:spcPts val="0"/>
              </a:spcBef>
              <a:spcAft>
                <a:spcPts val="0"/>
              </a:spcAft>
              <a:buNone/>
            </a:pPr>
            <a:r>
              <a:t/>
            </a:r>
            <a:endParaRPr b="1" sz="1100">
              <a:solidFill>
                <a:srgbClr val="000000"/>
              </a:solidFill>
              <a:latin typeface="Arial"/>
              <a:ea typeface="Arial"/>
              <a:cs typeface="Arial"/>
              <a:sym typeface="Arial"/>
            </a:endParaRPr>
          </a:p>
          <a:p>
            <a:pPr indent="-317500" lvl="0" marL="457200" rtl="0">
              <a:spcBef>
                <a:spcPts val="0"/>
              </a:spcBef>
              <a:spcAft>
                <a:spcPts val="0"/>
              </a:spcAft>
              <a:buClr>
                <a:srgbClr val="000000"/>
              </a:buClr>
              <a:buSzPct val="100000"/>
              <a:buFont typeface="Raleway"/>
              <a:buChar char="-"/>
            </a:pPr>
            <a:r>
              <a:rPr lang="en" sz="1400">
                <a:solidFill>
                  <a:srgbClr val="000000"/>
                </a:solidFill>
                <a:latin typeface="Raleway"/>
                <a:ea typeface="Raleway"/>
                <a:cs typeface="Raleway"/>
                <a:sym typeface="Raleway"/>
              </a:rPr>
              <a:t>Middle income households</a:t>
            </a:r>
          </a:p>
          <a:p>
            <a:pPr lvl="0" rtl="0">
              <a:spcBef>
                <a:spcPts val="0"/>
              </a:spcBef>
              <a:spcAft>
                <a:spcPts val="0"/>
              </a:spcAft>
              <a:buNone/>
            </a:pPr>
            <a:r>
              <a:t/>
            </a:r>
            <a:endParaRPr sz="1400">
              <a:solidFill>
                <a:srgbClr val="000000"/>
              </a:solidFill>
              <a:latin typeface="Raleway"/>
              <a:ea typeface="Raleway"/>
              <a:cs typeface="Raleway"/>
              <a:sym typeface="Raleway"/>
            </a:endParaRPr>
          </a:p>
          <a:p>
            <a:pPr indent="-317500" lvl="0" marL="457200" rtl="0">
              <a:spcBef>
                <a:spcPts val="0"/>
              </a:spcBef>
              <a:spcAft>
                <a:spcPts val="0"/>
              </a:spcAft>
              <a:buClr>
                <a:srgbClr val="000000"/>
              </a:buClr>
              <a:buSzPct val="100000"/>
              <a:buFont typeface="Raleway"/>
              <a:buChar char="-"/>
            </a:pPr>
            <a:r>
              <a:rPr lang="en" sz="1400">
                <a:solidFill>
                  <a:srgbClr val="000000"/>
                </a:solidFill>
                <a:latin typeface="Raleway"/>
                <a:ea typeface="Raleway"/>
                <a:cs typeface="Raleway"/>
                <a:sym typeface="Raleway"/>
              </a:rPr>
              <a:t>Ages 18-54</a:t>
            </a:r>
          </a:p>
          <a:p>
            <a:pPr lvl="0" rtl="0">
              <a:spcBef>
                <a:spcPts val="0"/>
              </a:spcBef>
              <a:spcAft>
                <a:spcPts val="0"/>
              </a:spcAft>
              <a:buNone/>
            </a:pPr>
            <a:r>
              <a:t/>
            </a:r>
            <a:endParaRPr sz="1400">
              <a:solidFill>
                <a:srgbClr val="000000"/>
              </a:solidFill>
              <a:latin typeface="Raleway"/>
              <a:ea typeface="Raleway"/>
              <a:cs typeface="Raleway"/>
              <a:sym typeface="Raleway"/>
            </a:endParaRPr>
          </a:p>
          <a:p>
            <a:pPr indent="-317500" lvl="0" marL="457200" rtl="0">
              <a:spcBef>
                <a:spcPts val="0"/>
              </a:spcBef>
              <a:spcAft>
                <a:spcPts val="0"/>
              </a:spcAft>
              <a:buClr>
                <a:srgbClr val="000000"/>
              </a:buClr>
              <a:buSzPct val="100000"/>
              <a:buFont typeface="Raleway"/>
              <a:buChar char="-"/>
            </a:pPr>
            <a:r>
              <a:rPr lang="en" sz="1400">
                <a:solidFill>
                  <a:srgbClr val="000000"/>
                </a:solidFill>
                <a:latin typeface="Raleway"/>
                <a:ea typeface="Raleway"/>
                <a:cs typeface="Raleway"/>
                <a:sym typeface="Raleway"/>
              </a:rPr>
              <a:t>Health-oriented individuals</a:t>
            </a:r>
          </a:p>
        </p:txBody>
      </p:sp>
      <p:sp>
        <p:nvSpPr>
          <p:cNvPr id="102" name="Shape 102"/>
          <p:cNvSpPr txBox="1"/>
          <p:nvPr>
            <p:ph idx="1" type="body"/>
          </p:nvPr>
        </p:nvSpPr>
        <p:spPr>
          <a:xfrm>
            <a:off x="4716350" y="2078875"/>
            <a:ext cx="3978900" cy="2261100"/>
          </a:xfrm>
          <a:prstGeom prst="rect">
            <a:avLst/>
          </a:prstGeom>
        </p:spPr>
        <p:txBody>
          <a:bodyPr anchorCtr="0" anchor="t" bIns="91425" lIns="91425" rIns="91425" wrap="square" tIns="91425">
            <a:noAutofit/>
          </a:bodyPr>
          <a:lstStyle/>
          <a:p>
            <a:pPr lvl="0" rtl="0">
              <a:spcBef>
                <a:spcPts val="0"/>
              </a:spcBef>
              <a:spcAft>
                <a:spcPts val="0"/>
              </a:spcAft>
              <a:buNone/>
            </a:pPr>
            <a:r>
              <a:rPr b="1" lang="en" sz="1800">
                <a:solidFill>
                  <a:srgbClr val="000000"/>
                </a:solidFill>
                <a:latin typeface="Raleway"/>
                <a:ea typeface="Raleway"/>
                <a:cs typeface="Raleway"/>
                <a:sym typeface="Raleway"/>
              </a:rPr>
              <a:t>Analysis Approach</a:t>
            </a:r>
          </a:p>
          <a:p>
            <a:pPr lvl="0" rtl="0">
              <a:spcBef>
                <a:spcPts val="0"/>
              </a:spcBef>
              <a:spcAft>
                <a:spcPts val="0"/>
              </a:spcAft>
              <a:buNone/>
            </a:pPr>
            <a:r>
              <a:t/>
            </a:r>
            <a:endParaRPr b="1" sz="1100">
              <a:solidFill>
                <a:srgbClr val="000000"/>
              </a:solidFill>
              <a:latin typeface="Arial"/>
              <a:ea typeface="Arial"/>
              <a:cs typeface="Arial"/>
              <a:sym typeface="Arial"/>
            </a:endParaRPr>
          </a:p>
          <a:p>
            <a:pPr indent="-317500" lvl="0" marL="457200" rtl="0">
              <a:spcBef>
                <a:spcPts val="0"/>
              </a:spcBef>
              <a:spcAft>
                <a:spcPts val="0"/>
              </a:spcAft>
              <a:buClr>
                <a:srgbClr val="000000"/>
              </a:buClr>
              <a:buSzPct val="100000"/>
              <a:buFont typeface="Raleway"/>
              <a:buChar char="-"/>
            </a:pPr>
            <a:r>
              <a:rPr lang="en" sz="1400">
                <a:solidFill>
                  <a:srgbClr val="000000"/>
                </a:solidFill>
                <a:latin typeface="Raleway"/>
                <a:ea typeface="Raleway"/>
                <a:cs typeface="Raleway"/>
                <a:sym typeface="Raleway"/>
              </a:rPr>
              <a:t>Identify and segment by borough</a:t>
            </a:r>
          </a:p>
          <a:p>
            <a:pPr lvl="0" rtl="0">
              <a:spcBef>
                <a:spcPts val="0"/>
              </a:spcBef>
              <a:spcAft>
                <a:spcPts val="0"/>
              </a:spcAft>
              <a:buNone/>
            </a:pPr>
            <a:r>
              <a:t/>
            </a:r>
            <a:endParaRPr sz="600">
              <a:solidFill>
                <a:srgbClr val="000000"/>
              </a:solidFill>
              <a:latin typeface="Raleway"/>
              <a:ea typeface="Raleway"/>
              <a:cs typeface="Raleway"/>
              <a:sym typeface="Raleway"/>
            </a:endParaRPr>
          </a:p>
          <a:p>
            <a:pPr indent="-317500" lvl="0" marL="457200" rtl="0">
              <a:spcBef>
                <a:spcPts val="0"/>
              </a:spcBef>
              <a:spcAft>
                <a:spcPts val="0"/>
              </a:spcAft>
              <a:buClr>
                <a:srgbClr val="000000"/>
              </a:buClr>
              <a:buSzPct val="100000"/>
              <a:buFont typeface="Raleway"/>
              <a:buChar char="-"/>
            </a:pPr>
            <a:r>
              <a:rPr lang="en" sz="1400">
                <a:solidFill>
                  <a:srgbClr val="000000"/>
                </a:solidFill>
                <a:latin typeface="Raleway"/>
                <a:ea typeface="Raleway"/>
                <a:cs typeface="Raleway"/>
                <a:sym typeface="Raleway"/>
              </a:rPr>
              <a:t>Segment by time of day</a:t>
            </a:r>
          </a:p>
          <a:p>
            <a:pPr lvl="0" rtl="0">
              <a:spcBef>
                <a:spcPts val="0"/>
              </a:spcBef>
              <a:spcAft>
                <a:spcPts val="0"/>
              </a:spcAft>
              <a:buNone/>
            </a:pPr>
            <a:r>
              <a:t/>
            </a:r>
            <a:endParaRPr sz="600">
              <a:solidFill>
                <a:srgbClr val="000000"/>
              </a:solidFill>
              <a:latin typeface="Raleway"/>
              <a:ea typeface="Raleway"/>
              <a:cs typeface="Raleway"/>
              <a:sym typeface="Raleway"/>
            </a:endParaRPr>
          </a:p>
          <a:p>
            <a:pPr indent="-317500" lvl="0" marL="457200" rtl="0">
              <a:spcBef>
                <a:spcPts val="0"/>
              </a:spcBef>
              <a:spcAft>
                <a:spcPts val="0"/>
              </a:spcAft>
              <a:buClr>
                <a:srgbClr val="000000"/>
              </a:buClr>
              <a:buSzPct val="100000"/>
              <a:buFont typeface="Raleway"/>
              <a:buChar char="-"/>
            </a:pPr>
            <a:r>
              <a:rPr lang="en" sz="1400">
                <a:solidFill>
                  <a:srgbClr val="000000"/>
                </a:solidFill>
                <a:latin typeface="Raleway"/>
                <a:ea typeface="Raleway"/>
                <a:cs typeface="Raleway"/>
                <a:sym typeface="Raleway"/>
              </a:rPr>
              <a:t>Identify stations with highest traffic during operating hours</a:t>
            </a:r>
          </a:p>
          <a:p>
            <a:pPr lvl="0" rtl="0">
              <a:spcBef>
                <a:spcPts val="0"/>
              </a:spcBef>
              <a:spcAft>
                <a:spcPts val="0"/>
              </a:spcAft>
              <a:buNone/>
            </a:pPr>
            <a:r>
              <a:t/>
            </a:r>
            <a:endParaRPr sz="600">
              <a:solidFill>
                <a:srgbClr val="000000"/>
              </a:solidFill>
              <a:latin typeface="Raleway"/>
              <a:ea typeface="Raleway"/>
              <a:cs typeface="Raleway"/>
              <a:sym typeface="Raleway"/>
            </a:endParaRPr>
          </a:p>
          <a:p>
            <a:pPr indent="-317500" lvl="0" marL="457200" rtl="0">
              <a:spcBef>
                <a:spcPts val="0"/>
              </a:spcBef>
              <a:spcAft>
                <a:spcPts val="0"/>
              </a:spcAft>
              <a:buClr>
                <a:srgbClr val="000000"/>
              </a:buClr>
              <a:buSzPct val="100000"/>
              <a:buFont typeface="Raleway"/>
              <a:buChar char="-"/>
            </a:pPr>
            <a:r>
              <a:rPr lang="en" sz="1400">
                <a:solidFill>
                  <a:srgbClr val="000000"/>
                </a:solidFill>
                <a:latin typeface="Raleway"/>
                <a:ea typeface="Raleway"/>
                <a:cs typeface="Raleway"/>
                <a:sym typeface="Raleway"/>
              </a:rPr>
              <a:t>Identify stations with highest local traffic</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Focusing on Middle Income Neighborhoods</a:t>
            </a:r>
          </a:p>
        </p:txBody>
      </p:sp>
      <p:pic>
        <p:nvPicPr>
          <p:cNvPr id="108" name="Shape 108"/>
          <p:cNvPicPr preferRelativeResize="0"/>
          <p:nvPr/>
        </p:nvPicPr>
        <p:blipFill>
          <a:blip r:embed="rId3">
            <a:alphaModFix/>
          </a:blip>
          <a:stretch>
            <a:fillRect/>
          </a:stretch>
        </p:blipFill>
        <p:spPr>
          <a:xfrm>
            <a:off x="1789404" y="1853849"/>
            <a:ext cx="5521295" cy="3289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Identifying</a:t>
            </a:r>
            <a:r>
              <a:rPr lang="en"/>
              <a:t> Foot Traffic in Target Neighborhoods</a:t>
            </a:r>
          </a:p>
        </p:txBody>
      </p:sp>
      <p:pic>
        <p:nvPicPr>
          <p:cNvPr descr="traffic_day.png" id="114" name="Shape 114"/>
          <p:cNvPicPr preferRelativeResize="0"/>
          <p:nvPr/>
        </p:nvPicPr>
        <p:blipFill>
          <a:blip r:embed="rId3">
            <a:alphaModFix/>
          </a:blip>
          <a:stretch>
            <a:fillRect/>
          </a:stretch>
        </p:blipFill>
        <p:spPr>
          <a:xfrm>
            <a:off x="628650" y="2371712"/>
            <a:ext cx="7886700" cy="2771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Morning Entries in Target Neighborhoods</a:t>
            </a:r>
          </a:p>
        </p:txBody>
      </p:sp>
      <p:pic>
        <p:nvPicPr>
          <p:cNvPr descr="entries_morning.png" id="120" name="Shape 120"/>
          <p:cNvPicPr preferRelativeResize="0"/>
          <p:nvPr/>
        </p:nvPicPr>
        <p:blipFill>
          <a:blip r:embed="rId3">
            <a:alphaModFix/>
          </a:blip>
          <a:stretch>
            <a:fillRect/>
          </a:stretch>
        </p:blipFill>
        <p:spPr>
          <a:xfrm>
            <a:off x="738175" y="2371712"/>
            <a:ext cx="7667625" cy="2771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Evening Exits in Target Neighborhoods</a:t>
            </a:r>
          </a:p>
        </p:txBody>
      </p:sp>
      <p:pic>
        <p:nvPicPr>
          <p:cNvPr descr="exits_evening.png" id="126" name="Shape 126"/>
          <p:cNvPicPr preferRelativeResize="0"/>
          <p:nvPr/>
        </p:nvPicPr>
        <p:blipFill>
          <a:blip r:embed="rId3">
            <a:alphaModFix/>
          </a:blip>
          <a:stretch>
            <a:fillRect/>
          </a:stretch>
        </p:blipFill>
        <p:spPr>
          <a:xfrm>
            <a:off x="744750" y="2371712"/>
            <a:ext cx="7658100" cy="2771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Conclusions and Proposed Additional Analyses</a:t>
            </a:r>
          </a:p>
        </p:txBody>
      </p:sp>
      <p:sp>
        <p:nvSpPr>
          <p:cNvPr id="132" name="Shape 132"/>
          <p:cNvSpPr txBox="1"/>
          <p:nvPr>
            <p:ph idx="1" type="body"/>
          </p:nvPr>
        </p:nvSpPr>
        <p:spPr>
          <a:xfrm>
            <a:off x="373750" y="2078875"/>
            <a:ext cx="4182600" cy="2850900"/>
          </a:xfrm>
          <a:prstGeom prst="rect">
            <a:avLst/>
          </a:prstGeom>
        </p:spPr>
        <p:txBody>
          <a:bodyPr anchorCtr="0" anchor="t" bIns="91425" lIns="91425" rIns="91425" wrap="square" tIns="91425">
            <a:noAutofit/>
          </a:bodyPr>
          <a:lstStyle/>
          <a:p>
            <a:pPr lvl="0" rtl="0">
              <a:spcBef>
                <a:spcPts val="0"/>
              </a:spcBef>
              <a:spcAft>
                <a:spcPts val="0"/>
              </a:spcAft>
              <a:buNone/>
            </a:pPr>
            <a:r>
              <a:rPr b="1" lang="en" sz="1800">
                <a:solidFill>
                  <a:srgbClr val="000000"/>
                </a:solidFill>
                <a:latin typeface="Raleway"/>
                <a:ea typeface="Raleway"/>
                <a:cs typeface="Raleway"/>
                <a:sym typeface="Raleway"/>
              </a:rPr>
              <a:t>Where to place?</a:t>
            </a:r>
          </a:p>
          <a:p>
            <a:pPr lvl="0" rtl="0">
              <a:spcBef>
                <a:spcPts val="0"/>
              </a:spcBef>
              <a:spcAft>
                <a:spcPts val="0"/>
              </a:spcAft>
              <a:buNone/>
            </a:pPr>
            <a:r>
              <a:t/>
            </a:r>
            <a:endParaRPr b="1" sz="600">
              <a:solidFill>
                <a:srgbClr val="000000"/>
              </a:solidFill>
              <a:latin typeface="Raleway"/>
              <a:ea typeface="Raleway"/>
              <a:cs typeface="Raleway"/>
              <a:sym typeface="Raleway"/>
            </a:endParaRPr>
          </a:p>
          <a:p>
            <a:pPr indent="-317500" lvl="0" marL="457200" rtl="0">
              <a:spcBef>
                <a:spcPts val="0"/>
              </a:spcBef>
              <a:spcAft>
                <a:spcPts val="0"/>
              </a:spcAft>
              <a:buClr>
                <a:srgbClr val="000000"/>
              </a:buClr>
              <a:buSzPct val="100000"/>
              <a:buFont typeface="Raleway"/>
              <a:buChar char="-"/>
            </a:pPr>
            <a:r>
              <a:rPr lang="en" sz="1400">
                <a:solidFill>
                  <a:srgbClr val="000000"/>
                </a:solidFill>
                <a:latin typeface="Raleway"/>
                <a:ea typeface="Raleway"/>
                <a:cs typeface="Raleway"/>
                <a:sym typeface="Raleway"/>
              </a:rPr>
              <a:t>The stations highest across these top lists represent areas that both have high total pedestrian traffic and particularly high </a:t>
            </a:r>
            <a:r>
              <a:rPr i="1" lang="en" sz="1400">
                <a:solidFill>
                  <a:srgbClr val="000000"/>
                </a:solidFill>
                <a:latin typeface="Raleway"/>
                <a:ea typeface="Raleway"/>
                <a:cs typeface="Raleway"/>
                <a:sym typeface="Raleway"/>
              </a:rPr>
              <a:t>local</a:t>
            </a:r>
            <a:r>
              <a:rPr lang="en" sz="1400">
                <a:solidFill>
                  <a:srgbClr val="000000"/>
                </a:solidFill>
                <a:latin typeface="Raleway"/>
                <a:ea typeface="Raleway"/>
                <a:cs typeface="Raleway"/>
                <a:sym typeface="Raleway"/>
              </a:rPr>
              <a:t> pedestrian traffic during Freshii’s operating hours.</a:t>
            </a:r>
          </a:p>
          <a:p>
            <a:pPr lvl="0" rtl="0">
              <a:spcBef>
                <a:spcPts val="0"/>
              </a:spcBef>
              <a:spcAft>
                <a:spcPts val="0"/>
              </a:spcAft>
              <a:buNone/>
            </a:pPr>
            <a:r>
              <a:t/>
            </a:r>
            <a:endParaRPr sz="600">
              <a:solidFill>
                <a:srgbClr val="000000"/>
              </a:solidFill>
              <a:latin typeface="Raleway"/>
              <a:ea typeface="Raleway"/>
              <a:cs typeface="Raleway"/>
              <a:sym typeface="Raleway"/>
            </a:endParaRPr>
          </a:p>
          <a:p>
            <a:pPr indent="-317500" lvl="0" marL="457200" rtl="0">
              <a:spcBef>
                <a:spcPts val="0"/>
              </a:spcBef>
              <a:spcAft>
                <a:spcPts val="0"/>
              </a:spcAft>
              <a:buClr>
                <a:srgbClr val="000000"/>
              </a:buClr>
              <a:buSzPct val="100000"/>
              <a:buFont typeface="Raleway"/>
              <a:buChar char="-"/>
            </a:pPr>
            <a:r>
              <a:rPr b="1" lang="en" sz="1400">
                <a:solidFill>
                  <a:srgbClr val="000000"/>
                </a:solidFill>
                <a:latin typeface="Raleway"/>
                <a:ea typeface="Raleway"/>
                <a:cs typeface="Raleway"/>
                <a:sym typeface="Raleway"/>
              </a:rPr>
              <a:t>Flushing-Main</a:t>
            </a:r>
            <a:r>
              <a:rPr lang="en" sz="1400">
                <a:solidFill>
                  <a:srgbClr val="000000"/>
                </a:solidFill>
                <a:latin typeface="Raleway"/>
                <a:ea typeface="Raleway"/>
                <a:cs typeface="Raleway"/>
                <a:sym typeface="Raleway"/>
              </a:rPr>
              <a:t> and </a:t>
            </a:r>
            <a:r>
              <a:rPr b="1" lang="en" sz="1400">
                <a:solidFill>
                  <a:srgbClr val="000000"/>
                </a:solidFill>
                <a:latin typeface="Raleway"/>
                <a:ea typeface="Raleway"/>
                <a:cs typeface="Raleway"/>
                <a:sym typeface="Raleway"/>
              </a:rPr>
              <a:t>Jackson Heights–Roosevelt Avenue</a:t>
            </a:r>
            <a:r>
              <a:rPr lang="en" sz="1400">
                <a:solidFill>
                  <a:srgbClr val="000000"/>
                </a:solidFill>
                <a:latin typeface="Raleway"/>
                <a:ea typeface="Raleway"/>
                <a:cs typeface="Raleway"/>
                <a:sym typeface="Raleway"/>
              </a:rPr>
              <a:t> intersections near MTA stations in Queens</a:t>
            </a:r>
          </a:p>
        </p:txBody>
      </p:sp>
      <p:sp>
        <p:nvSpPr>
          <p:cNvPr id="133" name="Shape 133"/>
          <p:cNvSpPr txBox="1"/>
          <p:nvPr>
            <p:ph idx="1" type="body"/>
          </p:nvPr>
        </p:nvSpPr>
        <p:spPr>
          <a:xfrm>
            <a:off x="4591350" y="2078875"/>
            <a:ext cx="4182600" cy="2850900"/>
          </a:xfrm>
          <a:prstGeom prst="rect">
            <a:avLst/>
          </a:prstGeom>
        </p:spPr>
        <p:txBody>
          <a:bodyPr anchorCtr="0" anchor="t" bIns="91425" lIns="91425" rIns="91425" wrap="square" tIns="91425">
            <a:noAutofit/>
          </a:bodyPr>
          <a:lstStyle/>
          <a:p>
            <a:pPr lvl="0" rtl="0">
              <a:spcBef>
                <a:spcPts val="0"/>
              </a:spcBef>
              <a:spcAft>
                <a:spcPts val="0"/>
              </a:spcAft>
              <a:buNone/>
            </a:pPr>
            <a:r>
              <a:rPr b="1" lang="en" sz="1800">
                <a:solidFill>
                  <a:srgbClr val="000000"/>
                </a:solidFill>
                <a:latin typeface="Raleway"/>
                <a:ea typeface="Raleway"/>
                <a:cs typeface="Raleway"/>
                <a:sym typeface="Raleway"/>
              </a:rPr>
              <a:t>What’s next</a:t>
            </a:r>
            <a:r>
              <a:rPr b="1" lang="en" sz="1800">
                <a:solidFill>
                  <a:srgbClr val="000000"/>
                </a:solidFill>
                <a:latin typeface="Raleway"/>
                <a:ea typeface="Raleway"/>
                <a:cs typeface="Raleway"/>
                <a:sym typeface="Raleway"/>
              </a:rPr>
              <a:t>?</a:t>
            </a:r>
          </a:p>
          <a:p>
            <a:pPr lvl="0" rtl="0">
              <a:spcBef>
                <a:spcPts val="0"/>
              </a:spcBef>
              <a:spcAft>
                <a:spcPts val="0"/>
              </a:spcAft>
              <a:buNone/>
            </a:pPr>
            <a:r>
              <a:t/>
            </a:r>
            <a:endParaRPr b="1" sz="600">
              <a:solidFill>
                <a:srgbClr val="000000"/>
              </a:solidFill>
              <a:latin typeface="Raleway"/>
              <a:ea typeface="Raleway"/>
              <a:cs typeface="Raleway"/>
              <a:sym typeface="Raleway"/>
            </a:endParaRPr>
          </a:p>
          <a:p>
            <a:pPr indent="-317500" lvl="0" marL="457200" rtl="0">
              <a:spcBef>
                <a:spcPts val="0"/>
              </a:spcBef>
              <a:spcAft>
                <a:spcPts val="0"/>
              </a:spcAft>
              <a:buClr>
                <a:srgbClr val="000000"/>
              </a:buClr>
              <a:buSzPct val="100000"/>
              <a:buFont typeface="Raleway"/>
              <a:buChar char="-"/>
            </a:pPr>
            <a:r>
              <a:rPr lang="en" sz="1400">
                <a:solidFill>
                  <a:srgbClr val="000000"/>
                </a:solidFill>
                <a:latin typeface="Raleway"/>
                <a:ea typeface="Raleway"/>
                <a:cs typeface="Raleway"/>
                <a:sym typeface="Raleway"/>
              </a:rPr>
              <a:t>Hourly and seasonal analyses</a:t>
            </a:r>
          </a:p>
          <a:p>
            <a:pPr lvl="0" rtl="0">
              <a:spcBef>
                <a:spcPts val="0"/>
              </a:spcBef>
              <a:spcAft>
                <a:spcPts val="0"/>
              </a:spcAft>
              <a:buNone/>
            </a:pPr>
            <a:r>
              <a:t/>
            </a:r>
            <a:endParaRPr sz="600">
              <a:solidFill>
                <a:srgbClr val="000000"/>
              </a:solidFill>
              <a:latin typeface="Raleway"/>
              <a:ea typeface="Raleway"/>
              <a:cs typeface="Raleway"/>
              <a:sym typeface="Raleway"/>
            </a:endParaRPr>
          </a:p>
          <a:p>
            <a:pPr indent="-317500" lvl="0" marL="457200" rtl="0">
              <a:spcBef>
                <a:spcPts val="0"/>
              </a:spcBef>
              <a:spcAft>
                <a:spcPts val="0"/>
              </a:spcAft>
              <a:buClr>
                <a:srgbClr val="000000"/>
              </a:buClr>
              <a:buSzPct val="100000"/>
              <a:buFont typeface="Raleway"/>
              <a:buChar char="-"/>
            </a:pPr>
            <a:r>
              <a:rPr lang="en" sz="1400">
                <a:solidFill>
                  <a:srgbClr val="000000"/>
                </a:solidFill>
                <a:latin typeface="Raleway"/>
                <a:ea typeface="Raleway"/>
                <a:cs typeface="Raleway"/>
                <a:sym typeface="Raleway"/>
              </a:rPr>
              <a:t>Single borough analyses</a:t>
            </a:r>
          </a:p>
          <a:p>
            <a:pPr lvl="0" rtl="0">
              <a:spcBef>
                <a:spcPts val="0"/>
              </a:spcBef>
              <a:spcAft>
                <a:spcPts val="0"/>
              </a:spcAft>
              <a:buNone/>
            </a:pPr>
            <a:r>
              <a:t/>
            </a:r>
            <a:endParaRPr sz="600">
              <a:solidFill>
                <a:srgbClr val="000000"/>
              </a:solidFill>
              <a:latin typeface="Raleway"/>
              <a:ea typeface="Raleway"/>
              <a:cs typeface="Raleway"/>
              <a:sym typeface="Raleway"/>
            </a:endParaRPr>
          </a:p>
          <a:p>
            <a:pPr indent="-317500" lvl="0" marL="457200" rtl="0">
              <a:spcBef>
                <a:spcPts val="0"/>
              </a:spcBef>
              <a:spcAft>
                <a:spcPts val="0"/>
              </a:spcAft>
              <a:buClr>
                <a:srgbClr val="000000"/>
              </a:buClr>
              <a:buSzPct val="100000"/>
              <a:buFont typeface="Raleway"/>
              <a:buChar char="-"/>
            </a:pPr>
            <a:r>
              <a:rPr lang="en" sz="1400">
                <a:solidFill>
                  <a:srgbClr val="000000"/>
                </a:solidFill>
                <a:latin typeface="Raleway"/>
                <a:ea typeface="Raleway"/>
                <a:cs typeface="Raleway"/>
                <a:sym typeface="Raleway"/>
              </a:rPr>
              <a:t>Crime statistics</a:t>
            </a:r>
          </a:p>
          <a:p>
            <a:pPr lvl="0" rtl="0">
              <a:spcBef>
                <a:spcPts val="0"/>
              </a:spcBef>
              <a:spcAft>
                <a:spcPts val="0"/>
              </a:spcAft>
              <a:buNone/>
            </a:pPr>
            <a:r>
              <a:t/>
            </a:r>
            <a:endParaRPr sz="600">
              <a:solidFill>
                <a:srgbClr val="000000"/>
              </a:solidFill>
              <a:latin typeface="Raleway"/>
              <a:ea typeface="Raleway"/>
              <a:cs typeface="Raleway"/>
              <a:sym typeface="Raleway"/>
            </a:endParaRPr>
          </a:p>
          <a:p>
            <a:pPr indent="-317500" lvl="0" marL="457200" rtl="0">
              <a:spcBef>
                <a:spcPts val="0"/>
              </a:spcBef>
              <a:spcAft>
                <a:spcPts val="0"/>
              </a:spcAft>
              <a:buClr>
                <a:srgbClr val="000000"/>
              </a:buClr>
              <a:buSzPct val="100000"/>
              <a:buFont typeface="Raleway"/>
              <a:buChar char="-"/>
            </a:pPr>
            <a:r>
              <a:rPr lang="en" sz="1400">
                <a:solidFill>
                  <a:srgbClr val="000000"/>
                </a:solidFill>
                <a:latin typeface="Raleway"/>
                <a:ea typeface="Raleway"/>
                <a:cs typeface="Raleway"/>
                <a:sym typeface="Raleway"/>
              </a:rPr>
              <a:t>Commercial rental value data</a:t>
            </a:r>
          </a:p>
          <a:p>
            <a:pPr lvl="0" rtl="0">
              <a:spcBef>
                <a:spcPts val="0"/>
              </a:spcBef>
              <a:spcAft>
                <a:spcPts val="0"/>
              </a:spcAft>
              <a:buNone/>
            </a:pPr>
            <a:r>
              <a:t/>
            </a:r>
            <a:endParaRPr sz="600">
              <a:solidFill>
                <a:srgbClr val="000000"/>
              </a:solidFill>
              <a:latin typeface="Raleway"/>
              <a:ea typeface="Raleway"/>
              <a:cs typeface="Raleway"/>
              <a:sym typeface="Raleway"/>
            </a:endParaRPr>
          </a:p>
          <a:p>
            <a:pPr indent="-317500" lvl="0" marL="457200" rtl="0">
              <a:spcBef>
                <a:spcPts val="0"/>
              </a:spcBef>
              <a:spcAft>
                <a:spcPts val="0"/>
              </a:spcAft>
              <a:buClr>
                <a:srgbClr val="000000"/>
              </a:buClr>
              <a:buSzPct val="100000"/>
              <a:buFont typeface="Raleway"/>
              <a:buChar char="-"/>
            </a:pPr>
            <a:r>
              <a:rPr lang="en" sz="1400">
                <a:solidFill>
                  <a:srgbClr val="000000"/>
                </a:solidFill>
                <a:latin typeface="Raleway"/>
                <a:ea typeface="Raleway"/>
                <a:cs typeface="Raleway"/>
                <a:sym typeface="Raleway"/>
              </a:rPr>
              <a:t>Video captured pedestrian foot traffic data</a:t>
            </a: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