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8" r:id="rId4"/>
    <p:sldId id="258" r:id="rId5"/>
    <p:sldId id="259" r:id="rId6"/>
    <p:sldId id="261" r:id="rId7"/>
    <p:sldId id="262" r:id="rId8"/>
    <p:sldId id="265" r:id="rId9"/>
    <p:sldId id="264" r:id="rId10"/>
    <p:sldId id="266" r:id="rId11"/>
    <p:sldId id="267" r:id="rId12"/>
    <p:sldId id="271" r:id="rId13"/>
    <p:sldId id="268" r:id="rId14"/>
    <p:sldId id="269" r:id="rId15"/>
    <p:sldId id="270" r:id="rId16"/>
    <p:sldId id="273" r:id="rId17"/>
    <p:sldId id="280" r:id="rId18"/>
    <p:sldId id="281" r:id="rId19"/>
    <p:sldId id="272" r:id="rId20"/>
    <p:sldId id="274" r:id="rId21"/>
    <p:sldId id="277" r:id="rId22"/>
    <p:sldId id="275" r:id="rId23"/>
    <p:sldId id="276" r:id="rId2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561D-31CA-45FF-B7DD-A73C7A793AC1}" type="datetimeFigureOut">
              <a:rPr lang="nl-BE" smtClean="0"/>
              <a:t>23/06/2016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34B7-4F1C-4BF4-BA68-82DF9AF3EB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82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561D-31CA-45FF-B7DD-A73C7A793AC1}" type="datetimeFigureOut">
              <a:rPr lang="nl-BE" smtClean="0"/>
              <a:t>23/06/2016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34B7-4F1C-4BF4-BA68-82DF9AF3EB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31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561D-31CA-45FF-B7DD-A73C7A793AC1}" type="datetimeFigureOut">
              <a:rPr lang="nl-BE" smtClean="0"/>
              <a:t>23/06/2016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34B7-4F1C-4BF4-BA68-82DF9AF3EB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445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561D-31CA-45FF-B7DD-A73C7A793AC1}" type="datetimeFigureOut">
              <a:rPr lang="nl-BE" smtClean="0"/>
              <a:t>23/06/2016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34B7-4F1C-4BF4-BA68-82DF9AF3EB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969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561D-31CA-45FF-B7DD-A73C7A793AC1}" type="datetimeFigureOut">
              <a:rPr lang="nl-BE" smtClean="0"/>
              <a:t>23/06/2016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34B7-4F1C-4BF4-BA68-82DF9AF3EB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184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561D-31CA-45FF-B7DD-A73C7A793AC1}" type="datetimeFigureOut">
              <a:rPr lang="nl-BE" smtClean="0"/>
              <a:t>23/06/2016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34B7-4F1C-4BF4-BA68-82DF9AF3EB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97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561D-31CA-45FF-B7DD-A73C7A793AC1}" type="datetimeFigureOut">
              <a:rPr lang="nl-BE" smtClean="0"/>
              <a:t>23/06/2016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34B7-4F1C-4BF4-BA68-82DF9AF3EB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368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561D-31CA-45FF-B7DD-A73C7A793AC1}" type="datetimeFigureOut">
              <a:rPr lang="nl-BE" smtClean="0"/>
              <a:t>23/06/2016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34B7-4F1C-4BF4-BA68-82DF9AF3EB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0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561D-31CA-45FF-B7DD-A73C7A793AC1}" type="datetimeFigureOut">
              <a:rPr lang="nl-BE" smtClean="0"/>
              <a:t>23/06/2016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34B7-4F1C-4BF4-BA68-82DF9AF3EB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343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561D-31CA-45FF-B7DD-A73C7A793AC1}" type="datetimeFigureOut">
              <a:rPr lang="nl-BE" smtClean="0"/>
              <a:t>23/06/2016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34B7-4F1C-4BF4-BA68-82DF9AF3EB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13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561D-31CA-45FF-B7DD-A73C7A793AC1}" type="datetimeFigureOut">
              <a:rPr lang="nl-BE" smtClean="0"/>
              <a:t>23/06/2016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34B7-4F1C-4BF4-BA68-82DF9AF3EB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442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561D-31CA-45FF-B7DD-A73C7A793AC1}" type="datetimeFigureOut">
              <a:rPr lang="nl-BE" smtClean="0"/>
              <a:t>23/06/2016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B34B7-4F1C-4BF4-BA68-82DF9AF3EB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535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874" y="1122363"/>
            <a:ext cx="10156873" cy="2387600"/>
          </a:xfrm>
        </p:spPr>
        <p:txBody>
          <a:bodyPr>
            <a:noAutofit/>
          </a:bodyPr>
          <a:lstStyle/>
          <a:p>
            <a:r>
              <a:rPr lang="en-US" b="1" dirty="0"/>
              <a:t>Improving the FIFA ranking system using probabilistic modeling and prediction of the UEFA EURO 2016 tournament</a:t>
            </a:r>
            <a:endParaRPr lang="nl-BE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744" y="4628979"/>
            <a:ext cx="9144000" cy="1655762"/>
          </a:xfrm>
          <a:noFill/>
        </p:spPr>
        <p:txBody>
          <a:bodyPr>
            <a:noAutofit/>
          </a:bodyPr>
          <a:lstStyle/>
          <a:p>
            <a:pPr algn="r"/>
            <a:r>
              <a:rPr lang="nl-BE" sz="4800" b="1" dirty="0" smtClean="0">
                <a:latin typeface="+mj-lt"/>
                <a:ea typeface="+mj-ea"/>
                <a:cs typeface="+mj-cs"/>
              </a:rPr>
              <a:t>Tom Van de Wiele</a:t>
            </a:r>
          </a:p>
          <a:p>
            <a:pPr algn="r"/>
            <a:r>
              <a:rPr lang="nl-BE" sz="4800" b="1" dirty="0" smtClean="0">
                <a:latin typeface="+mj-lt"/>
                <a:ea typeface="+mj-ea"/>
                <a:cs typeface="+mj-cs"/>
              </a:rPr>
              <a:t>Promotor: Christophe Ley </a:t>
            </a:r>
          </a:p>
        </p:txBody>
      </p:sp>
    </p:spTree>
    <p:extLst>
      <p:ext uri="{BB962C8B-B14F-4D97-AF65-F5344CB8AC3E}">
        <p14:creationId xmlns:p14="http://schemas.microsoft.com/office/powerpoint/2010/main" val="9024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Predictive performance measure / Referee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025" y="1468727"/>
            <a:ext cx="1656611" cy="1656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38" y="1690688"/>
            <a:ext cx="9040487" cy="7621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6747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Goal: predict match outcome probabilities</a:t>
            </a:r>
          </a:p>
          <a:p>
            <a:r>
              <a:rPr lang="nl-BE" dirty="0"/>
              <a:t>Optimizing the log loss criterion corresponds with the actual</a:t>
            </a:r>
          </a:p>
          <a:p>
            <a:pPr marL="0" indent="0">
              <a:buNone/>
            </a:pPr>
            <a:r>
              <a:rPr lang="nl-BE" dirty="0"/>
              <a:t>   outome probabilities</a:t>
            </a:r>
          </a:p>
          <a:p>
            <a:r>
              <a:rPr lang="nl-BE" dirty="0" smtClean="0"/>
              <a:t>Heavy penalty on low actual outcome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41032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Competition 1: Premier League data (1)</a:t>
            </a: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556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Analysis between 2000 and 2015</a:t>
            </a:r>
          </a:p>
          <a:p>
            <a:r>
              <a:rPr lang="nl-BE" dirty="0" smtClean="0"/>
              <a:t>Poisson &gt;&gt; BT &gt; Elo</a:t>
            </a:r>
          </a:p>
          <a:p>
            <a:r>
              <a:rPr lang="nl-BE" dirty="0" smtClean="0"/>
              <a:t>1 strength parameter &gt; 2 strength parameters</a:t>
            </a:r>
          </a:p>
          <a:p>
            <a:r>
              <a:rPr lang="nl-BE" dirty="0" smtClean="0"/>
              <a:t>Comparison of best model with gold standard...</a:t>
            </a:r>
          </a:p>
        </p:txBody>
      </p:sp>
    </p:spTree>
    <p:extLst>
      <p:ext uri="{BB962C8B-B14F-4D97-AF65-F5344CB8AC3E}">
        <p14:creationId xmlns:p14="http://schemas.microsoft.com/office/powerpoint/2010/main" val="16991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Competition 1: Premier League data (2)</a:t>
            </a: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2" y="1690688"/>
            <a:ext cx="10938719" cy="40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7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Competition 1: Premier League data (3)</a:t>
            </a: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556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7" y="1728787"/>
            <a:ext cx="2714625" cy="34004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7080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9 bookmakers</a:t>
            </a:r>
          </a:p>
        </p:txBody>
      </p:sp>
    </p:spTree>
    <p:extLst>
      <p:ext uri="{BB962C8B-B14F-4D97-AF65-F5344CB8AC3E}">
        <p14:creationId xmlns:p14="http://schemas.microsoft.com/office/powerpoint/2010/main" val="21395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Competition 1: Premier League data (4)</a:t>
            </a: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556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5988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Bookmakers &gt; Poisson. Correlation of 94.5%</a:t>
            </a:r>
          </a:p>
          <a:p>
            <a:endParaRPr lang="nl-B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033516"/>
            <a:ext cx="6943615" cy="3873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019" y="1837000"/>
            <a:ext cx="2197077" cy="21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Competition 2: National team matches (1)</a:t>
            </a: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556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Analysis of national team matches between 1992 and 2015</a:t>
            </a:r>
          </a:p>
          <a:p>
            <a:r>
              <a:rPr lang="nl-BE" dirty="0" smtClean="0"/>
              <a:t>Poisson &gt;&gt; BT &gt; Elo</a:t>
            </a:r>
          </a:p>
          <a:p>
            <a:r>
              <a:rPr lang="nl-BE" dirty="0"/>
              <a:t>1 strength parameter &gt; 2 strength </a:t>
            </a:r>
            <a:r>
              <a:rPr lang="nl-BE" dirty="0" smtClean="0"/>
              <a:t>parameters</a:t>
            </a:r>
          </a:p>
          <a:p>
            <a:r>
              <a:rPr lang="nl-BE" dirty="0" smtClean="0"/>
              <a:t>Select the preferred Poisson national team model</a:t>
            </a:r>
          </a:p>
          <a:p>
            <a:r>
              <a:rPr lang="nl-BE" dirty="0" smtClean="0"/>
              <a:t>No gold standard data available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91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Competition 2: National team matches (2)</a:t>
            </a: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188" y="19096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556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16" y="1909603"/>
            <a:ext cx="9302086" cy="36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Competition 3: UEFA EURO 2016 (1)</a:t>
            </a: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556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16" y="1682844"/>
            <a:ext cx="9466040" cy="51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Competition 3: UEFA EURO 2016 (2)</a:t>
            </a: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556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95" y="1475742"/>
            <a:ext cx="6558587" cy="53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Competition 3: UEFA EURO 2016 (3)</a:t>
            </a: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556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Before competition:</a:t>
            </a:r>
          </a:p>
          <a:p>
            <a:pPr marL="0" indent="0">
              <a:buNone/>
            </a:pPr>
            <a:r>
              <a:rPr lang="nl-BE" dirty="0"/>
              <a:t> </a:t>
            </a:r>
            <a:r>
              <a:rPr lang="nl-BE" dirty="0" smtClean="0"/>
              <a:t>  Poisson </a:t>
            </a:r>
            <a:r>
              <a:rPr lang="nl-BE" dirty="0"/>
              <a:t>rank closer to bookmaker rank than FIFA ranking</a:t>
            </a:r>
            <a:endParaRPr lang="nl-BE" dirty="0" smtClean="0"/>
          </a:p>
          <a:p>
            <a:r>
              <a:rPr lang="nl-BE" dirty="0" smtClean="0"/>
              <a:t>Competition is ongoing</a:t>
            </a:r>
          </a:p>
          <a:p>
            <a:r>
              <a:rPr lang="nl-BE" dirty="0" smtClean="0"/>
              <a:t>First round summary...	</a:t>
            </a:r>
          </a:p>
          <a:p>
            <a:endParaRPr lang="nl-BE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0832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874" y="1122363"/>
            <a:ext cx="10156873" cy="2387600"/>
          </a:xfrm>
        </p:spPr>
        <p:txBody>
          <a:bodyPr>
            <a:noAutofit/>
          </a:bodyPr>
          <a:lstStyle/>
          <a:p>
            <a:r>
              <a:rPr lang="en-US" b="1" dirty="0" smtClean="0"/>
              <a:t>“Beating </a:t>
            </a:r>
            <a:r>
              <a:rPr lang="en-US" b="1" dirty="0" smtClean="0"/>
              <a:t>Cristiano Ronaldo in the </a:t>
            </a:r>
            <a:r>
              <a:rPr lang="en-US" b="1" dirty="0"/>
              <a:t>UEFA EURO 2016 </a:t>
            </a:r>
            <a:r>
              <a:rPr lang="en-US" b="1" dirty="0" smtClean="0"/>
              <a:t>tournament with a virtual football </a:t>
            </a:r>
            <a:r>
              <a:rPr lang="en-US" b="1" dirty="0" smtClean="0"/>
              <a:t>player”</a:t>
            </a:r>
            <a:endParaRPr lang="nl-BE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744" y="4628979"/>
            <a:ext cx="9144000" cy="1655762"/>
          </a:xfrm>
          <a:noFill/>
        </p:spPr>
        <p:txBody>
          <a:bodyPr>
            <a:noAutofit/>
          </a:bodyPr>
          <a:lstStyle/>
          <a:p>
            <a:pPr algn="r"/>
            <a:r>
              <a:rPr lang="nl-BE" sz="48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Coach: Tom Van de Wiele</a:t>
            </a:r>
          </a:p>
          <a:p>
            <a:pPr algn="r"/>
            <a:r>
              <a:rPr lang="nl-BE" sz="48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Chairman: Christophe Ley </a:t>
            </a:r>
          </a:p>
        </p:txBody>
      </p:sp>
    </p:spTree>
    <p:extLst>
      <p:ext uri="{BB962C8B-B14F-4D97-AF65-F5344CB8AC3E}">
        <p14:creationId xmlns:p14="http://schemas.microsoft.com/office/powerpoint/2010/main" val="3844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Not a statistical analysis</a:t>
            </a:r>
            <a:br>
              <a:rPr lang="nl-BE" dirty="0" smtClean="0"/>
            </a:br>
            <a:r>
              <a:rPr lang="nl-BE" dirty="0" smtClean="0"/>
              <a:t>Bookmaker rank &gt; Poisson model / FIFA rank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5" y="2015833"/>
            <a:ext cx="5592347" cy="4161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5832"/>
            <a:ext cx="5608754" cy="42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Not a statistical analysis</a:t>
            </a:r>
            <a:br>
              <a:rPr lang="nl-BE" dirty="0" smtClean="0"/>
            </a:br>
            <a:r>
              <a:rPr lang="nl-BE" dirty="0" smtClean="0"/>
              <a:t>Bookmaker snapshot June 23, 2016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552" y="1690688"/>
            <a:ext cx="4615522" cy="51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Conclusion</a:t>
            </a:r>
            <a:endParaRPr lang="nl-B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556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90600" y="17080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Statistical models enable the prediction of match </a:t>
            </a:r>
            <a:r>
              <a:rPr lang="nl-BE" dirty="0" smtClean="0"/>
              <a:t>outcomes</a:t>
            </a:r>
          </a:p>
          <a:p>
            <a:r>
              <a:rPr lang="nl-BE" dirty="0" smtClean="0"/>
              <a:t>Poisson &gt;&gt; BT &gt; Elo</a:t>
            </a:r>
          </a:p>
          <a:p>
            <a:r>
              <a:rPr lang="nl-BE" dirty="0" smtClean="0"/>
              <a:t>Strong correlation between Poisson model predictions and bookmaker predictions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3269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11" y="2826629"/>
            <a:ext cx="5065006" cy="2062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30" y="2656039"/>
            <a:ext cx="1239278" cy="1021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417" y="1718912"/>
            <a:ext cx="1155676" cy="1447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45" y="2128986"/>
            <a:ext cx="1590235" cy="15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This should make sense in 15 minutes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11" y="2826629"/>
            <a:ext cx="5065006" cy="2062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30" y="2656039"/>
            <a:ext cx="1239278" cy="1021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417" y="1718912"/>
            <a:ext cx="1155676" cy="1447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45" y="2128986"/>
            <a:ext cx="1590235" cy="15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FIFA ranking / Opponent description</a:t>
            </a:r>
          </a:p>
          <a:p>
            <a:r>
              <a:rPr lang="nl-BE" dirty="0" smtClean="0"/>
              <a:t>Model / Player description</a:t>
            </a:r>
          </a:p>
          <a:p>
            <a:r>
              <a:rPr lang="nl-BE" dirty="0" smtClean="0"/>
              <a:t>Predictive performance measure / </a:t>
            </a:r>
            <a:r>
              <a:rPr lang="nl-BE" dirty="0" smtClean="0"/>
              <a:t>Referee</a:t>
            </a:r>
            <a:endParaRPr lang="nl-BE" dirty="0" smtClean="0"/>
          </a:p>
          <a:p>
            <a:r>
              <a:rPr lang="nl-BE" dirty="0" smtClean="0"/>
              <a:t>Let’s play!</a:t>
            </a:r>
          </a:p>
          <a:p>
            <a:pPr lvl="1"/>
            <a:r>
              <a:rPr lang="nl-BE" dirty="0" smtClean="0"/>
              <a:t>Premier league</a:t>
            </a:r>
          </a:p>
          <a:p>
            <a:pPr lvl="1"/>
            <a:r>
              <a:rPr lang="nl-BE" dirty="0" smtClean="0"/>
              <a:t>National </a:t>
            </a:r>
            <a:r>
              <a:rPr lang="nl-BE" dirty="0" smtClean="0"/>
              <a:t>team </a:t>
            </a:r>
            <a:r>
              <a:rPr lang="nl-BE" dirty="0" smtClean="0"/>
              <a:t>matches</a:t>
            </a:r>
          </a:p>
          <a:p>
            <a:pPr lvl="1"/>
            <a:r>
              <a:rPr lang="nl-BE" dirty="0" smtClean="0"/>
              <a:t>UEFA Euro 2016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2370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FIFA ranking / opponent description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68" y="392563"/>
            <a:ext cx="2123732" cy="259625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Main ranking for national football teams</a:t>
            </a:r>
          </a:p>
          <a:p>
            <a:r>
              <a:rPr lang="nl-BE" dirty="0" smtClean="0"/>
              <a:t>Significant disadvantages</a:t>
            </a:r>
          </a:p>
          <a:p>
            <a:pPr lvl="1"/>
            <a:r>
              <a:rPr lang="nl-BE" dirty="0" smtClean="0"/>
              <a:t>Arbitrary decay function</a:t>
            </a:r>
          </a:p>
          <a:p>
            <a:pPr lvl="1"/>
            <a:r>
              <a:rPr lang="nl-BE" dirty="0" smtClean="0"/>
              <a:t>Unfair to small federations and weaker countries</a:t>
            </a:r>
          </a:p>
          <a:p>
            <a:pPr lvl="1"/>
            <a:r>
              <a:rPr lang="nl-BE" dirty="0" smtClean="0"/>
              <a:t>Can not be used to generate match outcome predictions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Used to generate draw at qualififcation and final stage</a:t>
            </a:r>
          </a:p>
          <a:p>
            <a:pPr marL="0" indent="0">
              <a:buNone/>
            </a:pPr>
            <a:r>
              <a:rPr lang="nl-BE" dirty="0"/>
              <a:t> </a:t>
            </a:r>
            <a:r>
              <a:rPr lang="nl-BE" dirty="0" smtClean="0"/>
              <a:t>  of major tournaments</a:t>
            </a:r>
          </a:p>
        </p:txBody>
      </p:sp>
    </p:spTree>
    <p:extLst>
      <p:ext uri="{BB962C8B-B14F-4D97-AF65-F5344CB8AC3E}">
        <p14:creationId xmlns:p14="http://schemas.microsoft.com/office/powerpoint/2010/main" val="26575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5" y="1710478"/>
            <a:ext cx="4888277" cy="2940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/ player description 1</a:t>
            </a:r>
            <a:br>
              <a:rPr lang="nl-BE" dirty="0" smtClean="0"/>
            </a:br>
            <a:r>
              <a:rPr lang="nl-BE" dirty="0" smtClean="0"/>
              <a:t>Bradley-Terry model</a:t>
            </a: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Basic statistical model</a:t>
            </a:r>
          </a:p>
          <a:p>
            <a:r>
              <a:rPr lang="nl-BE" dirty="0" smtClean="0"/>
              <a:t>Only considers match outcomes</a:t>
            </a:r>
          </a:p>
          <a:p>
            <a:r>
              <a:rPr lang="nl-BE" dirty="0" smtClean="0"/>
              <a:t>Contains a home and a tie effect</a:t>
            </a:r>
          </a:p>
          <a:p>
            <a:r>
              <a:rPr lang="nl-BE" dirty="0" smtClean="0"/>
              <a:t>ML parameter estimation</a:t>
            </a:r>
          </a:p>
          <a:p>
            <a:r>
              <a:rPr lang="nl-BE" dirty="0" smtClean="0"/>
              <a:t>Can be used to predict match outcomes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9149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/ player description 2</a:t>
            </a:r>
            <a:br>
              <a:rPr lang="nl-BE" dirty="0" smtClean="0"/>
            </a:br>
            <a:r>
              <a:rPr lang="nl-BE" dirty="0" smtClean="0"/>
              <a:t>Poisson model</a:t>
            </a: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Assumes independent Poisson distribution for scored goals</a:t>
            </a:r>
          </a:p>
          <a:p>
            <a:r>
              <a:rPr lang="nl-BE" dirty="0" smtClean="0"/>
              <a:t>Additional parameter for the home effect</a:t>
            </a:r>
          </a:p>
          <a:p>
            <a:r>
              <a:rPr lang="nl-BE" dirty="0"/>
              <a:t>ML parameter </a:t>
            </a:r>
            <a:r>
              <a:rPr lang="nl-BE" dirty="0" smtClean="0"/>
              <a:t>estimation</a:t>
            </a:r>
          </a:p>
          <a:p>
            <a:r>
              <a:rPr lang="nl-BE" dirty="0" smtClean="0"/>
              <a:t>Uses match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79" y="1583415"/>
            <a:ext cx="7173326" cy="1152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5" y="2684922"/>
            <a:ext cx="726858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/ player description 3</a:t>
            </a:r>
            <a:br>
              <a:rPr lang="nl-BE" dirty="0" smtClean="0"/>
            </a:br>
            <a:r>
              <a:rPr lang="nl-BE" dirty="0" smtClean="0"/>
              <a:t>Elo model</a:t>
            </a: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Simple update formula</a:t>
            </a:r>
          </a:p>
          <a:p>
            <a:r>
              <a:rPr lang="nl-BE" dirty="0" smtClean="0"/>
              <a:t>Ratings are updated after each match</a:t>
            </a:r>
          </a:p>
          <a:p>
            <a:r>
              <a:rPr lang="nl-BE" dirty="0" smtClean="0"/>
              <a:t>Uses match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40169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variations</a:t>
            </a: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Decay function</a:t>
            </a:r>
          </a:p>
          <a:p>
            <a:r>
              <a:rPr lang="nl-BE" dirty="0" smtClean="0"/>
              <a:t>Relaxation of predictions</a:t>
            </a:r>
          </a:p>
          <a:p>
            <a:r>
              <a:rPr lang="nl-BE" dirty="0" smtClean="0"/>
              <a:t>Number of parameters for each team</a:t>
            </a:r>
          </a:p>
          <a:p>
            <a:r>
              <a:rPr lang="nl-BE" dirty="0" smtClean="0"/>
              <a:t>Blend of Bradley-Terry and Poisson</a:t>
            </a:r>
          </a:p>
        </p:txBody>
      </p:sp>
    </p:spTree>
    <p:extLst>
      <p:ext uri="{BB962C8B-B14F-4D97-AF65-F5344CB8AC3E}">
        <p14:creationId xmlns:p14="http://schemas.microsoft.com/office/powerpoint/2010/main" val="16447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448</Words>
  <Application>Microsoft Office PowerPoint</Application>
  <PresentationFormat>Widescreen</PresentationFormat>
  <Paragraphs>100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Improving the FIFA ranking system using probabilistic modeling and prediction of the UEFA EURO 2016 tournament</vt:lpstr>
      <vt:lpstr>“Beating Cristiano Ronaldo in the UEFA EURO 2016 tournament with a virtual football player”</vt:lpstr>
      <vt:lpstr>This should make sense in 15 minutes</vt:lpstr>
      <vt:lpstr>Overview</vt:lpstr>
      <vt:lpstr>FIFA ranking / opponent description</vt:lpstr>
      <vt:lpstr>Model / player description 1 Bradley-Terry model</vt:lpstr>
      <vt:lpstr>Model / player description 2 Poisson model</vt:lpstr>
      <vt:lpstr>Model / player description 3 Elo model</vt:lpstr>
      <vt:lpstr>Model variations</vt:lpstr>
      <vt:lpstr>Predictive performance measure / Referee</vt:lpstr>
      <vt:lpstr>Competition 1: Premier League data (1)</vt:lpstr>
      <vt:lpstr>Competition 1: Premier League data (2)</vt:lpstr>
      <vt:lpstr>Competition 1: Premier League data (3)</vt:lpstr>
      <vt:lpstr>Competition 1: Premier League data (4)</vt:lpstr>
      <vt:lpstr>Competition 2: National team matches (1)</vt:lpstr>
      <vt:lpstr>Competition 2: National team matches (2)</vt:lpstr>
      <vt:lpstr>Competition 3: UEFA EURO 2016 (1)</vt:lpstr>
      <vt:lpstr>Competition 3: UEFA EURO 2016 (2)</vt:lpstr>
      <vt:lpstr>Competition 3: UEFA EURO 2016 (3)</vt:lpstr>
      <vt:lpstr>Not a statistical analysis Bookmaker rank &gt; Poisson model / FIFA rank</vt:lpstr>
      <vt:lpstr>Not a statistical analysis Bookmaker snapshot June 23, 2016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64</cp:revision>
  <dcterms:created xsi:type="dcterms:W3CDTF">2016-06-22T09:41:39Z</dcterms:created>
  <dcterms:modified xsi:type="dcterms:W3CDTF">2016-06-23T20:46:19Z</dcterms:modified>
</cp:coreProperties>
</file>