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38"/>
  </p:notesMasterIdLst>
  <p:sldIdLst>
    <p:sldId id="256" r:id="rId2"/>
    <p:sldId id="302" r:id="rId3"/>
    <p:sldId id="303" r:id="rId4"/>
    <p:sldId id="304" r:id="rId5"/>
    <p:sldId id="261" r:id="rId6"/>
    <p:sldId id="271" r:id="rId7"/>
    <p:sldId id="273" r:id="rId8"/>
    <p:sldId id="272" r:id="rId9"/>
    <p:sldId id="274" r:id="rId10"/>
    <p:sldId id="275" r:id="rId11"/>
    <p:sldId id="277" r:id="rId12"/>
    <p:sldId id="278" r:id="rId13"/>
    <p:sldId id="276" r:id="rId14"/>
    <p:sldId id="262" r:id="rId15"/>
    <p:sldId id="279" r:id="rId16"/>
    <p:sldId id="280" r:id="rId17"/>
    <p:sldId id="283" r:id="rId18"/>
    <p:sldId id="284" r:id="rId19"/>
    <p:sldId id="285" r:id="rId20"/>
    <p:sldId id="286" r:id="rId21"/>
    <p:sldId id="287" r:id="rId22"/>
    <p:sldId id="288" r:id="rId23"/>
    <p:sldId id="289" r:id="rId24"/>
    <p:sldId id="290" r:id="rId25"/>
    <p:sldId id="281" r:id="rId26"/>
    <p:sldId id="291" r:id="rId27"/>
    <p:sldId id="292" r:id="rId28"/>
    <p:sldId id="294" r:id="rId29"/>
    <p:sldId id="295" r:id="rId30"/>
    <p:sldId id="296" r:id="rId31"/>
    <p:sldId id="297" r:id="rId32"/>
    <p:sldId id="298" r:id="rId33"/>
    <p:sldId id="299" r:id="rId34"/>
    <p:sldId id="300" r:id="rId35"/>
    <p:sldId id="301" r:id="rId36"/>
    <p:sldId id="282"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9482CDB-C56B-4D12-B724-B914B38950C1}">
  <a:tblStyle styleId="{29482CDB-C56B-4D12-B724-B914B38950C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F3F7EF"/>
          </a:solidFill>
        </a:fill>
      </a:tcStyle>
    </a:wholeTbl>
    <a:band1H>
      <a:tcStyle>
        <a:tcBdr/>
        <a:fill>
          <a:solidFill>
            <a:srgbClr val="E7EFDE"/>
          </a:solidFill>
        </a:fill>
      </a:tcStyle>
    </a:band1H>
    <a:band1V>
      <a:tcStyle>
        <a:tcBdr/>
        <a:fill>
          <a:solidFill>
            <a:srgbClr val="E7EFDE"/>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35" autoAdjust="0"/>
  </p:normalViewPr>
  <p:slideViewPr>
    <p:cSldViewPr>
      <p:cViewPr varScale="1">
        <p:scale>
          <a:sx n="101" d="100"/>
          <a:sy n="101" d="100"/>
        </p:scale>
        <p:origin x="-848" y="-104"/>
      </p:cViewPr>
      <p:guideLst>
        <p:guide orient="horz" pos="2160"/>
        <p:guide pos="3840"/>
      </p:guideLst>
    </p:cSldViewPr>
  </p:slideViewPr>
  <p:notesTextViewPr>
    <p:cViewPr>
      <p:scale>
        <a:sx n="1" d="1"/>
        <a:sy n="1" d="1"/>
      </p:scale>
      <p:origin x="0" y="0"/>
    </p:cViewPr>
  </p:notesTextViewPr>
  <p:sorterViewPr>
    <p:cViewPr>
      <p:scale>
        <a:sx n="100" d="100"/>
        <a:sy n="100" d="100"/>
      </p:scale>
      <p:origin x="0" y="422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0524217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 name="Shape 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The validate command checks the structures within a namespace for correctness by scanning the collection’s data and indexes. </a:t>
            </a:r>
          </a:p>
          <a:p>
            <a:r>
              <a:rPr lang="en-US" dirty="0" smtClean="0"/>
              <a:t>The command returns information regarding the on-disk representation of the collection.</a:t>
            </a:r>
          </a:p>
          <a:p>
            <a:endParaRPr lang="en-US" dirty="0" smtClean="0"/>
          </a:p>
          <a:p>
            <a:endParaRPr lang="en-US" dirty="0" smtClean="0"/>
          </a:p>
          <a:p>
            <a:endParaRPr lang="en-US" dirty="0"/>
          </a:p>
        </p:txBody>
      </p:sp>
    </p:spTree>
    <p:extLst>
      <p:ext uri="{BB962C8B-B14F-4D97-AF65-F5344CB8AC3E}">
        <p14:creationId xmlns:p14="http://schemas.microsoft.com/office/powerpoint/2010/main" val="2641175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r>
              <a:rPr lang="en-US" dirty="0" smtClean="0"/>
              <a:t>Civil engineer, add a second railroad track to the bridge</a:t>
            </a:r>
          </a:p>
          <a:p>
            <a:endParaRPr lang="en-US" dirty="0" smtClean="0"/>
          </a:p>
          <a:p>
            <a:endParaRPr lang="en-US" dirty="0"/>
          </a:p>
        </p:txBody>
      </p:sp>
    </p:spTree>
    <p:extLst>
      <p:ext uri="{BB962C8B-B14F-4D97-AF65-F5344CB8AC3E}">
        <p14:creationId xmlns:p14="http://schemas.microsoft.com/office/powerpoint/2010/main" val="1568115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b="0" i="0" u="none" strike="noStrike" kern="1200" baseline="0" dirty="0" smtClean="0">
              <a:solidFill>
                <a:schemeClr val="tx1"/>
              </a:solidFill>
              <a:latin typeface="+mn-lt"/>
              <a:ea typeface="+mn-ea"/>
              <a:cs typeface="+mn-cs"/>
            </a:endParaRPr>
          </a:p>
          <a:p>
            <a:r>
              <a:rPr lang="en-US" sz="1100" b="0" i="0" u="none" strike="noStrike" kern="1200" baseline="0" dirty="0" smtClean="0">
                <a:solidFill>
                  <a:schemeClr val="tx1"/>
                </a:solidFill>
                <a:latin typeface="+mn-lt"/>
                <a:ea typeface="+mn-ea"/>
                <a:cs typeface="+mn-cs"/>
              </a:rPr>
              <a:t>In effect, the only traffic between the end user application and application server and database after the initial page load, is data. Data validation rules are best enforced on the client, providing an immediate and optimal end user application experience. Client side data integrity checking or server side; the current trend places more checking on the client side.</a:t>
            </a:r>
          </a:p>
          <a:p>
            <a:endParaRPr lang="en-US" dirty="0"/>
          </a:p>
        </p:txBody>
      </p:sp>
    </p:spTree>
    <p:extLst>
      <p:ext uri="{BB962C8B-B14F-4D97-AF65-F5344CB8AC3E}">
        <p14:creationId xmlns:p14="http://schemas.microsoft.com/office/powerpoint/2010/main" val="613531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smtClean="0"/>
          </a:p>
          <a:p>
            <a:pPr lvl="2"/>
            <a:r>
              <a:rPr lang="en-US" sz="1100" b="0" i="0" u="none" strike="noStrike" kern="1200" baseline="0" dirty="0" err="1" smtClean="0">
                <a:solidFill>
                  <a:schemeClr val="tx1"/>
                </a:solidFill>
                <a:latin typeface="+mn-lt"/>
                <a:ea typeface="+mn-ea"/>
                <a:cs typeface="+mn-cs"/>
              </a:rPr>
              <a:t>validationLevel</a:t>
            </a:r>
            <a:r>
              <a:rPr lang="en-US" sz="1100" b="0" i="0" u="none" strike="noStrike" kern="1200" baseline="0" dirty="0" smtClean="0">
                <a:solidFill>
                  <a:schemeClr val="tx1"/>
                </a:solidFill>
                <a:latin typeface="+mn-lt"/>
                <a:ea typeface="+mn-ea"/>
                <a:cs typeface="+mn-cs"/>
              </a:rPr>
              <a:t>, either off, strict or moderate. </a:t>
            </a:r>
          </a:p>
          <a:p>
            <a:pPr lvl="2"/>
            <a:endParaRPr lang="en-US" sz="1100" b="0" i="0" u="none" strike="noStrike" kern="1200" baseline="0" dirty="0" smtClean="0">
              <a:solidFill>
                <a:schemeClr val="tx1"/>
              </a:solidFill>
              <a:latin typeface="+mn-lt"/>
              <a:ea typeface="+mn-ea"/>
              <a:cs typeface="+mn-cs"/>
            </a:endParaRPr>
          </a:p>
          <a:p>
            <a:pPr lvl="2"/>
            <a:r>
              <a:rPr lang="en-US" sz="1100" b="0" i="0" u="none" strike="noStrike" kern="1200" baseline="0" dirty="0" smtClean="0">
                <a:solidFill>
                  <a:schemeClr val="tx1"/>
                </a:solidFill>
                <a:latin typeface="+mn-lt"/>
                <a:ea typeface="+mn-ea"/>
                <a:cs typeface="+mn-cs"/>
              </a:rPr>
              <a:t>strict applies all document validation rules to all document inserts and updates. </a:t>
            </a:r>
          </a:p>
          <a:p>
            <a:pPr lvl="2"/>
            <a:endParaRPr lang="en-US" sz="1100" b="0" i="0" u="none" strike="noStrike" kern="1200" baseline="0" dirty="0" smtClean="0">
              <a:solidFill>
                <a:schemeClr val="tx1"/>
              </a:solidFill>
              <a:latin typeface="+mn-lt"/>
              <a:ea typeface="+mn-ea"/>
              <a:cs typeface="+mn-cs"/>
            </a:endParaRPr>
          </a:p>
          <a:p>
            <a:pPr lvl="2"/>
            <a:r>
              <a:rPr lang="en-US" sz="1100" b="0" i="0" u="none" strike="noStrike" kern="1200" baseline="0" dirty="0" smtClean="0">
                <a:solidFill>
                  <a:schemeClr val="tx1"/>
                </a:solidFill>
                <a:latin typeface="+mn-lt"/>
                <a:ea typeface="+mn-ea"/>
                <a:cs typeface="+mn-cs"/>
              </a:rPr>
              <a:t>moderate applies all document validation rules to document inserts only. In effect, if a </a:t>
            </a:r>
            <a:r>
              <a:rPr lang="en-US" sz="1100" b="0" i="1" u="none" strike="noStrike" kern="1200" baseline="0" dirty="0" smtClean="0">
                <a:solidFill>
                  <a:schemeClr val="tx1"/>
                </a:solidFill>
                <a:latin typeface="+mn-lt"/>
                <a:ea typeface="+mn-ea"/>
                <a:cs typeface="+mn-cs"/>
              </a:rPr>
              <a:t>bad</a:t>
            </a:r>
            <a:r>
              <a:rPr lang="en-US" sz="1100" b="0" i="0" u="none" strike="noStrike" kern="1200" baseline="0" dirty="0" smtClean="0">
                <a:solidFill>
                  <a:schemeClr val="tx1"/>
                </a:solidFill>
                <a:latin typeface="+mn-lt"/>
                <a:ea typeface="+mn-ea"/>
                <a:cs typeface="+mn-cs"/>
              </a:rPr>
              <a:t> document existed that you now update, any inherited violations will pass validation.</a:t>
            </a:r>
          </a:p>
          <a:p>
            <a:pPr lvl="2"/>
            <a:endParaRPr lang="en-US" sz="1100" b="0" i="0" u="none" strike="noStrike" kern="1200" baseline="0" dirty="0" smtClean="0">
              <a:solidFill>
                <a:schemeClr val="tx1"/>
              </a:solidFill>
              <a:latin typeface="+mn-lt"/>
              <a:ea typeface="+mn-ea"/>
              <a:cs typeface="+mn-cs"/>
            </a:endParaRPr>
          </a:p>
          <a:p>
            <a:pPr lvl="2"/>
            <a:r>
              <a:rPr lang="en-US" sz="1100" b="0" i="0" u="none" strike="noStrike" kern="1200" baseline="0" dirty="0" err="1" smtClean="0">
                <a:solidFill>
                  <a:schemeClr val="tx1"/>
                </a:solidFill>
                <a:latin typeface="+mn-lt"/>
                <a:ea typeface="+mn-ea"/>
                <a:cs typeface="+mn-cs"/>
              </a:rPr>
              <a:t>validationAction</a:t>
            </a:r>
            <a:r>
              <a:rPr lang="en-US" sz="1100" b="0" i="0" u="none" strike="noStrike" kern="1200" baseline="0" dirty="0" smtClean="0">
                <a:solidFill>
                  <a:schemeClr val="tx1"/>
                </a:solidFill>
                <a:latin typeface="+mn-lt"/>
                <a:ea typeface="+mn-ea"/>
                <a:cs typeface="+mn-cs"/>
              </a:rPr>
              <a:t>, either warn or error.</a:t>
            </a:r>
          </a:p>
          <a:p>
            <a:pPr lvl="2"/>
            <a:endParaRPr lang="en-US" sz="1100" b="0" i="0" u="none" strike="noStrike" kern="1200" baseline="0" dirty="0" smtClean="0">
              <a:solidFill>
                <a:schemeClr val="tx1"/>
              </a:solidFill>
              <a:latin typeface="+mn-lt"/>
              <a:ea typeface="+mn-ea"/>
              <a:cs typeface="+mn-cs"/>
            </a:endParaRPr>
          </a:p>
          <a:p>
            <a:pPr lvl="2"/>
            <a:r>
              <a:rPr lang="en-US" sz="1100" b="0" i="0" u="none" strike="noStrike" kern="1200" baseline="0" dirty="0" smtClean="0">
                <a:solidFill>
                  <a:schemeClr val="tx1"/>
                </a:solidFill>
                <a:latin typeface="+mn-lt"/>
                <a:ea typeface="+mn-ea"/>
                <a:cs typeface="+mn-cs"/>
              </a:rPr>
              <a:t>error returns an error to the end user application, expecting that the end user application will take corrective action.</a:t>
            </a:r>
          </a:p>
          <a:p>
            <a:pPr lvl="2"/>
            <a:endParaRPr lang="en-US" sz="1100" b="0" i="0" u="none" strike="noStrike" kern="1200" baseline="0" dirty="0" smtClean="0">
              <a:solidFill>
                <a:schemeClr val="tx1"/>
              </a:solidFill>
              <a:latin typeface="+mn-lt"/>
              <a:ea typeface="+mn-ea"/>
              <a:cs typeface="+mn-cs"/>
            </a:endParaRPr>
          </a:p>
          <a:p>
            <a:pPr lvl="2"/>
            <a:r>
              <a:rPr lang="en-US" sz="1100" b="0" i="0" u="none" strike="noStrike" kern="1200" baseline="0" dirty="0" smtClean="0">
                <a:solidFill>
                  <a:schemeClr val="tx1"/>
                </a:solidFill>
                <a:latin typeface="+mn-lt"/>
                <a:ea typeface="+mn-ea"/>
                <a:cs typeface="+mn-cs"/>
              </a:rPr>
              <a:t>warn allows the given data manipulation method, and places an entry in the </a:t>
            </a:r>
            <a:r>
              <a:rPr lang="en-US" sz="1100" b="0" i="0" u="none" strike="noStrike" kern="1200" baseline="0" dirty="0" err="1" smtClean="0">
                <a:solidFill>
                  <a:schemeClr val="tx1"/>
                </a:solidFill>
                <a:latin typeface="+mn-lt"/>
                <a:ea typeface="+mn-ea"/>
                <a:cs typeface="+mn-cs"/>
              </a:rPr>
              <a:t>MongoDB</a:t>
            </a:r>
            <a:r>
              <a:rPr lang="en-US" sz="1100" b="0" i="0" u="none" strike="noStrike" kern="1200" baseline="0" dirty="0" smtClean="0">
                <a:solidFill>
                  <a:schemeClr val="tx1"/>
                </a:solidFill>
                <a:latin typeface="+mn-lt"/>
                <a:ea typeface="+mn-ea"/>
                <a:cs typeface="+mn-cs"/>
              </a:rPr>
              <a:t> write operation log.</a:t>
            </a:r>
          </a:p>
          <a:p>
            <a:endParaRPr lang="en-US" dirty="0" smtClean="0"/>
          </a:p>
          <a:p>
            <a:endParaRPr lang="en-US" dirty="0"/>
          </a:p>
        </p:txBody>
      </p:sp>
    </p:spTree>
    <p:extLst>
      <p:ext uri="{BB962C8B-B14F-4D97-AF65-F5344CB8AC3E}">
        <p14:creationId xmlns:p14="http://schemas.microsoft.com/office/powerpoint/2010/main" val="3387569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bg>
      <p:bgPr>
        <a:solidFill>
          <a:srgbClr val="242423"/>
        </a:solidFill>
        <a:effectLst/>
      </p:bgPr>
    </p:bg>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14400" y="2130425"/>
            <a:ext cx="10363200" cy="1470024"/>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Arial"/>
              <a:buNone/>
              <a:defRPr sz="3600" b="1" i="0" u="none" strike="noStrike" cap="none">
                <a:solidFill>
                  <a:srgbClr val="FFFFFF"/>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 name="Shape 10"/>
          <p:cNvSpPr txBox="1">
            <a:spLocks noGrp="1"/>
          </p:cNvSpPr>
          <p:nvPr>
            <p:ph type="subTitle" idx="1"/>
          </p:nvPr>
        </p:nvSpPr>
        <p:spPr>
          <a:xfrm>
            <a:off x="1828800" y="3886200"/>
            <a:ext cx="8534399" cy="1752600"/>
          </a:xfrm>
          <a:prstGeom prst="rect">
            <a:avLst/>
          </a:prstGeom>
          <a:noFill/>
          <a:ln>
            <a:noFill/>
          </a:ln>
        </p:spPr>
        <p:txBody>
          <a:bodyPr lIns="91425" tIns="91425" rIns="91425" bIns="91425" anchor="t" anchorCtr="0"/>
          <a:lstStyle>
            <a:lvl1pPr marL="0" marR="0" lvl="0" indent="0" algn="ctr" rtl="0">
              <a:spcBef>
                <a:spcPts val="320"/>
              </a:spcBef>
              <a:buClr>
                <a:srgbClr val="FFFFFF"/>
              </a:buClr>
              <a:buFont typeface="Arial"/>
              <a:buNone/>
              <a:defRPr sz="1600" b="0" i="0" u="none" strike="noStrike" cap="none">
                <a:solidFill>
                  <a:srgbClr val="FFFFFF"/>
                </a:solidFill>
                <a:latin typeface="Arial"/>
                <a:ea typeface="Arial"/>
                <a:cs typeface="Arial"/>
                <a:sym typeface="Arial"/>
              </a:defRPr>
            </a:lvl1pPr>
            <a:lvl2pPr marL="457200" marR="0" lvl="1" indent="0" algn="ctr" rtl="0">
              <a:spcBef>
                <a:spcPts val="320"/>
              </a:spcBef>
              <a:buClr>
                <a:srgbClr val="888888"/>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320"/>
              </a:spcBef>
              <a:buClr>
                <a:srgbClr val="888888"/>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320"/>
              </a:spcBef>
              <a:buClr>
                <a:srgbClr val="888888"/>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320"/>
              </a:spcBef>
              <a:buClr>
                <a:srgbClr val="888888"/>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0">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600" y="10055"/>
            <a:ext cx="10972799" cy="1143000"/>
          </a:xfrm>
          <a:prstGeom prst="rect">
            <a:avLst/>
          </a:prstGeom>
          <a:noFill/>
          <a:ln>
            <a:noFill/>
          </a:ln>
        </p:spPr>
        <p:txBody>
          <a:bodyPr lIns="91425" tIns="91425" rIns="91425" bIns="91425" anchor="ctr" anchorCtr="0"/>
          <a:lstStyle>
            <a:lvl1pPr marL="0" marR="0" lvl="0" indent="0" algn="ctr" rtl="0">
              <a:spcBef>
                <a:spcPts val="0"/>
              </a:spcBef>
              <a:buClr>
                <a:srgbClr val="242423"/>
              </a:buClr>
              <a:buFont typeface="Arial"/>
              <a:buNone/>
              <a:defRPr sz="3600" b="1" i="0" u="none" strike="noStrike" cap="none">
                <a:solidFill>
                  <a:srgbClr val="24242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body" idx="1"/>
          </p:nvPr>
        </p:nvSpPr>
        <p:spPr>
          <a:xfrm>
            <a:off x="609600" y="1471083"/>
            <a:ext cx="10972799" cy="4974165"/>
          </a:xfrm>
          <a:prstGeom prst="rect">
            <a:avLst/>
          </a:prstGeom>
          <a:noFill/>
          <a:ln>
            <a:noFill/>
          </a:ln>
        </p:spPr>
        <p:txBody>
          <a:bodyPr lIns="91425" tIns="91425" rIns="91425" bIns="91425" anchor="t" anchorCtr="0"/>
          <a:lstStyle>
            <a:lvl1pPr marL="342900" marR="0" lvl="0" indent="-241300" algn="l" rtl="0">
              <a:spcBef>
                <a:spcPts val="320"/>
              </a:spcBef>
              <a:buClr>
                <a:srgbClr val="242423"/>
              </a:buClr>
              <a:buSzPct val="100000"/>
              <a:buFont typeface="Arial"/>
              <a:buChar char="•"/>
              <a:defRPr sz="1600" b="0" i="0" u="none" strike="noStrike" cap="none">
                <a:solidFill>
                  <a:srgbClr val="242423"/>
                </a:solidFill>
                <a:latin typeface="Arial"/>
                <a:ea typeface="Arial"/>
                <a:cs typeface="Arial"/>
                <a:sym typeface="Arial"/>
              </a:defRPr>
            </a:lvl1pPr>
            <a:lvl2pPr marL="742950" marR="0" lvl="1" indent="-184150" algn="l" rtl="0">
              <a:spcBef>
                <a:spcPts val="320"/>
              </a:spcBef>
              <a:buClr>
                <a:srgbClr val="242423"/>
              </a:buClr>
              <a:buSzPct val="100000"/>
              <a:buFont typeface="Arial"/>
              <a:buChar char="–"/>
              <a:defRPr sz="1600" b="0" i="0" u="none" strike="noStrike" cap="none">
                <a:solidFill>
                  <a:srgbClr val="242423"/>
                </a:solidFill>
                <a:latin typeface="Arial"/>
                <a:ea typeface="Arial"/>
                <a:cs typeface="Arial"/>
                <a:sym typeface="Arial"/>
              </a:defRPr>
            </a:lvl2pPr>
            <a:lvl3pPr marL="1143000" marR="0" lvl="2" indent="-127000" algn="l" rtl="0">
              <a:spcBef>
                <a:spcPts val="320"/>
              </a:spcBef>
              <a:buClr>
                <a:srgbClr val="242423"/>
              </a:buClr>
              <a:buSzPct val="100000"/>
              <a:buFont typeface="Arial"/>
              <a:buChar char="•"/>
              <a:defRPr sz="1600" b="0" i="0" u="none" strike="noStrike" cap="none">
                <a:solidFill>
                  <a:srgbClr val="242423"/>
                </a:solidFill>
                <a:latin typeface="Arial"/>
                <a:ea typeface="Arial"/>
                <a:cs typeface="Arial"/>
                <a:sym typeface="Arial"/>
              </a:defRPr>
            </a:lvl3pPr>
            <a:lvl4pPr marL="1600200" marR="0" lvl="3" indent="-127000" algn="l" rtl="0">
              <a:spcBef>
                <a:spcPts val="320"/>
              </a:spcBef>
              <a:buClr>
                <a:srgbClr val="242423"/>
              </a:buClr>
              <a:buSzPct val="100000"/>
              <a:buFont typeface="Arial"/>
              <a:buChar char="–"/>
              <a:defRPr sz="1600" b="0" i="0" u="none" strike="noStrike" cap="none">
                <a:solidFill>
                  <a:srgbClr val="242423"/>
                </a:solidFill>
                <a:latin typeface="Arial"/>
                <a:ea typeface="Arial"/>
                <a:cs typeface="Arial"/>
                <a:sym typeface="Arial"/>
              </a:defRPr>
            </a:lvl4pPr>
            <a:lvl5pPr marL="2057400" marR="0" lvl="4" indent="-127000" algn="l" rtl="0">
              <a:spcBef>
                <a:spcPts val="320"/>
              </a:spcBef>
              <a:buClr>
                <a:srgbClr val="242423"/>
              </a:buClr>
              <a:buSzPct val="100000"/>
              <a:buFont typeface="Arial"/>
              <a:buChar char="»"/>
              <a:defRPr sz="1600" b="0" i="0" u="none" strike="noStrike" cap="none">
                <a:solidFill>
                  <a:srgbClr val="242423"/>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Shape 19"/>
          <p:cNvSpPr txBox="1"/>
          <p:nvPr/>
        </p:nvSpPr>
        <p:spPr>
          <a:xfrm>
            <a:off x="498010" y="6396907"/>
            <a:ext cx="309699" cy="21544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800" b="0" i="0" u="none" strike="noStrike" cap="none">
                <a:solidFill>
                  <a:schemeClr val="dk1"/>
                </a:solidFill>
                <a:latin typeface="Arial"/>
                <a:ea typeface="Arial"/>
                <a:cs typeface="Arial"/>
                <a:sym typeface="Arial"/>
              </a:rPr>
              <a:t>‹#›</a:t>
            </a:fld>
            <a:endParaRPr lang="en-US" sz="800" b="0" i="0" u="none" strike="noStrike" cap="none">
              <a:solidFill>
                <a:schemeClr val="dk1"/>
              </a:solidFill>
              <a:latin typeface="Arial"/>
              <a:ea typeface="Arial"/>
              <a:cs typeface="Arial"/>
              <a:sym typeface="Arial"/>
            </a:endParaRPr>
          </a:p>
        </p:txBody>
      </p:sp>
      <p:pic>
        <p:nvPicPr>
          <p:cNvPr id="20" name="Shape 20"/>
          <p:cNvPicPr preferRelativeResize="0"/>
          <p:nvPr/>
        </p:nvPicPr>
        <p:blipFill rotWithShape="1">
          <a:blip r:embed="rId2">
            <a:alphaModFix/>
          </a:blip>
          <a:srcRect/>
          <a:stretch/>
        </p:blipFill>
        <p:spPr>
          <a:xfrm>
            <a:off x="10617652" y="6355035"/>
            <a:ext cx="977899" cy="2664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10055"/>
            <a:ext cx="10972799" cy="1143000"/>
          </a:xfrm>
          <a:prstGeom prst="rect">
            <a:avLst/>
          </a:prstGeom>
          <a:noFill/>
          <a:ln>
            <a:noFill/>
          </a:ln>
        </p:spPr>
        <p:txBody>
          <a:bodyPr lIns="91425" tIns="91425" rIns="91425" bIns="91425" anchor="ctr" anchorCtr="0"/>
          <a:lstStyle>
            <a:lvl1pPr marL="0" marR="0" lvl="0" indent="0" algn="ctr" rtl="0">
              <a:spcBef>
                <a:spcPts val="0"/>
              </a:spcBef>
              <a:buClr>
                <a:srgbClr val="242423"/>
              </a:buClr>
              <a:buFont typeface="Arial"/>
              <a:buNone/>
              <a:defRPr sz="3600" b="1" i="0" u="none" strike="noStrike" cap="none">
                <a:solidFill>
                  <a:srgbClr val="24242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p:nvPr/>
        </p:nvSpPr>
        <p:spPr>
          <a:xfrm>
            <a:off x="498010" y="6396907"/>
            <a:ext cx="309699" cy="21544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800">
                <a:solidFill>
                  <a:schemeClr val="dk1"/>
                </a:solidFill>
                <a:latin typeface="Arial"/>
                <a:ea typeface="Arial"/>
                <a:cs typeface="Arial"/>
                <a:sym typeface="Arial"/>
              </a:rPr>
              <a:t>‹#›</a:t>
            </a:fld>
            <a:endParaRPr lang="en-US" sz="800">
              <a:solidFill>
                <a:schemeClr val="dk1"/>
              </a:solidFill>
              <a:latin typeface="Arial"/>
              <a:ea typeface="Arial"/>
              <a:cs typeface="Arial"/>
              <a:sym typeface="Arial"/>
            </a:endParaRPr>
          </a:p>
        </p:txBody>
      </p:sp>
      <p:pic>
        <p:nvPicPr>
          <p:cNvPr id="24" name="Shape 24"/>
          <p:cNvPicPr preferRelativeResize="0"/>
          <p:nvPr/>
        </p:nvPicPr>
        <p:blipFill rotWithShape="1">
          <a:blip r:embed="rId2">
            <a:alphaModFix/>
          </a:blip>
          <a:srcRect/>
          <a:stretch/>
        </p:blipFill>
        <p:spPr>
          <a:xfrm>
            <a:off x="10610345" y="6350716"/>
            <a:ext cx="977899" cy="347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10055"/>
            <a:ext cx="10972799" cy="1143000"/>
          </a:xfrm>
          <a:prstGeom prst="rect">
            <a:avLst/>
          </a:prstGeom>
          <a:noFill/>
          <a:ln>
            <a:noFill/>
          </a:ln>
        </p:spPr>
        <p:txBody>
          <a:bodyPr lIns="91425" tIns="91425" rIns="91425" bIns="91425" anchor="ctr" anchorCtr="0"/>
          <a:lstStyle>
            <a:lvl1pPr marL="0" marR="0" lvl="0" indent="0" algn="ctr" rtl="0">
              <a:spcBef>
                <a:spcPts val="0"/>
              </a:spcBef>
              <a:buClr>
                <a:srgbClr val="242423"/>
              </a:buClr>
              <a:buFont typeface="Arial"/>
              <a:buNone/>
              <a:defRPr sz="3600" b="1" i="0" u="none" strike="noStrike" cap="none">
                <a:solidFill>
                  <a:srgbClr val="242423"/>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609600" y="1471083"/>
            <a:ext cx="10972799" cy="4974165"/>
          </a:xfrm>
          <a:prstGeom prst="rect">
            <a:avLst/>
          </a:prstGeom>
          <a:noFill/>
          <a:ln>
            <a:noFill/>
          </a:ln>
        </p:spPr>
        <p:txBody>
          <a:bodyPr lIns="91425" tIns="91425" rIns="91425" bIns="91425" anchor="t" anchorCtr="0"/>
          <a:lstStyle>
            <a:lvl1pPr marL="342900" marR="0" lvl="0" indent="-241300" algn="l" rtl="0">
              <a:spcBef>
                <a:spcPts val="320"/>
              </a:spcBef>
              <a:buClr>
                <a:srgbClr val="6D6C6C"/>
              </a:buClr>
              <a:buSzPct val="100000"/>
              <a:buFont typeface="Arial"/>
              <a:buChar char="•"/>
              <a:defRPr sz="1600" b="0" i="0" u="none" strike="noStrike" cap="none">
                <a:solidFill>
                  <a:srgbClr val="6D6C6C"/>
                </a:solidFill>
                <a:latin typeface="Arial"/>
                <a:ea typeface="Arial"/>
                <a:cs typeface="Arial"/>
                <a:sym typeface="Arial"/>
              </a:defRPr>
            </a:lvl1pPr>
            <a:lvl2pPr marL="742950" marR="0" lvl="1" indent="-184150" algn="l" rtl="0">
              <a:spcBef>
                <a:spcPts val="320"/>
              </a:spcBef>
              <a:buClr>
                <a:srgbClr val="6D6C6C"/>
              </a:buClr>
              <a:buSzPct val="100000"/>
              <a:buFont typeface="Arial"/>
              <a:buChar char="–"/>
              <a:defRPr sz="1600" b="0" i="0" u="none" strike="noStrike" cap="none">
                <a:solidFill>
                  <a:srgbClr val="6D6C6C"/>
                </a:solidFill>
                <a:latin typeface="Arial"/>
                <a:ea typeface="Arial"/>
                <a:cs typeface="Arial"/>
                <a:sym typeface="Arial"/>
              </a:defRPr>
            </a:lvl2pPr>
            <a:lvl3pPr marL="1143000" marR="0" lvl="2" indent="-127000" algn="l" rtl="0">
              <a:spcBef>
                <a:spcPts val="320"/>
              </a:spcBef>
              <a:buClr>
                <a:srgbClr val="6D6C6C"/>
              </a:buClr>
              <a:buSzPct val="100000"/>
              <a:buFont typeface="Arial"/>
              <a:buChar char="•"/>
              <a:defRPr sz="1600" b="0" i="0" u="none" strike="noStrike" cap="none">
                <a:solidFill>
                  <a:srgbClr val="6D6C6C"/>
                </a:solidFill>
                <a:latin typeface="Arial"/>
                <a:ea typeface="Arial"/>
                <a:cs typeface="Arial"/>
                <a:sym typeface="Arial"/>
              </a:defRPr>
            </a:lvl3pPr>
            <a:lvl4pPr marL="1600200" marR="0" lvl="3" indent="-127000" algn="l" rtl="0">
              <a:spcBef>
                <a:spcPts val="320"/>
              </a:spcBef>
              <a:buClr>
                <a:srgbClr val="6D6C6C"/>
              </a:buClr>
              <a:buSzPct val="100000"/>
              <a:buFont typeface="Arial"/>
              <a:buChar char="–"/>
              <a:defRPr sz="1600" b="0" i="0" u="none" strike="noStrike" cap="none">
                <a:solidFill>
                  <a:srgbClr val="6D6C6C"/>
                </a:solidFill>
                <a:latin typeface="Arial"/>
                <a:ea typeface="Arial"/>
                <a:cs typeface="Arial"/>
                <a:sym typeface="Arial"/>
              </a:defRPr>
            </a:lvl4pPr>
            <a:lvl5pPr marL="2057400" marR="0" lvl="4" indent="-127000" algn="l" rtl="0">
              <a:spcBef>
                <a:spcPts val="320"/>
              </a:spcBef>
              <a:buClr>
                <a:srgbClr val="6D6C6C"/>
              </a:buClr>
              <a:buSzPct val="100000"/>
              <a:buFont typeface="Arial"/>
              <a:buChar char="»"/>
              <a:defRPr sz="1600" b="0" i="0" u="none" strike="noStrike" cap="none">
                <a:solidFill>
                  <a:srgbClr val="6D6C6C"/>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ongodb.org/manual/reference/operator/query/near/%23op._S_near" TargetMode="External"/><Relationship Id="rId4" Type="http://schemas.openxmlformats.org/officeDocument/2006/relationships/hyperlink" Target="https://docs.mongodb.org/manual/reference/operator/query/nearSphere/%23op._S_nearSphere" TargetMode="External"/><Relationship Id="rId5" Type="http://schemas.openxmlformats.org/officeDocument/2006/relationships/hyperlink" Target="https://docs.mongodb.org/manual/reference/operator/query/text/%23op._S_text" TargetMode="External"/><Relationship Id="rId6" Type="http://schemas.openxmlformats.org/officeDocument/2006/relationships/hyperlink" Target="https://docs.mongodb.org/manual/reference/operator/query/where/%23op._S_where" TargetMode="External"/><Relationship Id="rId7"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hyperlink" Target="https://docs.mongodb.org/manual/reference/operator/query/%23query-selecto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7.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blog/post/document-validation-part-2-putting-it-all-together-a-tutorial" TargetMode="External"/><Relationship Id="rId4" Type="http://schemas.openxmlformats.org/officeDocument/2006/relationships/hyperlink" Target="https://github.com/farrell0/MongoDB-Developers-Notebook" TargetMode="External"/><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ocs.mongodb.org/manual/core/document-validation/" TargetMode="External"/><Relationship Id="rId4" Type="http://schemas.openxmlformats.org/officeDocument/2006/relationships/hyperlink" Target="https://docs.mongodb.org/manual/reference/command/validate/"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3">
            <a:alphaModFix/>
          </a:blip>
          <a:srcRect/>
          <a:stretch/>
        </p:blipFill>
        <p:spPr>
          <a:xfrm>
            <a:off x="7162800" y="2403505"/>
            <a:ext cx="4572000" cy="2050990"/>
          </a:xfrm>
          <a:prstGeom prst="rect">
            <a:avLst/>
          </a:prstGeom>
          <a:noFill/>
          <a:ln>
            <a:noFill/>
          </a:ln>
        </p:spPr>
      </p:pic>
      <p:sp>
        <p:nvSpPr>
          <p:cNvPr id="2" name="TextBox 1"/>
          <p:cNvSpPr txBox="1"/>
          <p:nvPr/>
        </p:nvSpPr>
        <p:spPr>
          <a:xfrm>
            <a:off x="533400" y="3031479"/>
            <a:ext cx="4767652" cy="954107"/>
          </a:xfrm>
          <a:prstGeom prst="rect">
            <a:avLst/>
          </a:prstGeom>
          <a:noFill/>
        </p:spPr>
        <p:txBody>
          <a:bodyPr wrap="none" rtlCol="0">
            <a:spAutoFit/>
          </a:bodyPr>
          <a:lstStyle/>
          <a:p>
            <a:r>
              <a:rPr lang="en-US" sz="3200" dirty="0" smtClean="0">
                <a:solidFill>
                  <a:schemeClr val="bg1"/>
                </a:solidFill>
              </a:rPr>
              <a:t>Document Validation</a:t>
            </a:r>
          </a:p>
          <a:p>
            <a:r>
              <a:rPr lang="en-US" sz="2400" dirty="0" smtClean="0">
                <a:solidFill>
                  <a:schemeClr val="bg1"/>
                </a:solidFill>
              </a:rPr>
              <a:t>Aka : SQL style check constraints</a:t>
            </a:r>
            <a:endParaRPr lang="en-US" sz="2400" dirty="0">
              <a:solidFill>
                <a:schemeClr val="bg1"/>
              </a:solidFill>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Schema</a:t>
            </a:r>
            <a:endParaRPr lang="en-US" sz="3600" b="1" i="0" u="none" strike="noStrike" cap="none" dirty="0">
              <a:solidFill>
                <a:srgbClr val="242423"/>
              </a:solidFill>
              <a:latin typeface="Arial"/>
              <a:ea typeface="Arial"/>
              <a:cs typeface="Arial"/>
              <a:sym typeface="Arial"/>
            </a:endParaRPr>
          </a:p>
        </p:txBody>
      </p:sp>
      <p:sp>
        <p:nvSpPr>
          <p:cNvPr id="3" name="TextBox 2"/>
          <p:cNvSpPr txBox="1"/>
          <p:nvPr/>
        </p:nvSpPr>
        <p:spPr>
          <a:xfrm>
            <a:off x="152400" y="2590800"/>
            <a:ext cx="4267200" cy="2062103"/>
          </a:xfrm>
          <a:prstGeom prst="rect">
            <a:avLst/>
          </a:prstGeom>
          <a:noFill/>
        </p:spPr>
        <p:txBody>
          <a:bodyPr wrap="square" rtlCol="0">
            <a:spAutoFit/>
          </a:bodyPr>
          <a:lstStyle/>
          <a:p>
            <a:pPr marL="231775" indent="-231775">
              <a:buFont typeface="Arial" pitchFamily="34" charset="0"/>
              <a:buChar char="•"/>
            </a:pPr>
            <a:r>
              <a:rPr lang="en-US" sz="3200" dirty="0" smtClean="0">
                <a:solidFill>
                  <a:schemeClr val="accent4">
                    <a:lumMod val="75000"/>
                  </a:schemeClr>
                </a:solidFill>
              </a:rPr>
              <a:t>Schema on read</a:t>
            </a:r>
          </a:p>
          <a:p>
            <a:pPr marL="231775" indent="-231775">
              <a:buFont typeface="Arial" pitchFamily="34" charset="0"/>
              <a:buChar char="•"/>
            </a:pPr>
            <a:r>
              <a:rPr lang="en-US" sz="3200" dirty="0" smtClean="0">
                <a:solidFill>
                  <a:schemeClr val="accent4">
                    <a:lumMod val="75000"/>
                  </a:schemeClr>
                </a:solidFill>
              </a:rPr>
              <a:t>Schema on write</a:t>
            </a:r>
          </a:p>
          <a:p>
            <a:pPr marL="231775" indent="-231775">
              <a:buFont typeface="Arial" pitchFamily="34" charset="0"/>
              <a:buChar char="•"/>
            </a:pPr>
            <a:r>
              <a:rPr lang="en-US" sz="3200" dirty="0" smtClean="0">
                <a:solidFill>
                  <a:schemeClr val="accent4">
                    <a:lumMod val="75000"/>
                  </a:schemeClr>
                </a:solidFill>
              </a:rPr>
              <a:t>Polymorphic schema</a:t>
            </a:r>
            <a:endParaRPr lang="en-US" sz="3200" dirty="0">
              <a:solidFill>
                <a:schemeClr val="accent4">
                  <a:lumMod val="75000"/>
                </a:schemeClr>
              </a:solidFill>
            </a:endParaRPr>
          </a:p>
          <a:p>
            <a:pPr marL="231775" indent="-231775">
              <a:buFont typeface="Arial" pitchFamily="34" charset="0"/>
              <a:buChar char="•"/>
            </a:pPr>
            <a:endParaRPr lang="en-US" sz="3200" dirty="0">
              <a:solidFill>
                <a:schemeClr val="accent4">
                  <a:lumMod val="75000"/>
                </a:schemeClr>
              </a:solidFill>
            </a:endParaRPr>
          </a:p>
        </p:txBody>
      </p:sp>
      <p:sp>
        <p:nvSpPr>
          <p:cNvPr id="4" name="TextBox 3"/>
          <p:cNvSpPr txBox="1"/>
          <p:nvPr/>
        </p:nvSpPr>
        <p:spPr>
          <a:xfrm>
            <a:off x="4572000" y="1698248"/>
            <a:ext cx="7239000" cy="2954655"/>
          </a:xfrm>
          <a:prstGeom prst="rect">
            <a:avLst/>
          </a:prstGeom>
          <a:noFill/>
        </p:spPr>
        <p:txBody>
          <a:bodyPr wrap="square" rtlCol="0">
            <a:spAutoFit/>
          </a:bodyPr>
          <a:lstStyle/>
          <a:p>
            <a:r>
              <a:rPr lang="en-US" sz="2400" dirty="0" err="1"/>
              <a:t>MongoDB</a:t>
            </a:r>
            <a:r>
              <a:rPr lang="en-US" sz="2400" dirty="0"/>
              <a:t> is a cross-platform document-oriented database. Classified as a </a:t>
            </a:r>
            <a:r>
              <a:rPr lang="en-US" sz="2400" dirty="0" err="1"/>
              <a:t>NoSQL</a:t>
            </a:r>
            <a:r>
              <a:rPr lang="en-US" sz="2400" dirty="0"/>
              <a:t> database, </a:t>
            </a:r>
            <a:r>
              <a:rPr lang="en-US" sz="2400" dirty="0" err="1"/>
              <a:t>MongoDB</a:t>
            </a:r>
            <a:r>
              <a:rPr lang="en-US" sz="2400" dirty="0"/>
              <a:t> eschews the traditional table-based relational database structure in favor of JSON-like documents with dynamic schemas (</a:t>
            </a:r>
            <a:r>
              <a:rPr lang="en-US" sz="2400" dirty="0" err="1"/>
              <a:t>MongoDB</a:t>
            </a:r>
            <a:r>
              <a:rPr lang="en-US" sz="2400" dirty="0"/>
              <a:t> calls the format </a:t>
            </a:r>
            <a:r>
              <a:rPr lang="en-US" sz="2400" dirty="0" smtClean="0"/>
              <a:t>BSON), making the integration of data in certain types of applications easier and faster. </a:t>
            </a:r>
          </a:p>
          <a:p>
            <a:endParaRPr lang="en-US" sz="1800" dirty="0"/>
          </a:p>
        </p:txBody>
      </p:sp>
      <p:sp>
        <p:nvSpPr>
          <p:cNvPr id="5" name="TextBox 4"/>
          <p:cNvSpPr txBox="1"/>
          <p:nvPr/>
        </p:nvSpPr>
        <p:spPr>
          <a:xfrm>
            <a:off x="1447800" y="6169223"/>
            <a:ext cx="3877985" cy="523220"/>
          </a:xfrm>
          <a:prstGeom prst="rect">
            <a:avLst/>
          </a:prstGeom>
          <a:noFill/>
        </p:spPr>
        <p:txBody>
          <a:bodyPr wrap="none" rtlCol="0">
            <a:spAutoFit/>
          </a:bodyPr>
          <a:lstStyle/>
          <a:p>
            <a:r>
              <a:rPr lang="en-US" dirty="0" smtClean="0"/>
              <a:t>Source: </a:t>
            </a:r>
            <a:r>
              <a:rPr lang="en-US" dirty="0"/>
              <a:t>https://en.wikipedia.org/wiki/MongoDB</a:t>
            </a:r>
          </a:p>
          <a:p>
            <a:endParaRPr lang="en-US" dirty="0"/>
          </a:p>
        </p:txBody>
      </p:sp>
    </p:spTree>
    <p:extLst>
      <p:ext uri="{BB962C8B-B14F-4D97-AF65-F5344CB8AC3E}">
        <p14:creationId xmlns:p14="http://schemas.microsoft.com/office/powerpoint/2010/main" val="265113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447800"/>
            <a:ext cx="6477000" cy="4154984"/>
          </a:xfrm>
          <a:prstGeom prst="rect">
            <a:avLst/>
          </a:prstGeom>
          <a:noFill/>
        </p:spPr>
        <p:txBody>
          <a:bodyPr wrap="square" rtlCol="0">
            <a:spAutoFit/>
          </a:bodyPr>
          <a:lstStyle/>
          <a:p>
            <a:r>
              <a:rPr lang="en-US" sz="2400" dirty="0" err="1"/>
              <a:t>Uber</a:t>
            </a:r>
            <a:r>
              <a:rPr lang="en-US" sz="2400" dirty="0"/>
              <a:t>, the world’s largest taxi company, owns no vehicles. </a:t>
            </a:r>
            <a:endParaRPr lang="en-US" sz="2400" dirty="0" smtClean="0"/>
          </a:p>
          <a:p>
            <a:endParaRPr lang="en-US" sz="2400" dirty="0" smtClean="0"/>
          </a:p>
          <a:p>
            <a:r>
              <a:rPr lang="en-US" sz="2400" dirty="0" smtClean="0"/>
              <a:t>Facebook</a:t>
            </a:r>
            <a:r>
              <a:rPr lang="en-US" sz="2400" dirty="0"/>
              <a:t>, the world’s most popular media owner, creates no content. </a:t>
            </a:r>
            <a:endParaRPr lang="en-US" sz="2400" dirty="0" smtClean="0"/>
          </a:p>
          <a:p>
            <a:endParaRPr lang="en-US" sz="2400" dirty="0" smtClean="0"/>
          </a:p>
          <a:p>
            <a:r>
              <a:rPr lang="en-US" sz="2400" dirty="0" err="1" smtClean="0"/>
              <a:t>Alibaba</a:t>
            </a:r>
            <a:r>
              <a:rPr lang="en-US" sz="2400" dirty="0"/>
              <a:t>, the most valuable retailer, has no inventory. </a:t>
            </a:r>
          </a:p>
          <a:p>
            <a:endParaRPr lang="en-US" sz="2400" dirty="0" smtClean="0"/>
          </a:p>
          <a:p>
            <a:r>
              <a:rPr lang="en-US" sz="2400" dirty="0" err="1" smtClean="0"/>
              <a:t>Airbnb</a:t>
            </a:r>
            <a:r>
              <a:rPr lang="en-US" sz="2400" dirty="0"/>
              <a:t>, the world’s largest accommodation provider, owns no real estate.</a:t>
            </a:r>
          </a:p>
        </p:txBody>
      </p:sp>
      <p:sp>
        <p:nvSpPr>
          <p:cNvPr id="5"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Trends</a:t>
            </a:r>
            <a:endParaRPr lang="en-US" sz="3600" b="1" i="0" u="none" strike="noStrike" cap="none" dirty="0">
              <a:solidFill>
                <a:srgbClr val="242423"/>
              </a:solidFill>
              <a:latin typeface="Arial"/>
              <a:ea typeface="Arial"/>
              <a:cs typeface="Arial"/>
              <a:sym typeface="Arial"/>
            </a:endParaRPr>
          </a:p>
        </p:txBody>
      </p:sp>
      <p:pic>
        <p:nvPicPr>
          <p:cNvPr id="4098" name="Picture 2" descr="http://news.softpedia.com/images/extra/NEWS/large/1984screencapturescr_001-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1981200"/>
            <a:ext cx="4381500" cy="2781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447800" y="5943600"/>
            <a:ext cx="9280105" cy="523220"/>
          </a:xfrm>
          <a:prstGeom prst="rect">
            <a:avLst/>
          </a:prstGeom>
          <a:noFill/>
        </p:spPr>
        <p:txBody>
          <a:bodyPr wrap="none" rtlCol="0">
            <a:spAutoFit/>
          </a:bodyPr>
          <a:lstStyle/>
          <a:p>
            <a:r>
              <a:rPr lang="en-US" dirty="0" smtClean="0"/>
              <a:t>Source http</a:t>
            </a:r>
            <a:r>
              <a:rPr lang="en-US" dirty="0"/>
              <a:t>://techcrunch.com/2015/03/03/in-the-age-of-disintermediation-the-battle-is-all-for-the-customer-interface/</a:t>
            </a:r>
          </a:p>
          <a:p>
            <a:endParaRPr lang="en-US" dirty="0"/>
          </a:p>
        </p:txBody>
      </p:sp>
    </p:spTree>
    <p:extLst>
      <p:ext uri="{BB962C8B-B14F-4D97-AF65-F5344CB8AC3E}">
        <p14:creationId xmlns:p14="http://schemas.microsoft.com/office/powerpoint/2010/main" val="344740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Trends</a:t>
            </a:r>
            <a:endParaRPr lang="en-US" sz="3600" b="1" i="0" u="none" strike="noStrike" cap="none" dirty="0">
              <a:solidFill>
                <a:srgbClr val="242423"/>
              </a:solidFill>
              <a:latin typeface="Arial"/>
              <a:ea typeface="Arial"/>
              <a:cs typeface="Arial"/>
              <a:sym typeface="Arial"/>
            </a:endParaRPr>
          </a:p>
        </p:txBody>
      </p:sp>
      <p:sp>
        <p:nvSpPr>
          <p:cNvPr id="4" name="TextBox 3"/>
          <p:cNvSpPr txBox="1"/>
          <p:nvPr/>
        </p:nvSpPr>
        <p:spPr>
          <a:xfrm>
            <a:off x="1524000" y="5943600"/>
            <a:ext cx="5317705" cy="307777"/>
          </a:xfrm>
          <a:prstGeom prst="rect">
            <a:avLst/>
          </a:prstGeom>
          <a:noFill/>
        </p:spPr>
        <p:txBody>
          <a:bodyPr wrap="square" rtlCol="0">
            <a:spAutoFit/>
          </a:bodyPr>
          <a:lstStyle/>
          <a:p>
            <a:r>
              <a:rPr lang="en-US" dirty="0"/>
              <a:t>Source http://www.gartner.com/newsroom/id/3079718</a:t>
            </a:r>
          </a:p>
        </p:txBody>
      </p:sp>
      <p:sp>
        <p:nvSpPr>
          <p:cNvPr id="2" name="TextBox 1"/>
          <p:cNvSpPr txBox="1"/>
          <p:nvPr/>
        </p:nvSpPr>
        <p:spPr>
          <a:xfrm>
            <a:off x="457200" y="1295400"/>
            <a:ext cx="8534400" cy="4524315"/>
          </a:xfrm>
          <a:prstGeom prst="rect">
            <a:avLst/>
          </a:prstGeom>
          <a:noFill/>
        </p:spPr>
        <p:txBody>
          <a:bodyPr wrap="square" rtlCol="0">
            <a:spAutoFit/>
          </a:bodyPr>
          <a:lstStyle/>
          <a:p>
            <a:r>
              <a:rPr lang="en-US" sz="2400" b="1" dirty="0"/>
              <a:t>What are the biggest drivers of application change?</a:t>
            </a:r>
            <a:endParaRPr lang="en-US" sz="2400" dirty="0"/>
          </a:p>
          <a:p>
            <a:r>
              <a:rPr lang="en-US" sz="1800" dirty="0"/>
              <a:t>There are two main factors – digital business and the </a:t>
            </a:r>
            <a:r>
              <a:rPr lang="en-US" sz="1800" dirty="0">
                <a:solidFill>
                  <a:srgbClr val="FF0000"/>
                </a:solidFill>
              </a:rPr>
              <a:t>rapid pace of IT change </a:t>
            </a:r>
            <a:r>
              <a:rPr lang="en-US" sz="1800" dirty="0"/>
              <a:t>– which largely go hand in hand. The digital world is forcing organizations to evolve and change at a much faster rate than ever before. If an organization is moving at a certain pace or level, the IT organization has to match that rhythm.</a:t>
            </a:r>
          </a:p>
          <a:p>
            <a:r>
              <a:rPr lang="en-US" sz="1800" dirty="0">
                <a:solidFill>
                  <a:srgbClr val="FF0000"/>
                </a:solidFill>
              </a:rPr>
              <a:t>Mobile is a huge </a:t>
            </a:r>
            <a:r>
              <a:rPr lang="en-US" sz="1800" dirty="0"/>
              <a:t>factor in this, particularly as we continue to see </a:t>
            </a:r>
            <a:r>
              <a:rPr lang="en-US" sz="1800" dirty="0">
                <a:solidFill>
                  <a:srgbClr val="FF0000"/>
                </a:solidFill>
              </a:rPr>
              <a:t>growth in a range of different devices</a:t>
            </a:r>
            <a:r>
              <a:rPr lang="en-US" sz="1800" dirty="0" smtClean="0">
                <a:solidFill>
                  <a:srgbClr val="FF0000"/>
                </a:solidFill>
              </a:rPr>
              <a:t>.</a:t>
            </a:r>
          </a:p>
          <a:p>
            <a:r>
              <a:rPr lang="en-US" sz="2400" b="1" dirty="0"/>
              <a:t>How do applications strategies need to evolve to give businesses a competitive edge?</a:t>
            </a:r>
            <a:endParaRPr lang="en-US" sz="2400" dirty="0"/>
          </a:p>
          <a:p>
            <a:r>
              <a:rPr lang="en-US" sz="1800" dirty="0"/>
              <a:t>To stay ahead, businesses need </a:t>
            </a:r>
            <a:r>
              <a:rPr lang="en-US" sz="1800" dirty="0">
                <a:solidFill>
                  <a:srgbClr val="FF0000"/>
                </a:solidFill>
              </a:rPr>
              <a:t>agile, dynamic, iterative, continuously evolving</a:t>
            </a:r>
            <a:r>
              <a:rPr lang="en-US" sz="1800" dirty="0"/>
              <a:t>, ecosystem-based delivery methods. In the digital economy, businesses will live or die based on how they handle complex application strategies, including packaged applications, </a:t>
            </a:r>
            <a:r>
              <a:rPr lang="en-US" sz="1800" dirty="0">
                <a:solidFill>
                  <a:srgbClr val="FF0000"/>
                </a:solidFill>
              </a:rPr>
              <a:t>analytics</a:t>
            </a:r>
            <a:r>
              <a:rPr lang="en-US" sz="1800" dirty="0"/>
              <a:t>, customer applications, </a:t>
            </a:r>
            <a:r>
              <a:rPr lang="en-US" sz="1800" dirty="0">
                <a:solidFill>
                  <a:srgbClr val="FF0000"/>
                </a:solidFill>
              </a:rPr>
              <a:t>cloud-based applications and mobile apps.</a:t>
            </a:r>
          </a:p>
          <a:p>
            <a:endParaRPr lang="en-US" sz="1800" dirty="0"/>
          </a:p>
        </p:txBody>
      </p:sp>
    </p:spTree>
    <p:extLst>
      <p:ext uri="{BB962C8B-B14F-4D97-AF65-F5344CB8AC3E}">
        <p14:creationId xmlns:p14="http://schemas.microsoft.com/office/powerpoint/2010/main" val="243150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34200" y="840684"/>
            <a:ext cx="5029199" cy="5355312"/>
          </a:xfrm>
          <a:prstGeom prst="rect">
            <a:avLst/>
          </a:prstGeom>
          <a:noFill/>
        </p:spPr>
        <p:txBody>
          <a:bodyPr wrap="square" rtlCol="0">
            <a:spAutoFit/>
          </a:bodyPr>
          <a:lstStyle/>
          <a:p>
            <a:r>
              <a:rPr lang="en-US" sz="1800" dirty="0"/>
              <a:t>A single-page application (SPA) is a web application or web site that fits on a single web page with the goal of providing a more fluid user experience similar to a desktop application. </a:t>
            </a:r>
            <a:endParaRPr lang="en-US" sz="1800" dirty="0" smtClean="0"/>
          </a:p>
          <a:p>
            <a:r>
              <a:rPr lang="en-US" sz="2400" dirty="0" smtClean="0">
                <a:solidFill>
                  <a:srgbClr val="FF0000"/>
                </a:solidFill>
              </a:rPr>
              <a:t>In </a:t>
            </a:r>
            <a:r>
              <a:rPr lang="en-US" sz="2400" dirty="0">
                <a:solidFill>
                  <a:srgbClr val="FF0000"/>
                </a:solidFill>
              </a:rPr>
              <a:t>a SPA, either all necessary code, HTML, JavaScript, and CSS, is retrieved with a single page load</a:t>
            </a:r>
            <a:r>
              <a:rPr lang="en-US" sz="1800" dirty="0"/>
              <a:t>, or the appropriate resources are dynamically loaded and added to the page as necessary, usually in response to user actions. </a:t>
            </a:r>
            <a:endParaRPr lang="en-US" sz="1800" dirty="0" smtClean="0"/>
          </a:p>
          <a:p>
            <a:endParaRPr lang="en-US" sz="1800" dirty="0"/>
          </a:p>
          <a:p>
            <a:r>
              <a:rPr lang="en-US" sz="1800" dirty="0" smtClean="0"/>
              <a:t>The </a:t>
            </a:r>
            <a:r>
              <a:rPr lang="en-US" sz="1800" dirty="0"/>
              <a:t>page does not reload at any point in the process, nor does the page control transfer to another page, although the location hash can be used to provide the perception and navigability of separate logical pages in the application, as can the HTML5 </a:t>
            </a:r>
            <a:r>
              <a:rPr lang="en-US" sz="1800" dirty="0" err="1"/>
              <a:t>pushState</a:t>
            </a:r>
            <a:r>
              <a:rPr lang="en-US" sz="1800" dirty="0"/>
              <a:t>() API</a:t>
            </a:r>
            <a:r>
              <a:rPr lang="en-US" sz="1800" dirty="0" smtClean="0"/>
              <a:t>. </a:t>
            </a:r>
            <a:endParaRPr lang="en-US" sz="1800" dirty="0"/>
          </a:p>
        </p:txBody>
      </p:sp>
      <p:sp>
        <p:nvSpPr>
          <p:cNvPr id="3" name="TextBox 2"/>
          <p:cNvSpPr txBox="1"/>
          <p:nvPr/>
        </p:nvSpPr>
        <p:spPr>
          <a:xfrm>
            <a:off x="1447800" y="6169223"/>
            <a:ext cx="4992072" cy="523220"/>
          </a:xfrm>
          <a:prstGeom prst="rect">
            <a:avLst/>
          </a:prstGeom>
          <a:noFill/>
        </p:spPr>
        <p:txBody>
          <a:bodyPr wrap="none" rtlCol="0">
            <a:spAutoFit/>
          </a:bodyPr>
          <a:lstStyle/>
          <a:p>
            <a:r>
              <a:rPr lang="en-US" dirty="0" smtClean="0"/>
              <a:t>Source: </a:t>
            </a:r>
            <a:r>
              <a:rPr lang="en-US" dirty="0"/>
              <a:t>https://en.wikipedia.org/wiki/Single-page_application</a:t>
            </a:r>
          </a:p>
          <a:p>
            <a:endParaRPr lang="en-US" dirty="0"/>
          </a:p>
        </p:txBody>
      </p:sp>
      <p:sp>
        <p:nvSpPr>
          <p:cNvPr id="4"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Trends</a:t>
            </a:r>
            <a:endParaRPr lang="en-US" sz="3600" b="1" i="0" u="none" strike="noStrike" cap="none" dirty="0">
              <a:solidFill>
                <a:srgbClr val="242423"/>
              </a:solidFill>
              <a:latin typeface="Arial"/>
              <a:ea typeface="Arial"/>
              <a:cs typeface="Arial"/>
              <a:sym typeface="Arial"/>
            </a:endParaRPr>
          </a:p>
        </p:txBody>
      </p:sp>
      <p:sp>
        <p:nvSpPr>
          <p:cNvPr id="6" name="AutoShape 2" descr="data:image/jpeg;base64,/9j/4AAQSkZJRgABAQAAAQABAAD/2wCEAAkGBxITEhUTExMVFhUVGRkYFhYYGBkXFRgYGBgYFh0fHRchHSggHxolGxoWITEhJSkrLi4uHiAzODMsNygtLisBCgoKDg0OGxAQGzIlICYuLS0vLy8wLS0rLy8tLS0tLS0wLS8tLS0tLS0tLS0tLS0tLS0tLS0tLS0tLS0tLS0tLf/AABEIAJQBVAMBEQACEQEDEQH/xAAbAAEAAgMBAQAAAAAAAAAAAAAABQYCAwQBB//EAEkQAAIBAgMFAgcJDwUBAQEAAAECAwARBBIhBQYTIjFBURQyU2FxkZMVFiNSVIHR0tMHJDRCYnJzkqGxsrPB4eIzgoOUokMXJf/EABkBAQADAQEAAAAAAAAAAAAAAAABAgQDBf/EADURAAIBAgQDBAgHAQEBAAAAAAABEQISAyExUQQTFCJBYfAyM1JxgZGh0QUjYnKCscFCNOH/2gAMAwEAAhEDEQA/AL6rDGeEsMSZsLOAioFy5MvjWJ1uSetv3VTGxqsKpJKGvqZJ5k5ymbU2LEHwzgvfCpki5ui5cmumulcOqxIqU6k2KU9jQ+7UBhmhOfJPJxZObUvcNobaC4FT1eLcqtlBV4VNrp3zOwbMTjriLtxFj4QN9Mno7/PVepxLbZ75L2q67v0OIbswcBcPz8NJOKBm1z6nrbprVusxbrvCCnKptt7tTrbZMZmmmu2eePhSa6ZLAaDsNhVepxLVTOmZaxS3uc6buwhMPHz5cK+eLm6Nmza6a61bq8SanuRyqYS20M22FEfCdX++7Cbm62uBbTTqajqsTs56DlrteOpkmxYg2GcF74VSkXN0Url1010p1WJFSnUnlqU9tDS+7cBimhOfJiJOLJzalrg6G2guBU9Xi3KrbIryqbXTvmdQ2YnHTEXbiJHwlN9Mno7/AD1XqcS22e+S9iuu79DjG7EHAXD8/DWTigZtc+vbbprV+sxbrvCCnJptt7tTrbZMZmlnu2eaPhPrpksBoOw6CqdTiWqmdMy1iudW5zJu5AI8PGM+XCvxIubUNmz66a61bq8WanOpVYVKSW2ZsfYUROJN3++wBNzdQARppp1NR1WJ2c9CeWu146mSbEiDYZgXvhVKxc3QEZddNdKdViRUp1HLUp7aGl924DFPCc+TEPxJObUtcNobaC4FT1eLcqtsiOVTDp3zOpdloJ0xF24kcfCU30ya9nfrVepxLXTPfJaxXXd8QcQ3Xw/g4w3Pw1k4oGbXP6bdNav1mLfd4QU5NNtndqdjbKjM8uIu3Emj4Tm+mTQaDsOg1qnU4lqpnRyXsVzq73kcybuQCPDxDPlwz8SLm1DZi2ptrqat1eLLc6leVTCW2ZtfYcROJJL3xYAm5uoAI0000NR1WJ2c9CeWu146hNiRBsMwL3woKxc3QEW1010FOqxIqU6jlrs+GhqfdyAxTxHPkxL8SXm1LZg2htoLgVPV4tyq2yIeFTDW+Z1LstBPHiLtxI4+Epvpk16jv1NV6nEtdM6uS1iuVXfEHEN1sP4OMN8JwhJxbZtc/TrbpV+sxb7++IKcmmyzuJzYuKnaeZZZISnKYUXSVVtYlh3Xtr9Nd6K1VQome874dVTqc/AnKk7CgFAKApvFGLbElcSZcLKvB4YXLkYCz2Y9vN1t2+YVTGxasJpJQ1nO5km91ZytDJNhxA4Ygv8AegIh5ugIA1010Arh1WJ2s9Ry1l4aGt93oTHiIyXy4l88vNqWvfTTTWp6vElPYctQ1udK7LQTRT3fPDHwk10yWtqO+q9TiWumdcy1quVWxxtuxAYDh+fhtJxSM2uf026VbrMW67wgpyqbbe7U7DsxPCHxN24jx8JjfTJoenfoNar1OJbbPfJexXXd+hyJu3AIoIRnyYeTix82ofMW1NtRcmrdXi3OrfIryqYS2N77FiLYlyXvilCy83UBcummmlR1WJFKnQl4ac+Op4mw4h4NYv8AelxDzdLi2umvSnVYnaz1I5ay8NDB934SmIjJfLiWzy82pa99NNKnq8SU9hy1DW5vXZSCaKcFuJDHwoyTcBbEajtOtV6nEh07uSbFcqu9Hmx95YcPHwsZjonnVmDG2UjXQEd4763ql4iupphE0Y1NKiurM92KsojtNBHA+Zrxx2yAd+mmtYOJt5jhyRRMZqDvrgXFAKAUAoBQCgFAKAUAoBQCgFAKAUAoBQCgFAKAUAoBQCgOPZSx+6Dnwd+JwfwnXh5cy8ndmvY/NW/Anla5ToVojmaZxqWmrmkUAoBQFU2SsoV+NDHC2drJHbKV0sdO01k4m2/suTNTOcqDurgWFAKA5No7QjgTPI1h0A6knuArphYVWI4pK1VJKWVfFb7n/wCcQt3udfUPpr0KPw5f9VfI5PG2R77v47JxOEmXTsObmNgQua9ie21W6LBmJYvriYMMNvu1/hIgR3qSD6jVavw5f81BY26LPsrasWIXNGenVTow9I/rWDFwa8JxUdaalVod1ciwoCrY2CcyyFdi4ecZjaZjCGfznML16/DOnlr8x/XI4NVS4w0/kSG6ZgMH3u8rx52s0vj37b+asPF3c13L5FsK23suUTNZjqKAUAoBQCgFAKAUAoBQCgNOLxSRrnkdUW4F2NhcmwHpJsLUSkG6gFAKAhd8MXJFhHeJyjgxgMACRmkVT1BHQnsrpg0qqtJgo3u1jflcv6sX2den0uFsVuHu1jPlcv6sX2dOlwthcBtvGfK5f1Yvs6dLhbC4e7eN+Vy/qxfZ06XC2Fx6NtY35XL+rF9nTpcLYXF93WxLyYSCSRizsgLMbAk99gAPUK8vESVbSLMlaoDwm2p0A7aA4tgYtZMWXjxivG0N1w62IPMBxQ19R2d2tb8BRh+j36/4RRPMefdoWbF4hY0eRvFRSzdpsoudPQKuaCPx+34ogxIkbLGJWyLmyxnPzHzcjfsoDCLeOEvw2DowhaezqV+DVspPp0vbragOjZO2IsQoaMtYpHILqVOWTMV0PbynTsoCubuCAJKIGkKCZweJ4wYWuB+T0tWbi7uZ2tu4yYdudu5LVmOgoBQFE+6ZisjYYHoRLf5uF9Jr1Pw3Sr4f6cMbuKxhsVYhlIuDcaA6jzGvSak45onhvRJksFHEN7yadSb3CWsDbTz9t65cpSdOa4IZg7sWNyzEknvJNzXVI5Nlt3HwhR3JOpXp84rz/wAR9Be864LzZcK8k0igKJtbEYATyiXaeNhfOc0cZkyKe4WQi1e1wyxOUuwjJXVh3Oa2i3bJ4+Q+ENE0mZrmLxLdnz15fEW8x2/U0UXR2tfA7a4lxQCgFAKA1yTKvjMo9JAok3oDDwuPyifrD6am17CGPDIvKJ+sv00tewhnnh0XlI/11+mlr2EMyixMbGyujHuDAn1A0aaEG6oBA7wb0RYbkA4k1tI1Pi37Xbog/aewGuuFg1YjyB892vjJZm4s7FypBVVByRgEE5Ixc3tfXVj39BXpLApooaWsEKrMvh36wHx5f+tifsq87p8XYk89/WA+PL/1sT9lTp8XYHTs7ezCTyLFG7l2vlDQzRg2BY8zIB0B7arVg10qWhBr37/ApPzov5qVbh/WIFL2RhklmWN2Kh7qGFtGIOW/mzWHz17FThSVSlnXsfZIficTMMjJGApAZpXfKFuRboGPzCoqqjQKmdQm78zKWULa7BFZlEj5SQcq316H1aVF6JsZznY89nOS4jRZGNx4jgEEd/8AY1NyItZz4zBvEwVxZrKbddGFx+w1KaZDUF/3M/AcP+jH9a8XG9Y/eXZ1bZ2zDhkzSta+ioNXc9yr1Pp6DtIqtFFVbikHz3bW2psWbPyQ9kAOh/SN+MfyRy+nQ16eDwtNGbzZDq2JHcre/CYdkSWFkKwZTiBBMz5g9+Hyxm621uDbSioqSeb10/0U+nMd2v8Ahatpb+7Nlhki40o4iMl/BMUbZlK3twvPUW1bHe5bkONu7JUTLFI0Ymw4gITA4ldRxOc2iF/H6ebrS2rYXLc92lvHs2WVZPCZVssSEeB4o5kQy51PwfR1kI8xAOtLXsLluebM3swkDpkxZKcOKOQNgMYXPDL6qwAC3D9oNrUtq2Fy3GA36w/OZ5WLF2KlMLigMmmW94fG76z4+BU6popZwpuzug6vf1gPKS/9bE/ZVx6fF2JOjZ+92DmkWKN3zvcKGgnQEgFvGaMDoCetVqwa6VLQgna5goH3VIcxw1uoEunm+Dv/AEr1Pw3/AK+H+nHF7ilQCvTOJJ4ehVknBUFSy7ozhpHA1sup7Oo09NYPxH0F7ztgLNlpryDUKAgp12pnfgw4Jo8xymS+cjz69a9Th+Vy1LZy/OnspQbd1VhEFoYZYUztaOW+cHtOpJtWTi7ua7nPuGFbb2VHvJisx1FAKAUAoCH21imijmkWwYGJQSAbAnXr+dWnDcUZbl04pKwd5cR5Qezj+rV5e5EvcxO8+J8oPZp9WkvcS9zA70Yn46+zT6KS9xcyz4DFmWDDytlzEwsSABq6EN812pU5w8y0zSTtYzmULbu5zxlpcLd1Zi7wk3cE6ko58bXXKxv3HotbcDirezVoGpKs8915etwtmBBDEgWZeoIvqDrW91q25FYzgtJ3IxPl4PZv9esfXfpJtQ94+J8vD7N/r0679IhHZsXdGaLERyvNGwjLHKqMCboydSx765Y3Fcym2CUkiR38/ApPzov5qVy4f1iBQAxGo0tqD569koWPGbfiZ8OVUqBIs8+nWXlzW7xYG3prmqXmXdSyO7DbzRWUszqYy9gsaNnBZmUh2BKHUA1V4bJVaNOzt5o1jjSRSTdkm08aG0mUekcT9gqXhucgq1BX9rY3jTPJ8ZtPMOg/ZV6VCgpU5cl63M/AcP8Aox/WvGxvWP3lmcO8+6nHczwtlnyhSGJMbgagdpQ9dV011BrpgcQ8PLuGpR5AyOY5FZJF6o2ht3g9GX8oXFepRiU1qaSjUEju/sN8UVRcRCkrR8URmKRiEzZblswXrb11RYlUNxlMEpUuq2cye/8AzfFfKYPZP9eo5z2OnKA+5vivlMHsn+vTnPYcof8A5vivlMHsn+vTnPYcoD7m+K+Uweyf69Oc9hyvEhdk7r4mZWbOkeViuWSJ1Y2trbN0N6pjcTy6rYn4nKhqrug7veRifLw+zf69cuu/SWtR1bI3PnixEUrzRFY2LFVRgTdGTqW08a/zVyxeK5lNsEpJFzrID5591YkNhSO6XX2Vep+G6VfD/Tji9xU4JyetjXpHE7odfNQqd0OHB6kn56ESWzdJAGYAWGX+orB+I+gvedcD0mWevINQoChbXTZnHl40ONaTOcxjByE+bXpXtcNzOUs0ZalhXOU5LZsFnMV3xKYlszfCplynzaaaV5nFRzHFMHfDbjNz4kjXAuYs4HWobgvRh1VuKUY8T8lvVUT4Hbpa90ZKwPSpTk4VUOlxUjKpKlZ3tk+9pvPNGvqSNq00+rRZ+iUUvUyVk5cTjLaDU/sFQ2RJGys7dWPo6D1VWSJPqGwT94wHu4A9Uqp/Wuq9WdafRLZWMoKAgtv7rw4khzeOUFfhEtdgpBs46MP2jsIrpRi1UqFoJJ01zAoBQELvjhZJcJIkSF3JjIUWBOWRWNrkDoD210walTWmwUX3GxnyOb1w/aV6fVYW5W0e42M+STeuL7SnVYW4tPPcbGfJJvXF9pTqsLcWno2PjPkk3ri+0p1WFuLR7j4z5HN64vtKdVhbi0v+62GePCQJIpV1QBlNrg92hI9Rry8Rp1tosyVqgODbGx4cSmWVb21Vho6HvVuz9x7b1aiuqhygebobNnw7rDaNsPHDlExFp2fNexsbZbX7OoFbcKqmqlvvn4E0XX+H1LbVzsKAUAoCo7EZij58SmJPEb4RAAANOXTS4/rWXio5mVMedTLROcuSRrOXOLa+0kw8RlcMVBUWUAsSzBRYEjtIq1FLqcIEH7+sP5LEfqJ9eu/SYuwyKrvvt1cUYeHBMVTPmzBFILZLW5/M1beDoqwrrlrH+nPEpu0ZXkzDpFL6k+vW3mLY5ctnTFiyP/jL/wCPr05i2HKZ1ptYjpBL/wCPr05i2I5L3LhuJLxC0lzzKQARbLZ7EWudbisXHucOl+JbCUVNFwryTQKAgMRJj878LaGEjTMcqOFzqO46da9Th+Xy12Wc/wAycqkjr3cW0P4L4LzN8De9vPew61j4r1j7UjD9H0Y8CUrOdDXCL83aenmHZUU7nqU0WU2ryzZViTXILHN6Afn0qtWWZTFovoa2zRsqTzSob5P97t58T+6JR/StOlCJq9FFFck9NKpJzk1DD0BmMPQF72K1tnr+Sw/84hT/AErrR6HzO1HolwNZCgoBQCgFAKAUAoDxmABJ0A1J7hQHzvZe87HHcdmPAnIiCk6IgNoXt3sxN/0n5Nba+GjBT7xPcfRaxAUAoBQCgI7ZIw/uk/LL4RwPG/8Ajw8y6fn3t+2vQwLuT4T8SlFvN8YLdVjUKAUAoCn7BWyP96+C/CN8He9+nN0HX+lZeK9Z6U+dDJR35QSdZzoV7f38Db9JD/OSu3D+sQKLBCzsERSzNoAOpNey2UOyXYeJS2aFxc2Fx1NibeoGq307k2s4pIWW2YEXAYX0up6H0VZMg10IFAXX7nuDK4cSH8bPYebivXncXjKpKhdwpoip1FrrCdBQFL2lBhzNKW2PPO2c3lXNlfzi1exwzq5a7aM1SplzQ2T27LKYeTEvihmb4V75j5tddK8/i55jmmDrhRbk58SVrOdDGA6Ad2nqqKNIPWbu7S78zOrEGubsHeR6hqarVsRVVbS2bKk8sgNowRsGSaNiBIzg2fKc3QgoD2XFjWql0VUpMvk1mQUjbNBIIAI6/wCvp+yrLDpY5dJifc+/Q27rT/vtU8qkcukx42zulj6p/q05VI5dJJwsrQtDh43IbReWSwJINyzAAAdevoqJopUSSoSgtprGcxQCgFAKAUAoBQFS+6JtXhwrALgzkhzrpEvja26sSq27ix7K78NQnXNWiBRJJoymrDK11HnIvcDzix9Fj3V6zqpiXoVhn0ncra5xGGBY3kjJjc68xXo3T8ZSpPcbjsrxsWhU1NLQsyfrmBQCgFAa9lNN4Ww4sXA4f+l/9s9xzdPEtcde0Vt4e3l6Zzr3Ci6/XKPiWGup3FAKAUBTN3GQxvkxL4kcRvhHvcHTl11sP61m4ueZnTGXlmTDiHDnMlqzHQr2/v4G358P85K7cP61Aq26n4ZB+d/Q169fosij0kd2z2w8mKiRFl1c5hIwdSMrWsABaxFUcqklQ2TOHw8RQOy5nTDwBQY+NZWzXPDvrqFF+y/nqrb+peEeQ4GJJZbQeNwtTAJFRmUkqYbkordbjp0pLaIhSU/a+H4c8iWAyuRZTdRr2HurtS5Ryahl33I/Aof+T+a9eNj+sq95cna5AUBUsfMRLJ//AGxBzH4HKpyea5avX4Zflr8v/wCmdvN/mR4E7sRZRHaaCOB8zXjjy5AOw6G1zXn8TbzHa5OtExmoODeDeMQHhooaS1zfxVB6X7z5qztkV12ldi3qxIfMSrA6FbBRb09fXeqZzkXweLroyea2L/tCOWKF5Tw+RCxFzbQXIvatNWDWlMo9GriKFTMFCi3txAYsQhB/FI6DuzdazLc83F4uut56bFt2LthMQpK8rL4yHqPP5x56umKalUcu18cSWjULZbAszEcxAawAU9AVPz13w8J1KTpTTJVJNmS5y6NBzeMrFypt/wAdwa000tKDokdHg8nxcPf9JNb+CrEnOuycTI4s2HW2oVGkUm3exS59FQ5IJzBYpo7Z8uW4DNG5uAxC3sYxcXIvrXKqmqJ1+BVpk8s1iLOHBNrdorjCqTcQViTtrkVFAKA54sZG0jxB1MiWLpfmUMLgkdx76Q9QdFARe1d4cNh2CTSFWIzACOR9LkX5VNtQetXpw6qvRQOL364Hyr+wn+zq3IxNgejfbA+Wf2GI+zpyMTYQUHZOPjTHrMzERriMVLn4cxuswxGXl4d7/CL+2tdaqeCqLXJJfvftgfKv7DEfZ1k5GJsRB579cD5V/YT/AGdORibCB79cD5V/YT/Z05GJsIHv1wPlX9hiPs6cjE2EHqb54EkDitckAXhnAuTYamOw1NHgYizgQSmykj90HPg78Tg28J5uHlzD4P4ua9j36VqwJ5WuU6FaI5mmca9x07ywoZcOZYmliBkzBY2lAYqMpKqCe/WrmkgZjtAZYkEyoQ4AsDljfi8O7lG50UwqSZL3HQi5oDt2Xi8aMTAlpjBZVkMiAaeDl8xPCWzcUBfGJve6jQ0BcaAqmyVlCvxoY4WztZI7ZSuljoeprJxNt/ZcmWmc5UHdXAuV3f38Cf8APh/nJXbh/WIFDjZlIKkgjoQSCD6a9koEcg5gSGGtwbG/poDbHjJAQwdwwFgQxBA7r93mqIQlnsWNlVi4kcM3jMGIJ9J7aWoSzQzEkkm5PaakH0Lcj8Bh/wB/8168XH9ZV7y5O1yAoCrY2CcyyFdiwTjMbSs0QZ/Obi9evwzp5a/Mf2ODTl/lp+J3bqyYcYYtBJK8QZzml8fTU30GlYeMu5ruUe4tgum3suV4lCxGIMjNI3VyWPz62+YaViOLcuTUwuKEH0Perat9mQm/NiBGD8wDt/Db5624tf5S8TXiVfl+8+e1iMhJbuYsx4mM9jHIw7w2g/8AWWpWpfDcVE6kqsoLMQzXZgYZSQzEsRovYLL/ALRXo0tJRJvUArF5Q+zn+irXISMsXlD7Kf6KXISboZo1YMJDob/6M17fq91LluJMZBA2ZTIcrBlI4M18rAjrl660uW4kltgQ2hjYrZmUZrgg3trodevfWLEbbiTk2cWL3ywccjRs0mZCVbLBMwuOvMEIPzVenh8SpSkQavf1gvjTf9ef6lT0uLt/QHv6wXxpv+vP9SnS4u39Apu2cas2KkxELSIbpw5MrRyAhFBsGANrjoQQe0Gt2Bg/l21ohss2wt8xpHi7Ix0WYaRN+d5NvTynvF7VkxuFqozpzRKzI/fr8LX9Cv8AHJXfgdGRVoQyYaQqXCOVHVgpyj/da1bpRWDS1CD2gPLUJB7qAyKHrY201sba9PXQHlCDBz0/PT+Napi+g/cWp1PqKbRjgxUkk2NRI1iucO1hY5hZ79SfxQANb1hwF+X6Pfr/AITQ+3r3af6VTebfqfEcuHLwQgjmtaeTUezQ93jd+XUHSsPKWdL84R9ZrkdBQCgKTuuYOG/g7SsnFe5l8bNy3Ho6Vn4y7mdrbuMeFbDt3JkVlOpUMXvhs3ER5H4rxtY28HxFjYhgbhO8A1op4fGWaQ0I3wvYnkpfZYv6K6WcT5YkeF7E8lL7LF/RSzifH5iR4ZsTyUvssX9FLOJ8fmJHhexPJS+yxf0Us4nx+YkeF7E8lL7LF/RSzifH5iSVwW9+zokWOPiqi9FGHxBtc37Uv1Jrm+Gxm5a/oE3sbbUOKVmhLEI2VsyOhBsG6MAehFca8OqhxUCRqoKJtbEYATyiXamNhfOc0cZkyKe4WQi1e1wyxOUuwjLU8O5zW0WCXwjwOfjmJpcsmsXieKbW89eXxNt7tn4nZXWu7XwPnprKZz2gO3F7RMkMEXkBID6Xckepcoq9VU0pbF6qppSOFqoUOrZiEzRAdTIn7GB/cDUk06o+p3q5rF6AXoBegF6AUBSdo7lzvNLImJiVZHZwrQsxGbW1xKAfVWzD4uylUwQ0mc/vFxPyqD2D/bVfrv0iEe+8XE/KoPYP9tTrv0iEV/aGGbDySRyujcOxLgFFsVDagsbWv1vWvBxeZTdBDWxJ7D3ZlxPM+aGA9pHwsg/JUjlX8phr2DtrPjcWqcqCUtzLe3BpDPHFGMqJh0VRcmwDydpNz89RwTlVMVaEntvaM8eKSKBiFAQQoPFZSBbTtBrTTSmpZaptOEeQYKFeCsuHzSYiR1azMOHaQx2Sxtp11v6qS+56EQu9G2LZmGQwQvFnaYyI0mZgRlkdAVANr6DsqLm5ZNqUIzjggaODiRA8PDyv4zC5SUjXXoTc/OfNY25cCFGZqiweGZsPHwDfFAtnDteO5YcutiEtre/bUzVnnoIpy8TviwYeJYmNg0eDQkdxlkXTz1Wc595MZR7jS+xcI7oFCC0yRsI2kN1a4IcsOVxbsPfUqupC1FT2xJGZPg4xGoZBYEkG0g11JOtTXPLc7FMrsjPerZ06Yl58UuYEhY51W0Kqb5Ut+I3Zdibk6N2DjwtdFkIOnvRH4krlOYXFtRa9/m7TWpxGZVa5HV7jYj5Li/ZS/RXO7DOkVj3GxPyXFeyl+il2GIrMZNi4nKfvXF3sbfBS93oqLsMRWfRd2RiBAoxLRtILD4PoAEWwP5Q1vXm8Tbf2fqUpuzu+hLr1rOWPieyD8BF+Yn8Ir36dEVq1O9IWIYhSQurEAkKD2k9nz1MkDgtlz5TkvbNY5b9bZul7dlJBrNCDLhm2axte1+y/W1++3ZQkIhY6Ak2JsBc2AufmABJoDGgLf9zjxcT+lX+UleXxvpr3FloXGshJBTptTO/BgwLR5jlaQNnI89m616nD8rlqWzk+dPZSg2brJCILQwyQx5m+DlvnHfe5OhrJxd3Ndzn3DCtt7Kj3kFtbdF1YtBZl6hCbMvmBOhHq+eskFasLYhJdlzr1hkH+wkesXFRBSyrY1DBS+Sk/Ub6KEWvY6sPsPEv0hcedhkH7aQSqKmWvd3dsQHiSENJbQDxVv1t3nz1KR2oojMsNWOgoBQCgFAKAUAoBQEK27UDYpsTJd2OXKjW4aFQBmC9radTe3Zbqb8yq21aCSaqgPn2/f4Wv6Ff43r0eB0ZFWhxYbb2JjQIshCgWXRSyjuDEXA9BrY6EyFU0YYLbOIiBVJWAYkkddT1PmJ81HQnqFU0al2jKDGc5vFcoe1bksf2kmptQlmxdqzBOGJDl5gBYdH1YegnW1LULmMLtmeOMxpIyob6aaX627RfzVDpTzYVTRgdpTZcmc2sq28yEsvqJNTahczom3gxLZc0rHIQy9PGHb5z6aiykXMi5jcgnqXQ/+1qMT0H7gtT6lgFgbHyI0zs7Qc2GIJhKFgCxFspboPQTWLAu5WmU694ojmPPONO4gN5vudsvPgrFCRmgY2y6g3jc9g15G+Yi1j2WI4hnZ0KZR9Lqhcg97dv+BRxycMyBpAjKCA1irsSL6EjL0Nr94qUpcENxmdmxdswYqPiQOGHRh0ZGtfKynVW8xqHkSVrdlYhG/BgkhXivdJL5i2l21PQ1m4u7mdpzkZMOIcKMyZXrWU6HxPZP+hF+Yv8ACK9+nRFatS57mSLlnVvEk4UTeiQul/mJBqmJ3FqO8l49nqMPHg5NCJIDLbTmlaQkemwArm6u1cXSyg4MLgIcQebDiERzrHy3GcEPdTf8a6rr11q0unvKwn3G/AQxYhIlaARIcSwKrmAbJC7DTre4Cm376OV39wyfd3nowkGeOWIICfCEPDV1QgYeQ9G/GB0Nu+olw0yYUyij13OJcPuceLif0q/ykry+N9Ne4utC4VkJKBtePZfHl40WNMmc5jGDkJ82vSva4Z4vKUNGStYNzuTkt2wmcxXfEpiWzN8Klgp82mmleZxUcxxTB3w22s3PiSNcDoKAUAoBQCgFAKAUAoBQCgFAKAUAoCG2xu3BiXEkhkDBcvI2UWBJ6W7ya6YeNVR6IOL3j4b48/tP7V06rF3GQ94+G+PP7T+1Orxdxkee8fDfGn9p/anV4u4yHvHw3x5/af2p1WLuMh7x8N8ef2n9qdVi7jIe8fDfHn9p/anVYu4yHvHw3x5/af2p1WLuMj0bkYW4OaY2INjJpcEEX07xUPicRqGwYbz7dxuEmVoUw/Dk5c7ozyZgCxFg68ulaOFppqpic/oQm1U3GX1Iz3/bR78L7CX7etPJ8S/N8D33+7R78L7CT7enJ8RzfAjtt7x4vFKiTNBlR89o4nViQrKNTKwtzd1WpwocyVqxJUQR2DxEkMgmhcxyCwzDowBvldejL5j36WOtXqpVWpWmpoue4e3JsQsqzsXljfWQLaIggWUEaZh1KnUXHXrXmcXSlXkhSn3uS1r1rIWPieyP9CL8xf4RXv06IrVqd6TMoZQxAa1wOhym49RpBEm2baMr5izsc+Utc9Svik+cUtRMszxe1Z5cokldsmq3PQ9/pqFSkHU2ZYra+Iky55XbKQRc9COhHnoqUtA6mxPtnEOwZpWJUEAk9AQVPrBIoqELmcNWKlv+5weXE/pV/lJXl8b6a9xdaFxrISQGIkx+d+Fj8HGmY5UcLnUdx0616nD8vlrss5/mTlUjr3dW0P4L4LzN8De9vPew61j4r1j7UjD9HSPAlKznQUAoBQCgFAKAUAoBQCgFAKAUAoBQCgFAKAUAoBQCgFAKAgl2VgcRtBknheSYQ5hmAMAXMBpr4+vqvXoYF/J8J+JSi3mvLOPgTXvJ2d8kh/Vq8s0wj33lbO+SQ/q0liEVT7ou7+Ew0EUkMCRsZlUso1IMcmmnW5tp32q1FXazK1LLI07s7iyzWkxQaKLshBtK4/LI8RfyQc3eV1FXrxZyRWnD3J7dyEJGyjCDCAO1ogbi1hzdB1/pXn8V6fpT50OVDbmVBKis5cq8W4eEVQqmYACwHFboK0dVibgy94+F75/amnVYu4yPfeRhfjTe1NOqxdxkee8fC983tTTqsXcZD3j4Xvm9qadVi7jIe8fC983tTTqsXcZD3j4Xvm9qadVi7jIlNi7FiwqusWfnbM2ZixuFC9T2WArlXiVVuagSVUBS9pQYYzSl9kTztnN5VzZX841r2OGdXLXbRmqVEuaGye3ZZDDdMS+KGZvhXvmPm110rz+LnmOaYOuFFuTnxJas50FAKAUAoBQCgFAKAUByQNNJmyBbKxXUd3+4furXXh4GGqb25anzkzLRXjYjdiUJx5zNvg+J7k9X+dUu4Xd+f4nSzidl5+I8HxPcnq/zpdwu78/xFnE7Lz8R4Pie5PV/nS7hd35/iLOJ2Xn4jwfE9yer/Ol3C7vz/EWcTsvPxHg+J7k9X+dLuF3fn+Is4nZefia0kkEnDcDxb6fP5z3Gprw8J4XMw33x5yRSnExFi8utd0+c2dVZjSKAUAoBQCgFAKA1bKabwthxYuDwv9HTjZ7jm6XyWuOvaK28Pby9M517hRdfrlHxOzeGMkRXV2iEl5lS5YpkcDlHMy5yhKi5PnFwep3KlicPIRHmjKQrJLk+98ROpUxxEHwfNxIxn4gANhyk2GYUBMy7Kw/hMM7QDIsLSZjG3LIGhyHIRdZAuawtcC/noC1UBTN3GQxvkxL4kcRvhHzZgdLrza2H9azcXPMzpjLyzJhxDhzmS1ZjocrySGThoBfLm19JHeO6tNGHhrC5mI++POTM9VeI8Tl0LunzmjZ4Pie5PV/nUXcLu/P8S1nE7Lz8R4Pie5PV/nS7hd35/iLOJ2Xn4jwfE9yer/Ol3C7vz/EWcTsvPxHg+J7k9X+dLuF3fn+Is4nZefiPB8T3J6v86XcLu/P8RZxOy8/EeD4nuT1f50u4Xd+f4izidl5+JhOmIVWYhbKCTp2AX+PVqFw1dSpTebjz2SmJ1FFDqaWSn5fE24eTMoJ663+Ykf0rhi0KitpHbDqdVKbKvjpiJZB7tLBzH4EqpyebU16nDr8tfl//AE5tuX+ZHgSsxkwSuZkQxvPlhXDx2yq3QuvQdNT/AGrPi4HNqmnbOWXc4eq78oOptoASzQ8OTNCnEY5eUiwNlN9W16Vn6au1Vblrs2o0NCbaUph34U1sS2VBl1U3tzi+gq3SVy1ll5yIvyTh5mT7XA8J+Cl+9rZ+Xxr/ABNeao6Wvs+P094u1y0Mk2oC+HThy3xKlkOXRQFzc5vymnS1xU9vr7hdmstTQ+3lEM03CmywScNhk5ibhbqL6rr1q3SV3JZZkczJuHkdYx33wuH4cmZo+KGy8mW5Fi1/G06VTpq7bvGPEtd2rYONd4EMC4jhT5Wk4QXJzg95W/i+er9HXdbKK8zs3QzrbaFpZYeHJmhTiMcvKRa9lN9T5qp01dqq3LXZtRoaE20pTDvwprYhsiDLqpvbnF9BVukrlrLLzkRfknDzMn2uB4T8FL962z8vjXv4mvN0p0tfZ8fp7xfrk8jt3WnDRM9iAzZ7EWIDANqO/Wq/iVLpropfsoj8Pc01v9TIjZ6Y3Gw+Fx4xoOJmbDwqkTQhLkJxcyF2LAAmzLa9h0vWR20O1qdzea9s7enhklE0hiWPZ/HkEKpIUlEhVmQuvNYaANp5qmmhNZbkSSu0N6kjkaJIJ5zGFMxiCWjzAMAczrdspDZUBNiO8X5rDlS3BMmE++UWdY4Yp8SzwJiUEKqQ0Tsyg5mZQDynQkHuvUrCcS8u4ScMm+ZfE7PWCKR4MWkjlwq3FsoA1YWyEkvp8W19atyopqnVCSQ23Pw5XkKswSLMQouxAL9B2mt/DYbr4a1e19jzMZxxTf6V/pqTaoLYZeHLfEqWTl0UBc3PrymqdLXFT2+vuOt2mWpqfbqiKeXhTWgk4bDJzMcwW6i+q69at0ldyWWZHMybh5HUMf8ADpBw5Mzx8QHLyAdxa/jeaqdNXbd8C13atg4/d9eAJ+FNlMnCtk583flv4vnq/SV3W5aSV5nZuhnW20LTSw8OTNFHxGOXlIsDZTfVtelU6au1Vblrs2o0OdNuKY8PJwprYh8iDJzKc2W7i+gv21bpK5ayy85Fb8k4eZm21gDiRwpfvUAvy+NcE8mvN0p0tfZ8fp7yb9ctD1Nqgthl4cv30pZOXRQADz68p1qOlrirw+vuF2mWp1bt4DNLJiZsMYZwWhVi5bPEGBByg21IGtv2VrVNlCoVUrX4l8KnN1NQ9Pgd+8e0WgiV1KgtIiXdWZQHa18qkE1B3OLB7elZXzIAUikkBs6h8jsoIVuYKwF9fmJFiQNmDxuKedUJg4ZjWU8j58rEjLfPa4t1t81AT1AU84c4V8QEwpTDRpxg6tmaRyLsApN82nT6RVMbCeI05lvL3GW2xuKctT1dsA+DfBS/fV8nL4trePry9a49LX2vD6+4X6ZPM2bFxYkxUllZeGDGcwtcqdSO9detX4jDdHCKe+qfoc8FzxT/AG/6at9doyRNAvGfD4dy/HxKIHaPKBkXmVlQMS13K2GW2l687CpTnvex6TGydscGCWaXFpisOGXgTJkaV81l4bCMBS+cgCwF76gWuVVMtJKGDbHvhGFmM0M0DQxNOY5AhZ4ktmZSjspsSARcEXHfUcp5Q5Em7Zm86yvEjQTw8cOYTKEUSBAraAOWBKtmCsAbK1wLVFWG0tRJjPvZEFJSOWVjLJDGiBc0jRaSMpLBQim4LMRqLdouWE+8Sa23yhERkMcwcSrA0GVTMszqGRbBspzBlswYjm66G08pzHxEknPOZMK7tG8ZaNyUfLnXlOhyki/oJq/DKMej9y/s4cV6iv8Aa/6IfCbQ54YRG+aZXdTbkABY2Zuw6V6GNw9bqdW0f0jJgVdlKNZ/tnRsbd6OWPiY3BYdZ2Zs1gr3F9CWt1P0egaU3hq2ipwdaMFVKa6VJaK5mkUAoBQCgFAKAUAoBQCgIbZHWb9K1ZfxP06f2ozcF/3+5kFhMJtHCxnDQRQSxgsIJnlKGNGYsokiCHNkByjKeYAXtWJuip3M2nLtvdLEyrKokWRn2f4LxHNmaYuWLMAtgpv2eqrU4tKj3yRBq21uWzYmaZMJgsTx8hJxNw8TrGsehCNnjIVTl5Te+uuinF7KUtRsIJjYm70kGLEvwXDGDiw9oxkHEjkkdsseuVLOLC5qtWInTHjJMEbsrdnFQLs0gRM+EEyTKXYDJOVuyNkNyoXoQL36irVYlLu8SILRH+F/8Y/e9elwf/mf7n/hhq/9f8V/bJermsUAoBQCgFAKAUAoCH2ttTDLIsU2e65ZbiOVkSxbKzyKpRBdW8cgaGgNOPkwWIkCSFiylkDDipGx/HjMq2R9VN4yT4uo0oDXiNsYIq0wMvKsYLRxTluGGLqwVUuYSQ3wgBUi+tqAmdn45JkEiBwpvbPHJE2n5LqrW89rGgOmgFARMv4X/wAQ/iaqcZ/5V+7/ABGWn/1/x/1nJtuPGLJHLhskihWSXDyNww9ypDq+VrOtmFiLEN2WryabYio3FdxW50uJjxbSRwQPiDAywC8sObDuXBlsFzF7hWyjxQNTXRYqpajOJ+pEGlNzJTDiguEwGFaXDSwoIbszPILXaXIuVNPFCnvvpap5qlZt5iCxbybJmkw8Xg5QYnDskkJckJmUZGBIF8rRtIvz1zoqSqc6MlkNtTce8GDVI4MQ2FVg0eIuIpjKAZGzBTlkzjOGynqR21enGzfdJEGeC3UkWOMCHCwEYuGdo4AQixx9hfKC79TfKvW3ZejxVOreRMFs2r/oS/o3/hNRwvr6P3L+zhxfqK/2v+jdsv8A0h6W/iNe1i+l8v6KcP6tfH+2ddczsKAUAoBQCgFAKAUAoBQCgIo7H5mKyMMxLEc3U69jAfsrrVXRXF1Kfy+xkXCtNumpqXPf9z33Kbyzet/r1WML2F8l9ienr9t/X7j3Kbyzet/r0jC9hfJfYdPX7b+v3HuU3lm9b/XpGF7C+S+w6ev239fuPcpvLN63+vSML2F8l9h09ftv6/ce5TeWb1v9ekYXsL5L7Dp6/bf1+5swezMj5y5Y2trfp85Pn9dS66bbaVC8+CJw+Htrvbl6edSQrmaRQCgFAKAUAoBQCgIfFbBWXEPLIWKNHGmQO6qcjSsc6ggMDnGhv299AaPcabKsBePgrIJAwDcUhZOKq2vl0YLdtcwB0F9AMMJsOZY5kLoqvEY1RC5jzEEZ8rE8MdmRNPTpQE9h48qKvcAPULUBsoBQHBjdm53zhyptl0v0BJ7CO/8AdXRVq22pStfOpmxOHurvThxHnQ1e5TeWb1v9eojC9hfJfYjp6/bf1+49ym8s3rf69IwvYXyX2HT1+2/r9x7lN5ZvW/16RhewvkvsOnr9t/X7j3Kbyzet/r0jC9hfJfYdPX7b+v3HuU3lm9b/AF6RhewvkvsOnr9t/X7j3Kbyzet/r0jC9hfJfYdPX7b+v3MZNjlgQZWIIsRd9Qf99TS8KlpqhT8PsVq4WqpOl1uH7/uSOGhCKFBvbt9OtVqqucmnDosptNtVLigFAKAUAoBQCgFAKAUAoBQCgFAKAUAoBQCgFAKAUAoBQCgFAKAUAoBQCgFAKAUAoBQCgFAKAUAoBQCgP//Z"/>
          <p:cNvSpPr>
            <a:spLocks noChangeAspect="1" noChangeArrowheads="1"/>
          </p:cNvSpPr>
          <p:nvPr/>
        </p:nvSpPr>
        <p:spPr bwMode="auto">
          <a:xfrm>
            <a:off x="155575" y="-1195388"/>
            <a:ext cx="5715000" cy="24955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83" y="1981200"/>
            <a:ext cx="59518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13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52400"/>
            <a:ext cx="4953000" cy="66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First end to end example</a:t>
            </a:r>
            <a:endParaRPr lang="en-US" sz="3600" b="1" i="0" u="none" strike="noStrike" cap="none" dirty="0">
              <a:solidFill>
                <a:srgbClr val="242423"/>
              </a:solidFill>
              <a:latin typeface="Arial"/>
              <a:ea typeface="Arial"/>
              <a:cs typeface="Arial"/>
              <a:sym typeface="Arial"/>
            </a:endParaRPr>
          </a:p>
        </p:txBody>
      </p:sp>
      <p:sp>
        <p:nvSpPr>
          <p:cNvPr id="4" name="TextBox 3"/>
          <p:cNvSpPr txBox="1"/>
          <p:nvPr/>
        </p:nvSpPr>
        <p:spPr>
          <a:xfrm>
            <a:off x="533400" y="1210016"/>
            <a:ext cx="4800600" cy="4616648"/>
          </a:xfrm>
          <a:prstGeom prst="rect">
            <a:avLst/>
          </a:prstGeom>
          <a:noFill/>
        </p:spPr>
        <p:txBody>
          <a:bodyPr wrap="square" rtlCol="0">
            <a:spAutoFit/>
          </a:bodyPr>
          <a:lstStyle/>
          <a:p>
            <a:r>
              <a:rPr lang="en-US" sz="2400" dirty="0" smtClean="0"/>
              <a:t>Not allowed:</a:t>
            </a:r>
          </a:p>
          <a:p>
            <a:pPr marL="457200" lvl="2" indent="-222250">
              <a:buFont typeface="Arial" pitchFamily="34" charset="0"/>
              <a:buChar char="•"/>
              <a:tabLst>
                <a:tab pos="457200" algn="l"/>
                <a:tab pos="852488" algn="l"/>
              </a:tabLst>
            </a:pPr>
            <a:r>
              <a:rPr lang="en-US" sz="1800" dirty="0"/>
              <a:t>admin database</a:t>
            </a:r>
          </a:p>
          <a:p>
            <a:pPr marL="457200" lvl="2" indent="-222250">
              <a:buFont typeface="Arial" pitchFamily="34" charset="0"/>
              <a:buChar char="•"/>
              <a:tabLst>
                <a:tab pos="457200" algn="l"/>
                <a:tab pos="852488" algn="l"/>
              </a:tabLst>
            </a:pPr>
            <a:r>
              <a:rPr lang="en-US" sz="1800" dirty="0"/>
              <a:t>local database</a:t>
            </a:r>
          </a:p>
          <a:p>
            <a:pPr marL="457200" lvl="2" indent="-222250">
              <a:buFont typeface="Arial" pitchFamily="34" charset="0"/>
              <a:buChar char="•"/>
              <a:tabLst>
                <a:tab pos="457200" algn="l"/>
                <a:tab pos="852488" algn="l"/>
              </a:tabLst>
            </a:pPr>
            <a:r>
              <a:rPr lang="en-US" sz="1800" dirty="0" err="1"/>
              <a:t>config</a:t>
            </a:r>
            <a:r>
              <a:rPr lang="en-US" sz="1800" dirty="0"/>
              <a:t> database</a:t>
            </a:r>
          </a:p>
          <a:p>
            <a:pPr marL="457200" lvl="2" indent="-222250">
              <a:buFont typeface="Arial" pitchFamily="34" charset="0"/>
              <a:buChar char="•"/>
              <a:tabLst>
                <a:tab pos="457200" algn="l"/>
                <a:tab pos="852488" algn="l"/>
              </a:tabLst>
            </a:pPr>
            <a:r>
              <a:rPr lang="en-US" sz="1800" dirty="0"/>
              <a:t>Any system.* collection in any </a:t>
            </a:r>
            <a:r>
              <a:rPr lang="en-US" sz="1800" dirty="0" smtClean="0"/>
              <a:t>database</a:t>
            </a:r>
          </a:p>
          <a:p>
            <a:pPr lvl="2"/>
            <a:r>
              <a:rPr lang="en-US" sz="2400" dirty="0" smtClean="0"/>
              <a:t>4 (DML) command verbs:</a:t>
            </a:r>
          </a:p>
          <a:p>
            <a:pPr marL="457200" lvl="2" indent="-222250">
              <a:buFont typeface="Arial" pitchFamily="34" charset="0"/>
              <a:buChar char="•"/>
            </a:pPr>
            <a:r>
              <a:rPr lang="en-US" sz="1800" dirty="0"/>
              <a:t>f</a:t>
            </a:r>
            <a:r>
              <a:rPr lang="en-US" sz="1800" dirty="0" smtClean="0"/>
              <a:t>ind()</a:t>
            </a:r>
          </a:p>
          <a:p>
            <a:pPr marL="457200" lvl="2" indent="-222250">
              <a:buFont typeface="Arial" pitchFamily="34" charset="0"/>
              <a:buChar char="•"/>
            </a:pPr>
            <a:r>
              <a:rPr lang="en-US" sz="1800" dirty="0"/>
              <a:t>i</a:t>
            </a:r>
            <a:r>
              <a:rPr lang="en-US" sz="1800" dirty="0" smtClean="0"/>
              <a:t>nsert()</a:t>
            </a:r>
          </a:p>
          <a:p>
            <a:pPr marL="457200" lvl="2" indent="-222250">
              <a:buFont typeface="Arial" pitchFamily="34" charset="0"/>
              <a:buChar char="•"/>
            </a:pPr>
            <a:r>
              <a:rPr lang="en-US" sz="1800" dirty="0"/>
              <a:t>r</a:t>
            </a:r>
            <a:r>
              <a:rPr lang="en-US" sz="1800" dirty="0" smtClean="0"/>
              <a:t>emove()</a:t>
            </a:r>
          </a:p>
          <a:p>
            <a:pPr marL="457200" lvl="2" indent="-222250">
              <a:buFont typeface="Arial" pitchFamily="34" charset="0"/>
              <a:buChar char="•"/>
            </a:pPr>
            <a:r>
              <a:rPr lang="en-US" sz="1800" dirty="0"/>
              <a:t>u</a:t>
            </a:r>
            <a:r>
              <a:rPr lang="en-US" sz="1800" dirty="0" smtClean="0"/>
              <a:t>pdate()</a:t>
            </a:r>
          </a:p>
          <a:p>
            <a:pPr marL="234950" lvl="1" indent="-234950"/>
            <a:r>
              <a:rPr lang="en-US" sz="2400" dirty="0" smtClean="0"/>
              <a:t>How-</a:t>
            </a:r>
          </a:p>
          <a:p>
            <a:pPr marL="457200" lvl="1" indent="-222250">
              <a:buFont typeface="Arial" pitchFamily="34" charset="0"/>
              <a:buChar char="•"/>
            </a:pPr>
            <a:r>
              <a:rPr lang="en-US" sz="1800" dirty="0" err="1"/>
              <a:t>db.createCollection</a:t>
            </a:r>
            <a:r>
              <a:rPr lang="en-US" sz="1800" dirty="0"/>
              <a:t>()</a:t>
            </a:r>
          </a:p>
          <a:p>
            <a:pPr marL="457200" lvl="1" indent="-222250">
              <a:buFont typeface="Arial" pitchFamily="34" charset="0"/>
              <a:buChar char="•"/>
            </a:pPr>
            <a:r>
              <a:rPr lang="en-US" sz="1800" dirty="0" err="1"/>
              <a:t>db.runCommand</a:t>
            </a:r>
            <a:r>
              <a:rPr lang="en-US" sz="1800" dirty="0"/>
              <a:t>( { “</a:t>
            </a:r>
            <a:r>
              <a:rPr lang="en-US" sz="1800" dirty="0" err="1"/>
              <a:t>collMod</a:t>
            </a:r>
            <a:r>
              <a:rPr lang="en-US" sz="1800" dirty="0"/>
              <a:t>” : .. } )</a:t>
            </a:r>
          </a:p>
          <a:p>
            <a:pPr marL="457200" lvl="1" indent="-222250">
              <a:buFont typeface="Arial" pitchFamily="34" charset="0"/>
              <a:buChar char="•"/>
            </a:pPr>
            <a:endParaRPr lang="en-US" sz="2400" dirty="0"/>
          </a:p>
          <a:p>
            <a:endParaRPr lang="en-US" sz="1800" dirty="0"/>
          </a:p>
        </p:txBody>
      </p:sp>
      <p:sp>
        <p:nvSpPr>
          <p:cNvPr id="5" name="TextBox 4"/>
          <p:cNvSpPr txBox="1"/>
          <p:nvPr/>
        </p:nvSpPr>
        <p:spPr>
          <a:xfrm>
            <a:off x="6019800" y="1671680"/>
            <a:ext cx="6019800" cy="3693319"/>
          </a:xfrm>
          <a:prstGeom prst="rect">
            <a:avLst/>
          </a:prstGeom>
          <a:noFill/>
        </p:spPr>
        <p:txBody>
          <a:bodyPr wrap="square" rtlCol="0">
            <a:spAutoFit/>
          </a:bodyPr>
          <a:lstStyle/>
          <a:p>
            <a:r>
              <a:rPr lang="en-US" sz="2400" dirty="0" smtClean="0"/>
              <a:t>Authorization:</a:t>
            </a:r>
          </a:p>
          <a:p>
            <a:pPr marL="457200" lvl="2" indent="-222250">
              <a:buFont typeface="Arial" pitchFamily="34" charset="0"/>
              <a:buChar char="•"/>
            </a:pPr>
            <a:r>
              <a:rPr lang="en-US" sz="1800" dirty="0" err="1" smtClean="0"/>
              <a:t>bypassDocumentValidation</a:t>
            </a:r>
            <a:endParaRPr lang="en-US" sz="1800" dirty="0" smtClean="0"/>
          </a:p>
          <a:p>
            <a:pPr marL="457200" lvl="2" indent="-222250">
              <a:buFont typeface="Arial" pitchFamily="34" charset="0"/>
              <a:buChar char="•"/>
            </a:pPr>
            <a:r>
              <a:rPr lang="en-US" sz="1800" dirty="0" err="1"/>
              <a:t>dbAdmin</a:t>
            </a:r>
            <a:r>
              <a:rPr lang="en-US" sz="1800" dirty="0"/>
              <a:t> and restore</a:t>
            </a:r>
          </a:p>
          <a:p>
            <a:pPr lvl="2"/>
            <a:r>
              <a:rPr lang="en-US" sz="2400" dirty="0" err="1" smtClean="0"/>
              <a:t>validationLevel</a:t>
            </a:r>
            <a:endParaRPr lang="en-US" sz="2400" dirty="0" smtClean="0"/>
          </a:p>
          <a:p>
            <a:pPr marL="457200" lvl="2" indent="-222250">
              <a:buFont typeface="Arial" pitchFamily="34" charset="0"/>
              <a:buChar char="•"/>
            </a:pPr>
            <a:r>
              <a:rPr lang="en-US" sz="1800" dirty="0" smtClean="0"/>
              <a:t>off</a:t>
            </a:r>
            <a:r>
              <a:rPr lang="en-US" sz="1800" dirty="0"/>
              <a:t>, strict or moderate.</a:t>
            </a:r>
          </a:p>
          <a:p>
            <a:pPr lvl="2"/>
            <a:r>
              <a:rPr lang="en-US" sz="2400" dirty="0" err="1" smtClean="0"/>
              <a:t>validationAction</a:t>
            </a:r>
            <a:endParaRPr lang="en-US" sz="2400" dirty="0" smtClean="0"/>
          </a:p>
          <a:p>
            <a:pPr marL="457200" lvl="2" indent="-222250">
              <a:buFont typeface="Arial" pitchFamily="34" charset="0"/>
              <a:buChar char="•"/>
            </a:pPr>
            <a:r>
              <a:rPr lang="en-US" sz="1800" dirty="0" smtClean="0"/>
              <a:t>warn </a:t>
            </a:r>
            <a:r>
              <a:rPr lang="en-US" sz="1800" dirty="0"/>
              <a:t>or </a:t>
            </a:r>
            <a:r>
              <a:rPr lang="en-US" sz="1800" dirty="0" smtClean="0"/>
              <a:t>error</a:t>
            </a:r>
          </a:p>
          <a:p>
            <a:pPr lvl="2"/>
            <a:endParaRPr lang="en-US" sz="1800" dirty="0"/>
          </a:p>
          <a:p>
            <a:pPr lvl="2"/>
            <a:r>
              <a:rPr lang="en-US" sz="1800" dirty="0" err="1"/>
              <a:t>db.getCollectionInfos</a:t>
            </a:r>
            <a:r>
              <a:rPr lang="en-US" sz="1800" dirty="0"/>
              <a:t>() </a:t>
            </a:r>
          </a:p>
          <a:p>
            <a:pPr lvl="2"/>
            <a:r>
              <a:rPr lang="en-US" sz="1800" dirty="0" err="1" smtClean="0"/>
              <a:t>db.getCollectionInfos</a:t>
            </a:r>
            <a:r>
              <a:rPr lang="en-US" sz="1800" dirty="0"/>
              <a:t>( { “name” : “ &lt;collection name&gt; “ } )</a:t>
            </a:r>
          </a:p>
          <a:p>
            <a:pPr lvl="2"/>
            <a:endParaRPr lang="en-US" sz="1800" dirty="0"/>
          </a:p>
          <a:p>
            <a:endParaRPr lang="en-US" sz="1800" dirty="0"/>
          </a:p>
        </p:txBody>
      </p:sp>
    </p:spTree>
    <p:extLst>
      <p:ext uri="{BB962C8B-B14F-4D97-AF65-F5344CB8AC3E}">
        <p14:creationId xmlns:p14="http://schemas.microsoft.com/office/powerpoint/2010/main" val="155544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219200"/>
            <a:ext cx="4267200" cy="5078313"/>
          </a:xfrm>
          <a:prstGeom prst="rect">
            <a:avLst/>
          </a:prstGeom>
          <a:noFill/>
        </p:spPr>
        <p:txBody>
          <a:bodyPr wrap="square" rtlCol="0">
            <a:spAutoFit/>
          </a:bodyPr>
          <a:lstStyle/>
          <a:p>
            <a:r>
              <a:rPr lang="en-US" sz="1800" dirty="0" err="1"/>
              <a:t>db.my_coll.drop</a:t>
            </a:r>
            <a:r>
              <a:rPr lang="en-US" sz="1800" dirty="0"/>
              <a:t>()</a:t>
            </a:r>
          </a:p>
          <a:p>
            <a:r>
              <a:rPr lang="en-US" sz="1800" dirty="0"/>
              <a:t> </a:t>
            </a:r>
          </a:p>
          <a:p>
            <a:r>
              <a:rPr lang="en-US" sz="1800" dirty="0" err="1"/>
              <a:t>vc</a:t>
            </a:r>
            <a:r>
              <a:rPr lang="en-US" sz="1800" dirty="0"/>
              <a:t> = { "$and" : </a:t>
            </a:r>
          </a:p>
          <a:p>
            <a:r>
              <a:rPr lang="en-US" sz="1800" dirty="0"/>
              <a:t>   [ </a:t>
            </a:r>
          </a:p>
          <a:p>
            <a:r>
              <a:rPr lang="en-US" sz="1800" dirty="0"/>
              <a:t>   { "k1" : { "$exists" : "true" } },</a:t>
            </a:r>
          </a:p>
          <a:p>
            <a:r>
              <a:rPr lang="en-US" sz="1800" dirty="0"/>
              <a:t>   { "k1" : { "$</a:t>
            </a:r>
            <a:r>
              <a:rPr lang="en-US" sz="1800" dirty="0" err="1"/>
              <a:t>eq</a:t>
            </a:r>
            <a:r>
              <a:rPr lang="en-US" sz="1800" dirty="0"/>
              <a:t>"     : 17     } }</a:t>
            </a:r>
          </a:p>
          <a:p>
            <a:r>
              <a:rPr lang="en-US" sz="1800" dirty="0"/>
              <a:t>   ] } </a:t>
            </a:r>
          </a:p>
          <a:p>
            <a:r>
              <a:rPr lang="en-US" sz="1800" dirty="0"/>
              <a:t>      </a:t>
            </a:r>
          </a:p>
          <a:p>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17 } )</a:t>
            </a:r>
          </a:p>
          <a:p>
            <a:r>
              <a:rPr lang="en-US" sz="1800" dirty="0"/>
              <a:t># </a:t>
            </a:r>
            <a:r>
              <a:rPr lang="en-US" sz="1800" dirty="0" err="1"/>
              <a:t>db.my_coll.insert</a:t>
            </a:r>
            <a:r>
              <a:rPr lang="en-US" sz="1800" dirty="0"/>
              <a:t>( { "k2" : 30 } )</a:t>
            </a:r>
          </a:p>
          <a:p>
            <a:r>
              <a:rPr lang="en-US" sz="1800" dirty="0"/>
              <a:t># </a:t>
            </a:r>
            <a:r>
              <a:rPr lang="en-US" sz="1800" dirty="0" err="1"/>
              <a:t>db.my_coll.insert</a:t>
            </a:r>
            <a:r>
              <a:rPr lang="en-US" sz="1800" dirty="0"/>
              <a:t>( { "k1" : 32 } )</a:t>
            </a:r>
          </a:p>
          <a:p>
            <a:r>
              <a:rPr lang="en-US" sz="1800" dirty="0"/>
              <a:t># </a:t>
            </a:r>
            <a:r>
              <a:rPr lang="en-US" sz="1800" dirty="0" err="1"/>
              <a:t>db.my_coll.insert</a:t>
            </a:r>
            <a:r>
              <a:rPr lang="en-US" sz="1800" dirty="0"/>
              <a:t>( { "k1" : "</a:t>
            </a:r>
            <a:r>
              <a:rPr lang="en-US" sz="1800" dirty="0" err="1"/>
              <a:t>aaa</a:t>
            </a:r>
            <a:r>
              <a:rPr lang="en-US" sz="1800" dirty="0"/>
              <a:t>" } )</a:t>
            </a:r>
          </a:p>
          <a:p>
            <a:endParaRPr lang="en-US" sz="1800" dirty="0"/>
          </a:p>
          <a:p>
            <a:endParaRPr lang="en-US" sz="1800" dirty="0" err="1"/>
          </a:p>
        </p:txBody>
      </p:sp>
      <p:sp>
        <p:nvSpPr>
          <p:cNvPr id="4" name="TextBox 3"/>
          <p:cNvSpPr txBox="1"/>
          <p:nvPr/>
        </p:nvSpPr>
        <p:spPr>
          <a:xfrm>
            <a:off x="5410200" y="1219200"/>
            <a:ext cx="4267200" cy="3693319"/>
          </a:xfrm>
          <a:prstGeom prst="rect">
            <a:avLst/>
          </a:prstGeom>
          <a:noFill/>
        </p:spPr>
        <p:txBody>
          <a:bodyPr wrap="square" rtlCol="0">
            <a:spAutoFit/>
          </a:bodyPr>
          <a:lstStyle/>
          <a:p>
            <a:r>
              <a:rPr lang="en-US" sz="1800" dirty="0" err="1" smtClean="0"/>
              <a:t>db.my_coll.drop</a:t>
            </a:r>
            <a:r>
              <a:rPr lang="en-US" sz="1800" dirty="0"/>
              <a:t>()</a:t>
            </a:r>
          </a:p>
          <a:p>
            <a:r>
              <a:rPr lang="en-US" sz="1800" dirty="0"/>
              <a:t> </a:t>
            </a:r>
          </a:p>
          <a:p>
            <a:r>
              <a:rPr lang="en-US" sz="1800" dirty="0" err="1"/>
              <a:t>vc</a:t>
            </a:r>
            <a:r>
              <a:rPr lang="en-US" sz="1800" dirty="0"/>
              <a:t> = { "$and" : </a:t>
            </a:r>
          </a:p>
          <a:p>
            <a:r>
              <a:rPr lang="en-US" sz="1800" dirty="0"/>
              <a:t>   [ </a:t>
            </a:r>
          </a:p>
          <a:p>
            <a:r>
              <a:rPr lang="en-US" sz="1800" dirty="0"/>
              <a:t>   { "k1" : { "$</a:t>
            </a:r>
            <a:r>
              <a:rPr lang="en-US" sz="1800" dirty="0" err="1"/>
              <a:t>eq</a:t>
            </a:r>
            <a:r>
              <a:rPr lang="en-US" sz="1800" dirty="0"/>
              <a:t>"     : 17     } }</a:t>
            </a:r>
          </a:p>
          <a:p>
            <a:r>
              <a:rPr lang="en-US" sz="1800" dirty="0"/>
              <a:t>   ] } </a:t>
            </a:r>
          </a:p>
          <a:p>
            <a:r>
              <a:rPr lang="en-US" sz="1800" dirty="0"/>
              <a:t>      </a:t>
            </a:r>
          </a:p>
          <a:p>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17 } )</a:t>
            </a:r>
          </a:p>
          <a:p>
            <a:r>
              <a:rPr lang="en-US" sz="1800" dirty="0"/>
              <a:t># </a:t>
            </a:r>
            <a:r>
              <a:rPr lang="en-US" sz="1800" dirty="0" err="1"/>
              <a:t>db.my_coll.insert</a:t>
            </a:r>
            <a:r>
              <a:rPr lang="en-US" sz="1800" dirty="0"/>
              <a:t>( { "k2" : 30 } )</a:t>
            </a:r>
          </a:p>
        </p:txBody>
      </p:sp>
      <p:sp>
        <p:nvSpPr>
          <p:cNvPr id="5"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First end to end example</a:t>
            </a:r>
            <a:endParaRPr lang="en-US" sz="3600" b="1" i="0" u="none" strike="noStrike" cap="none" dirty="0">
              <a:solidFill>
                <a:srgbClr val="242423"/>
              </a:solidFill>
              <a:latin typeface="Arial"/>
              <a:ea typeface="Arial"/>
              <a:cs typeface="Arial"/>
              <a:sym typeface="Arial"/>
            </a:endParaRPr>
          </a:p>
        </p:txBody>
      </p:sp>
    </p:spTree>
    <p:extLst>
      <p:ext uri="{BB962C8B-B14F-4D97-AF65-F5344CB8AC3E}">
        <p14:creationId xmlns:p14="http://schemas.microsoft.com/office/powerpoint/2010/main" val="1694621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858000" y="2052936"/>
            <a:ext cx="487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Specify the expressions using any </a:t>
            </a:r>
            <a:r>
              <a:rPr kumimoji="0" lang="en-US" sz="2400" b="0" i="1" u="none" strike="noStrike" cap="none" normalizeH="0" baseline="0" dirty="0" smtClean="0">
                <a:ln>
                  <a:noFill/>
                </a:ln>
                <a:solidFill>
                  <a:schemeClr val="tx1"/>
                </a:solidFill>
                <a:effectLst/>
                <a:latin typeface="Arial" pitchFamily="34" charset="0"/>
                <a:cs typeface="Arial" pitchFamily="34" charset="0"/>
                <a:hlinkClick r:id="rId2"/>
              </a:rPr>
              <a:t>query operators</a:t>
            </a:r>
            <a:r>
              <a:rPr kumimoji="0" lang="en-US" sz="2400" b="0" i="0" u="none" strike="noStrike" cap="none" normalizeH="0" baseline="0" dirty="0" smtClean="0">
                <a:ln>
                  <a:noFill/>
                </a:ln>
                <a:solidFill>
                  <a:schemeClr val="tx1"/>
                </a:solidFill>
                <a:effectLst/>
                <a:latin typeface="Arial" pitchFamily="34" charset="0"/>
                <a:cs typeface="Arial" pitchFamily="34" charset="0"/>
              </a:rPr>
              <a:t>, with the exception of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hlinkClick r:id="rId3" tooltip="$near"/>
              </a:rPr>
              <a:t>$near</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hlinkClick r:id="rId4" tooltip="$nearSphere"/>
              </a:rPr>
              <a:t>$</a:t>
            </a:r>
            <a:r>
              <a:rPr kumimoji="0" lang="en-US" sz="2400" b="0" i="0" u="none" strike="noStrike" cap="none" normalizeH="0" baseline="0" dirty="0" err="1" smtClean="0">
                <a:ln>
                  <a:noFill/>
                </a:ln>
                <a:solidFill>
                  <a:schemeClr val="tx1"/>
                </a:solidFill>
                <a:effectLst/>
                <a:latin typeface="Arial Unicode MS" pitchFamily="34" charset="-128"/>
                <a:cs typeface="Arial" pitchFamily="34" charset="0"/>
                <a:hlinkClick r:id="rId4" tooltip="$nearSphere"/>
              </a:rPr>
              <a:t>nearSphere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hlinkClick r:id="rId5" tooltip="$text"/>
              </a:rPr>
              <a:t>$text</a:t>
            </a:r>
            <a:r>
              <a:rPr kumimoji="0" lang="en-US" sz="2400" b="0" i="0" u="none" strike="noStrike" cap="none" normalizeH="0" baseline="0" dirty="0" smtClean="0">
                <a:ln>
                  <a:noFill/>
                </a:ln>
                <a:solidFill>
                  <a:schemeClr val="tx1"/>
                </a:solidFill>
                <a:effectLst/>
                <a:latin typeface="Arial" pitchFamily="34" charset="0"/>
                <a:cs typeface="Arial" pitchFamily="34" charset="0"/>
              </a:rPr>
              <a:t>, and </a:t>
            </a:r>
            <a:r>
              <a:rPr kumimoji="0" lang="en-US" sz="2400" b="0" i="0" u="none" strike="noStrike" cap="none" normalizeH="0" baseline="0" dirty="0" smtClean="0">
                <a:ln>
                  <a:noFill/>
                </a:ln>
                <a:solidFill>
                  <a:schemeClr val="tx1"/>
                </a:solidFill>
                <a:effectLst/>
                <a:latin typeface="Arial Unicode MS" pitchFamily="34" charset="-128"/>
                <a:cs typeface="Arial" pitchFamily="34" charset="0"/>
                <a:hlinkClick r:id="rId6" tooltip="$where"/>
              </a:rPr>
              <a:t>$where</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TextBox 4"/>
          <p:cNvSpPr txBox="1"/>
          <p:nvPr/>
        </p:nvSpPr>
        <p:spPr>
          <a:xfrm>
            <a:off x="2057400" y="5867400"/>
            <a:ext cx="6894836" cy="307777"/>
          </a:xfrm>
          <a:prstGeom prst="rect">
            <a:avLst/>
          </a:prstGeom>
          <a:noFill/>
        </p:spPr>
        <p:txBody>
          <a:bodyPr wrap="none" rtlCol="0">
            <a:spAutoFit/>
          </a:bodyPr>
          <a:lstStyle/>
          <a:p>
            <a:r>
              <a:rPr lang="en-US" dirty="0" smtClean="0"/>
              <a:t>Source: https</a:t>
            </a:r>
            <a:r>
              <a:rPr lang="en-US" dirty="0"/>
              <a:t>://docs.mongodb.org/manual/reference/operator/query/#query-selectors</a:t>
            </a:r>
          </a:p>
        </p:txBody>
      </p:sp>
      <p:pic>
        <p:nvPicPr>
          <p:cNvPr id="122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99" y="457200"/>
            <a:ext cx="64998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768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066800"/>
            <a:ext cx="10911991"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194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1000"/>
            <a:ext cx="8039386"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1219200" y="5080000"/>
            <a:ext cx="5334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5562600"/>
            <a:ext cx="5334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58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76400"/>
            <a:ext cx="334404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Daily stand up</a:t>
            </a:r>
            <a:endParaRPr lang="en-US" sz="3600" b="1" i="0" u="none" strike="noStrike" cap="none" dirty="0">
              <a:solidFill>
                <a:srgbClr val="242423"/>
              </a:solidFill>
              <a:latin typeface="Arial"/>
              <a:ea typeface="Arial"/>
              <a:cs typeface="Arial"/>
              <a:sym typeface="Arial"/>
            </a:endParaRPr>
          </a:p>
        </p:txBody>
      </p:sp>
      <p:sp>
        <p:nvSpPr>
          <p:cNvPr id="8" name="TextBox 7"/>
          <p:cNvSpPr txBox="1"/>
          <p:nvPr/>
        </p:nvSpPr>
        <p:spPr>
          <a:xfrm>
            <a:off x="4876800" y="1600200"/>
            <a:ext cx="6019800" cy="4524315"/>
          </a:xfrm>
          <a:prstGeom prst="rect">
            <a:avLst/>
          </a:prstGeom>
          <a:noFill/>
        </p:spPr>
        <p:txBody>
          <a:bodyPr wrap="square" rtlCol="0">
            <a:spAutoFit/>
          </a:bodyPr>
          <a:lstStyle/>
          <a:p>
            <a:pPr marL="342900" indent="-342900">
              <a:buFont typeface="Arial"/>
              <a:buChar char="•"/>
            </a:pPr>
            <a:endParaRPr lang="en-US" sz="2400" dirty="0" smtClean="0"/>
          </a:p>
          <a:p>
            <a:pPr marL="342900" indent="-342900">
              <a:buFont typeface="Arial"/>
              <a:buChar char="•"/>
            </a:pPr>
            <a:r>
              <a:rPr lang="en-US" sz="2400" dirty="0" smtClean="0"/>
              <a:t>Name – Company</a:t>
            </a:r>
          </a:p>
          <a:p>
            <a:pPr marL="342900" indent="-342900">
              <a:buFont typeface="Arial"/>
              <a:buChar char="•"/>
            </a:pPr>
            <a:endParaRPr lang="en-US" sz="2400" dirty="0"/>
          </a:p>
          <a:p>
            <a:pPr marL="342900" indent="-342900">
              <a:buFont typeface="Arial"/>
              <a:buChar char="•"/>
            </a:pPr>
            <a:r>
              <a:rPr lang="en-US" sz="2400" dirty="0" smtClean="0"/>
              <a:t>Something about Mongo admin/coding you know that no one else here knows</a:t>
            </a:r>
          </a:p>
          <a:p>
            <a:pPr marL="342900" indent="-342900">
              <a:buFont typeface="Arial"/>
              <a:buChar char="•"/>
            </a:pPr>
            <a:endParaRPr lang="en-US" sz="2400" dirty="0"/>
          </a:p>
          <a:p>
            <a:pPr marL="342900" indent="-342900">
              <a:buFont typeface="Arial"/>
              <a:buChar char="•"/>
            </a:pPr>
            <a:r>
              <a:rPr lang="en-US" sz="2400" dirty="0" smtClean="0"/>
              <a:t>Something about Mongo you wish you knew</a:t>
            </a:r>
          </a:p>
          <a:p>
            <a:pPr marL="342900" indent="-342900">
              <a:buFont typeface="Arial"/>
              <a:buChar char="•"/>
            </a:pPr>
            <a:endParaRPr lang="en-US" sz="2400" dirty="0"/>
          </a:p>
          <a:p>
            <a:pPr marL="342900" indent="-342900">
              <a:buFont typeface="Arial"/>
              <a:buChar char="•"/>
            </a:pPr>
            <a:r>
              <a:rPr lang="en-US" sz="2400" dirty="0" smtClean="0"/>
              <a:t>Your next major Mongo </a:t>
            </a:r>
            <a:r>
              <a:rPr lang="en-US" sz="2400" dirty="0" smtClean="0"/>
              <a:t>project</a:t>
            </a:r>
            <a:endParaRPr lang="en-US" sz="2400" dirty="0"/>
          </a:p>
          <a:p>
            <a:endParaRPr lang="en-US" sz="2400" dirty="0" smtClean="0"/>
          </a:p>
          <a:p>
            <a:endParaRPr lang="en-US" sz="2400" dirty="0"/>
          </a:p>
        </p:txBody>
      </p:sp>
      <p:sp>
        <p:nvSpPr>
          <p:cNvPr id="9" name="TextBox 8"/>
          <p:cNvSpPr txBox="1"/>
          <p:nvPr/>
        </p:nvSpPr>
        <p:spPr>
          <a:xfrm>
            <a:off x="1095633" y="1981200"/>
            <a:ext cx="1826191" cy="1754327"/>
          </a:xfrm>
          <a:prstGeom prst="rect">
            <a:avLst/>
          </a:prstGeom>
          <a:noFill/>
        </p:spPr>
        <p:txBody>
          <a:bodyPr wrap="none" rtlCol="0">
            <a:spAutoFit/>
          </a:bodyPr>
          <a:lstStyle/>
          <a:p>
            <a:pPr algn="ctr"/>
            <a:r>
              <a:rPr lang="en-US" sz="3600" b="1" dirty="0" smtClean="0">
                <a:solidFill>
                  <a:srgbClr val="FF0000"/>
                </a:solidFill>
              </a:rPr>
              <a:t>Start at </a:t>
            </a:r>
          </a:p>
          <a:p>
            <a:pPr algn="ctr"/>
            <a:r>
              <a:rPr lang="en-US" sz="3600" b="1" dirty="0" smtClean="0">
                <a:solidFill>
                  <a:srgbClr val="FF0000"/>
                </a:solidFill>
              </a:rPr>
              <a:t>the end</a:t>
            </a:r>
          </a:p>
          <a:p>
            <a:pPr algn="ctr"/>
            <a:endParaRPr lang="en-US" sz="3600" b="1" dirty="0">
              <a:solidFill>
                <a:srgbClr val="FF0000"/>
              </a:solidFill>
            </a:endParaRPr>
          </a:p>
        </p:txBody>
      </p:sp>
    </p:spTree>
    <p:extLst>
      <p:ext uri="{BB962C8B-B14F-4D97-AF65-F5344CB8AC3E}">
        <p14:creationId xmlns:p14="http://schemas.microsoft.com/office/powerpoint/2010/main" val="2408577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1031527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330200" y="3987800"/>
            <a:ext cx="5334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368300" y="4953000"/>
            <a:ext cx="53340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8602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1027628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651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762000"/>
            <a:ext cx="1036111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309688"/>
            <a:ext cx="9815513"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61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050196"/>
            <a:ext cx="5044971" cy="2031325"/>
          </a:xfrm>
          <a:prstGeom prst="rect">
            <a:avLst/>
          </a:prstGeom>
          <a:noFill/>
        </p:spPr>
        <p:txBody>
          <a:bodyPr wrap="none" rtlCol="0">
            <a:spAutoFit/>
          </a:bodyPr>
          <a:lstStyle/>
          <a:p>
            <a:r>
              <a:rPr lang="en-US" sz="1800" dirty="0"/>
              <a:t>db.t1.drop()</a:t>
            </a:r>
          </a:p>
          <a:p>
            <a:endParaRPr lang="en-US" sz="1800" dirty="0"/>
          </a:p>
          <a:p>
            <a:r>
              <a:rPr lang="en-US" sz="1800" dirty="0"/>
              <a:t>db.t1.createIndex( { a : 1 }, { unique : true } )</a:t>
            </a:r>
          </a:p>
          <a:p>
            <a:endParaRPr lang="en-US" sz="1800" dirty="0"/>
          </a:p>
          <a:p>
            <a:r>
              <a:rPr lang="en-US" sz="1800" dirty="0"/>
              <a:t>db.t1.insert( { a : null } )   #  this insert succeeds</a:t>
            </a:r>
          </a:p>
          <a:p>
            <a:r>
              <a:rPr lang="en-US" sz="1800" dirty="0"/>
              <a:t>db.t1.insert( { a : null } )   #  this insert fails</a:t>
            </a:r>
          </a:p>
          <a:p>
            <a:endParaRPr lang="en-US" sz="1800" dirty="0"/>
          </a:p>
        </p:txBody>
      </p:sp>
      <p:sp>
        <p:nvSpPr>
          <p:cNvPr id="4" name="Shape 110"/>
          <p:cNvSpPr txBox="1">
            <a:spLocks noGrp="1"/>
          </p:cNvSpPr>
          <p:nvPr>
            <p:ph type="title"/>
          </p:nvPr>
        </p:nvSpPr>
        <p:spPr>
          <a:xfrm>
            <a:off x="152400" y="10055"/>
            <a:ext cx="11887200" cy="1143000"/>
          </a:xfrm>
          <a:prstGeom prst="rect">
            <a:avLst/>
          </a:prstGeom>
          <a:noFill/>
          <a:ln>
            <a:noFill/>
          </a:ln>
        </p:spPr>
        <p:txBody>
          <a:bodyPr lIns="91425" tIns="45700" rIns="91425" bIns="45700" anchor="ctr" anchorCtr="0">
            <a:noAutofit/>
          </a:bodyPr>
          <a:lstStyle/>
          <a:p>
            <a:r>
              <a:rPr lang="en-US" dirty="0"/>
              <a:t>SQL style IS NULL, IS NOT NULL, </a:t>
            </a:r>
            <a:r>
              <a:rPr lang="en-US" dirty="0" err="1"/>
              <a:t>MongoDB</a:t>
            </a:r>
            <a:r>
              <a:rPr lang="en-US" dirty="0"/>
              <a:t> $exists</a:t>
            </a:r>
          </a:p>
        </p:txBody>
      </p:sp>
      <p:sp>
        <p:nvSpPr>
          <p:cNvPr id="5" name="TextBox 4"/>
          <p:cNvSpPr txBox="1"/>
          <p:nvPr/>
        </p:nvSpPr>
        <p:spPr>
          <a:xfrm>
            <a:off x="5943600" y="1219200"/>
            <a:ext cx="4541628" cy="3693319"/>
          </a:xfrm>
          <a:prstGeom prst="rect">
            <a:avLst/>
          </a:prstGeom>
          <a:noFill/>
        </p:spPr>
        <p:txBody>
          <a:bodyPr wrap="none" rtlCol="0">
            <a:spAutoFit/>
          </a:bodyPr>
          <a:lstStyle/>
          <a:p>
            <a:r>
              <a:rPr lang="en-US" sz="1800" dirty="0" err="1"/>
              <a:t>db.my_coll.drop</a:t>
            </a:r>
            <a:r>
              <a:rPr lang="en-US" sz="1800" dirty="0"/>
              <a:t>()</a:t>
            </a:r>
          </a:p>
          <a:p>
            <a:r>
              <a:rPr lang="en-US" sz="1800" dirty="0"/>
              <a:t> </a:t>
            </a:r>
          </a:p>
          <a:p>
            <a:r>
              <a:rPr lang="en-US" sz="1800" dirty="0" err="1"/>
              <a:t>vc</a:t>
            </a:r>
            <a:r>
              <a:rPr lang="en-US" sz="1800" dirty="0"/>
              <a:t> = { "$and" : </a:t>
            </a:r>
          </a:p>
          <a:p>
            <a:r>
              <a:rPr lang="en-US" sz="1800" dirty="0"/>
              <a:t>   [ </a:t>
            </a:r>
          </a:p>
          <a:p>
            <a:r>
              <a:rPr lang="en-US" sz="1800" dirty="0"/>
              <a:t>   { "k1" : { "$exists" : "true" } }</a:t>
            </a:r>
          </a:p>
          <a:p>
            <a:r>
              <a:rPr lang="en-US" sz="1800" dirty="0"/>
              <a:t>   ] } </a:t>
            </a:r>
          </a:p>
          <a:p>
            <a:r>
              <a:rPr lang="en-US" sz="1800" dirty="0"/>
              <a:t>      </a:t>
            </a:r>
          </a:p>
          <a:p>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17 } )</a:t>
            </a:r>
          </a:p>
          <a:p>
            <a:r>
              <a:rPr lang="en-US" sz="1800" dirty="0"/>
              <a:t># </a:t>
            </a:r>
            <a:r>
              <a:rPr lang="en-US" sz="1800" dirty="0" err="1"/>
              <a:t>db.my_coll.insert</a:t>
            </a:r>
            <a:r>
              <a:rPr lang="en-US" sz="1800" dirty="0"/>
              <a:t>( { "k2" : 17 } )</a:t>
            </a:r>
          </a:p>
          <a:p>
            <a:endParaRPr lang="en-US" sz="1800" dirty="0"/>
          </a:p>
        </p:txBody>
      </p:sp>
    </p:spTree>
    <p:extLst>
      <p:ext uri="{BB962C8B-B14F-4D97-AF65-F5344CB8AC3E}">
        <p14:creationId xmlns:p14="http://schemas.microsoft.com/office/powerpoint/2010/main" val="420795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1905000"/>
            <a:ext cx="6657592" cy="2585323"/>
          </a:xfrm>
          <a:prstGeom prst="rect">
            <a:avLst/>
          </a:prstGeom>
          <a:noFill/>
        </p:spPr>
        <p:txBody>
          <a:bodyPr wrap="none" rtlCol="0">
            <a:spAutoFit/>
          </a:bodyPr>
          <a:lstStyle/>
          <a:p>
            <a:r>
              <a:rPr lang="en-US" sz="1800" dirty="0"/>
              <a:t>&gt;&gt;&gt; db.t4.insert({a:4})</a:t>
            </a:r>
          </a:p>
          <a:p>
            <a:r>
              <a:rPr lang="en-US" sz="1800" dirty="0"/>
              <a:t>&gt;&gt;&gt; db.t4.insert({b:4})</a:t>
            </a:r>
          </a:p>
          <a:p>
            <a:r>
              <a:rPr lang="en-US" sz="1800" dirty="0"/>
              <a:t>&gt;&gt;&gt; db.t4.insert({</a:t>
            </a:r>
            <a:r>
              <a:rPr lang="en-US" sz="1800" dirty="0" err="1"/>
              <a:t>a:null</a:t>
            </a:r>
            <a:r>
              <a:rPr lang="en-US" sz="1800" dirty="0"/>
              <a:t>})</a:t>
            </a:r>
          </a:p>
          <a:p>
            <a:r>
              <a:rPr lang="en-US" sz="1800" dirty="0"/>
              <a:t>&gt;&gt;&gt;</a:t>
            </a:r>
          </a:p>
          <a:p>
            <a:r>
              <a:rPr lang="en-US" sz="1800" dirty="0"/>
              <a:t>&gt;&gt;&gt; db.t4.find({ $or : [ { a : { $exists : 0 } } , { a: null } ]  } )</a:t>
            </a:r>
          </a:p>
          <a:p>
            <a:r>
              <a:rPr lang="en-US" sz="1800" dirty="0"/>
              <a:t>&gt;&gt;&gt;</a:t>
            </a:r>
          </a:p>
          <a:p>
            <a:r>
              <a:rPr lang="en-US" sz="1800" dirty="0"/>
              <a:t>&gt;&gt;&gt;</a:t>
            </a:r>
          </a:p>
          <a:p>
            <a:r>
              <a:rPr lang="en-US" sz="1800" dirty="0"/>
              <a:t>&gt;&gt;&gt; { "_id" : </a:t>
            </a:r>
            <a:r>
              <a:rPr lang="en-US" sz="1800" dirty="0" err="1"/>
              <a:t>ObjectId</a:t>
            </a:r>
            <a:r>
              <a:rPr lang="en-US" sz="1800" dirty="0"/>
              <a:t>("570e2a869c14239cfc8f4659"), "b" : 4 }</a:t>
            </a:r>
          </a:p>
          <a:p>
            <a:r>
              <a:rPr lang="en-US" sz="1800" dirty="0"/>
              <a:t>&gt;&gt;&gt; { "_id" : </a:t>
            </a:r>
            <a:r>
              <a:rPr lang="en-US" sz="1800" dirty="0" err="1"/>
              <a:t>ObjectId</a:t>
            </a:r>
            <a:r>
              <a:rPr lang="en-US" sz="1800" dirty="0"/>
              <a:t>("570e2a8b9c14239cfc8f465a"), "a" : null }</a:t>
            </a:r>
          </a:p>
        </p:txBody>
      </p:sp>
      <p:sp>
        <p:nvSpPr>
          <p:cNvPr id="4" name="Shape 110"/>
          <p:cNvSpPr txBox="1">
            <a:spLocks noGrp="1"/>
          </p:cNvSpPr>
          <p:nvPr>
            <p:ph type="title"/>
          </p:nvPr>
        </p:nvSpPr>
        <p:spPr>
          <a:xfrm>
            <a:off x="152400" y="10055"/>
            <a:ext cx="11887200" cy="1143000"/>
          </a:xfrm>
          <a:prstGeom prst="rect">
            <a:avLst/>
          </a:prstGeom>
          <a:noFill/>
          <a:ln>
            <a:noFill/>
          </a:ln>
        </p:spPr>
        <p:txBody>
          <a:bodyPr lIns="91425" tIns="45700" rIns="91425" bIns="45700" anchor="ctr" anchorCtr="0">
            <a:noAutofit/>
          </a:bodyPr>
          <a:lstStyle/>
          <a:p>
            <a:r>
              <a:rPr lang="en-US" dirty="0"/>
              <a:t>SQL style IS NULL, IS NOT NULL, </a:t>
            </a:r>
            <a:r>
              <a:rPr lang="en-US" dirty="0" err="1"/>
              <a:t>MongoDB</a:t>
            </a:r>
            <a:r>
              <a:rPr lang="en-US" dirty="0"/>
              <a:t> $exists</a:t>
            </a:r>
          </a:p>
        </p:txBody>
      </p:sp>
    </p:spTree>
    <p:extLst>
      <p:ext uri="{BB962C8B-B14F-4D97-AF65-F5344CB8AC3E}">
        <p14:creationId xmlns:p14="http://schemas.microsoft.com/office/powerpoint/2010/main" val="1134575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152400" y="10055"/>
            <a:ext cx="11887200" cy="1143000"/>
          </a:xfrm>
          <a:prstGeom prst="rect">
            <a:avLst/>
          </a:prstGeom>
          <a:noFill/>
          <a:ln>
            <a:noFill/>
          </a:ln>
        </p:spPr>
        <p:txBody>
          <a:bodyPr lIns="91425" tIns="45700" rIns="91425" bIns="45700" anchor="ctr" anchorCtr="0">
            <a:noAutofit/>
          </a:bodyPr>
          <a:lstStyle/>
          <a:p>
            <a:r>
              <a:rPr lang="en-US" dirty="0"/>
              <a:t>SQL style IN LIST, </a:t>
            </a:r>
            <a:r>
              <a:rPr lang="en-US" dirty="0" err="1"/>
              <a:t>MongoDB</a:t>
            </a:r>
            <a:r>
              <a:rPr lang="en-US" dirty="0"/>
              <a:t> $in</a:t>
            </a:r>
            <a:br>
              <a:rPr lang="en-US" dirty="0"/>
            </a:br>
            <a:endParaRPr lang="en-US" dirty="0"/>
          </a:p>
        </p:txBody>
      </p:sp>
      <p:sp>
        <p:nvSpPr>
          <p:cNvPr id="4" name="TextBox 3"/>
          <p:cNvSpPr txBox="1"/>
          <p:nvPr/>
        </p:nvSpPr>
        <p:spPr>
          <a:xfrm>
            <a:off x="838200" y="1295400"/>
            <a:ext cx="4679486" cy="3970318"/>
          </a:xfrm>
          <a:prstGeom prst="rect">
            <a:avLst/>
          </a:prstGeom>
          <a:noFill/>
        </p:spPr>
        <p:txBody>
          <a:bodyPr wrap="none" rtlCol="0">
            <a:spAutoFit/>
          </a:bodyPr>
          <a:lstStyle/>
          <a:p>
            <a:r>
              <a:rPr lang="en-US" sz="1800" dirty="0" err="1"/>
              <a:t>db.my_coll.drop</a:t>
            </a:r>
            <a:r>
              <a:rPr lang="en-US" sz="1800" dirty="0"/>
              <a:t>()</a:t>
            </a:r>
          </a:p>
          <a:p>
            <a:r>
              <a:rPr lang="en-US" sz="1800" dirty="0"/>
              <a:t> </a:t>
            </a:r>
          </a:p>
          <a:p>
            <a:r>
              <a:rPr lang="en-US" sz="1800" dirty="0" err="1"/>
              <a:t>vc</a:t>
            </a:r>
            <a:r>
              <a:rPr lang="en-US" sz="1800" dirty="0"/>
              <a:t> = { "$and" : </a:t>
            </a:r>
          </a:p>
          <a:p>
            <a:r>
              <a:rPr lang="en-US" sz="1800" dirty="0"/>
              <a:t>   [ </a:t>
            </a:r>
          </a:p>
          <a:p>
            <a:r>
              <a:rPr lang="en-US" sz="1800" dirty="0"/>
              <a:t>   { "k1" : { "$in" : [ 1 , 2 ] } }</a:t>
            </a:r>
          </a:p>
          <a:p>
            <a:r>
              <a:rPr lang="en-US" sz="1800" dirty="0"/>
              <a:t>   ] } </a:t>
            </a:r>
          </a:p>
          <a:p>
            <a:r>
              <a:rPr lang="en-US" sz="1800" dirty="0"/>
              <a:t>      #</a:t>
            </a:r>
          </a:p>
          <a:p>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1, "k2" : 2 } )</a:t>
            </a:r>
          </a:p>
          <a:p>
            <a:r>
              <a:rPr lang="en-US" sz="1800" dirty="0"/>
              <a:t># </a:t>
            </a:r>
            <a:r>
              <a:rPr lang="en-US" sz="1800" dirty="0" err="1"/>
              <a:t>db.my_coll.insert</a:t>
            </a:r>
            <a:r>
              <a:rPr lang="en-US" sz="1800" dirty="0"/>
              <a:t>( { "k1" : 3, "k2" : 2 } )</a:t>
            </a:r>
          </a:p>
          <a:p>
            <a:r>
              <a:rPr lang="en-US" sz="1800" dirty="0"/>
              <a:t># </a:t>
            </a:r>
            <a:r>
              <a:rPr lang="en-US" sz="1800" dirty="0" err="1"/>
              <a:t>db.my_coll.update</a:t>
            </a:r>
            <a:r>
              <a:rPr lang="en-US" sz="1800" dirty="0"/>
              <a:t>( { "k1" : 2 }, { "k2" : 3 } )</a:t>
            </a:r>
          </a:p>
          <a:p>
            <a:endParaRPr lang="en-US" sz="1800" dirty="0"/>
          </a:p>
        </p:txBody>
      </p:sp>
      <p:sp>
        <p:nvSpPr>
          <p:cNvPr id="5" name="TextBox 4"/>
          <p:cNvSpPr txBox="1"/>
          <p:nvPr/>
        </p:nvSpPr>
        <p:spPr>
          <a:xfrm>
            <a:off x="6248400" y="1295400"/>
            <a:ext cx="4541628" cy="4801314"/>
          </a:xfrm>
          <a:prstGeom prst="rect">
            <a:avLst/>
          </a:prstGeom>
          <a:noFill/>
        </p:spPr>
        <p:txBody>
          <a:bodyPr wrap="none" rtlCol="0">
            <a:spAutoFit/>
          </a:bodyPr>
          <a:lstStyle/>
          <a:p>
            <a:endParaRPr lang="en-US" sz="1800" dirty="0"/>
          </a:p>
          <a:p>
            <a:r>
              <a:rPr lang="en-US" sz="1800" dirty="0" err="1"/>
              <a:t>db.my_coll.drop</a:t>
            </a:r>
            <a:r>
              <a:rPr lang="en-US" sz="1800" dirty="0"/>
              <a:t>()</a:t>
            </a:r>
          </a:p>
          <a:p>
            <a:r>
              <a:rPr lang="en-US" sz="1800" dirty="0"/>
              <a:t>   #</a:t>
            </a:r>
          </a:p>
          <a:p>
            <a:r>
              <a:rPr lang="en-US" sz="1800" dirty="0" err="1"/>
              <a:t>vc</a:t>
            </a:r>
            <a:r>
              <a:rPr lang="en-US" sz="1800" dirty="0"/>
              <a:t> = { "$and" : </a:t>
            </a:r>
          </a:p>
          <a:p>
            <a:r>
              <a:rPr lang="en-US" sz="1800" dirty="0"/>
              <a:t>   [ </a:t>
            </a:r>
          </a:p>
          <a:p>
            <a:r>
              <a:rPr lang="en-US" sz="1800" dirty="0"/>
              <a:t>   { "k1" : { "$in"  : [ 1 , 2 ] } },</a:t>
            </a:r>
          </a:p>
          <a:p>
            <a:r>
              <a:rPr lang="en-US" sz="1800" dirty="0"/>
              <a:t>   { "k2" : { "$</a:t>
            </a:r>
            <a:r>
              <a:rPr lang="en-US" sz="1800" dirty="0" err="1"/>
              <a:t>nin</a:t>
            </a:r>
            <a:r>
              <a:rPr lang="en-US" sz="1800" dirty="0"/>
              <a:t>" : [ 5 , 6 ] } }</a:t>
            </a:r>
          </a:p>
          <a:p>
            <a:r>
              <a:rPr lang="en-US" sz="1800" dirty="0"/>
              <a:t>   ] } </a:t>
            </a:r>
          </a:p>
          <a:p>
            <a:r>
              <a:rPr lang="en-US" sz="1800" dirty="0"/>
              <a:t>      #</a:t>
            </a:r>
          </a:p>
          <a:p>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1, "k2" : 8 } )</a:t>
            </a:r>
          </a:p>
          <a:p>
            <a:r>
              <a:rPr lang="en-US" sz="1800" dirty="0"/>
              <a:t># </a:t>
            </a:r>
            <a:r>
              <a:rPr lang="en-US" sz="1800" dirty="0" err="1"/>
              <a:t>db.my_coll.insert</a:t>
            </a:r>
            <a:r>
              <a:rPr lang="en-US" sz="1800" dirty="0"/>
              <a:t>( { "k1" : 1, "k2" : 6 } )</a:t>
            </a:r>
          </a:p>
          <a:p>
            <a:r>
              <a:rPr lang="en-US" sz="1800" dirty="0"/>
              <a:t># </a:t>
            </a:r>
            <a:r>
              <a:rPr lang="en-US" sz="1800" dirty="0" err="1"/>
              <a:t>db.my_coll.insert</a:t>
            </a:r>
            <a:r>
              <a:rPr lang="en-US" sz="1800" dirty="0"/>
              <a:t>( { "k1" : 3, "k2" : 8 } )</a:t>
            </a:r>
          </a:p>
          <a:p>
            <a:r>
              <a:rPr lang="en-US" sz="1800" dirty="0"/>
              <a:t># </a:t>
            </a:r>
            <a:r>
              <a:rPr lang="en-US" sz="1800" dirty="0" err="1"/>
              <a:t>db.my_coll.insert</a:t>
            </a:r>
            <a:r>
              <a:rPr lang="en-US" sz="1800" dirty="0"/>
              <a:t>( { "k1" : 3, "k2" : 6 } )</a:t>
            </a:r>
          </a:p>
          <a:p>
            <a:endParaRPr lang="en-US" sz="1800" dirty="0"/>
          </a:p>
        </p:txBody>
      </p:sp>
    </p:spTree>
    <p:extLst>
      <p:ext uri="{BB962C8B-B14F-4D97-AF65-F5344CB8AC3E}">
        <p14:creationId xmlns:p14="http://schemas.microsoft.com/office/powerpoint/2010/main" val="878282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152400" y="10055"/>
            <a:ext cx="11887200" cy="1143000"/>
          </a:xfrm>
          <a:prstGeom prst="rect">
            <a:avLst/>
          </a:prstGeom>
          <a:noFill/>
          <a:ln>
            <a:noFill/>
          </a:ln>
        </p:spPr>
        <p:txBody>
          <a:bodyPr lIns="91425" tIns="45700" rIns="91425" bIns="45700" anchor="ctr" anchorCtr="0">
            <a:noAutofit/>
          </a:bodyPr>
          <a:lstStyle/>
          <a:p>
            <a:r>
              <a:rPr lang="en-US" dirty="0"/>
              <a:t>SQL </a:t>
            </a:r>
            <a:r>
              <a:rPr lang="en-US" dirty="0" err="1"/>
              <a:t>Ship_Date</a:t>
            </a:r>
            <a:r>
              <a:rPr lang="en-US" dirty="0"/>
              <a:t> &gt;= </a:t>
            </a:r>
            <a:r>
              <a:rPr lang="en-US" dirty="0" err="1"/>
              <a:t>Order_Date</a:t>
            </a:r>
            <a:r>
              <a:rPr lang="en-US" dirty="0"/>
              <a:t>, </a:t>
            </a:r>
            <a:r>
              <a:rPr lang="en-US" dirty="0" err="1"/>
              <a:t>MongoDB</a:t>
            </a:r>
            <a:r>
              <a:rPr lang="en-US" dirty="0"/>
              <a:t> $where</a:t>
            </a:r>
          </a:p>
        </p:txBody>
      </p:sp>
      <p:sp>
        <p:nvSpPr>
          <p:cNvPr id="4" name="TextBox 3"/>
          <p:cNvSpPr txBox="1"/>
          <p:nvPr/>
        </p:nvSpPr>
        <p:spPr>
          <a:xfrm>
            <a:off x="990600" y="1027211"/>
            <a:ext cx="6923690" cy="5078313"/>
          </a:xfrm>
          <a:prstGeom prst="rect">
            <a:avLst/>
          </a:prstGeom>
          <a:noFill/>
        </p:spPr>
        <p:txBody>
          <a:bodyPr wrap="none" rtlCol="0">
            <a:spAutoFit/>
          </a:bodyPr>
          <a:lstStyle/>
          <a:p>
            <a:r>
              <a:rPr lang="en-US" sz="1800" dirty="0" err="1"/>
              <a:t>db.my_coll.drop</a:t>
            </a:r>
            <a:r>
              <a:rPr lang="en-US" sz="1800" dirty="0"/>
              <a:t>()</a:t>
            </a:r>
          </a:p>
          <a:p>
            <a:endParaRPr lang="en-US" sz="1800" dirty="0"/>
          </a:p>
          <a:p>
            <a:r>
              <a:rPr lang="en-US" sz="1800" dirty="0"/>
              <a:t>#  The following block is not supported, and would fail</a:t>
            </a:r>
          </a:p>
          <a:p>
            <a:endParaRPr lang="en-US" sz="1800" dirty="0"/>
          </a:p>
          <a:p>
            <a:r>
              <a:rPr lang="en-US" sz="1800" dirty="0"/>
              <a:t># </a:t>
            </a:r>
            <a:r>
              <a:rPr lang="en-US" sz="1800" dirty="0" err="1"/>
              <a:t>vc</a:t>
            </a:r>
            <a:r>
              <a:rPr lang="en-US" sz="1800" dirty="0"/>
              <a:t> = { "$and" :</a:t>
            </a:r>
          </a:p>
          <a:p>
            <a:r>
              <a:rPr lang="en-US" sz="1800" dirty="0"/>
              <a:t>#    [</a:t>
            </a:r>
          </a:p>
          <a:p>
            <a:r>
              <a:rPr lang="en-US" sz="1800" dirty="0"/>
              <a:t>#    { "$where" : "</a:t>
            </a:r>
            <a:r>
              <a:rPr lang="en-US" sz="1800" dirty="0" err="1"/>
              <a:t>this.ship_date</a:t>
            </a:r>
            <a:r>
              <a:rPr lang="en-US" sz="1800" dirty="0"/>
              <a:t> &gt;= </a:t>
            </a:r>
            <a:r>
              <a:rPr lang="en-US" sz="1800" dirty="0" err="1"/>
              <a:t>this.order_date</a:t>
            </a:r>
            <a:r>
              <a:rPr lang="en-US" sz="1800" dirty="0"/>
              <a:t>" }</a:t>
            </a:r>
          </a:p>
          <a:p>
            <a:r>
              <a:rPr lang="en-US" sz="1800" dirty="0"/>
              <a:t>#    ] }</a:t>
            </a:r>
          </a:p>
          <a:p>
            <a:r>
              <a:rPr lang="en-US" sz="1800" dirty="0"/>
              <a:t># </a:t>
            </a:r>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a:t>
            </a:r>
            <a:r>
              <a:rPr lang="en-US" sz="1800" dirty="0" err="1"/>
              <a:t>order_date</a:t>
            </a:r>
            <a:r>
              <a:rPr lang="en-US" sz="1800" dirty="0"/>
              <a:t>" : 18, “</a:t>
            </a:r>
            <a:r>
              <a:rPr lang="en-US" sz="1800" dirty="0" err="1"/>
              <a:t>ship_date</a:t>
            </a:r>
            <a:r>
              <a:rPr lang="en-US" sz="1800" dirty="0"/>
              <a:t>” : 19} )</a:t>
            </a:r>
          </a:p>
          <a:p>
            <a:r>
              <a:rPr lang="en-US" sz="1800" dirty="0" err="1"/>
              <a:t>db.my_coll.insert</a:t>
            </a:r>
            <a:r>
              <a:rPr lang="en-US" sz="1800" dirty="0"/>
              <a:t>( { "</a:t>
            </a:r>
            <a:r>
              <a:rPr lang="en-US" sz="1800" dirty="0" err="1"/>
              <a:t>order_date</a:t>
            </a:r>
            <a:r>
              <a:rPr lang="en-US" sz="1800" dirty="0"/>
              <a:t>" : 18, “</a:t>
            </a:r>
            <a:r>
              <a:rPr lang="en-US" sz="1800" dirty="0" err="1"/>
              <a:t>ship_date</a:t>
            </a:r>
            <a:r>
              <a:rPr lang="en-US" sz="1800" dirty="0"/>
              <a:t>” : 10} )</a:t>
            </a:r>
          </a:p>
          <a:p>
            <a:endParaRPr lang="en-US" sz="1800" dirty="0"/>
          </a:p>
          <a:p>
            <a:r>
              <a:rPr lang="en-US" sz="1800" dirty="0" err="1"/>
              <a:t>db.my_coll.find</a:t>
            </a:r>
            <a:r>
              <a:rPr lang="en-US" sz="1800" dirty="0"/>
              <a:t>( { "$where" : "</a:t>
            </a:r>
            <a:r>
              <a:rPr lang="en-US" sz="1800" dirty="0" err="1"/>
              <a:t>this.ship_date</a:t>
            </a:r>
            <a:r>
              <a:rPr lang="en-US" sz="1800" dirty="0"/>
              <a:t> &gt;= </a:t>
            </a:r>
            <a:r>
              <a:rPr lang="en-US" sz="1800" dirty="0" err="1"/>
              <a:t>this.order_date</a:t>
            </a:r>
            <a:r>
              <a:rPr lang="en-US" sz="1800" dirty="0"/>
              <a:t>" } )</a:t>
            </a:r>
          </a:p>
          <a:p>
            <a:endParaRPr lang="en-US" sz="1800" dirty="0"/>
          </a:p>
          <a:p>
            <a:r>
              <a:rPr lang="en-US" sz="1800" dirty="0"/>
              <a:t># Only the first document above is returned.</a:t>
            </a:r>
          </a:p>
          <a:p>
            <a:endParaRPr lang="en-US" sz="1800" dirty="0"/>
          </a:p>
        </p:txBody>
      </p:sp>
      <p:sp>
        <p:nvSpPr>
          <p:cNvPr id="5" name="TextBox 4"/>
          <p:cNvSpPr txBox="1"/>
          <p:nvPr/>
        </p:nvSpPr>
        <p:spPr>
          <a:xfrm>
            <a:off x="2362200" y="6143624"/>
            <a:ext cx="3937296" cy="307777"/>
          </a:xfrm>
          <a:prstGeom prst="rect">
            <a:avLst/>
          </a:prstGeom>
          <a:noFill/>
        </p:spPr>
        <p:txBody>
          <a:bodyPr wrap="none" rtlCol="0">
            <a:spAutoFit/>
          </a:bodyPr>
          <a:lstStyle/>
          <a:p>
            <a:pPr lvl="1"/>
            <a:r>
              <a:rPr lang="en-US" dirty="0"/>
              <a:t>https://jira.mongodb.org/browse/SERVER-2702</a:t>
            </a:r>
          </a:p>
        </p:txBody>
      </p:sp>
    </p:spTree>
    <p:extLst>
      <p:ext uri="{BB962C8B-B14F-4D97-AF65-F5344CB8AC3E}">
        <p14:creationId xmlns:p14="http://schemas.microsoft.com/office/powerpoint/2010/main" val="2090403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152400" y="10055"/>
            <a:ext cx="11887200" cy="1143000"/>
          </a:xfrm>
          <a:prstGeom prst="rect">
            <a:avLst/>
          </a:prstGeom>
          <a:noFill/>
          <a:ln>
            <a:noFill/>
          </a:ln>
        </p:spPr>
        <p:txBody>
          <a:bodyPr lIns="91425" tIns="45700" rIns="91425" bIns="45700" anchor="ctr" anchorCtr="0">
            <a:noAutofit/>
          </a:bodyPr>
          <a:lstStyle/>
          <a:p>
            <a:r>
              <a:rPr lang="en-US" dirty="0" smtClean="0"/>
              <a:t>$lookup</a:t>
            </a:r>
            <a:endParaRPr lang="en-US" dirty="0"/>
          </a:p>
        </p:txBody>
      </p:sp>
      <p:sp>
        <p:nvSpPr>
          <p:cNvPr id="4" name="TextBox 3"/>
          <p:cNvSpPr txBox="1"/>
          <p:nvPr/>
        </p:nvSpPr>
        <p:spPr>
          <a:xfrm>
            <a:off x="1917700" y="1752600"/>
            <a:ext cx="8001000" cy="3046988"/>
          </a:xfrm>
          <a:prstGeom prst="rect">
            <a:avLst/>
          </a:prstGeom>
          <a:noFill/>
        </p:spPr>
        <p:txBody>
          <a:bodyPr wrap="square" rtlCol="0">
            <a:spAutoFit/>
          </a:bodyPr>
          <a:lstStyle/>
          <a:p>
            <a:r>
              <a:rPr lang="en-US" sz="2400" b="1" dirty="0"/>
              <a:t>Note:</a:t>
            </a:r>
            <a:r>
              <a:rPr lang="en-US" sz="2400" dirty="0"/>
              <a:t> $lookup is also currently excluded from being a </a:t>
            </a:r>
            <a:r>
              <a:rPr lang="en-US" sz="2400" dirty="0" err="1"/>
              <a:t>MongoDB</a:t>
            </a:r>
            <a:r>
              <a:rPr lang="en-US" sz="2400" dirty="0"/>
              <a:t> clause in a document validation constraint</a:t>
            </a:r>
            <a:r>
              <a:rPr lang="en-US" sz="2400" dirty="0" smtClean="0"/>
              <a:t>.</a:t>
            </a:r>
          </a:p>
          <a:p>
            <a:r>
              <a:rPr lang="en-US" sz="2400" dirty="0" smtClean="0"/>
              <a:t> </a:t>
            </a:r>
            <a:endParaRPr lang="en-US" sz="2400" dirty="0"/>
          </a:p>
          <a:p>
            <a:r>
              <a:rPr lang="en-US" sz="2400" dirty="0"/>
              <a:t>$lookup is not a </a:t>
            </a:r>
            <a:r>
              <a:rPr lang="en-US" sz="2400" i="1" dirty="0"/>
              <a:t>query operator</a:t>
            </a:r>
            <a:r>
              <a:rPr lang="en-US" sz="2400" dirty="0"/>
              <a:t>, and is instead a </a:t>
            </a:r>
            <a:r>
              <a:rPr lang="en-US" sz="2400" dirty="0" err="1"/>
              <a:t>MongoDB</a:t>
            </a:r>
            <a:r>
              <a:rPr lang="en-US" sz="2400" dirty="0"/>
              <a:t> </a:t>
            </a:r>
            <a:r>
              <a:rPr lang="en-US" sz="2400" i="1" dirty="0"/>
              <a:t>aggregation framework stage</a:t>
            </a:r>
            <a:r>
              <a:rPr lang="en-US" sz="2400" dirty="0"/>
              <a:t>. </a:t>
            </a:r>
            <a:endParaRPr lang="en-US" sz="2400" dirty="0" smtClean="0"/>
          </a:p>
          <a:p>
            <a:endParaRPr lang="en-US" sz="2400" dirty="0"/>
          </a:p>
          <a:p>
            <a:r>
              <a:rPr lang="en-US" sz="2400" dirty="0" smtClean="0"/>
              <a:t>At </a:t>
            </a:r>
            <a:r>
              <a:rPr lang="en-US" sz="2400" dirty="0"/>
              <a:t>this time, no aggregation framework stages may be used as document validation constraint clauses.</a:t>
            </a:r>
          </a:p>
        </p:txBody>
      </p:sp>
    </p:spTree>
    <p:extLst>
      <p:ext uri="{BB962C8B-B14F-4D97-AF65-F5344CB8AC3E}">
        <p14:creationId xmlns:p14="http://schemas.microsoft.com/office/powerpoint/2010/main" val="374235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4267200" y="10055"/>
            <a:ext cx="6248400" cy="1143000"/>
          </a:xfrm>
          <a:prstGeom prst="rect">
            <a:avLst/>
          </a:prstGeom>
          <a:noFill/>
          <a:ln>
            <a:noFill/>
          </a:ln>
        </p:spPr>
        <p:txBody>
          <a:bodyPr lIns="91425" tIns="45700" rIns="91425" bIns="45700" anchor="ctr" anchorCtr="0">
            <a:noAutofit/>
          </a:bodyPr>
          <a:lstStyle/>
          <a:p>
            <a:pPr algn="r"/>
            <a:r>
              <a:rPr lang="en-US" dirty="0" smtClean="0"/>
              <a:t>$lookup example</a:t>
            </a:r>
            <a:endParaRPr lang="en-US" dirty="0"/>
          </a:p>
        </p:txBody>
      </p:sp>
      <p:sp>
        <p:nvSpPr>
          <p:cNvPr id="9" name="TextBox 8"/>
          <p:cNvSpPr txBox="1"/>
          <p:nvPr/>
        </p:nvSpPr>
        <p:spPr>
          <a:xfrm>
            <a:off x="6019800" y="2978210"/>
            <a:ext cx="5107488" cy="400110"/>
          </a:xfrm>
          <a:prstGeom prst="rect">
            <a:avLst/>
          </a:prstGeom>
          <a:noFill/>
        </p:spPr>
        <p:txBody>
          <a:bodyPr wrap="none" rtlCol="0">
            <a:spAutoFit/>
          </a:bodyPr>
          <a:lstStyle/>
          <a:p>
            <a:pPr lvl="2"/>
            <a:r>
              <a:rPr lang="en-US" sz="2000" dirty="0"/>
              <a:t>[{</a:t>
            </a:r>
            <a:r>
              <a:rPr lang="en-US" sz="2000" dirty="0" err="1"/>
              <a:t>u'city</a:t>
            </a:r>
            <a:r>
              <a:rPr lang="en-US" sz="2000" dirty="0"/>
              <a:t>': </a:t>
            </a:r>
            <a:r>
              <a:rPr lang="en-US" sz="2000" dirty="0" err="1"/>
              <a:t>u'Madison</a:t>
            </a:r>
            <a:r>
              <a:rPr lang="en-US" sz="2000" dirty="0"/>
              <a:t>', </a:t>
            </a:r>
            <a:r>
              <a:rPr lang="en-US" sz="2000" dirty="0" err="1"/>
              <a:t>u'state</a:t>
            </a:r>
            <a:r>
              <a:rPr lang="en-US" sz="2000" dirty="0"/>
              <a:t>': [</a:t>
            </a:r>
            <a:r>
              <a:rPr lang="en-US" sz="2000" dirty="0" err="1"/>
              <a:t>u'Wisconsin</a:t>
            </a:r>
            <a:r>
              <a:rPr lang="en-US" sz="2000" dirty="0"/>
              <a:t>']}]</a:t>
            </a:r>
          </a:p>
        </p:txBody>
      </p:sp>
      <p:sp>
        <p:nvSpPr>
          <p:cNvPr id="10" name="TextBox 9"/>
          <p:cNvSpPr txBox="1"/>
          <p:nvPr/>
        </p:nvSpPr>
        <p:spPr>
          <a:xfrm>
            <a:off x="838200" y="457200"/>
            <a:ext cx="4775666" cy="5693866"/>
          </a:xfrm>
          <a:prstGeom prst="rect">
            <a:avLst/>
          </a:prstGeom>
          <a:noFill/>
        </p:spPr>
        <p:txBody>
          <a:bodyPr wrap="none" rtlCol="0">
            <a:spAutoFit/>
          </a:bodyPr>
          <a:lstStyle/>
          <a:p>
            <a:r>
              <a:rPr lang="en-US" dirty="0"/>
              <a:t>db.my_col1.drop()</a:t>
            </a:r>
          </a:p>
          <a:p>
            <a:r>
              <a:rPr lang="en-US" dirty="0"/>
              <a:t>db.my_col2.drop()</a:t>
            </a:r>
          </a:p>
          <a:p>
            <a:endParaRPr lang="en-US" dirty="0"/>
          </a:p>
          <a:p>
            <a:r>
              <a:rPr lang="en-US" dirty="0"/>
              <a:t>db.my_col1.insert( { "</a:t>
            </a:r>
            <a:r>
              <a:rPr lang="en-US" dirty="0" err="1"/>
              <a:t>abbr</a:t>
            </a:r>
            <a:r>
              <a:rPr lang="en-US" dirty="0"/>
              <a:t>" : "WI", "name" : "Wisconsin" } )</a:t>
            </a:r>
          </a:p>
          <a:p>
            <a:r>
              <a:rPr lang="en-US" dirty="0"/>
              <a:t>db.my_col2.insert( { "city" : "Madison", "</a:t>
            </a:r>
            <a:r>
              <a:rPr lang="en-US" dirty="0" err="1"/>
              <a:t>st</a:t>
            </a:r>
            <a:r>
              <a:rPr lang="en-US" dirty="0"/>
              <a:t>" : "WI" } )</a:t>
            </a:r>
          </a:p>
          <a:p>
            <a:endParaRPr lang="en-US" dirty="0"/>
          </a:p>
          <a:p>
            <a:r>
              <a:rPr lang="en-US" dirty="0"/>
              <a:t>db.my_col2.aggregate(</a:t>
            </a:r>
          </a:p>
          <a:p>
            <a:r>
              <a:rPr lang="en-US" dirty="0"/>
              <a:t>   [</a:t>
            </a:r>
          </a:p>
          <a:p>
            <a:r>
              <a:rPr lang="en-US" dirty="0"/>
              <a:t>   {</a:t>
            </a:r>
          </a:p>
          <a:p>
            <a:r>
              <a:rPr lang="en-US" dirty="0"/>
              <a:t>   "$lookup" :</a:t>
            </a:r>
          </a:p>
          <a:p>
            <a:r>
              <a:rPr lang="en-US" dirty="0"/>
              <a:t>      {</a:t>
            </a:r>
          </a:p>
          <a:p>
            <a:r>
              <a:rPr lang="en-US" dirty="0"/>
              <a:t>      "from"         : "my_col1",</a:t>
            </a:r>
          </a:p>
          <a:p>
            <a:r>
              <a:rPr lang="en-US" dirty="0"/>
              <a:t>      "</a:t>
            </a:r>
            <a:r>
              <a:rPr lang="en-US" dirty="0" err="1"/>
              <a:t>localField</a:t>
            </a:r>
            <a:r>
              <a:rPr lang="en-US" dirty="0"/>
              <a:t>"   : "</a:t>
            </a:r>
            <a:r>
              <a:rPr lang="en-US" dirty="0" err="1"/>
              <a:t>st</a:t>
            </a:r>
            <a:r>
              <a:rPr lang="en-US" dirty="0"/>
              <a:t>",</a:t>
            </a:r>
          </a:p>
          <a:p>
            <a:r>
              <a:rPr lang="en-US" dirty="0"/>
              <a:t>      "</a:t>
            </a:r>
            <a:r>
              <a:rPr lang="en-US" dirty="0" err="1"/>
              <a:t>foreignField</a:t>
            </a:r>
            <a:r>
              <a:rPr lang="en-US" dirty="0"/>
              <a:t>" : "</a:t>
            </a:r>
            <a:r>
              <a:rPr lang="en-US" dirty="0" err="1"/>
              <a:t>abbr</a:t>
            </a:r>
            <a:r>
              <a:rPr lang="en-US" dirty="0"/>
              <a:t>",</a:t>
            </a:r>
          </a:p>
          <a:p>
            <a:r>
              <a:rPr lang="en-US" dirty="0"/>
              <a:t>      "as"           : "state"</a:t>
            </a:r>
          </a:p>
          <a:p>
            <a:r>
              <a:rPr lang="en-US" dirty="0"/>
              <a:t>      }</a:t>
            </a:r>
          </a:p>
          <a:p>
            <a:r>
              <a:rPr lang="en-US" dirty="0"/>
              <a:t>   },</a:t>
            </a:r>
          </a:p>
          <a:p>
            <a:r>
              <a:rPr lang="en-US" dirty="0"/>
              <a:t>   {</a:t>
            </a:r>
          </a:p>
          <a:p>
            <a:r>
              <a:rPr lang="en-US" dirty="0"/>
              <a:t>   "$project" :</a:t>
            </a:r>
          </a:p>
          <a:p>
            <a:r>
              <a:rPr lang="en-US" dirty="0"/>
              <a:t>      {</a:t>
            </a:r>
          </a:p>
          <a:p>
            <a:r>
              <a:rPr lang="en-US" dirty="0"/>
              <a:t>      "_id"           : 0,</a:t>
            </a:r>
          </a:p>
          <a:p>
            <a:r>
              <a:rPr lang="en-US" dirty="0"/>
              <a:t>      "city"          : 1,</a:t>
            </a:r>
          </a:p>
          <a:p>
            <a:r>
              <a:rPr lang="en-US" dirty="0"/>
              <a:t>      "state"       : "$state.name"</a:t>
            </a:r>
          </a:p>
          <a:p>
            <a:r>
              <a:rPr lang="en-US" dirty="0"/>
              <a:t>      }</a:t>
            </a:r>
          </a:p>
          <a:p>
            <a:r>
              <a:rPr lang="en-US" dirty="0"/>
              <a:t>   }</a:t>
            </a:r>
          </a:p>
          <a:p>
            <a:r>
              <a:rPr lang="en-US" dirty="0"/>
              <a:t>   ] )</a:t>
            </a:r>
          </a:p>
        </p:txBody>
      </p:sp>
    </p:spTree>
    <p:extLst>
      <p:ext uri="{BB962C8B-B14F-4D97-AF65-F5344CB8AC3E}">
        <p14:creationId xmlns:p14="http://schemas.microsoft.com/office/powerpoint/2010/main" val="280041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Something I know</a:t>
            </a:r>
            <a:endParaRPr lang="en-US" sz="3600" b="1" i="0" u="none" strike="noStrike" cap="none" dirty="0">
              <a:solidFill>
                <a:srgbClr val="242423"/>
              </a:solidFill>
              <a:latin typeface="Arial"/>
              <a:ea typeface="Arial"/>
              <a:cs typeface="Arial"/>
              <a:sym typeface="Arial"/>
            </a:endParaRPr>
          </a:p>
        </p:txBody>
      </p:sp>
      <p:sp>
        <p:nvSpPr>
          <p:cNvPr id="5" name="TextBox 4"/>
          <p:cNvSpPr txBox="1"/>
          <p:nvPr/>
        </p:nvSpPr>
        <p:spPr>
          <a:xfrm>
            <a:off x="1371600" y="1600200"/>
            <a:ext cx="4444809" cy="2585323"/>
          </a:xfrm>
          <a:prstGeom prst="rect">
            <a:avLst/>
          </a:prstGeom>
          <a:noFill/>
        </p:spPr>
        <p:txBody>
          <a:bodyPr wrap="none" rtlCol="0">
            <a:spAutoFit/>
          </a:bodyPr>
          <a:lstStyle/>
          <a:p>
            <a:r>
              <a:rPr lang="en-US" sz="1800" dirty="0"/>
              <a:t>db.t6.drop()</a:t>
            </a:r>
          </a:p>
          <a:p>
            <a:endParaRPr lang="en-US" sz="1800" dirty="0"/>
          </a:p>
          <a:p>
            <a:r>
              <a:rPr lang="en-US" sz="1800" dirty="0"/>
              <a:t>db.t6.createIndex( { m : 1 } )</a:t>
            </a:r>
          </a:p>
          <a:p>
            <a:endParaRPr lang="en-US" sz="1800" dirty="0"/>
          </a:p>
          <a:p>
            <a:r>
              <a:rPr lang="en-US" sz="1800" dirty="0"/>
              <a:t>db.t6.update( { a : 8 , b : { $</a:t>
            </a:r>
            <a:r>
              <a:rPr lang="en-US" sz="1800" dirty="0" err="1"/>
              <a:t>gt</a:t>
            </a:r>
            <a:r>
              <a:rPr lang="en-US" sz="1800" dirty="0"/>
              <a:t> : 9 } }, </a:t>
            </a:r>
          </a:p>
          <a:p>
            <a:r>
              <a:rPr lang="en-US" sz="1800" dirty="0"/>
              <a:t>   { $set : { c : 1 }, $</a:t>
            </a:r>
            <a:r>
              <a:rPr lang="en-US" sz="1800" dirty="0" err="1"/>
              <a:t>setOnInsert</a:t>
            </a:r>
            <a:r>
              <a:rPr lang="en-US" sz="1800" dirty="0"/>
              <a:t> : { d : 2 } }, </a:t>
            </a:r>
          </a:p>
          <a:p>
            <a:r>
              <a:rPr lang="en-US" sz="1800" dirty="0"/>
              <a:t>   { </a:t>
            </a:r>
            <a:r>
              <a:rPr lang="en-US" sz="1800" dirty="0" err="1"/>
              <a:t>upsert</a:t>
            </a:r>
            <a:r>
              <a:rPr lang="en-US" sz="1800" dirty="0"/>
              <a:t> : true } )</a:t>
            </a:r>
          </a:p>
          <a:p>
            <a:endParaRPr lang="en-US" sz="1800" dirty="0"/>
          </a:p>
          <a:p>
            <a:r>
              <a:rPr lang="en-US" sz="1800" dirty="0"/>
              <a:t>db.t6.find(</a:t>
            </a:r>
            <a:r>
              <a:rPr lang="en-US" sz="1800" dirty="0" smtClean="0"/>
              <a:t>)</a:t>
            </a:r>
            <a:endParaRPr lang="en-US" sz="1800" dirty="0"/>
          </a:p>
        </p:txBody>
      </p:sp>
    </p:spTree>
    <p:extLst>
      <p:ext uri="{BB962C8B-B14F-4D97-AF65-F5344CB8AC3E}">
        <p14:creationId xmlns:p14="http://schemas.microsoft.com/office/powerpoint/2010/main" val="3265616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152400" y="10055"/>
            <a:ext cx="11887200" cy="1143000"/>
          </a:xfrm>
          <a:prstGeom prst="rect">
            <a:avLst/>
          </a:prstGeom>
          <a:noFill/>
          <a:ln>
            <a:noFill/>
          </a:ln>
        </p:spPr>
        <p:txBody>
          <a:bodyPr lIns="91425" tIns="45700" rIns="91425" bIns="45700" anchor="ctr" anchorCtr="0">
            <a:noAutofit/>
          </a:bodyPr>
          <a:lstStyle/>
          <a:p>
            <a:r>
              <a:rPr lang="en-US" dirty="0"/>
              <a:t>Semantic data integrity, </a:t>
            </a:r>
            <a:r>
              <a:rPr lang="en-US" dirty="0" err="1"/>
              <a:t>MongoDB</a:t>
            </a:r>
            <a:r>
              <a:rPr lang="en-US" dirty="0"/>
              <a:t> key value types</a:t>
            </a:r>
            <a:br>
              <a:rPr lang="en-US" dirty="0"/>
            </a:br>
            <a:endParaRPr lang="en-US" dirty="0"/>
          </a:p>
        </p:txBody>
      </p:sp>
      <p:sp>
        <p:nvSpPr>
          <p:cNvPr id="4" name="TextBox 3"/>
          <p:cNvSpPr txBox="1"/>
          <p:nvPr/>
        </p:nvSpPr>
        <p:spPr>
          <a:xfrm>
            <a:off x="1295400" y="1143000"/>
            <a:ext cx="5096267" cy="3693319"/>
          </a:xfrm>
          <a:prstGeom prst="rect">
            <a:avLst/>
          </a:prstGeom>
          <a:noFill/>
        </p:spPr>
        <p:txBody>
          <a:bodyPr wrap="none" rtlCol="0">
            <a:spAutoFit/>
          </a:bodyPr>
          <a:lstStyle/>
          <a:p>
            <a:r>
              <a:rPr lang="en-US" sz="1800" dirty="0" err="1"/>
              <a:t>db.my_coll.drop</a:t>
            </a:r>
            <a:r>
              <a:rPr lang="en-US" sz="1800" dirty="0"/>
              <a:t>()</a:t>
            </a:r>
          </a:p>
          <a:p>
            <a:endParaRPr lang="en-US" sz="1800" dirty="0"/>
          </a:p>
          <a:p>
            <a:r>
              <a:rPr lang="en-US" sz="1800" dirty="0" err="1"/>
              <a:t>vc</a:t>
            </a:r>
            <a:r>
              <a:rPr lang="en-US" sz="1800" dirty="0"/>
              <a:t> = { "$and" : </a:t>
            </a:r>
          </a:p>
          <a:p>
            <a:r>
              <a:rPr lang="en-US" sz="1800" dirty="0"/>
              <a:t>   [ </a:t>
            </a:r>
          </a:p>
          <a:p>
            <a:r>
              <a:rPr lang="en-US" sz="1800" dirty="0"/>
              <a:t>   { "k1" : { "$type" : "</a:t>
            </a:r>
            <a:r>
              <a:rPr lang="en-US" sz="1800" dirty="0" err="1"/>
              <a:t>int</a:t>
            </a:r>
            <a:r>
              <a:rPr lang="en-US" sz="1800" dirty="0"/>
              <a:t>" } },</a:t>
            </a:r>
          </a:p>
          <a:p>
            <a:r>
              <a:rPr lang="en-US" sz="1800" dirty="0"/>
              <a:t>   { "k2" : { "$type" : "string" } }</a:t>
            </a:r>
          </a:p>
          <a:p>
            <a:r>
              <a:rPr lang="en-US" sz="1800" dirty="0"/>
              <a:t>   ] } </a:t>
            </a:r>
          </a:p>
          <a:p>
            <a:r>
              <a:rPr lang="en-US" sz="1800" dirty="0" err="1"/>
              <a:t>db.createCollection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1, "k2" : "</a:t>
            </a:r>
            <a:r>
              <a:rPr lang="en-US" sz="1800" dirty="0" err="1"/>
              <a:t>aaa</a:t>
            </a:r>
            <a:r>
              <a:rPr lang="en-US" sz="1800" dirty="0"/>
              <a:t>" } )</a:t>
            </a:r>
          </a:p>
          <a:p>
            <a:r>
              <a:rPr lang="en-US" sz="1800" dirty="0"/>
              <a:t># </a:t>
            </a:r>
            <a:r>
              <a:rPr lang="en-US" sz="1800" dirty="0" err="1"/>
              <a:t>db.my_coll.insert</a:t>
            </a:r>
            <a:r>
              <a:rPr lang="en-US" sz="1800" dirty="0"/>
              <a:t>( { "k1" : "</a:t>
            </a:r>
            <a:r>
              <a:rPr lang="en-US" sz="1800" dirty="0" err="1"/>
              <a:t>aaa</a:t>
            </a:r>
            <a:r>
              <a:rPr lang="en-US" sz="1800" dirty="0"/>
              <a:t>", "k2" : "</a:t>
            </a:r>
            <a:r>
              <a:rPr lang="en-US" sz="1800" dirty="0" err="1"/>
              <a:t>aaa</a:t>
            </a:r>
            <a:r>
              <a:rPr lang="en-US" sz="1800" dirty="0"/>
              <a:t>" } )</a:t>
            </a:r>
          </a:p>
          <a:p>
            <a:r>
              <a:rPr lang="en-US" sz="1800" dirty="0"/>
              <a:t># </a:t>
            </a:r>
            <a:r>
              <a:rPr lang="en-US" sz="1800" dirty="0" err="1"/>
              <a:t>db.my_coll.insert</a:t>
            </a:r>
            <a:r>
              <a:rPr lang="en-US" sz="1800" dirty="0"/>
              <a:t>( { "k1" : 1, "k2" : 11 } )</a:t>
            </a:r>
          </a:p>
        </p:txBody>
      </p:sp>
      <p:sp>
        <p:nvSpPr>
          <p:cNvPr id="5" name="TextBox 4"/>
          <p:cNvSpPr txBox="1"/>
          <p:nvPr/>
        </p:nvSpPr>
        <p:spPr>
          <a:xfrm>
            <a:off x="2590800" y="5791200"/>
            <a:ext cx="5293437" cy="307777"/>
          </a:xfrm>
          <a:prstGeom prst="rect">
            <a:avLst/>
          </a:prstGeom>
          <a:noFill/>
        </p:spPr>
        <p:txBody>
          <a:bodyPr wrap="none" rtlCol="0">
            <a:spAutoFit/>
          </a:bodyPr>
          <a:lstStyle/>
          <a:p>
            <a:pPr lvl="1"/>
            <a:r>
              <a:rPr lang="en-US" dirty="0"/>
              <a:t>https://docs.mongodb.org/manual/reference/operator/query/type/</a:t>
            </a:r>
          </a:p>
        </p:txBody>
      </p:sp>
    </p:spTree>
    <p:extLst>
      <p:ext uri="{BB962C8B-B14F-4D97-AF65-F5344CB8AC3E}">
        <p14:creationId xmlns:p14="http://schemas.microsoft.com/office/powerpoint/2010/main" val="3149157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7848600" y="1676400"/>
            <a:ext cx="4038600" cy="1143000"/>
          </a:xfrm>
          <a:prstGeom prst="rect">
            <a:avLst/>
          </a:prstGeom>
          <a:noFill/>
          <a:ln>
            <a:noFill/>
          </a:ln>
        </p:spPr>
        <p:txBody>
          <a:bodyPr lIns="91425" tIns="45700" rIns="91425" bIns="45700" anchor="ctr" anchorCtr="0">
            <a:noAutofit/>
          </a:bodyPr>
          <a:lstStyle/>
          <a:p>
            <a:r>
              <a:rPr lang="en-US" dirty="0"/>
              <a:t>Complex constraint checking, length, other, </a:t>
            </a:r>
            <a:r>
              <a:rPr lang="en-US" dirty="0" err="1"/>
              <a:t>MongoDB</a:t>
            </a:r>
            <a:r>
              <a:rPr lang="en-US" dirty="0"/>
              <a:t> $regex</a:t>
            </a:r>
            <a:br>
              <a:rPr lang="en-US" dirty="0"/>
            </a:br>
            <a:endParaRPr lang="en-US" dirty="0"/>
          </a:p>
        </p:txBody>
      </p:sp>
      <p:sp>
        <p:nvSpPr>
          <p:cNvPr id="4" name="TextBox 3"/>
          <p:cNvSpPr txBox="1"/>
          <p:nvPr/>
        </p:nvSpPr>
        <p:spPr>
          <a:xfrm>
            <a:off x="437882" y="228600"/>
            <a:ext cx="6724918" cy="5909310"/>
          </a:xfrm>
          <a:prstGeom prst="rect">
            <a:avLst/>
          </a:prstGeom>
          <a:noFill/>
        </p:spPr>
        <p:txBody>
          <a:bodyPr wrap="none" rtlCol="0">
            <a:spAutoFit/>
          </a:bodyPr>
          <a:lstStyle/>
          <a:p>
            <a:r>
              <a:rPr lang="en-US" sz="1800" dirty="0"/>
              <a:t>import </a:t>
            </a:r>
            <a:r>
              <a:rPr lang="en-US" sz="1800" dirty="0" err="1"/>
              <a:t>pymongo</a:t>
            </a:r>
            <a:endParaRPr lang="en-US" sz="1800" dirty="0"/>
          </a:p>
          <a:p>
            <a:r>
              <a:rPr lang="en-US" sz="1800" dirty="0"/>
              <a:t>   #</a:t>
            </a:r>
          </a:p>
          <a:p>
            <a:r>
              <a:rPr lang="en-US" sz="1800" dirty="0" err="1"/>
              <a:t>my_conn</a:t>
            </a:r>
            <a:r>
              <a:rPr lang="en-US" sz="1800" dirty="0"/>
              <a:t> = </a:t>
            </a:r>
            <a:r>
              <a:rPr lang="en-US" sz="1800" dirty="0" err="1"/>
              <a:t>pymongo.MongoClient</a:t>
            </a:r>
            <a:r>
              <a:rPr lang="en-US" sz="1800" dirty="0"/>
              <a:t>("</a:t>
            </a:r>
            <a:r>
              <a:rPr lang="en-US" sz="1800" dirty="0" err="1"/>
              <a:t>mongodb</a:t>
            </a:r>
            <a:r>
              <a:rPr lang="en-US" sz="1800" dirty="0"/>
              <a:t>://</a:t>
            </a:r>
            <a:r>
              <a:rPr lang="en-US" sz="1800" dirty="0" err="1"/>
              <a:t>localhost</a:t>
            </a:r>
            <a:r>
              <a:rPr lang="en-US" sz="1800" dirty="0"/>
              <a:t>")</a:t>
            </a:r>
          </a:p>
          <a:p>
            <a:r>
              <a:rPr lang="en-US" sz="1800" dirty="0" err="1"/>
              <a:t>db</a:t>
            </a:r>
            <a:r>
              <a:rPr lang="en-US" sz="1800" dirty="0"/>
              <a:t> = </a:t>
            </a:r>
            <a:r>
              <a:rPr lang="en-US" sz="1800" dirty="0" err="1"/>
              <a:t>my_conn.cc_db</a:t>
            </a:r>
            <a:endParaRPr lang="en-US" sz="1800" dirty="0"/>
          </a:p>
          <a:p>
            <a:endParaRPr lang="en-US" sz="1800" dirty="0"/>
          </a:p>
          <a:p>
            <a:r>
              <a:rPr lang="en-US" sz="1800" dirty="0"/>
              <a:t>###################################################</a:t>
            </a:r>
          </a:p>
          <a:p>
            <a:r>
              <a:rPr lang="en-US" sz="1800" dirty="0"/>
              <a:t>###################################################</a:t>
            </a:r>
          </a:p>
          <a:p>
            <a:endParaRPr lang="en-US" sz="1800" dirty="0"/>
          </a:p>
          <a:p>
            <a:r>
              <a:rPr lang="en-US" sz="1800" dirty="0" err="1"/>
              <a:t>db.my_coll.drop</a:t>
            </a:r>
            <a:r>
              <a:rPr lang="en-US" sz="1800" dirty="0"/>
              <a:t>()</a:t>
            </a:r>
          </a:p>
          <a:p>
            <a:endParaRPr lang="en-US" sz="1800" dirty="0"/>
          </a:p>
          <a:p>
            <a:r>
              <a:rPr lang="en-US" sz="1800" dirty="0" err="1"/>
              <a:t>vc</a:t>
            </a:r>
            <a:r>
              <a:rPr lang="en-US" sz="1800" dirty="0"/>
              <a:t> = { "$and" :</a:t>
            </a:r>
          </a:p>
          <a:p>
            <a:r>
              <a:rPr lang="en-US" sz="1800" dirty="0"/>
              <a:t>   [ </a:t>
            </a:r>
          </a:p>
          <a:p>
            <a:r>
              <a:rPr lang="en-US" sz="1800" dirty="0"/>
              <a:t>   { "k1" : { "$type" : "string" } }, </a:t>
            </a:r>
          </a:p>
          <a:p>
            <a:r>
              <a:rPr lang="en-US" sz="1800" dirty="0"/>
              <a:t>   { "k1" : { "$regex" : "([a-</a:t>
            </a:r>
            <a:r>
              <a:rPr lang="en-US" sz="1800" dirty="0" err="1"/>
              <a:t>zA</a:t>
            </a:r>
            <a:r>
              <a:rPr lang="en-US" sz="1800" dirty="0"/>
              <a:t>-Z]){8,8}" } } </a:t>
            </a:r>
          </a:p>
          <a:p>
            <a:r>
              <a:rPr lang="en-US" sz="1800" dirty="0"/>
              <a:t>   ] } </a:t>
            </a:r>
          </a:p>
          <a:p>
            <a:endParaRPr lang="en-US" sz="1800" dirty="0"/>
          </a:p>
          <a:p>
            <a:r>
              <a:rPr lang="en-US" sz="1800" dirty="0" err="1"/>
              <a:t>db.create_collection</a:t>
            </a:r>
            <a:r>
              <a:rPr lang="en-US" sz="1800" dirty="0"/>
              <a:t>( "</a:t>
            </a:r>
            <a:r>
              <a:rPr lang="en-US" sz="1800" dirty="0" err="1"/>
              <a:t>my_coll</a:t>
            </a:r>
            <a:r>
              <a:rPr lang="en-US" sz="1800" dirty="0"/>
              <a:t>",</a:t>
            </a:r>
          </a:p>
          <a:p>
            <a:r>
              <a:rPr lang="en-US" sz="1800" dirty="0"/>
              <a:t>   validator = </a:t>
            </a:r>
            <a:r>
              <a:rPr lang="en-US" sz="1800" dirty="0" err="1"/>
              <a:t>vc</a:t>
            </a:r>
            <a:r>
              <a:rPr lang="en-US" sz="1800" dirty="0"/>
              <a:t>, </a:t>
            </a:r>
            <a:r>
              <a:rPr lang="en-US" sz="1800" dirty="0" err="1"/>
              <a:t>validationAction</a:t>
            </a:r>
            <a:r>
              <a:rPr lang="en-US" sz="1800" dirty="0"/>
              <a:t> = "error" )</a:t>
            </a:r>
          </a:p>
          <a:p>
            <a:endParaRPr lang="en-US" sz="1800" dirty="0"/>
          </a:p>
          <a:p>
            <a:r>
              <a:rPr lang="en-US" sz="1800" dirty="0" err="1"/>
              <a:t>db.my_coll.insert</a:t>
            </a:r>
            <a:r>
              <a:rPr lang="en-US" sz="1800" dirty="0"/>
              <a:t>( { "k1" : "</a:t>
            </a:r>
            <a:r>
              <a:rPr lang="en-US" sz="1800" dirty="0" err="1"/>
              <a:t>dddddddd</a:t>
            </a:r>
            <a:r>
              <a:rPr lang="en-US" sz="1800" dirty="0"/>
              <a:t>" } )</a:t>
            </a:r>
          </a:p>
          <a:p>
            <a:r>
              <a:rPr lang="en-US" sz="1800" dirty="0"/>
              <a:t># </a:t>
            </a:r>
            <a:r>
              <a:rPr lang="en-US" sz="1800" dirty="0" err="1"/>
              <a:t>db.my_coll.insert</a:t>
            </a:r>
            <a:r>
              <a:rPr lang="en-US" sz="1800" dirty="0"/>
              <a:t>( { "k1" : "</a:t>
            </a:r>
            <a:r>
              <a:rPr lang="en-US" sz="1800" dirty="0" err="1"/>
              <a:t>dddddd</a:t>
            </a:r>
            <a:r>
              <a:rPr lang="en-US" sz="1800" dirty="0"/>
              <a:t>" } )</a:t>
            </a:r>
          </a:p>
        </p:txBody>
      </p:sp>
    </p:spTree>
    <p:extLst>
      <p:ext uri="{BB962C8B-B14F-4D97-AF65-F5344CB8AC3E}">
        <p14:creationId xmlns:p14="http://schemas.microsoft.com/office/powerpoint/2010/main" val="267053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2209800"/>
            <a:ext cx="7656263" cy="1323439"/>
          </a:xfrm>
          <a:prstGeom prst="rect">
            <a:avLst/>
          </a:prstGeom>
          <a:noFill/>
        </p:spPr>
        <p:txBody>
          <a:bodyPr wrap="none" rtlCol="0">
            <a:spAutoFit/>
          </a:bodyPr>
          <a:lstStyle/>
          <a:p>
            <a:pPr lvl="1"/>
            <a:r>
              <a:rPr lang="en-US" sz="2000" dirty="0"/>
              <a:t>https://docs.mongodb.org/manual/reference/operator/query/regex/</a:t>
            </a:r>
          </a:p>
          <a:p>
            <a:pPr lvl="1"/>
            <a:endParaRPr lang="en-US" sz="2000" dirty="0" smtClean="0"/>
          </a:p>
          <a:p>
            <a:pPr lvl="1"/>
            <a:r>
              <a:rPr lang="en-US" sz="2000" dirty="0" err="1" smtClean="0"/>
              <a:t>MongoDB</a:t>
            </a:r>
            <a:r>
              <a:rPr lang="en-US" sz="2000" dirty="0" smtClean="0"/>
              <a:t> </a:t>
            </a:r>
            <a:r>
              <a:rPr lang="en-US" sz="2000" dirty="0"/>
              <a:t>uses Perl compatible regular expressions </a:t>
            </a:r>
            <a:endParaRPr lang="en-US" sz="2000" dirty="0" smtClean="0"/>
          </a:p>
          <a:p>
            <a:pPr lvl="1"/>
            <a:r>
              <a:rPr lang="en-US" sz="2000" dirty="0" smtClean="0"/>
              <a:t>(</a:t>
            </a:r>
            <a:r>
              <a:rPr lang="en-US" sz="2000" dirty="0"/>
              <a:t>i.e. “PCRE” ) version 8.38 with UTF-8 support.</a:t>
            </a:r>
          </a:p>
        </p:txBody>
      </p:sp>
    </p:spTree>
    <p:extLst>
      <p:ext uri="{BB962C8B-B14F-4D97-AF65-F5344CB8AC3E}">
        <p14:creationId xmlns:p14="http://schemas.microsoft.com/office/powerpoint/2010/main" val="3384366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152400" y="76200"/>
            <a:ext cx="11887200" cy="1143000"/>
          </a:xfrm>
          <a:prstGeom prst="rect">
            <a:avLst/>
          </a:prstGeom>
          <a:noFill/>
          <a:ln>
            <a:noFill/>
          </a:ln>
        </p:spPr>
        <p:txBody>
          <a:bodyPr lIns="91425" tIns="45700" rIns="91425" bIns="45700" anchor="ctr" anchorCtr="0">
            <a:noAutofit/>
          </a:bodyPr>
          <a:lstStyle/>
          <a:p>
            <a:r>
              <a:rPr lang="en-US" dirty="0" err="1"/>
              <a:t>MongoDB</a:t>
            </a:r>
            <a:r>
              <a:rPr lang="en-US" dirty="0"/>
              <a:t> key value defaults</a:t>
            </a:r>
          </a:p>
        </p:txBody>
      </p:sp>
      <p:sp>
        <p:nvSpPr>
          <p:cNvPr id="4" name="TextBox 3"/>
          <p:cNvSpPr txBox="1"/>
          <p:nvPr/>
        </p:nvSpPr>
        <p:spPr>
          <a:xfrm>
            <a:off x="990601" y="1828800"/>
            <a:ext cx="10134600" cy="2554545"/>
          </a:xfrm>
          <a:prstGeom prst="rect">
            <a:avLst/>
          </a:prstGeom>
          <a:noFill/>
        </p:spPr>
        <p:txBody>
          <a:bodyPr wrap="square" rtlCol="0">
            <a:spAutoFit/>
          </a:bodyPr>
          <a:lstStyle/>
          <a:p>
            <a:pPr lvl="1"/>
            <a:r>
              <a:rPr lang="en-US" sz="2000" dirty="0"/>
              <a:t>If you supply SQL a value for a given column, then that is the value you write.</a:t>
            </a:r>
          </a:p>
          <a:p>
            <a:pPr lvl="1"/>
            <a:endParaRPr lang="en-US" sz="2000" dirty="0" smtClean="0"/>
          </a:p>
          <a:p>
            <a:pPr lvl="1"/>
            <a:r>
              <a:rPr lang="en-US" sz="2000" dirty="0" smtClean="0"/>
              <a:t>If </a:t>
            </a:r>
            <a:r>
              <a:rPr lang="en-US" sz="2000" dirty="0"/>
              <a:t>you omit the column from the SQL INSERT statement column list, then you write a default value.</a:t>
            </a:r>
          </a:p>
          <a:p>
            <a:endParaRPr lang="en-US" sz="2000" dirty="0" smtClean="0"/>
          </a:p>
          <a:p>
            <a:r>
              <a:rPr lang="en-US" sz="2000" dirty="0"/>
              <a:t>To have default constraints on non _id key values, you must call the </a:t>
            </a:r>
            <a:r>
              <a:rPr lang="en-US" sz="2000" dirty="0" err="1"/>
              <a:t>MongoDB</a:t>
            </a:r>
            <a:r>
              <a:rPr lang="en-US" sz="2000" dirty="0"/>
              <a:t> update method when inserting, and call it with an $</a:t>
            </a:r>
            <a:r>
              <a:rPr lang="en-US" sz="2000" dirty="0" err="1"/>
              <a:t>upsert</a:t>
            </a:r>
            <a:r>
              <a:rPr lang="en-US" sz="2000" dirty="0"/>
              <a:t> parameter.</a:t>
            </a:r>
          </a:p>
          <a:p>
            <a:endParaRPr lang="en-US" sz="2000" dirty="0"/>
          </a:p>
        </p:txBody>
      </p:sp>
    </p:spTree>
    <p:extLst>
      <p:ext uri="{BB962C8B-B14F-4D97-AF65-F5344CB8AC3E}">
        <p14:creationId xmlns:p14="http://schemas.microsoft.com/office/powerpoint/2010/main" val="3746433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10"/>
          <p:cNvSpPr txBox="1">
            <a:spLocks noGrp="1"/>
          </p:cNvSpPr>
          <p:nvPr>
            <p:ph type="title"/>
          </p:nvPr>
        </p:nvSpPr>
        <p:spPr>
          <a:xfrm>
            <a:off x="152400" y="0"/>
            <a:ext cx="11887200" cy="1143000"/>
          </a:xfrm>
          <a:prstGeom prst="rect">
            <a:avLst/>
          </a:prstGeom>
          <a:noFill/>
          <a:ln>
            <a:noFill/>
          </a:ln>
        </p:spPr>
        <p:txBody>
          <a:bodyPr lIns="91425" tIns="45700" rIns="91425" bIns="45700" anchor="ctr" anchorCtr="0">
            <a:noAutofit/>
          </a:bodyPr>
          <a:lstStyle/>
          <a:p>
            <a:r>
              <a:rPr lang="en-US" dirty="0" err="1"/>
              <a:t>MongoDB</a:t>
            </a:r>
            <a:r>
              <a:rPr lang="en-US" dirty="0"/>
              <a:t> key value defaults</a:t>
            </a:r>
          </a:p>
        </p:txBody>
      </p:sp>
      <p:sp>
        <p:nvSpPr>
          <p:cNvPr id="4" name="TextBox 3"/>
          <p:cNvSpPr txBox="1"/>
          <p:nvPr/>
        </p:nvSpPr>
        <p:spPr>
          <a:xfrm>
            <a:off x="1371600" y="1371600"/>
            <a:ext cx="7443063" cy="3970318"/>
          </a:xfrm>
          <a:prstGeom prst="rect">
            <a:avLst/>
          </a:prstGeom>
          <a:noFill/>
        </p:spPr>
        <p:txBody>
          <a:bodyPr wrap="none" rtlCol="0">
            <a:spAutoFit/>
          </a:bodyPr>
          <a:lstStyle/>
          <a:p>
            <a:r>
              <a:rPr lang="en-US" sz="1800" dirty="0" err="1"/>
              <a:t>db.my_coll.drop</a:t>
            </a:r>
            <a:r>
              <a:rPr lang="en-US" sz="1800" dirty="0"/>
              <a:t>()</a:t>
            </a:r>
          </a:p>
          <a:p>
            <a:endParaRPr lang="en-US" sz="1800" dirty="0"/>
          </a:p>
          <a:p>
            <a:r>
              <a:rPr lang="en-US" sz="1800" dirty="0" err="1"/>
              <a:t>db.my_coll.insert</a:t>
            </a:r>
            <a:r>
              <a:rPr lang="en-US" sz="1800" dirty="0"/>
              <a:t>( { "_id" : 10 , "k1" : 5, "k2" : 10 } )</a:t>
            </a:r>
          </a:p>
          <a:p>
            <a:endParaRPr lang="en-US" sz="1800" dirty="0"/>
          </a:p>
          <a:p>
            <a:r>
              <a:rPr lang="en-US" sz="1800" dirty="0" err="1" smtClean="0"/>
              <a:t>db.my_coll.update</a:t>
            </a:r>
            <a:r>
              <a:rPr lang="en-US" sz="1800" dirty="0" smtClean="0"/>
              <a:t>( { "_id" : </a:t>
            </a:r>
            <a:r>
              <a:rPr lang="en-US" sz="1800" dirty="0" err="1" smtClean="0"/>
              <a:t>ObjectId</a:t>
            </a:r>
            <a:r>
              <a:rPr lang="en-US" sz="1800" dirty="0" smtClean="0"/>
              <a:t>() }, { "$set" : </a:t>
            </a:r>
          </a:p>
          <a:p>
            <a:r>
              <a:rPr lang="en-US" sz="1800" dirty="0" smtClean="0"/>
              <a:t>   { "k1" : 10 } , "$</a:t>
            </a:r>
            <a:r>
              <a:rPr lang="en-US" sz="1800" dirty="0" err="1" smtClean="0"/>
              <a:t>setOnInsert</a:t>
            </a:r>
            <a:r>
              <a:rPr lang="en-US" sz="1800" dirty="0" smtClean="0"/>
              <a:t>" : { "k2" : 20 } }, { </a:t>
            </a:r>
            <a:r>
              <a:rPr lang="en-US" sz="1800" dirty="0" err="1" smtClean="0"/>
              <a:t>upsert</a:t>
            </a:r>
            <a:r>
              <a:rPr lang="en-US" sz="1800" dirty="0" smtClean="0"/>
              <a:t> : true } )</a:t>
            </a:r>
          </a:p>
          <a:p>
            <a:endParaRPr lang="en-US" sz="1800" dirty="0"/>
          </a:p>
          <a:p>
            <a:r>
              <a:rPr lang="en-US" sz="1800" dirty="0" err="1"/>
              <a:t>db.my_coll.update</a:t>
            </a:r>
            <a:r>
              <a:rPr lang="en-US" sz="1800" dirty="0"/>
              <a:t>( { "_id" : 10         }, { "$set" : </a:t>
            </a:r>
          </a:p>
          <a:p>
            <a:r>
              <a:rPr lang="en-US" sz="1800" dirty="0"/>
              <a:t>   { "k1" : 10 } , "$</a:t>
            </a:r>
            <a:r>
              <a:rPr lang="en-US" sz="1800" dirty="0" err="1"/>
              <a:t>setOnInsert</a:t>
            </a:r>
            <a:r>
              <a:rPr lang="en-US" sz="1800" dirty="0"/>
              <a:t>" : { "k2" : 20 } }, { </a:t>
            </a:r>
            <a:r>
              <a:rPr lang="en-US" sz="1800" dirty="0" err="1"/>
              <a:t>upsert</a:t>
            </a:r>
            <a:r>
              <a:rPr lang="en-US" sz="1800" dirty="0"/>
              <a:t> : true } )</a:t>
            </a:r>
          </a:p>
          <a:p>
            <a:endParaRPr lang="en-US" sz="1800" dirty="0"/>
          </a:p>
          <a:p>
            <a:r>
              <a:rPr lang="en-US" sz="1800" dirty="0" err="1"/>
              <a:t>db.my_coll.find</a:t>
            </a:r>
            <a:r>
              <a:rPr lang="en-US" sz="1800" dirty="0"/>
              <a:t>()</a:t>
            </a:r>
          </a:p>
          <a:p>
            <a:endParaRPr lang="en-US" sz="1800" dirty="0"/>
          </a:p>
          <a:p>
            <a:r>
              <a:rPr lang="en-US" sz="1800" dirty="0"/>
              <a:t># { "_id" : 10, "k1" : 10, "k2" : 10 }</a:t>
            </a:r>
          </a:p>
          <a:p>
            <a:r>
              <a:rPr lang="en-US" sz="1800" dirty="0"/>
              <a:t># { "_id" : </a:t>
            </a:r>
            <a:r>
              <a:rPr lang="en-US" sz="1800" dirty="0" err="1"/>
              <a:t>ObjectId</a:t>
            </a:r>
            <a:r>
              <a:rPr lang="en-US" sz="1800" dirty="0"/>
              <a:t>("56fca4b43de3c3c87e2ee4ae"), "k1" : 10, "k2" : 20 }</a:t>
            </a:r>
          </a:p>
        </p:txBody>
      </p:sp>
    </p:spTree>
    <p:extLst>
      <p:ext uri="{BB962C8B-B14F-4D97-AF65-F5344CB8AC3E}">
        <p14:creationId xmlns:p14="http://schemas.microsoft.com/office/powerpoint/2010/main" val="2068794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a:t>
            </a:r>
            <a:endParaRPr lang="en-US" dirty="0"/>
          </a:p>
        </p:txBody>
      </p:sp>
      <p:sp>
        <p:nvSpPr>
          <p:cNvPr id="3" name="TextBox 2"/>
          <p:cNvSpPr txBox="1"/>
          <p:nvPr/>
        </p:nvSpPr>
        <p:spPr>
          <a:xfrm>
            <a:off x="1447800" y="1752600"/>
            <a:ext cx="7697941" cy="2308324"/>
          </a:xfrm>
          <a:prstGeom prst="rect">
            <a:avLst/>
          </a:prstGeom>
          <a:noFill/>
        </p:spPr>
        <p:txBody>
          <a:bodyPr wrap="none" rtlCol="0">
            <a:spAutoFit/>
          </a:bodyPr>
          <a:lstStyle/>
          <a:p>
            <a:r>
              <a:rPr lang="en-US" sz="2400" dirty="0" err="1"/>
              <a:t>MongoDB</a:t>
            </a:r>
            <a:r>
              <a:rPr lang="en-US" sz="2400" dirty="0"/>
              <a:t> unique key value </a:t>
            </a:r>
            <a:r>
              <a:rPr lang="en-US" sz="2400" dirty="0" smtClean="0"/>
              <a:t>constraints</a:t>
            </a:r>
          </a:p>
          <a:p>
            <a:pPr marL="228600" indent="-50800"/>
            <a:r>
              <a:rPr lang="en-US" sz="2400" dirty="0" smtClean="0"/>
              <a:t>Shards, MPP</a:t>
            </a:r>
          </a:p>
          <a:p>
            <a:pPr marL="228600" indent="-50800"/>
            <a:endParaRPr lang="en-US" sz="2400" dirty="0"/>
          </a:p>
          <a:p>
            <a:r>
              <a:rPr lang="en-US" sz="2400" dirty="0"/>
              <a:t>SQL stored procedures, triggers, </a:t>
            </a:r>
            <a:r>
              <a:rPr lang="en-US" sz="2400" dirty="0" err="1"/>
              <a:t>MongoDB</a:t>
            </a:r>
            <a:r>
              <a:rPr lang="en-US" sz="2400" dirty="0"/>
              <a:t> server side</a:t>
            </a:r>
          </a:p>
          <a:p>
            <a:endParaRPr lang="en-US" sz="2400" dirty="0"/>
          </a:p>
          <a:p>
            <a:endParaRPr lang="en-US" sz="2400" dirty="0"/>
          </a:p>
        </p:txBody>
      </p:sp>
    </p:spTree>
    <p:extLst>
      <p:ext uri="{BB962C8B-B14F-4D97-AF65-F5344CB8AC3E}">
        <p14:creationId xmlns:p14="http://schemas.microsoft.com/office/powerpoint/2010/main" val="2478015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1676400"/>
            <a:ext cx="2964041"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04800" y="228600"/>
            <a:ext cx="8610600" cy="5386090"/>
          </a:xfrm>
          <a:prstGeom prst="rect">
            <a:avLst/>
          </a:prstGeom>
          <a:noFill/>
        </p:spPr>
        <p:txBody>
          <a:bodyPr wrap="square" rtlCol="0">
            <a:spAutoFit/>
          </a:bodyPr>
          <a:lstStyle/>
          <a:p>
            <a:r>
              <a:rPr lang="en-US" sz="3200" b="1" dirty="0"/>
              <a:t>Additional resources</a:t>
            </a:r>
            <a:r>
              <a:rPr lang="en-US" sz="3200" b="1" dirty="0" smtClean="0"/>
              <a:t>:</a:t>
            </a:r>
          </a:p>
          <a:p>
            <a:endParaRPr lang="en-US" sz="1800" b="1" dirty="0"/>
          </a:p>
          <a:p>
            <a:r>
              <a:rPr lang="en-US" sz="2400" dirty="0"/>
              <a:t>Free </a:t>
            </a:r>
            <a:r>
              <a:rPr lang="en-US" sz="2400" dirty="0" err="1"/>
              <a:t>MongoDB</a:t>
            </a:r>
            <a:r>
              <a:rPr lang="en-US" sz="2400" dirty="0"/>
              <a:t> training courses</a:t>
            </a:r>
            <a:r>
              <a:rPr lang="en-US" sz="2400" dirty="0" smtClean="0"/>
              <a:t>,</a:t>
            </a:r>
            <a:endParaRPr lang="en-US" sz="2400" dirty="0"/>
          </a:p>
          <a:p>
            <a:r>
              <a:rPr lang="en-US" sz="1800" dirty="0"/>
              <a:t>https://university.mongodb.com/ </a:t>
            </a:r>
          </a:p>
          <a:p>
            <a:endParaRPr lang="en-US" sz="1800" dirty="0" smtClean="0"/>
          </a:p>
          <a:p>
            <a:r>
              <a:rPr lang="en-US" sz="2400" dirty="0" smtClean="0"/>
              <a:t>A </a:t>
            </a:r>
            <a:r>
              <a:rPr lang="en-US" sz="2400" dirty="0"/>
              <a:t>really good two part tutorial blob post on this topic is available here,</a:t>
            </a:r>
          </a:p>
          <a:p>
            <a:endParaRPr lang="en-US" sz="1800" dirty="0" smtClean="0"/>
          </a:p>
          <a:p>
            <a:r>
              <a:rPr lang="en-US" sz="1800" dirty="0" smtClean="0"/>
              <a:t>https</a:t>
            </a:r>
            <a:r>
              <a:rPr lang="en-US" sz="1800" dirty="0"/>
              <a:t>://www.mongodb.com/blog/post/document-validation-part-1-adding-just-the-right-amount-of-control-over-your-documents</a:t>
            </a:r>
          </a:p>
          <a:p>
            <a:endParaRPr lang="en-US" sz="1800" dirty="0" smtClean="0"/>
          </a:p>
          <a:p>
            <a:r>
              <a:rPr lang="en-US" sz="1800" dirty="0" smtClean="0">
                <a:hlinkClick r:id="rId3"/>
              </a:rPr>
              <a:t>https</a:t>
            </a:r>
            <a:r>
              <a:rPr lang="en-US" sz="1800" dirty="0">
                <a:hlinkClick r:id="rId3"/>
              </a:rPr>
              <a:t>://www.mongodb.com/blog/post/document-validation-part-2-putting-it-all-together-a-</a:t>
            </a:r>
            <a:r>
              <a:rPr lang="en-US" sz="1800" dirty="0" smtClean="0">
                <a:hlinkClick r:id="rId3"/>
              </a:rPr>
              <a:t>tutorial</a:t>
            </a:r>
            <a:endParaRPr lang="en-US" sz="1800" dirty="0" smtClean="0"/>
          </a:p>
          <a:p>
            <a:endParaRPr lang="en-US" sz="1800" dirty="0"/>
          </a:p>
          <a:p>
            <a:r>
              <a:rPr lang="en-US" sz="2400" dirty="0" smtClean="0"/>
              <a:t>Shameless plug</a:t>
            </a:r>
            <a:endParaRPr lang="en-US" sz="1800" dirty="0" smtClean="0"/>
          </a:p>
          <a:p>
            <a:r>
              <a:rPr lang="en-US" sz="1800" dirty="0">
                <a:hlinkClick r:id="rId4"/>
              </a:rPr>
              <a:t>https://github.com/farrell0/MongoDB-Developers-</a:t>
            </a:r>
            <a:r>
              <a:rPr lang="en-US" sz="1800" dirty="0" smtClean="0">
                <a:hlinkClick r:id="rId4"/>
              </a:rPr>
              <a:t>Notebook</a:t>
            </a:r>
            <a:endParaRPr lang="en-US" sz="1800" dirty="0" smtClean="0"/>
          </a:p>
          <a:p>
            <a:r>
              <a:rPr lang="en-US" sz="1800" dirty="0"/>
              <a:t>https://</a:t>
            </a:r>
            <a:r>
              <a:rPr lang="en-US" sz="1800" dirty="0" err="1"/>
              <a:t>www.mongodb.com</a:t>
            </a:r>
            <a:r>
              <a:rPr lang="en-US" sz="1800" dirty="0"/>
              <a:t>/webinar/index-tuning-and-evaluation-using-</a:t>
            </a:r>
            <a:r>
              <a:rPr lang="en-US" sz="1800" dirty="0" err="1" smtClean="0"/>
              <a:t>mongodb</a:t>
            </a:r>
            <a:endParaRPr lang="en-US" sz="1800" dirty="0"/>
          </a:p>
        </p:txBody>
      </p:sp>
      <p:sp>
        <p:nvSpPr>
          <p:cNvPr id="4" name="TextBox 3"/>
          <p:cNvSpPr txBox="1"/>
          <p:nvPr/>
        </p:nvSpPr>
        <p:spPr>
          <a:xfrm>
            <a:off x="8686800" y="1981200"/>
            <a:ext cx="2715407" cy="1200328"/>
          </a:xfrm>
          <a:prstGeom prst="rect">
            <a:avLst/>
          </a:prstGeom>
          <a:noFill/>
        </p:spPr>
        <p:txBody>
          <a:bodyPr wrap="none" rtlCol="0">
            <a:spAutoFit/>
          </a:bodyPr>
          <a:lstStyle/>
          <a:p>
            <a:pPr algn="ctr"/>
            <a:r>
              <a:rPr lang="en-US" sz="2400" b="1" dirty="0" smtClean="0">
                <a:solidFill>
                  <a:srgbClr val="FF0000"/>
                </a:solidFill>
              </a:rPr>
              <a:t>Put </a:t>
            </a:r>
            <a:r>
              <a:rPr lang="en-US" sz="2400" b="1" dirty="0" err="1" smtClean="0">
                <a:solidFill>
                  <a:srgbClr val="FF0000"/>
                </a:solidFill>
              </a:rPr>
              <a:t>MongoDB</a:t>
            </a:r>
            <a:endParaRPr lang="en-US" sz="2400" b="1" dirty="0" smtClean="0">
              <a:solidFill>
                <a:srgbClr val="FF0000"/>
              </a:solidFill>
            </a:endParaRPr>
          </a:p>
          <a:p>
            <a:pPr algn="ctr"/>
            <a:r>
              <a:rPr lang="en-US" sz="2400" b="1" dirty="0" smtClean="0">
                <a:solidFill>
                  <a:srgbClr val="FF0000"/>
                </a:solidFill>
              </a:rPr>
              <a:t>On your LinkedIn</a:t>
            </a:r>
          </a:p>
          <a:p>
            <a:pPr algn="ctr"/>
            <a:endParaRPr lang="en-US" sz="2400" b="1" dirty="0">
              <a:solidFill>
                <a:srgbClr val="FF0000"/>
              </a:solidFill>
            </a:endParaRPr>
          </a:p>
        </p:txBody>
      </p:sp>
    </p:spTree>
    <p:extLst>
      <p:ext uri="{BB962C8B-B14F-4D97-AF65-F5344CB8AC3E}">
        <p14:creationId xmlns:p14="http://schemas.microsoft.com/office/powerpoint/2010/main" val="422411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00200"/>
            <a:ext cx="6096000" cy="3416320"/>
          </a:xfrm>
          <a:prstGeom prst="rect">
            <a:avLst/>
          </a:prstGeom>
        </p:spPr>
        <p:txBody>
          <a:bodyPr>
            <a:spAutoFit/>
          </a:bodyPr>
          <a:lstStyle/>
          <a:p>
            <a:r>
              <a:rPr lang="en-US" sz="1800" dirty="0"/>
              <a:t>db.t6.drop()</a:t>
            </a:r>
          </a:p>
          <a:p>
            <a:endParaRPr lang="en-US" sz="1800" dirty="0"/>
          </a:p>
          <a:p>
            <a:r>
              <a:rPr lang="en-US" sz="1800" dirty="0"/>
              <a:t>db.t6.createIndex( { m : 1 } )</a:t>
            </a:r>
          </a:p>
          <a:p>
            <a:endParaRPr lang="en-US" sz="1800" dirty="0"/>
          </a:p>
          <a:p>
            <a:r>
              <a:rPr lang="en-US" sz="1800" dirty="0"/>
              <a:t>db.t6.update( { a : 8 , b : { $</a:t>
            </a:r>
            <a:r>
              <a:rPr lang="en-US" sz="1800" dirty="0" err="1"/>
              <a:t>gt</a:t>
            </a:r>
            <a:r>
              <a:rPr lang="en-US" sz="1800" dirty="0"/>
              <a:t> : 9 } }, </a:t>
            </a:r>
          </a:p>
          <a:p>
            <a:r>
              <a:rPr lang="en-US" sz="1800" dirty="0"/>
              <a:t>   { $set : { c : 1 }, $</a:t>
            </a:r>
            <a:r>
              <a:rPr lang="en-US" sz="1800" dirty="0" err="1"/>
              <a:t>setOnInsert</a:t>
            </a:r>
            <a:r>
              <a:rPr lang="en-US" sz="1800" dirty="0"/>
              <a:t> : { d : 2 } }, </a:t>
            </a:r>
          </a:p>
          <a:p>
            <a:r>
              <a:rPr lang="en-US" sz="1800" dirty="0"/>
              <a:t>   { </a:t>
            </a:r>
            <a:r>
              <a:rPr lang="en-US" sz="1800" dirty="0" err="1"/>
              <a:t>upsert</a:t>
            </a:r>
            <a:r>
              <a:rPr lang="en-US" sz="1800" dirty="0"/>
              <a:t> : true } )</a:t>
            </a:r>
          </a:p>
          <a:p>
            <a:endParaRPr lang="en-US" sz="1800" dirty="0"/>
          </a:p>
          <a:p>
            <a:r>
              <a:rPr lang="en-US" sz="1800" dirty="0"/>
              <a:t>db.t6.find()</a:t>
            </a:r>
          </a:p>
          <a:p>
            <a:endParaRPr lang="en-US" sz="1800" dirty="0"/>
          </a:p>
          <a:p>
            <a:r>
              <a:rPr lang="en-US" sz="1800" dirty="0"/>
              <a:t>{ "_id" : </a:t>
            </a:r>
            <a:r>
              <a:rPr lang="en-US" sz="1800" dirty="0" err="1"/>
              <a:t>ObjectId</a:t>
            </a:r>
            <a:r>
              <a:rPr lang="en-US" sz="1800" dirty="0"/>
              <a:t>("571008d692917fa0cd12bdf3"), </a:t>
            </a:r>
          </a:p>
          <a:p>
            <a:r>
              <a:rPr lang="en-US" sz="1800" dirty="0"/>
              <a:t>   "a" : 8, "c" : 1, "d" : 2 }</a:t>
            </a:r>
          </a:p>
        </p:txBody>
      </p:sp>
      <p:sp>
        <p:nvSpPr>
          <p:cNvPr id="5"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Something I know</a:t>
            </a:r>
            <a:endParaRPr lang="en-US" sz="3600" b="1" i="0" u="none" strike="noStrike" cap="none" dirty="0">
              <a:solidFill>
                <a:srgbClr val="242423"/>
              </a:solidFill>
              <a:latin typeface="Arial"/>
              <a:ea typeface="Arial"/>
              <a:cs typeface="Arial"/>
              <a:sym typeface="Arial"/>
            </a:endParaRPr>
          </a:p>
        </p:txBody>
      </p:sp>
    </p:spTree>
    <p:extLst>
      <p:ext uri="{BB962C8B-B14F-4D97-AF65-F5344CB8AC3E}">
        <p14:creationId xmlns:p14="http://schemas.microsoft.com/office/powerpoint/2010/main" val="2674854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609600" y="1266885"/>
            <a:ext cx="6019800" cy="4524315"/>
          </a:xfrm>
          <a:prstGeom prst="rect">
            <a:avLst/>
          </a:prstGeom>
          <a:noFill/>
        </p:spPr>
        <p:txBody>
          <a:bodyPr wrap="square" rtlCol="0">
            <a:spAutoFit/>
          </a:bodyPr>
          <a:lstStyle/>
          <a:p>
            <a:r>
              <a:rPr lang="en-US" sz="2400" dirty="0"/>
              <a:t>I get that </a:t>
            </a:r>
            <a:r>
              <a:rPr lang="en-US" sz="2400" dirty="0" err="1"/>
              <a:t>MongoDB</a:t>
            </a:r>
            <a:r>
              <a:rPr lang="en-US" sz="2400" dirty="0"/>
              <a:t> offers a polymorphic schema, and that part of the appeal of </a:t>
            </a:r>
            <a:r>
              <a:rPr lang="en-US" sz="2400" dirty="0" err="1"/>
              <a:t>MongoDB</a:t>
            </a:r>
            <a:r>
              <a:rPr lang="en-US" sz="2400" dirty="0"/>
              <a:t> is the “no schema migration” capability as new application requirements roll in. </a:t>
            </a:r>
            <a:endParaRPr lang="en-US" sz="2400" dirty="0" smtClean="0"/>
          </a:p>
          <a:p>
            <a:endParaRPr lang="en-US" sz="2400" dirty="0" smtClean="0"/>
          </a:p>
          <a:p>
            <a:r>
              <a:rPr lang="en-US" sz="2400" dirty="0" smtClean="0"/>
              <a:t>Still</a:t>
            </a:r>
            <a:r>
              <a:rPr lang="en-US" sz="2400" dirty="0"/>
              <a:t>, I come from SQL and really miss SQL style data integrity check constraints. </a:t>
            </a:r>
            <a:endParaRPr lang="en-US" sz="2400" dirty="0" smtClean="0"/>
          </a:p>
          <a:p>
            <a:endParaRPr lang="en-US" sz="2400" dirty="0" smtClean="0"/>
          </a:p>
          <a:p>
            <a:r>
              <a:rPr lang="en-US" sz="2400" dirty="0" smtClean="0"/>
              <a:t>What </a:t>
            </a:r>
            <a:r>
              <a:rPr lang="en-US" sz="2400" dirty="0"/>
              <a:t>can I do ?</a:t>
            </a:r>
          </a:p>
          <a:p>
            <a:endParaRPr lang="en-US" sz="2400" dirty="0" smtClean="0"/>
          </a:p>
          <a:p>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229" y="1447800"/>
            <a:ext cx="517801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Rules of Engagement</a:t>
            </a:r>
            <a:br>
              <a:rPr lang="en-US" sz="3600" b="1" i="0" u="none" strike="noStrike" cap="none" dirty="0" smtClean="0">
                <a:solidFill>
                  <a:srgbClr val="242423"/>
                </a:solidFill>
                <a:latin typeface="Arial"/>
                <a:ea typeface="Arial"/>
                <a:cs typeface="Arial"/>
                <a:sym typeface="Arial"/>
              </a:rPr>
            </a:br>
            <a:endParaRPr lang="en-US" sz="3600" b="1" i="0" u="none" strike="noStrike" cap="none" dirty="0">
              <a:solidFill>
                <a:srgbClr val="242423"/>
              </a:solidFill>
              <a:latin typeface="Arial"/>
              <a:ea typeface="Arial"/>
              <a:cs typeface="Arial"/>
              <a:sym typeface="Arial"/>
            </a:endParaRPr>
          </a:p>
        </p:txBody>
      </p:sp>
      <p:sp>
        <p:nvSpPr>
          <p:cNvPr id="4" name="TextBox 3"/>
          <p:cNvSpPr txBox="1"/>
          <p:nvPr/>
        </p:nvSpPr>
        <p:spPr>
          <a:xfrm>
            <a:off x="4876800" y="1447800"/>
            <a:ext cx="7086600" cy="4708981"/>
          </a:xfrm>
          <a:prstGeom prst="rect">
            <a:avLst/>
          </a:prstGeom>
          <a:noFill/>
        </p:spPr>
        <p:txBody>
          <a:bodyPr wrap="square" rtlCol="0">
            <a:spAutoFit/>
          </a:bodyPr>
          <a:lstStyle/>
          <a:p>
            <a:pPr marL="231775" indent="-231775">
              <a:buFont typeface="Arial" pitchFamily="34" charset="0"/>
              <a:buChar char="•"/>
            </a:pPr>
            <a:r>
              <a:rPr lang="en-US" sz="2400" dirty="0" smtClean="0"/>
              <a:t>Like reading ahead ?</a:t>
            </a:r>
          </a:p>
          <a:p>
            <a:pPr marL="231775" lvl="4" indent="-231775" defTabSz="463550"/>
            <a:r>
              <a:rPr lang="en-US" sz="1800" dirty="0" smtClean="0"/>
              <a:t>		https</a:t>
            </a:r>
            <a:r>
              <a:rPr lang="en-US" sz="1800" dirty="0"/>
              <a:t>://github.com/farrell0/MongoDB-Developers-Notebook</a:t>
            </a:r>
            <a:endParaRPr lang="en-US" sz="1800" dirty="0" smtClean="0"/>
          </a:p>
          <a:p>
            <a:pPr marL="231775" indent="-231775">
              <a:buFont typeface="Arial" pitchFamily="34" charset="0"/>
              <a:buChar char="•"/>
            </a:pPr>
            <a:endParaRPr lang="en-US" sz="1800" dirty="0"/>
          </a:p>
          <a:p>
            <a:pPr marL="231775" indent="-231775">
              <a:buFont typeface="Arial" pitchFamily="34" charset="0"/>
              <a:buChar char="•"/>
            </a:pPr>
            <a:r>
              <a:rPr lang="en-US" sz="2400" dirty="0" smtClean="0"/>
              <a:t>Document validation, not validate</a:t>
            </a:r>
          </a:p>
          <a:p>
            <a:pPr lvl="1" defTabSz="457200"/>
            <a:r>
              <a:rPr lang="en-US" sz="1800" dirty="0" smtClean="0">
                <a:hlinkClick r:id="rId3"/>
              </a:rPr>
              <a:t>	https</a:t>
            </a:r>
            <a:r>
              <a:rPr lang="en-US" sz="1800" dirty="0">
                <a:hlinkClick r:id="rId3"/>
              </a:rPr>
              <a:t>://</a:t>
            </a:r>
            <a:r>
              <a:rPr lang="en-US" sz="1800" dirty="0" smtClean="0">
                <a:hlinkClick r:id="rId3"/>
              </a:rPr>
              <a:t>docs.mongodb.org/manual/core/document-validation/</a:t>
            </a:r>
            <a:endParaRPr lang="en-US" sz="1800" dirty="0">
              <a:hlinkClick r:id="rId4"/>
            </a:endParaRPr>
          </a:p>
          <a:p>
            <a:pPr lvl="3" defTabSz="457200"/>
            <a:r>
              <a:rPr lang="en-US" sz="1800" dirty="0" smtClean="0">
                <a:hlinkClick r:id="rId4"/>
              </a:rPr>
              <a:t>	https</a:t>
            </a:r>
            <a:r>
              <a:rPr lang="en-US" sz="1800" dirty="0">
                <a:hlinkClick r:id="rId4"/>
              </a:rPr>
              <a:t>://docs.mongodb.org/manual/reference/command/validate</a:t>
            </a:r>
            <a:r>
              <a:rPr lang="en-US" sz="1800" dirty="0" smtClean="0">
                <a:hlinkClick r:id="rId4"/>
              </a:rPr>
              <a:t>/</a:t>
            </a:r>
            <a:endParaRPr lang="en-US" sz="1800" dirty="0" smtClean="0"/>
          </a:p>
          <a:p>
            <a:pPr lvl="1" defTabSz="457200"/>
            <a:endParaRPr lang="en-US" sz="1800" dirty="0" smtClean="0"/>
          </a:p>
          <a:p>
            <a:pPr marL="231775" indent="-231775">
              <a:buFont typeface="Arial" pitchFamily="34" charset="0"/>
              <a:buChar char="•"/>
            </a:pPr>
            <a:r>
              <a:rPr lang="en-US" sz="2400" dirty="0" smtClean="0"/>
              <a:t>We will cover most, not all</a:t>
            </a:r>
          </a:p>
          <a:p>
            <a:pPr marL="231775" indent="-231775">
              <a:buFont typeface="Arial" pitchFamily="34" charset="0"/>
              <a:buChar char="•"/>
            </a:pPr>
            <a:endParaRPr lang="en-US" sz="2400" dirty="0"/>
          </a:p>
          <a:p>
            <a:pPr marL="231775" indent="-231775">
              <a:buFont typeface="Arial" pitchFamily="34" charset="0"/>
              <a:buChar char="•"/>
            </a:pPr>
            <a:r>
              <a:rPr lang="en-US" sz="2400" dirty="0" smtClean="0"/>
              <a:t>Questions throughout, me and you</a:t>
            </a:r>
          </a:p>
          <a:p>
            <a:pPr marL="231775" indent="-231775">
              <a:buFont typeface="Arial" pitchFamily="34" charset="0"/>
              <a:buChar char="•"/>
            </a:pPr>
            <a:endParaRPr lang="en-US" sz="2400" dirty="0"/>
          </a:p>
          <a:p>
            <a:pPr marL="231775" indent="-231775">
              <a:buFont typeface="Arial" pitchFamily="34" charset="0"/>
              <a:buChar char="•"/>
            </a:pPr>
            <a:r>
              <a:rPr lang="en-US" sz="2400" i="1" dirty="0" smtClean="0"/>
              <a:t>Start ups would not exist except for the fundamental challenges of big companies. </a:t>
            </a:r>
            <a:endParaRPr lang="en-US" sz="2400" i="1" dirty="0"/>
          </a:p>
          <a:p>
            <a:pPr marL="231775" indent="-231775">
              <a:buFont typeface="Arial" pitchFamily="34" charset="0"/>
              <a:buChar char="•"/>
            </a:pPr>
            <a:endParaRPr lang="en-US" sz="1800"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828800"/>
            <a:ext cx="422329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76800" y="2895600"/>
            <a:ext cx="533400" cy="459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39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676400"/>
            <a:ext cx="556082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2078504"/>
            <a:ext cx="5257800" cy="1938992"/>
          </a:xfrm>
          <a:prstGeom prst="rect">
            <a:avLst/>
          </a:prstGeom>
          <a:noFill/>
        </p:spPr>
        <p:txBody>
          <a:bodyPr wrap="square" rtlCol="0">
            <a:spAutoFit/>
          </a:bodyPr>
          <a:lstStyle/>
          <a:p>
            <a:r>
              <a:rPr lang="en-US" sz="2400" dirty="0" smtClean="0"/>
              <a:t>Your SQL experience ?</a:t>
            </a:r>
          </a:p>
          <a:p>
            <a:endParaRPr lang="en-US" sz="2400" dirty="0"/>
          </a:p>
          <a:p>
            <a:r>
              <a:rPr lang="en-US" sz="2400" dirty="0" smtClean="0"/>
              <a:t>Your check constraint experience ?</a:t>
            </a:r>
          </a:p>
          <a:p>
            <a:endParaRPr lang="en-US" sz="2400" dirty="0"/>
          </a:p>
          <a:p>
            <a:r>
              <a:rPr lang="en-US" sz="2400" dirty="0" smtClean="0"/>
              <a:t>Client or server side: which is best ?</a:t>
            </a:r>
            <a:endParaRPr lang="en-US" sz="2400" dirty="0"/>
          </a:p>
        </p:txBody>
      </p:sp>
    </p:spTree>
    <p:extLst>
      <p:ext uri="{BB962C8B-B14F-4D97-AF65-F5344CB8AC3E}">
        <p14:creationId xmlns:p14="http://schemas.microsoft.com/office/powerpoint/2010/main" val="15320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Schema</a:t>
            </a:r>
            <a:endParaRPr lang="en-US" sz="3600" b="1" i="0" u="none" strike="noStrike" cap="none" dirty="0">
              <a:solidFill>
                <a:srgbClr val="242423"/>
              </a:solidFill>
              <a:latin typeface="Arial"/>
              <a:ea typeface="Arial"/>
              <a:cs typeface="Arial"/>
              <a:sym typeface="Arial"/>
            </a:endParaRPr>
          </a:p>
        </p:txBody>
      </p:sp>
      <p:sp>
        <p:nvSpPr>
          <p:cNvPr id="3" name="TextBox 2"/>
          <p:cNvSpPr txBox="1"/>
          <p:nvPr/>
        </p:nvSpPr>
        <p:spPr>
          <a:xfrm>
            <a:off x="152400" y="2590800"/>
            <a:ext cx="4267200" cy="2062103"/>
          </a:xfrm>
          <a:prstGeom prst="rect">
            <a:avLst/>
          </a:prstGeom>
          <a:noFill/>
        </p:spPr>
        <p:txBody>
          <a:bodyPr wrap="square" rtlCol="0">
            <a:spAutoFit/>
          </a:bodyPr>
          <a:lstStyle/>
          <a:p>
            <a:pPr marL="231775" indent="-231775">
              <a:buFont typeface="Arial" pitchFamily="34" charset="0"/>
              <a:buChar char="•"/>
            </a:pPr>
            <a:r>
              <a:rPr lang="en-US" sz="3200" dirty="0" smtClean="0">
                <a:solidFill>
                  <a:schemeClr val="accent4">
                    <a:lumMod val="75000"/>
                  </a:schemeClr>
                </a:solidFill>
              </a:rPr>
              <a:t>Schema on read</a:t>
            </a:r>
          </a:p>
          <a:p>
            <a:pPr marL="231775" indent="-231775">
              <a:buFont typeface="Arial" pitchFamily="34" charset="0"/>
              <a:buChar char="•"/>
            </a:pPr>
            <a:r>
              <a:rPr lang="en-US" sz="3200" dirty="0" smtClean="0">
                <a:solidFill>
                  <a:schemeClr val="accent4">
                    <a:lumMod val="75000"/>
                  </a:schemeClr>
                </a:solidFill>
              </a:rPr>
              <a:t>Schema on write</a:t>
            </a:r>
          </a:p>
          <a:p>
            <a:pPr marL="231775" indent="-231775">
              <a:buFont typeface="Arial" pitchFamily="34" charset="0"/>
              <a:buChar char="•"/>
            </a:pPr>
            <a:r>
              <a:rPr lang="en-US" sz="3200" dirty="0" smtClean="0">
                <a:solidFill>
                  <a:schemeClr val="accent4">
                    <a:lumMod val="75000"/>
                  </a:schemeClr>
                </a:solidFill>
              </a:rPr>
              <a:t>Polymorphic schema</a:t>
            </a:r>
            <a:endParaRPr lang="en-US" sz="3200" dirty="0">
              <a:solidFill>
                <a:schemeClr val="accent4">
                  <a:lumMod val="75000"/>
                </a:schemeClr>
              </a:solidFill>
            </a:endParaRPr>
          </a:p>
          <a:p>
            <a:pPr marL="231775" indent="-231775">
              <a:buFont typeface="Arial" pitchFamily="34" charset="0"/>
              <a:buChar char="•"/>
            </a:pPr>
            <a:endParaRPr lang="en-US" sz="3200" dirty="0">
              <a:solidFill>
                <a:schemeClr val="accent4">
                  <a:lumMod val="75000"/>
                </a:schemeClr>
              </a:solidFill>
            </a:endParaRPr>
          </a:p>
        </p:txBody>
      </p:sp>
      <p:sp>
        <p:nvSpPr>
          <p:cNvPr id="4" name="TextBox 3"/>
          <p:cNvSpPr txBox="1"/>
          <p:nvPr/>
        </p:nvSpPr>
        <p:spPr>
          <a:xfrm>
            <a:off x="4572000" y="990600"/>
            <a:ext cx="7239000" cy="4708981"/>
          </a:xfrm>
          <a:prstGeom prst="rect">
            <a:avLst/>
          </a:prstGeom>
          <a:noFill/>
        </p:spPr>
        <p:txBody>
          <a:bodyPr wrap="square" rtlCol="0">
            <a:spAutoFit/>
          </a:bodyPr>
          <a:lstStyle/>
          <a:p>
            <a:r>
              <a:rPr lang="en-US" sz="2400" dirty="0"/>
              <a:t>Schema on write benefits:</a:t>
            </a:r>
          </a:p>
          <a:p>
            <a:pPr marL="234950" lvl="1" indent="-234950">
              <a:buFont typeface="Arial" pitchFamily="34" charset="0"/>
              <a:buChar char="•"/>
            </a:pPr>
            <a:r>
              <a:rPr lang="en-US" sz="1800" dirty="0"/>
              <a:t>In traditional data ecosystems, most tools (and people) expect schemas and can get right to work once the schema is described.</a:t>
            </a:r>
          </a:p>
          <a:p>
            <a:pPr marL="234950" lvl="1" indent="-234950">
              <a:buFont typeface="Arial" pitchFamily="34" charset="0"/>
              <a:buChar char="•"/>
            </a:pPr>
            <a:r>
              <a:rPr lang="en-US" sz="1800" dirty="0"/>
              <a:t>The approach is extremely useful in expressing relationships between data points.</a:t>
            </a:r>
          </a:p>
          <a:p>
            <a:pPr marL="234950" lvl="1" indent="-234950">
              <a:buFont typeface="Arial" pitchFamily="34" charset="0"/>
              <a:buChar char="•"/>
            </a:pPr>
            <a:r>
              <a:rPr lang="en-US" sz="1800" dirty="0"/>
              <a:t>It can be a very efficient way to store “dense” data</a:t>
            </a:r>
            <a:r>
              <a:rPr lang="en-US" sz="1800" dirty="0" smtClean="0"/>
              <a:t>.</a:t>
            </a:r>
          </a:p>
          <a:p>
            <a:pPr lvl="1"/>
            <a:endParaRPr lang="en-US" sz="1800" dirty="0"/>
          </a:p>
          <a:p>
            <a:r>
              <a:rPr lang="en-US" sz="2400" dirty="0"/>
              <a:t>Schema on write consequences:</a:t>
            </a:r>
          </a:p>
          <a:p>
            <a:pPr marL="234950" lvl="1" indent="-234950">
              <a:buFont typeface="Arial" pitchFamily="34" charset="0"/>
              <a:buChar char="•"/>
            </a:pPr>
            <a:r>
              <a:rPr lang="en-US" sz="1800" dirty="0"/>
              <a:t>Schemas are typically purpose-built and hard to change.</a:t>
            </a:r>
          </a:p>
          <a:p>
            <a:pPr marL="234950" lvl="1" indent="-234950">
              <a:buFont typeface="Arial" pitchFamily="34" charset="0"/>
              <a:buChar char="•"/>
            </a:pPr>
            <a:r>
              <a:rPr lang="en-US" sz="1800" dirty="0"/>
              <a:t>Generally loses the raw/atomic data as a source.</a:t>
            </a:r>
          </a:p>
          <a:p>
            <a:pPr marL="234950" lvl="1" indent="-234950">
              <a:buFont typeface="Arial" pitchFamily="34" charset="0"/>
              <a:buChar char="•"/>
            </a:pPr>
            <a:r>
              <a:rPr lang="en-US" sz="1800" dirty="0"/>
              <a:t>Requires considerable modeling/implementation effort before being able to work with the data.</a:t>
            </a:r>
          </a:p>
          <a:p>
            <a:pPr marL="234950" lvl="1" indent="-234950">
              <a:buFont typeface="Arial" pitchFamily="34" charset="0"/>
              <a:buChar char="•"/>
            </a:pPr>
            <a:r>
              <a:rPr lang="en-US" sz="1800" dirty="0"/>
              <a:t>If a certain type of data can’t be confined in the schema, you can’t effectively store or use it (if you can store it at all).</a:t>
            </a:r>
          </a:p>
          <a:p>
            <a:pPr marL="234950" lvl="1" indent="-234950">
              <a:buFont typeface="Arial" pitchFamily="34" charset="0"/>
              <a:buChar char="•"/>
            </a:pPr>
            <a:r>
              <a:rPr lang="en-US" sz="1800" dirty="0"/>
              <a:t>Unstructured and semi-structured (text, images, documents, other) data sources tend not to be a native fit.</a:t>
            </a:r>
          </a:p>
        </p:txBody>
      </p:sp>
      <p:sp>
        <p:nvSpPr>
          <p:cNvPr id="5" name="TextBox 4"/>
          <p:cNvSpPr txBox="1"/>
          <p:nvPr/>
        </p:nvSpPr>
        <p:spPr>
          <a:xfrm>
            <a:off x="1447800" y="6169223"/>
            <a:ext cx="5944256" cy="307777"/>
          </a:xfrm>
          <a:prstGeom prst="rect">
            <a:avLst/>
          </a:prstGeom>
          <a:noFill/>
        </p:spPr>
        <p:txBody>
          <a:bodyPr wrap="none" rtlCol="0">
            <a:spAutoFit/>
          </a:bodyPr>
          <a:lstStyle/>
          <a:p>
            <a:r>
              <a:rPr lang="en-US" dirty="0" smtClean="0"/>
              <a:t>Source: http</a:t>
            </a:r>
            <a:r>
              <a:rPr lang="en-US" dirty="0"/>
              <a:t>://www.ibmbigdatahub.com/blog/why-schema-read-so-useful</a:t>
            </a:r>
          </a:p>
        </p:txBody>
      </p:sp>
    </p:spTree>
    <p:extLst>
      <p:ext uri="{BB962C8B-B14F-4D97-AF65-F5344CB8AC3E}">
        <p14:creationId xmlns:p14="http://schemas.microsoft.com/office/powerpoint/2010/main" val="324217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10"/>
          <p:cNvSpPr txBox="1">
            <a:spLocks noGrp="1"/>
          </p:cNvSpPr>
          <p:nvPr>
            <p:ph type="title"/>
          </p:nvPr>
        </p:nvSpPr>
        <p:spPr>
          <a:xfrm>
            <a:off x="609600" y="10055"/>
            <a:ext cx="10972799" cy="1143000"/>
          </a:xfrm>
          <a:prstGeom prst="rect">
            <a:avLst/>
          </a:prstGeom>
          <a:noFill/>
          <a:ln>
            <a:noFill/>
          </a:ln>
        </p:spPr>
        <p:txBody>
          <a:bodyPr lIns="91425" tIns="45700" rIns="91425" bIns="45700" anchor="ctr" anchorCtr="0">
            <a:noAutofit/>
          </a:bodyPr>
          <a:lstStyle/>
          <a:p>
            <a:pPr marL="0" marR="0" lvl="0" indent="0" algn="ctr" rtl="0">
              <a:spcBef>
                <a:spcPts val="0"/>
              </a:spcBef>
              <a:buClr>
                <a:srgbClr val="242423"/>
              </a:buClr>
              <a:buSzPct val="25000"/>
              <a:buFont typeface="Arial"/>
              <a:buNone/>
            </a:pPr>
            <a:r>
              <a:rPr lang="en-US" sz="3600" b="1" i="0" u="none" strike="noStrike" cap="none" dirty="0" smtClean="0">
                <a:solidFill>
                  <a:srgbClr val="242423"/>
                </a:solidFill>
                <a:latin typeface="Arial"/>
                <a:ea typeface="Arial"/>
                <a:cs typeface="Arial"/>
                <a:sym typeface="Arial"/>
              </a:rPr>
              <a:t>Schema</a:t>
            </a:r>
            <a:endParaRPr lang="en-US" sz="3600" b="1" i="0" u="none" strike="noStrike" cap="none" dirty="0">
              <a:solidFill>
                <a:srgbClr val="242423"/>
              </a:solidFill>
              <a:latin typeface="Arial"/>
              <a:ea typeface="Arial"/>
              <a:cs typeface="Arial"/>
              <a:sym typeface="Arial"/>
            </a:endParaRPr>
          </a:p>
        </p:txBody>
      </p:sp>
      <p:sp>
        <p:nvSpPr>
          <p:cNvPr id="3" name="TextBox 2"/>
          <p:cNvSpPr txBox="1"/>
          <p:nvPr/>
        </p:nvSpPr>
        <p:spPr>
          <a:xfrm>
            <a:off x="152400" y="2590800"/>
            <a:ext cx="4267200" cy="2062103"/>
          </a:xfrm>
          <a:prstGeom prst="rect">
            <a:avLst/>
          </a:prstGeom>
          <a:noFill/>
        </p:spPr>
        <p:txBody>
          <a:bodyPr wrap="square" rtlCol="0">
            <a:spAutoFit/>
          </a:bodyPr>
          <a:lstStyle/>
          <a:p>
            <a:pPr marL="231775" indent="-231775">
              <a:buFont typeface="Arial" pitchFamily="34" charset="0"/>
              <a:buChar char="•"/>
            </a:pPr>
            <a:r>
              <a:rPr lang="en-US" sz="3200" dirty="0" smtClean="0">
                <a:solidFill>
                  <a:schemeClr val="accent4">
                    <a:lumMod val="75000"/>
                  </a:schemeClr>
                </a:solidFill>
              </a:rPr>
              <a:t>Schema on read</a:t>
            </a:r>
          </a:p>
          <a:p>
            <a:pPr marL="231775" indent="-231775">
              <a:buFont typeface="Arial" pitchFamily="34" charset="0"/>
              <a:buChar char="•"/>
            </a:pPr>
            <a:r>
              <a:rPr lang="en-US" sz="3200" dirty="0" smtClean="0">
                <a:solidFill>
                  <a:schemeClr val="accent4">
                    <a:lumMod val="75000"/>
                  </a:schemeClr>
                </a:solidFill>
              </a:rPr>
              <a:t>Schema on write</a:t>
            </a:r>
          </a:p>
          <a:p>
            <a:pPr marL="231775" indent="-231775">
              <a:buFont typeface="Arial" pitchFamily="34" charset="0"/>
              <a:buChar char="•"/>
            </a:pPr>
            <a:r>
              <a:rPr lang="en-US" sz="3200" dirty="0" smtClean="0">
                <a:solidFill>
                  <a:schemeClr val="accent4">
                    <a:lumMod val="75000"/>
                  </a:schemeClr>
                </a:solidFill>
              </a:rPr>
              <a:t>Polymorphic schema</a:t>
            </a:r>
            <a:endParaRPr lang="en-US" sz="3200" dirty="0">
              <a:solidFill>
                <a:schemeClr val="accent4">
                  <a:lumMod val="75000"/>
                </a:schemeClr>
              </a:solidFill>
            </a:endParaRPr>
          </a:p>
          <a:p>
            <a:pPr marL="231775" indent="-231775">
              <a:buFont typeface="Arial" pitchFamily="34" charset="0"/>
              <a:buChar char="•"/>
            </a:pPr>
            <a:endParaRPr lang="en-US" sz="3200" dirty="0">
              <a:solidFill>
                <a:schemeClr val="accent4">
                  <a:lumMod val="75000"/>
                </a:schemeClr>
              </a:solidFill>
            </a:endParaRPr>
          </a:p>
        </p:txBody>
      </p:sp>
      <p:sp>
        <p:nvSpPr>
          <p:cNvPr id="4" name="TextBox 3"/>
          <p:cNvSpPr txBox="1"/>
          <p:nvPr/>
        </p:nvSpPr>
        <p:spPr>
          <a:xfrm>
            <a:off x="1447800" y="6169223"/>
            <a:ext cx="5944256" cy="307777"/>
          </a:xfrm>
          <a:prstGeom prst="rect">
            <a:avLst/>
          </a:prstGeom>
          <a:noFill/>
        </p:spPr>
        <p:txBody>
          <a:bodyPr wrap="none" rtlCol="0">
            <a:spAutoFit/>
          </a:bodyPr>
          <a:lstStyle/>
          <a:p>
            <a:r>
              <a:rPr lang="en-US" dirty="0" smtClean="0"/>
              <a:t>Source: http</a:t>
            </a:r>
            <a:r>
              <a:rPr lang="en-US" dirty="0"/>
              <a:t>://www.ibmbigdatahub.com/blog/why-schema-read-so-useful</a:t>
            </a:r>
          </a:p>
        </p:txBody>
      </p:sp>
      <p:sp>
        <p:nvSpPr>
          <p:cNvPr id="5" name="TextBox 4"/>
          <p:cNvSpPr txBox="1"/>
          <p:nvPr/>
        </p:nvSpPr>
        <p:spPr>
          <a:xfrm>
            <a:off x="4572000" y="990600"/>
            <a:ext cx="7239000" cy="5262979"/>
          </a:xfrm>
          <a:prstGeom prst="rect">
            <a:avLst/>
          </a:prstGeom>
          <a:noFill/>
        </p:spPr>
        <p:txBody>
          <a:bodyPr wrap="square" rtlCol="0">
            <a:spAutoFit/>
          </a:bodyPr>
          <a:lstStyle/>
          <a:p>
            <a:r>
              <a:rPr lang="en-US" sz="2400" dirty="0"/>
              <a:t>Schema on read benefits: </a:t>
            </a:r>
          </a:p>
          <a:p>
            <a:pPr marL="234950" lvl="1" indent="-234950">
              <a:buFont typeface="Arial" pitchFamily="34" charset="0"/>
              <a:buChar char="•"/>
            </a:pPr>
            <a:r>
              <a:rPr lang="en-US" sz="1800" dirty="0"/>
              <a:t>Gives you massive flexibility over how the data can be consumed.</a:t>
            </a:r>
          </a:p>
          <a:p>
            <a:pPr marL="234950" lvl="1" indent="-234950">
              <a:buFont typeface="Arial" pitchFamily="34" charset="0"/>
              <a:buChar char="•"/>
            </a:pPr>
            <a:r>
              <a:rPr lang="en-US" sz="1800" dirty="0"/>
              <a:t>Your raw/atomic data can be stored for reference and consumption years into the future.</a:t>
            </a:r>
          </a:p>
          <a:p>
            <a:pPr marL="234950" lvl="1" indent="-234950">
              <a:buFont typeface="Arial" pitchFamily="34" charset="0"/>
              <a:buChar char="•"/>
            </a:pPr>
            <a:r>
              <a:rPr lang="en-US" sz="1800" dirty="0"/>
              <a:t>The approach promotes experimentation, since the cost of getting it “wrong” is so low.</a:t>
            </a:r>
          </a:p>
          <a:p>
            <a:pPr marL="234950" lvl="1" indent="-234950">
              <a:buFont typeface="Arial" pitchFamily="34" charset="0"/>
              <a:buChar char="•"/>
            </a:pPr>
            <a:r>
              <a:rPr lang="en-US" sz="1800" dirty="0"/>
              <a:t>Helps speed the time from data generation to availability.</a:t>
            </a:r>
          </a:p>
          <a:p>
            <a:pPr marL="234950" lvl="1" indent="-234950">
              <a:buFont typeface="Arial" pitchFamily="34" charset="0"/>
              <a:buChar char="•"/>
            </a:pPr>
            <a:r>
              <a:rPr lang="en-US" sz="1800" dirty="0"/>
              <a:t>Gives you flexibility to store unstructured, semi-structured, and/or loosely or unorganized data</a:t>
            </a:r>
            <a:r>
              <a:rPr lang="en-US" sz="1800" dirty="0" smtClean="0"/>
              <a:t>.</a:t>
            </a:r>
          </a:p>
          <a:p>
            <a:pPr marL="234950" lvl="1" indent="-234950">
              <a:buFont typeface="Arial" pitchFamily="34" charset="0"/>
              <a:buChar char="•"/>
            </a:pPr>
            <a:endParaRPr lang="en-US" sz="1800" dirty="0"/>
          </a:p>
          <a:p>
            <a:r>
              <a:rPr lang="en-US" sz="2400" dirty="0"/>
              <a:t>Schema on read consequences:</a:t>
            </a:r>
          </a:p>
          <a:p>
            <a:pPr marL="234950" lvl="1" indent="-234950">
              <a:buFont typeface="Arial" pitchFamily="34" charset="0"/>
              <a:buChar char="•"/>
            </a:pPr>
            <a:r>
              <a:rPr lang="en-US" sz="1800" dirty="0"/>
              <a:t>Can be “expensive” in terms of compute resources (then again, these big data engines were built to handle that).</a:t>
            </a:r>
          </a:p>
          <a:p>
            <a:pPr marL="234950" lvl="1" indent="-234950">
              <a:buFont typeface="Arial" pitchFamily="34" charset="0"/>
              <a:buChar char="•"/>
            </a:pPr>
            <a:r>
              <a:rPr lang="en-US" sz="1800" dirty="0"/>
              <a:t>The data is not self-documenting (i.e., you can't look at a schema to figure out what the data is).</a:t>
            </a:r>
          </a:p>
          <a:p>
            <a:pPr marL="234950" lvl="1" indent="-234950">
              <a:buFont typeface="Arial" pitchFamily="34" charset="0"/>
              <a:buChar char="•"/>
            </a:pPr>
            <a:r>
              <a:rPr lang="en-US" sz="1800" dirty="0"/>
              <a:t>You have to spend time creating the jobs that create the schema on read.</a:t>
            </a:r>
          </a:p>
          <a:p>
            <a:endParaRPr lang="en-US" sz="1800" dirty="0"/>
          </a:p>
        </p:txBody>
      </p:sp>
    </p:spTree>
    <p:extLst>
      <p:ext uri="{BB962C8B-B14F-4D97-AF65-F5344CB8AC3E}">
        <p14:creationId xmlns:p14="http://schemas.microsoft.com/office/powerpoint/2010/main" val="3997840477"/>
      </p:ext>
    </p:extLst>
  </p:cSld>
  <p:clrMapOvr>
    <a:masterClrMapping/>
  </p:clrMapOvr>
</p:sld>
</file>

<file path=ppt/theme/theme1.xml><?xml version="1.0" encoding="utf-8"?>
<a:theme xmlns:a="http://schemas.openxmlformats.org/drawingml/2006/main" name="Standard Powerpoint Template">
  <a:themeElements>
    <a:clrScheme name="MongoDB 2">
      <a:dk1>
        <a:srgbClr val="000000"/>
      </a:dk1>
      <a:lt1>
        <a:srgbClr val="FFFFFF"/>
      </a:lt1>
      <a:dk2>
        <a:srgbClr val="242423"/>
      </a:dk2>
      <a:lt2>
        <a:srgbClr val="FFFFFF"/>
      </a:lt2>
      <a:accent1>
        <a:srgbClr val="BBD49E"/>
      </a:accent1>
      <a:accent2>
        <a:srgbClr val="9ABF75"/>
      </a:accent2>
      <a:accent3>
        <a:srgbClr val="7AAB4E"/>
      </a:accent3>
      <a:accent4>
        <a:srgbClr val="5B972B"/>
      </a:accent4>
      <a:accent5>
        <a:srgbClr val="416A20"/>
      </a:accent5>
      <a:accent6>
        <a:srgbClr val="294216"/>
      </a:accent6>
      <a:hlink>
        <a:srgbClr val="5B972B"/>
      </a:hlink>
      <a:folHlink>
        <a:srgbClr val="416A2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3384</Words>
  <Application>Microsoft Macintosh PowerPoint</Application>
  <PresentationFormat>Custom</PresentationFormat>
  <Paragraphs>388</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Standard Powerpoint Template</vt:lpstr>
      <vt:lpstr>PowerPoint Presentation</vt:lpstr>
      <vt:lpstr>Daily stand up</vt:lpstr>
      <vt:lpstr>Something I know</vt:lpstr>
      <vt:lpstr>Something I know</vt:lpstr>
      <vt:lpstr>PowerPoint Presentation</vt:lpstr>
      <vt:lpstr>Rules of Engagement </vt:lpstr>
      <vt:lpstr>PowerPoint Presentation</vt:lpstr>
      <vt:lpstr>Schema</vt:lpstr>
      <vt:lpstr>Schema</vt:lpstr>
      <vt:lpstr>Schema</vt:lpstr>
      <vt:lpstr>Trends</vt:lpstr>
      <vt:lpstr>Trends</vt:lpstr>
      <vt:lpstr>Trends</vt:lpstr>
      <vt:lpstr>PowerPoint Presentation</vt:lpstr>
      <vt:lpstr>First end to end example</vt:lpstr>
      <vt:lpstr>First end to end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style IS NULL, IS NOT NULL, MongoDB $exists</vt:lpstr>
      <vt:lpstr>SQL style IS NULL, IS NOT NULL, MongoDB $exists</vt:lpstr>
      <vt:lpstr>SQL style IN LIST, MongoDB $in </vt:lpstr>
      <vt:lpstr>SQL Ship_Date &gt;= Order_Date, MongoDB $where</vt:lpstr>
      <vt:lpstr>$lookup</vt:lpstr>
      <vt:lpstr>$lookup example</vt:lpstr>
      <vt:lpstr>Semantic data integrity, MongoDB key value types </vt:lpstr>
      <vt:lpstr>Complex constraint checking, length, other, MongoDB $regex </vt:lpstr>
      <vt:lpstr>PowerPoint Presentation</vt:lpstr>
      <vt:lpstr>MongoDB key value defaults</vt:lpstr>
      <vt:lpstr>MongoDB key value defaults</vt:lpstr>
      <vt:lpstr>Remaining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default default</cp:lastModifiedBy>
  <cp:revision>24</cp:revision>
  <dcterms:modified xsi:type="dcterms:W3CDTF">2016-04-14T21:52:42Z</dcterms:modified>
</cp:coreProperties>
</file>