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8"/>
  </p:notesMasterIdLst>
  <p:handoutMasterIdLst>
    <p:handoutMasterId r:id="rId59"/>
  </p:handoutMasterIdLst>
  <p:sldIdLst>
    <p:sldId id="324" r:id="rId2"/>
    <p:sldId id="325" r:id="rId3"/>
    <p:sldId id="326" r:id="rId4"/>
    <p:sldId id="328" r:id="rId5"/>
    <p:sldId id="329" r:id="rId6"/>
    <p:sldId id="274" r:id="rId7"/>
    <p:sldId id="313" r:id="rId8"/>
    <p:sldId id="316" r:id="rId9"/>
    <p:sldId id="315" r:id="rId10"/>
    <p:sldId id="296" r:id="rId11"/>
    <p:sldId id="314" r:id="rId12"/>
    <p:sldId id="317" r:id="rId13"/>
    <p:sldId id="318" r:id="rId14"/>
    <p:sldId id="319" r:id="rId15"/>
    <p:sldId id="320" r:id="rId16"/>
    <p:sldId id="321" r:id="rId17"/>
    <p:sldId id="322" r:id="rId18"/>
    <p:sldId id="330" r:id="rId19"/>
    <p:sldId id="331" r:id="rId20"/>
    <p:sldId id="332" r:id="rId21"/>
    <p:sldId id="350" r:id="rId22"/>
    <p:sldId id="346" r:id="rId23"/>
    <p:sldId id="347" r:id="rId24"/>
    <p:sldId id="333" r:id="rId25"/>
    <p:sldId id="334" r:id="rId26"/>
    <p:sldId id="348" r:id="rId27"/>
    <p:sldId id="349" r:id="rId28"/>
    <p:sldId id="335" r:id="rId29"/>
    <p:sldId id="336" r:id="rId30"/>
    <p:sldId id="337" r:id="rId31"/>
    <p:sldId id="338" r:id="rId32"/>
    <p:sldId id="339" r:id="rId33"/>
    <p:sldId id="341" r:id="rId34"/>
    <p:sldId id="340" r:id="rId35"/>
    <p:sldId id="342" r:id="rId36"/>
    <p:sldId id="343" r:id="rId37"/>
    <p:sldId id="344" r:id="rId38"/>
    <p:sldId id="345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1" r:id="rId49"/>
    <p:sldId id="362" r:id="rId50"/>
    <p:sldId id="363" r:id="rId51"/>
    <p:sldId id="364" r:id="rId52"/>
    <p:sldId id="360" r:id="rId53"/>
    <p:sldId id="365" r:id="rId54"/>
    <p:sldId id="323" r:id="rId55"/>
    <p:sldId id="366" r:id="rId56"/>
    <p:sldId id="303" r:id="rId5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9482CDB-C56B-4D12-B724-B914B38950C1}">
  <a:tblStyle styleId="{29482CDB-C56B-4D12-B724-B914B38950C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7EF"/>
          </a:solidFill>
        </a:fill>
      </a:tcStyle>
    </a:wholeTbl>
    <a:band1H>
      <a:tcStyle>
        <a:tcBdr/>
        <a:fill>
          <a:solidFill>
            <a:srgbClr val="E7EFDE"/>
          </a:solidFill>
        </a:fill>
      </a:tcStyle>
    </a:band1H>
    <a:band1V>
      <a:tcStyle>
        <a:tcBdr/>
        <a:fill>
          <a:solidFill>
            <a:srgbClr val="E7EFDE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88" autoAdjust="0"/>
  </p:normalViewPr>
  <p:slideViewPr>
    <p:cSldViewPr>
      <p:cViewPr varScale="1">
        <p:scale>
          <a:sx n="71" d="100"/>
          <a:sy n="71" d="100"/>
        </p:scale>
        <p:origin x="-5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1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2A0B0-81DF-4909-A3E4-F1AF1977C2EB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8A19-99A0-4F11-AEBB-9BDA11C1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2587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validate command checks the structures within a namespace for correctness by scanning the collection’s data and indexes. </a:t>
            </a:r>
          </a:p>
          <a:p>
            <a:r>
              <a:rPr lang="en-US" dirty="0" smtClean="0"/>
              <a:t>The command returns information regarding the on-disk representation of the collection.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9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29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42423"/>
              </a:buClr>
              <a:buFont typeface="Arial"/>
              <a:buNone/>
              <a:defRPr sz="3600" b="1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498010" y="6396907"/>
            <a:ext cx="309699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10345" y="6350716"/>
            <a:ext cx="977899" cy="3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rgbClr val="24242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buClr>
                <a:srgbClr val="FFFFFF"/>
              </a:buClr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33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42423"/>
              </a:buClr>
              <a:buFont typeface="Arial"/>
              <a:buNone/>
              <a:defRPr sz="3600" b="1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471083"/>
            <a:ext cx="10972799" cy="49741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242423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498010" y="6396907"/>
            <a:ext cx="309699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17652" y="6355035"/>
            <a:ext cx="977899" cy="266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6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42423"/>
              </a:buClr>
              <a:buFont typeface="Arial"/>
              <a:buNone/>
              <a:defRPr sz="3600" b="1" i="0" u="none" strike="noStrike" cap="none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471083"/>
            <a:ext cx="10972799" cy="49741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6D6C6C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D6C6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rell0/MongoDB-Developers-Noteboo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Shape 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2403505"/>
            <a:ext cx="4572000" cy="205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3400" y="3031479"/>
            <a:ext cx="50610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Query Primer: </a:t>
            </a:r>
          </a:p>
          <a:p>
            <a:pPr defTabSz="457200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find ( ) and aggregate ( 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70101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Trivia # 01: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60020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 smtClean="0">
              <a:solidFill>
                <a:schemeClr val="accent5"/>
              </a:solidFill>
            </a:endParaRPr>
          </a:p>
          <a:p>
            <a:r>
              <a:rPr lang="en-US" sz="3600" dirty="0" err="1" smtClean="0">
                <a:solidFill>
                  <a:schemeClr val="tx1"/>
                </a:solidFill>
              </a:rPr>
              <a:t>mongod</a:t>
            </a:r>
            <a:r>
              <a:rPr lang="en-US" sz="3600" dirty="0" smtClean="0">
                <a:solidFill>
                  <a:schemeClr val="tx1"/>
                </a:solidFill>
              </a:rPr>
              <a:t> .. --</a:t>
            </a:r>
            <a:r>
              <a:rPr lang="en-US" sz="3600" dirty="0" err="1" smtClean="0">
                <a:solidFill>
                  <a:schemeClr val="tx1"/>
                </a:solidFill>
              </a:rPr>
              <a:t>notablescan</a:t>
            </a:r>
            <a:endParaRPr lang="en-US" sz="3600" dirty="0" smtClean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accent5"/>
              </a:solidFill>
            </a:endParaRPr>
          </a:p>
          <a:p>
            <a:endParaRPr lang="en-US" sz="1800" dirty="0" smtClean="0">
              <a:solidFill>
                <a:schemeClr val="accent5"/>
              </a:solidFill>
            </a:endParaRPr>
          </a:p>
          <a:p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1800" dirty="0" err="1" smtClean="0">
                <a:solidFill>
                  <a:schemeClr val="accent5"/>
                </a:solidFill>
              </a:rPr>
              <a:t>db.zips.find</a:t>
            </a:r>
            <a:r>
              <a:rPr lang="en-US" sz="1800" dirty="0">
                <a:solidFill>
                  <a:schemeClr val="accent5"/>
                </a:solidFill>
              </a:rPr>
              <a:t>( { "pop" : 7442 } </a:t>
            </a:r>
            <a:r>
              <a:rPr lang="en-US" sz="1800" dirty="0" smtClean="0">
                <a:solidFill>
                  <a:schemeClr val="accent5"/>
                </a:solidFill>
              </a:rPr>
              <a:t>)</a:t>
            </a:r>
          </a:p>
          <a:p>
            <a:endParaRPr lang="en-US" sz="1800" dirty="0">
              <a:solidFill>
                <a:schemeClr val="accent5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3294"/>
            <a:ext cx="357703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1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0" y="990600"/>
            <a:ext cx="5867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accent5"/>
                </a:solidFill>
              </a:rPr>
              <a:t>db.zips.find</a:t>
            </a:r>
            <a:r>
              <a:rPr lang="en-US" sz="1800" dirty="0">
                <a:solidFill>
                  <a:schemeClr val="accent5"/>
                </a:solidFill>
              </a:rPr>
              <a:t>( { "pop" : 7442 } </a:t>
            </a:r>
            <a:r>
              <a:rPr lang="en-US" sz="1800" dirty="0" smtClean="0">
                <a:solidFill>
                  <a:schemeClr val="accent5"/>
                </a:solidFill>
              </a:rPr>
              <a:t>)</a:t>
            </a:r>
          </a:p>
          <a:p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Error: error: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	"</a:t>
            </a:r>
            <a:r>
              <a:rPr lang="en-US" sz="1800" dirty="0" err="1">
                <a:solidFill>
                  <a:schemeClr val="tx1"/>
                </a:solidFill>
              </a:rPr>
              <a:t>waitedMS</a:t>
            </a:r>
            <a:r>
              <a:rPr lang="en-US" sz="1800" dirty="0">
                <a:solidFill>
                  <a:schemeClr val="tx1"/>
                </a:solidFill>
              </a:rPr>
              <a:t>" : </a:t>
            </a:r>
            <a:r>
              <a:rPr lang="en-US" sz="1800" dirty="0" err="1">
                <a:solidFill>
                  <a:schemeClr val="tx1"/>
                </a:solidFill>
              </a:rPr>
              <a:t>NumberLong</a:t>
            </a:r>
            <a:r>
              <a:rPr lang="en-US" sz="1800" dirty="0">
                <a:solidFill>
                  <a:schemeClr val="tx1"/>
                </a:solidFill>
              </a:rPr>
              <a:t>(0),</a:t>
            </a:r>
          </a:p>
          <a:p>
            <a:r>
              <a:rPr lang="en-US" sz="1800" dirty="0">
                <a:solidFill>
                  <a:schemeClr val="tx1"/>
                </a:solidFill>
              </a:rPr>
              <a:t>	"ok" : 0,</a:t>
            </a:r>
          </a:p>
          <a:p>
            <a:r>
              <a:rPr lang="en-US" sz="1800" dirty="0">
                <a:solidFill>
                  <a:schemeClr val="tx1"/>
                </a:solidFill>
              </a:rPr>
              <a:t>	"</a:t>
            </a:r>
            <a:r>
              <a:rPr lang="en-US" sz="1800" dirty="0" err="1">
                <a:solidFill>
                  <a:schemeClr val="tx1"/>
                </a:solidFill>
              </a:rPr>
              <a:t>errmsg</a:t>
            </a:r>
            <a:r>
              <a:rPr lang="en-US" sz="1800" dirty="0">
                <a:solidFill>
                  <a:schemeClr val="tx1"/>
                </a:solidFill>
              </a:rPr>
              <a:t>" : "error processing query: ns=test_db1.zipsTree: pop == 7442.0\</a:t>
            </a:r>
            <a:r>
              <a:rPr lang="en-US" sz="1800" dirty="0" err="1">
                <a:solidFill>
                  <a:schemeClr val="tx1"/>
                </a:solidFill>
              </a:rPr>
              <a:t>nSort</a:t>
            </a:r>
            <a:r>
              <a:rPr lang="en-US" sz="1800" dirty="0">
                <a:solidFill>
                  <a:schemeClr val="tx1"/>
                </a:solidFill>
              </a:rPr>
              <a:t>: {}\</a:t>
            </a:r>
            <a:r>
              <a:rPr lang="en-US" sz="1800" dirty="0" err="1">
                <a:solidFill>
                  <a:schemeClr val="tx1"/>
                </a:solidFill>
              </a:rPr>
              <a:t>nProj</a:t>
            </a:r>
            <a:r>
              <a:rPr lang="en-US" sz="1800" dirty="0">
                <a:solidFill>
                  <a:schemeClr val="tx1"/>
                </a:solidFill>
              </a:rPr>
              <a:t>: {}\n No query solutions",</a:t>
            </a:r>
          </a:p>
          <a:p>
            <a:r>
              <a:rPr lang="en-US" sz="1800" dirty="0">
                <a:solidFill>
                  <a:schemeClr val="tx1"/>
                </a:solidFill>
              </a:rPr>
              <a:t>	"code" : 2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endParaRPr lang="en-US" sz="1800" dirty="0">
              <a:solidFill>
                <a:schemeClr val="accent5"/>
              </a:solidFill>
            </a:endParaRPr>
          </a:p>
          <a:p>
            <a:endParaRPr lang="en-US" sz="1800" dirty="0" smtClean="0">
              <a:solidFill>
                <a:schemeClr val="accent5"/>
              </a:solidFill>
            </a:endParaRPr>
          </a:p>
          <a:p>
            <a:r>
              <a:rPr lang="en-US" sz="1800" dirty="0" err="1" smtClean="0">
                <a:solidFill>
                  <a:schemeClr val="accent5"/>
                </a:solidFill>
              </a:rPr>
              <a:t>db.zips.aggregate</a:t>
            </a:r>
            <a:r>
              <a:rPr lang="en-US" sz="1800" dirty="0">
                <a:solidFill>
                  <a:schemeClr val="accent5"/>
                </a:solidFill>
              </a:rPr>
              <a:t>(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   [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   { "$match" :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      {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      "pop" : </a:t>
            </a:r>
            <a:r>
              <a:rPr lang="en-US" sz="1800" dirty="0" smtClean="0">
                <a:solidFill>
                  <a:schemeClr val="accent5"/>
                </a:solidFill>
              </a:rPr>
              <a:t>7442</a:t>
            </a: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      }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   </a:t>
            </a:r>
            <a:r>
              <a:rPr lang="en-US" sz="1800" dirty="0" smtClean="0">
                <a:solidFill>
                  <a:schemeClr val="accent5"/>
                </a:solidFill>
              </a:rPr>
              <a:t>} ] )</a:t>
            </a:r>
            <a:endParaRPr lang="en-US" sz="1800" dirty="0">
              <a:solidFill>
                <a:schemeClr val="accent5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3294"/>
            <a:ext cx="357703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858000" y="4038600"/>
            <a:ext cx="4724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Trivia # 01:  --</a:t>
            </a:r>
            <a:r>
              <a:rPr lang="en-US" sz="3600" b="1" dirty="0" err="1" smtClean="0"/>
              <a:t>notablescan</a:t>
            </a:r>
            <a:r>
              <a:rPr lang="en-US" sz="3600" b="1" dirty="0" smtClean="0"/>
              <a:t>, 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9575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107, first aggregate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066800"/>
            <a:ext cx="109727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"$group" :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"_id" : "$state",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//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totalPop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"$sum" : "$pop"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cityCount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"$sum" : 1 }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"$sort"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"_id" : 1 } 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],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allowDiskUse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true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)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0600" y="1905000"/>
            <a:ext cx="34740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aggregation framework stages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group accumulator operators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(other) operators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$pop ?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$sum ( 1 )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$sort -&gt; _id ?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allow disk use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$sum works in project too (3.2+)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0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108, match stage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752600"/>
            <a:ext cx="10972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[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"$match" :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"state" : "CO"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  <a:endParaRPr lang="en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] )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5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109, sort stage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752600"/>
            <a:ext cx="10972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</a:t>
            </a:r>
            <a:r>
              <a:rPr lang="en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[</a:t>
            </a:r>
            <a:endParaRPr lang="en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"$match" :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"state" : "CO"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"$sort" :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"city" : 1,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"pop" : -1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  <a:endParaRPr lang="en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2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110, group stage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752600"/>
            <a:ext cx="109727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 [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"$group"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"_id"       : "$state",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//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totalPop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 { "$sum" : "$pop"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cityCount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"$sum" : 1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"$sort"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"_id" : 1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 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8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111, limit stage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295400"/>
            <a:ext cx="109727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 [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"$group"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"_id"       : "$state",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totalPop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 { "$sum" : "$pop"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"$sort"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totalPop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-1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"$limit" : 5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 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9600" y="1905000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his </a:t>
            </a:r>
            <a:r>
              <a:rPr lang="en-US" sz="1800" dirty="0" smtClean="0">
                <a:solidFill>
                  <a:srgbClr val="FF0000"/>
                </a:solidFill>
              </a:rPr>
              <a:t>gives </a:t>
            </a:r>
            <a:r>
              <a:rPr lang="en-US" sz="1800" dirty="0" smtClean="0">
                <a:solidFill>
                  <a:srgbClr val="FF0000"/>
                </a:solidFill>
              </a:rPr>
              <a:t>us a FIRST ( N 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Is there a FIRST ( N ) LAST ( N 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6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112, </a:t>
            </a:r>
            <a:r>
              <a:rPr lang="en-US" sz="3600" b="1" dirty="0" smtClean="0"/>
              <a:t>out stage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524000"/>
            <a:ext cx="10972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"$match"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"state"  : "CO"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"$out" :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zipsCO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 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0600" y="1905000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Not </a:t>
            </a:r>
            <a:r>
              <a:rPr lang="en-US" sz="1800" dirty="0" err="1" smtClean="0">
                <a:solidFill>
                  <a:srgbClr val="FF0000"/>
                </a:solidFill>
              </a:rPr>
              <a:t>sharded</a:t>
            </a:r>
            <a:r>
              <a:rPr lang="en-US" sz="1800" dirty="0" smtClean="0">
                <a:solidFill>
                  <a:srgbClr val="FF0000"/>
                </a:solidFill>
              </a:rPr>
              <a:t>, nor capped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Preserves indexes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 smtClean="0">
                <a:solidFill>
                  <a:srgbClr val="FF0000"/>
                </a:solidFill>
              </a:rPr>
              <a:t>Transactional’ish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86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113, sample stage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524000"/>
            <a:ext cx="10972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"$sample"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"size" : 5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 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3200" y="1905000"/>
            <a:ext cx="54864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Complex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2400" baseline="30000" dirty="0">
                <a:solidFill>
                  <a:srgbClr val="FF0000"/>
                </a:solidFill>
              </a:rPr>
              <a:t>https://</a:t>
            </a:r>
            <a:r>
              <a:rPr lang="en-US" sz="2400" baseline="30000" dirty="0" smtClean="0">
                <a:solidFill>
                  <a:srgbClr val="FF0000"/>
                </a:solidFill>
              </a:rPr>
              <a:t>docs.mongodb.com/manual/reference/operator/aggregation/sample</a:t>
            </a:r>
            <a:r>
              <a:rPr lang="en-US" sz="2400" baseline="30000" dirty="0">
                <a:solidFill>
                  <a:srgbClr val="FF0000"/>
                </a:solidFill>
              </a:rPr>
              <a:t>/#pipe._S_sample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57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Queries:  114,</a:t>
            </a:r>
          </a:p>
          <a:p>
            <a:pPr algn="r"/>
            <a:r>
              <a:rPr lang="en-US" sz="3600" b="1" dirty="0" smtClean="0"/>
              <a:t>lookup stage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228600"/>
            <a:ext cx="109727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db.states.insert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abbr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"WI", "name" : "Wisconsin" }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"$match" :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"state" : "WI"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 },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"$lookup"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"from"         : "states",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localField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 : "state",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foreignField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abbr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"as"           : "state"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"$project"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"_id"        : 0,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"city"       : 1,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"state"      : "$state.name"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] 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905000"/>
            <a:ext cx="3352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Left outer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Version 3.3.8, $</a:t>
            </a:r>
            <a:r>
              <a:rPr lang="en-US" sz="1800" dirty="0" err="1" smtClean="0">
                <a:solidFill>
                  <a:srgbClr val="FF0000"/>
                </a:solidFill>
              </a:rPr>
              <a:t>graphLookup</a:t>
            </a:r>
            <a:endParaRPr lang="en-US" sz="1800" dirty="0" smtClean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project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334404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hape 110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rPr>
              <a:t>Daily stand up</a:t>
            </a:r>
            <a:endParaRPr lang="en-US" sz="3600" b="1" i="0" u="none" strike="noStrike" cap="none" dirty="0">
              <a:solidFill>
                <a:srgbClr val="24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6002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Name – Company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Something about Mongo admin/coding you know that no one else here knows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Something about Mongo you wish you knew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Your next major Mongo project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95633" y="1981200"/>
            <a:ext cx="182619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Start at 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the end</a:t>
            </a: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12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115, </a:t>
            </a:r>
            <a:r>
              <a:rPr lang="en-US" sz="3600" b="1" dirty="0" err="1" smtClean="0"/>
              <a:t>indexStats</a:t>
            </a:r>
            <a:r>
              <a:rPr lang="en-US" sz="3600" b="1" dirty="0" smtClean="0"/>
              <a:t> stage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524000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30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36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[ { "$</a:t>
            </a:r>
            <a:r>
              <a:rPr lang="en-US" sz="3600" baseline="30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indexStats</a:t>
            </a:r>
            <a:r>
              <a:rPr lang="en-US" sz="36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{} } ] ).pretty( )</a:t>
            </a:r>
          </a:p>
        </p:txBody>
      </p:sp>
    </p:spTree>
    <p:extLst>
      <p:ext uri="{BB962C8B-B14F-4D97-AF65-F5344CB8AC3E}">
        <p14:creationId xmlns:p14="http://schemas.microsoft.com/office/powerpoint/2010/main" val="297722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Trivia # 02: Speaking of indexes, (and memory) ..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3294"/>
            <a:ext cx="357703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1524000"/>
            <a:ext cx="19399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match { }</a:t>
            </a:r>
          </a:p>
          <a:p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 { }</a:t>
            </a:r>
          </a:p>
          <a:p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group { }</a:t>
            </a:r>
          </a:p>
          <a:p>
            <a:endParaRPr lang="en-US" sz="32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(other) </a:t>
            </a:r>
            <a:endParaRPr lang="en-US" sz="32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0" y="2134265"/>
            <a:ext cx="6248401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/>
              <a:t>https://docs.mongodb.com/manual/core/aggregation-pipeline/#</a:t>
            </a:r>
            <a:r>
              <a:rPr lang="en-US" sz="3200" baseline="30000" dirty="0" smtClean="0"/>
              <a:t>aggregation-pipeline-behavior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03294"/>
            <a:ext cx="357703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smtClean="0"/>
              <a:t>Trivia # 02: Speaking of indexes, (and memory) ..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08" y="3276600"/>
            <a:ext cx="1793562" cy="1900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77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Not thus yet covered ..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1981200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geoNear</a:t>
            </a:r>
            <a:endParaRPr lang="en-US" sz="36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3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unwind</a:t>
            </a:r>
          </a:p>
          <a:p>
            <a:r>
              <a:rPr lang="en-US" sz="3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(wind)</a:t>
            </a:r>
          </a:p>
          <a:p>
            <a:r>
              <a:rPr lang="en-US" sz="36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project</a:t>
            </a:r>
            <a:endParaRPr lang="en-US" sz="36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47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TPC-C: Queries 201 </a:t>
            </a:r>
            <a:r>
              <a:rPr lang="en-US" sz="3600" b="1" dirty="0" smtClean="0"/>
              <a:t>– 203, ands and </a:t>
            </a:r>
            <a:r>
              <a:rPr lang="en-US" sz="3600" b="1" dirty="0" err="1" smtClean="0"/>
              <a:t>ors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143000"/>
            <a:ext cx="109727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201: </a:t>
            </a:r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"state" : "CO", "city" : "BUENA VISTA" }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202: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"$or" : [ { "state" : "CO" }, { "city" : "BUENA VISTA" } ]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203: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"$or"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[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"state" : "CO" , "city" : "BUENA VISTA"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"pop" : {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4 }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]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1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TPC-C: Query </a:t>
            </a:r>
            <a:r>
              <a:rPr lang="en-US" sz="3600" b="1" dirty="0" smtClean="0"/>
              <a:t>204, column operator/expression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066800"/>
            <a:ext cx="109727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204: </a:t>
            </a:r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"$match"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"pop" : 4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"$project"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"_id"        : 0,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"state"      : 1,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"city"       : 1,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"pop"        : { "$add" : [ "$pop" , 2 ]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) 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6800" y="1905000"/>
            <a:ext cx="3352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Aggregation arithmetic operator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7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TPC-C: Query </a:t>
            </a:r>
            <a:r>
              <a:rPr lang="en-US" sz="3600" b="1" dirty="0" smtClean="0"/>
              <a:t>205, count ( 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504890"/>
            <a:ext cx="109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205: </a:t>
            </a:r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"state" : "CO" } ).count( ) 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1905000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Collection operator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23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TPC-C: Query </a:t>
            </a:r>
            <a:r>
              <a:rPr lang="en-US" sz="3600" b="1" dirty="0" smtClean="0"/>
              <a:t>206, distinct ( 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06680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206: </a:t>
            </a: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db.zips.distinct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"city" )</a:t>
            </a:r>
          </a:p>
          <a:p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db.zips.distinct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"city" , { "pop" : {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100 } }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905000"/>
            <a:ext cx="3352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Different than SQL, one key only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Multiple keys ?, $group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5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599" y="106140"/>
            <a:ext cx="10972799" cy="676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//  This query fails</a:t>
            </a:r>
          </a:p>
          <a:p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"_id" : { "state" : "$state" , "city" : "$city"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"pop" : "$pop"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// This query works, but ..</a:t>
            </a: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"_id" : { "state" : "$state" , "city" : "$city"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)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 </a:t>
            </a:r>
          </a:p>
          <a:p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TPC-C: Query </a:t>
            </a:r>
            <a:r>
              <a:rPr lang="en-US" sz="3600" b="1" dirty="0" smtClean="0"/>
              <a:t>207,</a:t>
            </a:r>
          </a:p>
          <a:p>
            <a:pPr algn="r"/>
            <a:r>
              <a:rPr lang="en-US" sz="3600" b="1" dirty="0" smtClean="0"/>
              <a:t>group ( )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1905000"/>
            <a:ext cx="335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Why ?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And why but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6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Query 208: More coming ..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219200"/>
            <a:ext cx="10972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"city" : "BUENA VISTA" }, { "_id" : 0, "city" : 1, "state" : 1 }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#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"city" : "BUENA VISTA", "state" : "CO"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 "city" : "BUENA VISTA", "state" : "PA"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 "city" : "BUENA VISTA", "state" : "TN"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 "city" : "BUENA VISTA", "state" : "VA"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</a:p>
          <a:p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'_id': {'city': 'BUENA VISTA'},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'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4,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{'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memberStates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[{'state': 'CO'},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{'state': 'PA'}, {'state': 'TN'}, {'state': 'VA'}]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}</a:t>
            </a:r>
          </a:p>
        </p:txBody>
      </p:sp>
    </p:spTree>
    <p:extLst>
      <p:ext uri="{BB962C8B-B14F-4D97-AF65-F5344CB8AC3E}">
        <p14:creationId xmlns:p14="http://schemas.microsoft.com/office/powerpoint/2010/main" val="1667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0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rPr>
              <a:t>Something I know</a:t>
            </a:r>
            <a:endParaRPr lang="en-US" sz="3600" b="1" i="0" u="none" strike="noStrike" cap="none" dirty="0">
              <a:solidFill>
                <a:srgbClr val="24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87888"/>
            <a:ext cx="1127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http://blog.mongodb.org/post/95839709598/how-to-perform-fuzzy-matching-with-mongo-connector</a:t>
            </a:r>
          </a:p>
          <a:p>
            <a:endParaRPr lang="en-US" sz="2400" dirty="0"/>
          </a:p>
          <a:p>
            <a:r>
              <a:rPr lang="en-US" sz="2400" dirty="0" smtClean="0"/>
              <a:t>https</a:t>
            </a:r>
            <a:r>
              <a:rPr lang="en-US" sz="2400" dirty="0"/>
              <a:t>://github.com/mongodb-labs/mongo-connector/wiki/Usage-with-ElasticSearch</a:t>
            </a:r>
          </a:p>
          <a:p>
            <a:r>
              <a:rPr lang="en-US" sz="2400" dirty="0" smtClean="0"/>
              <a:t>https</a:t>
            </a:r>
            <a:r>
              <a:rPr lang="en-US" sz="2400" dirty="0"/>
              <a:t>://github.com/mongodb-labs/mongo-connector/wiki/FAQ</a:t>
            </a:r>
          </a:p>
          <a:p>
            <a:endParaRPr lang="en-US" sz="2400" dirty="0"/>
          </a:p>
          <a:p>
            <a:r>
              <a:rPr lang="en-US" sz="2400" dirty="0" smtClean="0"/>
              <a:t>https</a:t>
            </a:r>
            <a:r>
              <a:rPr lang="en-US" sz="2400" dirty="0"/>
              <a:t>://blog.jixee.me/how-to-use-mongo-connector-with-elasticsearch/</a:t>
            </a:r>
          </a:p>
        </p:txBody>
      </p:sp>
    </p:spTree>
    <p:extLst>
      <p:ext uri="{BB962C8B-B14F-4D97-AF65-F5344CB8AC3E}">
        <p14:creationId xmlns:p14="http://schemas.microsoft.com/office/powerpoint/2010/main" val="1234505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TPC-C: Query </a:t>
            </a:r>
            <a:r>
              <a:rPr lang="en-US" sz="3600" b="1" dirty="0" smtClean="0"/>
              <a:t>209, in list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592886"/>
            <a:ext cx="1097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"state" : { "$in" : [ "CO" , "WI" ] } } ) </a:t>
            </a:r>
          </a:p>
        </p:txBody>
      </p:sp>
    </p:spTree>
    <p:extLst>
      <p:ext uri="{BB962C8B-B14F-4D97-AF65-F5344CB8AC3E}">
        <p14:creationId xmlns:p14="http://schemas.microsoft.com/office/powerpoint/2010/main" val="266608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Not in the TPC-C: Query 210, Nested documents 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592886"/>
            <a:ext cx="109727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{'city': 'BUENA VISTA', 'state': 'CO', 'zip': '81211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', 'pop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5220, '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loc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[-106.147121, 38.838003]}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db.zips.update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"zip" : "81211" }, { "$set" :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thingsToDo.water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"raft",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thingsToDo.food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"Pizza Works" } }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thingsToDo.water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"raft" }, { "_id" : 0 }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s-E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# </a:t>
            </a:r>
            <a:r>
              <a:rPr lang="es-E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</a:t>
            </a:r>
            <a:r>
              <a:rPr lang="es-E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city</a:t>
            </a:r>
            <a:r>
              <a:rPr lang="es-E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"BUENA VISTA", "</a:t>
            </a:r>
            <a:r>
              <a:rPr lang="es-E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loc</a:t>
            </a:r>
            <a:r>
              <a:rPr lang="es-E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[ -106.147121, 38.838003 ],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"pop" : 5220, "state" : "CO", "zip" : "81211",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"water" : "raft", "food" : "Pizza Works" }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db.zips.update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"zip" : "81211" }, { "$unset" :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"" } }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16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3048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Not in the TPC-C: Query 211, Positional querying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592886"/>
            <a:ext cx="10972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db.zips.update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"zip" : "81211" }, { "$set" :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[ "raft", "Pizza Works" ] } }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s-E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 "</a:t>
            </a:r>
            <a:r>
              <a:rPr lang="es-E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city</a:t>
            </a:r>
            <a:r>
              <a:rPr lang="es-E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"BUENA VISTA", "</a:t>
            </a:r>
            <a:r>
              <a:rPr lang="es-E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loc</a:t>
            </a:r>
            <a:r>
              <a:rPr lang="es-E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[ -106.147121, 38.838003 ],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"pop" : 5220, "state" : "CO", "zip" : "81211",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[ "raft", "Pizza Works" ]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"Pizza Works" }, { "_id" : 0 }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"thingsToDo.0" : "Pizza Works" }, { "_id" : 0 }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"thingsToDo.1" : "Pizza Works" }, { "_id" : 0 }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db.zips.update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"zip" : "81211" }, { "$set" : { "thingsToDo.1" : "Pizza Works 3000" } } )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db.zips.update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"zip" : "81211" }, { "$unset" :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thingsToDo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"" } } ) </a:t>
            </a:r>
          </a:p>
        </p:txBody>
      </p:sp>
    </p:spTree>
    <p:extLst>
      <p:ext uri="{BB962C8B-B14F-4D97-AF65-F5344CB8AC3E}">
        <p14:creationId xmlns:p14="http://schemas.microsoft.com/office/powerpoint/2010/main" val="3712495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TPC-H: Not that much</a:t>
            </a:r>
          </a:p>
          <a:p>
            <a:pPr algn="r"/>
            <a:r>
              <a:rPr lang="en-US" sz="3600" b="1" dirty="0" smtClean="0"/>
              <a:t>new, just more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777688"/>
            <a:ext cx="109727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l_returnflag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l_linestatus</a:t>
            </a:r>
            <a:r>
              <a:rPr lang="en-US" sz="2000" dirty="0"/>
              <a:t>,</a:t>
            </a:r>
          </a:p>
          <a:p>
            <a:r>
              <a:rPr lang="en-US" sz="2000" dirty="0"/>
              <a:t>	sum(</a:t>
            </a:r>
            <a:r>
              <a:rPr lang="en-US" sz="2000" dirty="0" err="1"/>
              <a:t>l_quantity</a:t>
            </a:r>
            <a:r>
              <a:rPr lang="en-US" sz="2000" dirty="0"/>
              <a:t>) as </a:t>
            </a:r>
            <a:r>
              <a:rPr lang="en-US" sz="2000" dirty="0" err="1"/>
              <a:t>sum_qty</a:t>
            </a:r>
            <a:r>
              <a:rPr lang="en-US" sz="2000" dirty="0"/>
              <a:t>,</a:t>
            </a:r>
          </a:p>
          <a:p>
            <a:r>
              <a:rPr lang="en-US" sz="2000" dirty="0"/>
              <a:t>	sum(</a:t>
            </a:r>
            <a:r>
              <a:rPr lang="en-US" sz="2000" dirty="0" err="1"/>
              <a:t>l_extendedprice</a:t>
            </a:r>
            <a:r>
              <a:rPr lang="en-US" sz="2000" dirty="0"/>
              <a:t>) as </a:t>
            </a:r>
            <a:r>
              <a:rPr lang="en-US" sz="2000" dirty="0" err="1"/>
              <a:t>sum_base_price</a:t>
            </a:r>
            <a:r>
              <a:rPr lang="en-US" sz="2000" dirty="0"/>
              <a:t>,</a:t>
            </a:r>
          </a:p>
          <a:p>
            <a:r>
              <a:rPr lang="en-US" sz="2000" dirty="0"/>
              <a:t>	sum(</a:t>
            </a:r>
            <a:r>
              <a:rPr lang="en-US" sz="2000" dirty="0" err="1"/>
              <a:t>l_extendedprice</a:t>
            </a:r>
            <a:r>
              <a:rPr lang="en-US" sz="2000" dirty="0"/>
              <a:t> * (1 - </a:t>
            </a:r>
            <a:r>
              <a:rPr lang="en-US" sz="2000" dirty="0" err="1"/>
              <a:t>l_discount</a:t>
            </a:r>
            <a:r>
              <a:rPr lang="en-US" sz="2000" dirty="0"/>
              <a:t>)) as </a:t>
            </a:r>
            <a:r>
              <a:rPr lang="en-US" sz="2000" dirty="0" err="1"/>
              <a:t>sum_disc_price</a:t>
            </a:r>
            <a:r>
              <a:rPr lang="en-US" sz="2000" dirty="0"/>
              <a:t>,</a:t>
            </a:r>
          </a:p>
          <a:p>
            <a:r>
              <a:rPr lang="en-US" sz="2000" dirty="0"/>
              <a:t>	sum(</a:t>
            </a:r>
            <a:r>
              <a:rPr lang="en-US" sz="2000" dirty="0" err="1"/>
              <a:t>l_extendedprice</a:t>
            </a:r>
            <a:r>
              <a:rPr lang="en-US" sz="2000" dirty="0"/>
              <a:t> * (1 - </a:t>
            </a:r>
            <a:r>
              <a:rPr lang="en-US" sz="2000" dirty="0" err="1"/>
              <a:t>l_discount</a:t>
            </a:r>
            <a:r>
              <a:rPr lang="en-US" sz="2000" dirty="0"/>
              <a:t>) * (1 + </a:t>
            </a:r>
            <a:r>
              <a:rPr lang="en-US" sz="2000" dirty="0" err="1"/>
              <a:t>l_tax</a:t>
            </a:r>
            <a:r>
              <a:rPr lang="en-US" sz="2000" dirty="0"/>
              <a:t>)) as </a:t>
            </a:r>
            <a:r>
              <a:rPr lang="en-US" sz="2000" dirty="0" err="1"/>
              <a:t>sum_charge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err="1"/>
              <a:t>l_quantity</a:t>
            </a:r>
            <a:r>
              <a:rPr lang="en-US" sz="2000" dirty="0"/>
              <a:t>) as </a:t>
            </a:r>
            <a:r>
              <a:rPr lang="en-US" sz="2000" dirty="0" err="1"/>
              <a:t>avg_qty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err="1"/>
              <a:t>l_extendedprice</a:t>
            </a:r>
            <a:r>
              <a:rPr lang="en-US" sz="2000" dirty="0"/>
              <a:t>) as </a:t>
            </a:r>
            <a:r>
              <a:rPr lang="en-US" sz="2000" dirty="0" err="1"/>
              <a:t>avg_price</a:t>
            </a:r>
            <a:r>
              <a:rPr lang="en-US" sz="2000" dirty="0"/>
              <a:t>,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avg</a:t>
            </a:r>
            <a:r>
              <a:rPr lang="en-US" sz="2000" dirty="0"/>
              <a:t>(</a:t>
            </a:r>
            <a:r>
              <a:rPr lang="en-US" sz="2000" dirty="0" err="1"/>
              <a:t>l_discount</a:t>
            </a:r>
            <a:r>
              <a:rPr lang="en-US" sz="2000" dirty="0"/>
              <a:t>) as </a:t>
            </a:r>
            <a:r>
              <a:rPr lang="en-US" sz="2000" dirty="0" err="1"/>
              <a:t>avg_disc</a:t>
            </a:r>
            <a:r>
              <a:rPr lang="en-US" sz="2000" dirty="0"/>
              <a:t>,</a:t>
            </a:r>
          </a:p>
          <a:p>
            <a:r>
              <a:rPr lang="en-US" sz="2000" dirty="0"/>
              <a:t>	count(*) as </a:t>
            </a:r>
            <a:r>
              <a:rPr lang="en-US" sz="2000" dirty="0" err="1"/>
              <a:t>count_order</a:t>
            </a:r>
            <a:endParaRPr lang="en-US" sz="2000" dirty="0"/>
          </a:p>
          <a:p>
            <a:r>
              <a:rPr lang="en-US" sz="2000" dirty="0"/>
              <a:t>from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lineitem</a:t>
            </a:r>
            <a:endParaRPr lang="en-US" sz="2000" dirty="0"/>
          </a:p>
          <a:p>
            <a:r>
              <a:rPr lang="en-US" sz="2000" dirty="0"/>
              <a:t>where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l_shipdate</a:t>
            </a:r>
            <a:r>
              <a:rPr lang="en-US" sz="2000" dirty="0"/>
              <a:t> &lt;= date ('1998-12-01') - :1 day</a:t>
            </a:r>
          </a:p>
          <a:p>
            <a:r>
              <a:rPr lang="en-US" sz="2000" dirty="0"/>
              <a:t>group </a:t>
            </a:r>
            <a:r>
              <a:rPr lang="en-US" sz="2000" dirty="0" smtClean="0"/>
              <a:t>by </a:t>
            </a:r>
            <a:r>
              <a:rPr lang="en-US" sz="2000" dirty="0" err="1" smtClean="0"/>
              <a:t>l_returnflag</a:t>
            </a:r>
            <a:r>
              <a:rPr lang="en-US" sz="2000" dirty="0" smtClean="0"/>
              <a:t>, </a:t>
            </a:r>
            <a:r>
              <a:rPr lang="en-US" sz="2000" dirty="0" err="1" smtClean="0"/>
              <a:t>l_linestatus</a:t>
            </a:r>
            <a:endParaRPr lang="en-US" sz="2000" dirty="0"/>
          </a:p>
          <a:p>
            <a:r>
              <a:rPr lang="en-US" sz="2000" dirty="0"/>
              <a:t>order </a:t>
            </a:r>
            <a:r>
              <a:rPr lang="en-US" sz="2000" dirty="0" smtClean="0"/>
              <a:t>by </a:t>
            </a:r>
            <a:r>
              <a:rPr lang="en-US" sz="2000" dirty="0" err="1" smtClean="0"/>
              <a:t>l_returnflag</a:t>
            </a:r>
            <a:r>
              <a:rPr lang="en-US" sz="2000" dirty="0" smtClean="0"/>
              <a:t>, </a:t>
            </a:r>
            <a:r>
              <a:rPr lang="en-US" sz="2000" dirty="0" err="1" smtClean="0"/>
              <a:t>l_linestatus</a:t>
            </a:r>
            <a:r>
              <a:rPr lang="en-US" sz="2000" dirty="0"/>
              <a:t>;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49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TPC-H: Query 212,</a:t>
            </a:r>
          </a:p>
          <a:p>
            <a:r>
              <a:rPr lang="en-US" sz="3600" b="1" dirty="0" smtClean="0"/>
              <a:t>CASE statement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1" y="17526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"$match"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"state" : { "$in" : [ "CO" , "WI", "TX", "NV" ] } }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"_id" : "$state"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193268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Version 3.3.5 or higher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4601" y="152400"/>
            <a:ext cx="57149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"$project"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"state"         : 1,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stateCoolness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"$switch"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"branches"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[</a:t>
            </a:r>
          </a:p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{</a:t>
            </a:r>
          </a:p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"case"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   { "$or" : 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      {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eq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[ "$_id" , "CO" ]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      {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eq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[ "$_id" , "WI" ]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   ]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"then" : "Very Cool"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],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 "default" : "Not Cool"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  } } } } ] )   //  Sorry about the indents</a:t>
            </a:r>
            <a:endParaRPr lang="en-US" sz="20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4005322"/>
            <a:ext cx="0" cy="609600"/>
          </a:xfrm>
          <a:prstGeom prst="line">
            <a:avLst/>
          </a:prstGeom>
          <a:ln w="31750"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267200" y="4614922"/>
            <a:ext cx="2057401" cy="0"/>
          </a:xfrm>
          <a:prstGeom prst="line">
            <a:avLst/>
          </a:prstGeom>
          <a:ln w="31750"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24601" y="685800"/>
            <a:ext cx="0" cy="3929122"/>
          </a:xfrm>
          <a:prstGeom prst="line">
            <a:avLst/>
          </a:prstGeom>
          <a:ln w="31750"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24601" y="685800"/>
            <a:ext cx="228599" cy="0"/>
          </a:xfrm>
          <a:prstGeom prst="straightConnector1">
            <a:avLst/>
          </a:prstGeom>
          <a:ln w="31750">
            <a:solidFill>
              <a:schemeClr val="accent6">
                <a:lumMod val="90000"/>
                <a:lumOff val="1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82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TPC-H: Query 212, CASE statement results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1670" y="1676400"/>
            <a:ext cx="8704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"_id" : "TX",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stateCoolness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"Not Cool"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"WI",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stateCoolness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"Very Cool"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"NV",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stateCoolness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"Not Cool"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"CO",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stateCoolness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"Very Cool"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38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Favorite past database: Queries 213 - 214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7047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213: </a:t>
            </a:r>
            <a:r>
              <a:rPr lang="en-US" sz="24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"zip" : { "$in" : [ /^53/, /^80/ ] } } 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214: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"$group" :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"_id" : "$state"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 "$match" :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"_id" : { "$in" : [ "CO" , "WI", "TX", "NV" ] } } 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},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3200400"/>
            <a:ext cx="335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LIKE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HAVING Clause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7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9050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Final Exam ?!</a:t>
            </a:r>
            <a:endParaRPr lang="en-US" sz="48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62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55376"/>
            <a:ext cx="347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db.zips.findOne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)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"_id" 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ObjectId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("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57042dfb4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395c1c26641c1f2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"),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"city" : "ACMAR",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"zip" : "35004",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loc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"y" : 33.584132,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"x" : 86.51557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"pop" : 6055,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"state" : "AL"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5800" y="1524000"/>
            <a:ext cx="23230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$match { }</a:t>
            </a:r>
          </a:p>
          <a:p>
            <a:r>
              <a:rPr lang="en-US" sz="2400" b="1" dirty="0" smtClean="0"/>
              <a:t>$sort { }</a:t>
            </a:r>
          </a:p>
          <a:p>
            <a:r>
              <a:rPr lang="en-US" sz="2400" b="1" dirty="0" smtClean="0"/>
              <a:t>$group { }</a:t>
            </a:r>
          </a:p>
          <a:p>
            <a:r>
              <a:rPr lang="en-US" sz="2400" b="1" dirty="0" smtClean="0"/>
              <a:t>$limit { }</a:t>
            </a:r>
          </a:p>
          <a:p>
            <a:r>
              <a:rPr lang="en-US" sz="2400" b="1" dirty="0" smtClean="0"/>
              <a:t>$sample { }</a:t>
            </a:r>
          </a:p>
          <a:p>
            <a:r>
              <a:rPr lang="en-US" sz="2400" b="1" dirty="0" smtClean="0"/>
              <a:t>$lookup { }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geoNear</a:t>
            </a:r>
            <a:r>
              <a:rPr lang="en-US" sz="2400" b="1" dirty="0" smtClean="0"/>
              <a:t> { }</a:t>
            </a:r>
          </a:p>
          <a:p>
            <a:r>
              <a:rPr lang="en-US" sz="2400" b="1" dirty="0" smtClean="0"/>
              <a:t>$out { }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indexStats</a:t>
            </a:r>
            <a:r>
              <a:rPr lang="en-US" sz="2400" b="1" dirty="0" smtClean="0"/>
              <a:t> { }</a:t>
            </a:r>
          </a:p>
          <a:p>
            <a:r>
              <a:rPr lang="en-US" sz="2400" b="1" dirty="0" smtClean="0"/>
              <a:t>$unwind { }</a:t>
            </a:r>
          </a:p>
          <a:p>
            <a:r>
              <a:rPr lang="en-US" sz="2400" b="1" dirty="0" smtClean="0"/>
              <a:t>$project { }</a:t>
            </a:r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15200" y="2200201"/>
            <a:ext cx="46794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Which city name is most </a:t>
            </a:r>
          </a:p>
          <a:p>
            <a:r>
              <a:rPr lang="en-US" sz="2800" dirty="0" smtClean="0"/>
              <a:t>common across US states ?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Final exam: Query 215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92349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Final exam: Query </a:t>
            </a:r>
            <a:r>
              <a:rPr lang="en-US" sz="3600" b="1" dirty="0" smtClean="0"/>
              <a:t>215, resultant data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704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u'CLINTON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u'FRANKLIN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23,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u'MADISON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22,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u'GREENVILLE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22,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u'ARLINGTON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21,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u'SALEM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21,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u'CHESTER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20,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u'SPRINGFIELD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19,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u'PRINCETON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19, _id':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u'TROY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235668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229" y="1447800"/>
            <a:ext cx="517801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046708"/>
            <a:ext cx="5943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My team and I have been tasked with learning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MongoDB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, writing queries and getting a new project out of the door in 3 weeks. </a:t>
            </a:r>
            <a:endParaRPr lang="en-US" sz="24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I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know how to write most queries in SQL, and have been doing that for years. </a:t>
            </a:r>
            <a:endParaRPr lang="en-US" sz="24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Can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you detail for me when to use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MongoDB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find ( ), versus 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aggregate ( ); 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pretty much give me a primer on the whole subject area?</a:t>
            </a:r>
          </a:p>
        </p:txBody>
      </p:sp>
    </p:spTree>
    <p:extLst>
      <p:ext uri="{BB962C8B-B14F-4D97-AF65-F5344CB8AC3E}">
        <p14:creationId xmlns:p14="http://schemas.microsoft.com/office/powerpoint/2010/main" val="1799285649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215,</a:t>
            </a:r>
          </a:p>
          <a:p>
            <a:pPr algn="r"/>
            <a:r>
              <a:rPr lang="en-US" sz="3600" b="1" dirty="0" smtClean="0"/>
              <a:t>answer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7894" y="533400"/>
            <a:ext cx="87047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[  {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"$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"_id"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"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city"  : "$city"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, "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state" : "$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state“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"$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"_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id"    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id.city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",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"$sum" : 1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 </a:t>
            </a:r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"$sort"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-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"$limit" : 10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</a:t>
            </a:r>
          </a:p>
        </p:txBody>
      </p:sp>
    </p:spTree>
    <p:extLst>
      <p:ext uri="{BB962C8B-B14F-4D97-AF65-F5344CB8AC3E}">
        <p14:creationId xmlns:p14="http://schemas.microsoft.com/office/powerpoint/2010/main" val="1790786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Final exam: </a:t>
            </a:r>
            <a:r>
              <a:rPr lang="en-US" sz="3600" b="1" dirty="0" smtClean="0"/>
              <a:t>But what if you need this 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704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_id': </a:t>
            </a:r>
            <a:r>
              <a:rPr lang="en-US" sz="24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u'CLINTON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‘}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[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u'MS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u'IA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u'SC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u'NC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u'LA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u'ME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u'AR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u'OK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u'OH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u'PA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u'WI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u'TN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u'WA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u'MI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u'IL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u'NY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u'IN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u'CT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u'NJ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u'KY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'],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u'_id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u'CLINTON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96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216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7894" y="533400"/>
            <a:ext cx="87047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[ { "$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id"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 "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city"   : "$city"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, "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state"  : "$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state“ }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"_id"      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id.city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 : { "$sum" : 1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 {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addToSet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id.state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"$sort"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-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"$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limit" :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10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6800" y="3200400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Which 1 line is different 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14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217,</a:t>
            </a:r>
          </a:p>
          <a:p>
            <a:pPr algn="r"/>
            <a:r>
              <a:rPr lang="en-US" sz="3600" b="1" dirty="0" smtClean="0"/>
              <a:t>alternate answer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7894" y="228600"/>
            <a:ext cx="87047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[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"$group"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"_id"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"city"   : "$city"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, "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state"  : "$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state”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"_id"      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id.city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 {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addToSet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id.state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"$project"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"_id"       : "$_id",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"$size"  : "$</a:t>
            </a:r>
            <a:r>
              <a:rPr lang="en-US" sz="2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“ 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"$sort"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-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"$limit" :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10 }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] ) 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39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Final exam: </a:t>
            </a:r>
            <a:r>
              <a:rPr lang="en-US" sz="3600" b="1" dirty="0" smtClean="0"/>
              <a:t>But what if you need this 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76400"/>
            <a:ext cx="87047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_id': </a:t>
            </a:r>
            <a:r>
              <a:rPr lang="en-US" sz="24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u'CLINTON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‘}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[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u'MS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u'IA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u'SC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u'NC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u'LA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u'ME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u'AR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u'OK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u'OH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u'PA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u'WI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u'TN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u'WA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u'MI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u'IL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u'NY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u'IN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u'CT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u'NJ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u'MT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u'KY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u'MA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'],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   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u'_id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u'CLINTON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'}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{'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'MS', '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'_id': 'CLINTON'}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{'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'IA', '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'_id': 'CLINTON'}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# {'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'SC', '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': 24, '_id': 'CLINTON'}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08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218,</a:t>
            </a:r>
          </a:p>
          <a:p>
            <a:pPr algn="r"/>
            <a:r>
              <a:rPr lang="en-US" sz="3600" b="1" dirty="0" smtClean="0"/>
              <a:t>$unwind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7894" y="609600"/>
            <a:ext cx="87047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[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"$group"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"_id" 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"city"   : "$city"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, "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state"  : "$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state”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... ...  lines deleted</a:t>
            </a: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"$sort"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 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-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"$limit" :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10 },</a:t>
            </a:r>
          </a:p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"$unwind" :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] ) 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11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55376"/>
            <a:ext cx="347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db.zips.findOne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)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"_id" 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ObjectId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("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57042dfb4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395c1c26641c1f2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"),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"city" : "ACMAR",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"zip" : "35004",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loc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"y" : 33.584132,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"x" : 86.51557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"pop" : 6055,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"state" : "AL"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5800" y="1524000"/>
            <a:ext cx="23230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$match { }</a:t>
            </a:r>
          </a:p>
          <a:p>
            <a:r>
              <a:rPr lang="en-US" sz="2400" b="1" dirty="0" smtClean="0"/>
              <a:t>$sort { }</a:t>
            </a:r>
          </a:p>
          <a:p>
            <a:r>
              <a:rPr lang="en-US" sz="2400" b="1" dirty="0" smtClean="0"/>
              <a:t>$group { }</a:t>
            </a:r>
          </a:p>
          <a:p>
            <a:r>
              <a:rPr lang="en-US" sz="2400" b="1" dirty="0" smtClean="0"/>
              <a:t>$limit { }</a:t>
            </a:r>
          </a:p>
          <a:p>
            <a:r>
              <a:rPr lang="en-US" sz="2400" b="1" dirty="0" smtClean="0"/>
              <a:t>$sample { }</a:t>
            </a:r>
          </a:p>
          <a:p>
            <a:r>
              <a:rPr lang="en-US" sz="2400" b="1" dirty="0" smtClean="0"/>
              <a:t>$lookup { }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geoNear</a:t>
            </a:r>
            <a:r>
              <a:rPr lang="en-US" sz="2400" b="1" dirty="0" smtClean="0"/>
              <a:t> { }</a:t>
            </a:r>
          </a:p>
          <a:p>
            <a:r>
              <a:rPr lang="en-US" sz="2400" b="1" dirty="0" smtClean="0"/>
              <a:t>$out { }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indexStats</a:t>
            </a:r>
            <a:r>
              <a:rPr lang="en-US" sz="2400" b="1" dirty="0" smtClean="0"/>
              <a:t> { }</a:t>
            </a:r>
          </a:p>
          <a:p>
            <a:r>
              <a:rPr lang="en-US" sz="2400" b="1" dirty="0" smtClean="0"/>
              <a:t>$unwind { }</a:t>
            </a:r>
          </a:p>
          <a:p>
            <a:r>
              <a:rPr lang="en-US" sz="2400" b="1" dirty="0" smtClean="0"/>
              <a:t>$project { }</a:t>
            </a:r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15201" y="2200201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US state has the highest (or lowest) number of unique city names ?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Final exam: Query </a:t>
            </a:r>
            <a:r>
              <a:rPr lang="en-US" sz="3600" b="1" dirty="0" smtClean="0"/>
              <a:t>219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17177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Final exam: </a:t>
            </a:r>
            <a:r>
              <a:rPr lang="en-US" sz="3600" b="1" dirty="0" smtClean="0"/>
              <a:t>Query 219, resultant data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704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[ "PA" ],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856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[ "NY" ],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785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[ "CA" ],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730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[ "TX" ],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683 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... ...  lines deleted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[ "NV" ],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35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[ "RI" ],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24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[ "DE" ],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15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"_id" : [ "DC" ], "</a:t>
            </a:r>
            <a:r>
              <a:rPr lang="en-US" sz="24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1 }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95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219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894" y="381000"/>
            <a:ext cx="87047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 { 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"_id"     : { "city"  : "$city" , "state" : "$state"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 "_id"    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id.city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"$sum" : 1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memberStates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"$push" :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stateName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id.state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}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 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"$match" :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1 }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 "_id"     :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memberStates.stateName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"$sum" : 1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"$sort" :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-1 }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13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301a,</a:t>
            </a:r>
          </a:p>
          <a:p>
            <a:pPr algn="r"/>
            <a:r>
              <a:rPr lang="en-US" sz="3600" b="1" dirty="0" smtClean="0"/>
              <a:t>grand total</a:t>
            </a:r>
            <a:endParaRPr lang="en-US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07894" y="609600"/>
            <a:ext cx="87047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 { 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 "_id"           : { "state"      : "$state"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groupTotal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  : { "$sum" : "$pop"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"$project"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 "_id"           : 0,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"state"        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id.state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groupTotal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  : 1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 "_id"           : { "_id2"       : { "$literal" : 1 }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grandTotal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  : { "$sum" :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groupTotal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0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"/>
          <p:cNvSpPr txBox="1">
            <a:spLocks noGrp="1"/>
          </p:cNvSpPr>
          <p:nvPr>
            <p:ph type="title"/>
          </p:nvPr>
        </p:nvSpPr>
        <p:spPr>
          <a:xfrm>
            <a:off x="609600" y="10055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42423"/>
              </a:buClr>
              <a:buSzPct val="250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rPr>
              <a:t>Rules of Engagement</a:t>
            </a:r>
            <a:br>
              <a:rPr lang="en-US" sz="3600" b="1" i="0" u="none" strike="noStrike" cap="none" dirty="0" smtClean="0">
                <a:solidFill>
                  <a:srgbClr val="242423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600" b="1" i="0" u="none" strike="noStrike" cap="none" dirty="0">
              <a:solidFill>
                <a:srgbClr val="2424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22329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6800" y="2895600"/>
            <a:ext cx="533400" cy="45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82924"/>
            <a:ext cx="35372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Covered-</a:t>
            </a:r>
          </a:p>
          <a:p>
            <a:pPr lvl="3" defTabSz="228600"/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	TPC-C</a:t>
            </a:r>
          </a:p>
          <a:p>
            <a:pPr lvl="3" defTabSz="228600"/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TPC-H</a:t>
            </a:r>
          </a:p>
          <a:p>
            <a:pPr lvl="3" defTabSz="228600"/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(Favorite past DB)</a:t>
            </a:r>
          </a:p>
          <a:p>
            <a:pPr lvl="3" defTabSz="228600"/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Zips dataset</a:t>
            </a:r>
          </a:p>
          <a:p>
            <a:pPr lvl="3" defTabSz="228600"/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3" defTabSz="228600"/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	find ( )</a:t>
            </a:r>
          </a:p>
          <a:p>
            <a:pPr lvl="3" defTabSz="228600"/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aggregate ( )</a:t>
            </a:r>
          </a:p>
          <a:p>
            <a:pPr lvl="3" defTabSz="228600"/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	count ( ), distinct ( )</a:t>
            </a:r>
          </a:p>
          <a:p>
            <a:pPr lvl="3" defTabSz="228600"/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3" defTabSz="228600"/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20+ queries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3680192"/>
            <a:ext cx="48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Not covered-</a:t>
            </a:r>
          </a:p>
          <a:p>
            <a:pPr lvl="3" defTabSz="228600"/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Update ( )</a:t>
            </a:r>
          </a:p>
          <a:p>
            <a:pPr lvl="3" defTabSz="228600"/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Remove ( )</a:t>
            </a:r>
          </a:p>
          <a:p>
            <a:pPr lvl="3" defTabSz="228600"/>
            <a:endParaRPr lang="en-US" sz="2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lvl="3" defTabSz="228600"/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Query tuning (last month)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5503039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Final exam ?!</a:t>
            </a:r>
          </a:p>
        </p:txBody>
      </p:sp>
    </p:spTree>
    <p:extLst>
      <p:ext uri="{BB962C8B-B14F-4D97-AF65-F5344CB8AC3E}">
        <p14:creationId xmlns:p14="http://schemas.microsoft.com/office/powerpoint/2010/main" val="306206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301b,</a:t>
            </a:r>
          </a:p>
          <a:p>
            <a:pPr algn="r"/>
            <a:r>
              <a:rPr lang="en-US" sz="3600" b="1" dirty="0" smtClean="0"/>
              <a:t>simpler</a:t>
            </a:r>
            <a:endParaRPr lang="en-US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07894" y="990600"/>
            <a:ext cx="87047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"$group"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"_id"           : 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"_id2"       : { "$literal" : 1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grandTotal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  : { "$sum" : "$pop"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 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52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55376"/>
            <a:ext cx="347563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db.zips.findOne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)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"_id" 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ObjectId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("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57042dfb4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395c1c26641c1f2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"),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"city" : "ACMAR",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"zip" : "35004",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loc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"y" : 33.584132,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"x" : 86.51557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"pop" : 6055,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"state" : "AL"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5800" y="1524000"/>
            <a:ext cx="23230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$match { }</a:t>
            </a:r>
          </a:p>
          <a:p>
            <a:r>
              <a:rPr lang="en-US" sz="2400" b="1" dirty="0" smtClean="0"/>
              <a:t>$sort { }</a:t>
            </a:r>
          </a:p>
          <a:p>
            <a:r>
              <a:rPr lang="en-US" sz="2400" b="1" dirty="0" smtClean="0"/>
              <a:t>$group { }</a:t>
            </a:r>
          </a:p>
          <a:p>
            <a:r>
              <a:rPr lang="en-US" sz="2400" b="1" dirty="0" smtClean="0"/>
              <a:t>$limit { }</a:t>
            </a:r>
          </a:p>
          <a:p>
            <a:r>
              <a:rPr lang="en-US" sz="2400" b="1" dirty="0" smtClean="0"/>
              <a:t>$sample { }</a:t>
            </a:r>
          </a:p>
          <a:p>
            <a:r>
              <a:rPr lang="en-US" sz="2400" b="1" dirty="0" smtClean="0"/>
              <a:t>$lookup { }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geoNear</a:t>
            </a:r>
            <a:r>
              <a:rPr lang="en-US" sz="2400" b="1" dirty="0" smtClean="0"/>
              <a:t> { }</a:t>
            </a:r>
          </a:p>
          <a:p>
            <a:r>
              <a:rPr lang="en-US" sz="2400" b="1" dirty="0" smtClean="0"/>
              <a:t>$out { }</a:t>
            </a:r>
          </a:p>
          <a:p>
            <a:r>
              <a:rPr lang="en-US" sz="2400" b="1" dirty="0" smtClean="0"/>
              <a:t>$</a:t>
            </a:r>
            <a:r>
              <a:rPr lang="en-US" sz="2400" b="1" dirty="0" err="1" smtClean="0"/>
              <a:t>indexStats</a:t>
            </a:r>
            <a:r>
              <a:rPr lang="en-US" sz="2400" b="1" dirty="0" smtClean="0"/>
              <a:t> { }</a:t>
            </a:r>
          </a:p>
          <a:p>
            <a:r>
              <a:rPr lang="en-US" sz="2400" b="1" dirty="0" smtClean="0"/>
              <a:t>$unwind { }</a:t>
            </a:r>
          </a:p>
          <a:p>
            <a:r>
              <a:rPr lang="en-US" sz="2400" b="1" dirty="0" smtClean="0"/>
              <a:t>$project { }</a:t>
            </a:r>
          </a:p>
          <a:p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15201" y="1828800"/>
            <a:ext cx="457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a FIRST N (or LAST N), but not a built in FIRST AND LAST.</a:t>
            </a:r>
          </a:p>
          <a:p>
            <a:endParaRPr lang="en-US" sz="2800" dirty="0"/>
          </a:p>
          <a:p>
            <a:r>
              <a:rPr lang="en-US" sz="2800" dirty="0" smtClean="0"/>
              <a:t>Still: How could you deliver this ?</a:t>
            </a:r>
          </a:p>
          <a:p>
            <a:endParaRPr lang="en-US" sz="2800" dirty="0"/>
          </a:p>
          <a:p>
            <a:r>
              <a:rPr lang="en-US" sz="2800" dirty="0" smtClean="0"/>
              <a:t>Say $sum of pop, top 5 and bottom 5-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Final exam: Query </a:t>
            </a:r>
            <a:r>
              <a:rPr lang="en-US" sz="3600" b="1" dirty="0" smtClean="0"/>
              <a:t>302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91228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Final exam: </a:t>
            </a:r>
            <a:r>
              <a:rPr lang="en-US" sz="3600" b="1" dirty="0" smtClean="0"/>
              <a:t>Query 302, resultant data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704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"AK", "pop" : 550043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"DC", "pop" : 606900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"WY", "pop" : 453588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"ND", "pop" : 638800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"VT", "pop" : 562758 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}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"PA", "pop" : 11881643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"FL", "pop" : 12937926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"TX", "pop" : 16986510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"NY", "pop" : 17990455 }</a:t>
            </a:r>
          </a:p>
          <a:p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{ "state" : "CA", "pop" : 29760021 }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46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302,</a:t>
            </a:r>
          </a:p>
          <a:p>
            <a:pPr algn="r"/>
            <a:r>
              <a:rPr lang="en-US" sz="3600" b="1" dirty="0" smtClean="0"/>
              <a:t>top and bottom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894" y="246529"/>
            <a:ext cx="87047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db.zips.aggregate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[ { "$group" : { "_id" : { "state" : "$state"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"pop"   : { "$sum" : "$pop" } }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"$project"                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"_id"         : 0,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"state"       : "$_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id.state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"pop"         : 1,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nextGroupId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 "$literal"  : 1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"$sort"  : { "pop"  : -1 }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"$group"  : { "_id"  : { "id2"  :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nextGroupId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 { "$push" 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{ "state"  : "$state", "pop"  : "$pop"  } }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... ...  continued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09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/>
            <a:r>
              <a:rPr lang="en-US" sz="3600" b="1" dirty="0" smtClean="0"/>
              <a:t>Final exam: Query </a:t>
            </a:r>
            <a:r>
              <a:rPr lang="en-US" sz="3600" b="1" dirty="0" smtClean="0"/>
              <a:t>302,</a:t>
            </a:r>
          </a:p>
          <a:p>
            <a:pPr algn="r"/>
            <a:r>
              <a:rPr lang="en-US" sz="3600" b="1" dirty="0" smtClean="0"/>
              <a:t>top and bottom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894" y="246529"/>
            <a:ext cx="87047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... ...  continued</a:t>
            </a:r>
          </a:p>
          <a:p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"$project" 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 "_id"  : 0,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stateArrTop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   : { "$slice" : [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, 5 ]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stateArrBottom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 { "$slice" : [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, -5 ]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"$project"  : {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allStates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   {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setUnion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 : [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stateArrTop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stateArrBottom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] }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 "$unwind"  :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allStates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"$project"  :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{ "state" :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allStates.state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 "pop" : "$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allStates.pop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",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}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] )</a:t>
            </a:r>
          </a:p>
        </p:txBody>
      </p:sp>
    </p:spTree>
    <p:extLst>
      <p:ext uri="{BB962C8B-B14F-4D97-AF65-F5344CB8AC3E}">
        <p14:creationId xmlns:p14="http://schemas.microsoft.com/office/powerpoint/2010/main" val="3775491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2613212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4800" dirty="0" smtClean="0"/>
              <a:t>How fun was that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4145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219200"/>
            <a:ext cx="730520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The parent to this </a:t>
            </a:r>
            <a:r>
              <a:rPr lang="en-US" sz="2400" dirty="0" err="1" smtClean="0">
                <a:solidFill>
                  <a:schemeClr val="accent5"/>
                </a:solidFill>
              </a:rPr>
              <a:t>preso</a:t>
            </a:r>
            <a:r>
              <a:rPr lang="en-US" sz="2400" dirty="0" smtClean="0">
                <a:solidFill>
                  <a:schemeClr val="accent5"/>
                </a:solidFill>
              </a:rPr>
              <a:t>,</a:t>
            </a:r>
          </a:p>
          <a:p>
            <a:pPr marL="463550"/>
            <a:r>
              <a:rPr lang="en-US" sz="2000" dirty="0">
                <a:solidFill>
                  <a:schemeClr val="accent5"/>
                </a:solidFill>
                <a:hlinkClick r:id="rId3"/>
              </a:rPr>
              <a:t>https://</a:t>
            </a:r>
            <a:r>
              <a:rPr lang="en-US" sz="2000" dirty="0" smtClean="0">
                <a:solidFill>
                  <a:schemeClr val="accent5"/>
                </a:solidFill>
                <a:hlinkClick r:id="rId3"/>
              </a:rPr>
              <a:t>github.com/farrell0/MongoDB-Developers-Notebook</a:t>
            </a:r>
            <a:endParaRPr lang="en-US" sz="2000" dirty="0" smtClean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University.MongoDB.com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5"/>
                </a:solidFill>
              </a:rPr>
              <a:t>zips.json</a:t>
            </a:r>
            <a:endParaRPr lang="en-US" sz="2400" dirty="0" smtClean="0">
              <a:solidFill>
                <a:schemeClr val="accent5"/>
              </a:solidFill>
            </a:endParaRPr>
          </a:p>
          <a:p>
            <a:pPr marL="682625"/>
            <a:r>
              <a:rPr lang="en-US" sz="2000" dirty="0">
                <a:solidFill>
                  <a:schemeClr val="accent5"/>
                </a:solidFill>
              </a:rPr>
              <a:t>http://media.mongodb.org/zips.json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Call Dave Lutz, at home, .. .. On Sunday (early)</a:t>
            </a:r>
          </a:p>
          <a:p>
            <a:pPr marL="682625"/>
            <a:r>
              <a:rPr lang="en-US" sz="2400" dirty="0" smtClean="0">
                <a:solidFill>
                  <a:schemeClr val="accent5"/>
                </a:solidFill>
              </a:rPr>
              <a:t>(512)555/1212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7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685800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And </a:t>
            </a:r>
            <a:r>
              <a:rPr lang="en-US" sz="32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first’ish</a:t>
            </a:r>
            <a:r>
              <a:rPr lang="en-US" sz="32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</a:t>
            </a:r>
            <a:endParaRPr lang="en-US" sz="32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99" y="1371600"/>
            <a:ext cx="56297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2625"/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Y/N  I have more than 24 months 	experience with SQL</a:t>
            </a: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Y/N  I have more than   6 months </a:t>
            </a:r>
          </a:p>
          <a:p>
            <a:pPr defTabSz="682625"/>
            <a:r>
              <a:rPr lang="en-US" sz="24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experience with </a:t>
            </a:r>
            <a:r>
              <a:rPr lang="en-US" sz="24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MongoDB</a:t>
            </a:r>
            <a:endParaRPr lang="en-US" sz="24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Y/N  I have written every query in 	</a:t>
            </a:r>
            <a:r>
              <a:rPr lang="en-US" sz="24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MongoDB</a:t>
            </a:r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I ever needed, and 	was happy</a:t>
            </a:r>
          </a:p>
          <a:p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Y/N  Puppies scare me</a:t>
            </a:r>
            <a:endParaRPr lang="en-US" sz="24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09" y="820648"/>
            <a:ext cx="4366323" cy="542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37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799" cy="1143000"/>
          </a:xfrm>
        </p:spPr>
        <p:txBody>
          <a:bodyPr/>
          <a:lstStyle/>
          <a:p>
            <a:pPr algn="l"/>
            <a:r>
              <a:rPr lang="en-US" dirty="0" smtClean="0"/>
              <a:t>When to use 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1599" y="1897055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find ( ) </a:t>
            </a:r>
            <a:endParaRPr lang="en-US" sz="32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399" y="1897053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aggregate ( ) </a:t>
            </a:r>
            <a:endParaRPr lang="en-US" sz="32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84" y="1610004"/>
            <a:ext cx="54927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91600" y="1650831"/>
            <a:ext cx="21403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count ( )</a:t>
            </a:r>
          </a:p>
          <a:p>
            <a:pPr algn="ctr"/>
            <a:endParaRPr lang="en-US" sz="3200" b="1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distinct ( )</a:t>
            </a:r>
            <a:endParaRPr lang="en-US" sz="32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199" y="2659053"/>
            <a:ext cx="24468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32 MB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No overflow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sort ( 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limit ( )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pretty ( )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Less than SELECT 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(Nothing else)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399" y="2659053"/>
            <a:ext cx="2421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100 MB </a:t>
            </a:r>
            <a:r>
              <a:rPr lang="en-US" sz="1800" i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per stage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Yes overflow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More than SELECT</a:t>
            </a:r>
          </a:p>
          <a:p>
            <a:pPr marL="233363" indent="-233363">
              <a:buFont typeface="Arial" pitchFamily="34" charset="0"/>
              <a:buChar char="•"/>
            </a:pP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marL="233363" indent="-233363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(Everything else)</a:t>
            </a:r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err="1" smtClean="0"/>
              <a:t>zips.json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1219200"/>
            <a:ext cx="4437433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https://university.mongodb.com/ </a:t>
            </a:r>
            <a:endParaRPr lang="en-US" sz="3200" baseline="30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http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://media.mongodb.org/zips.json</a:t>
            </a:r>
            <a:endParaRPr lang="en-US" sz="32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361" y="2514600"/>
            <a:ext cx="57470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db.zips.findOne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)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"_id" : 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ObjectId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("57042dfb4395c1c26641c1f2"),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"city" : "ACMAR",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"zip" : "35004",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</a:t>
            </a:r>
            <a:r>
              <a:rPr lang="en-US" sz="2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loc</a:t>
            </a:r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: {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"y" : 33.584132,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"x" : 86.51557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      },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"pop" : 6055,</a:t>
            </a:r>
          </a:p>
          <a:p>
            <a:r>
              <a:rPr lang="en-US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"state" : "AL"</a:t>
            </a:r>
          </a:p>
          <a:p>
            <a:r>
              <a:rPr lang="en" sz="2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  }</a:t>
            </a:r>
            <a:endParaRPr lang="en-US" sz="2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0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28600"/>
            <a:ext cx="10972799" cy="1143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b="1" dirty="0" smtClean="0"/>
              <a:t>Queries:  101 - 106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682566"/>
            <a:ext cx="10972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101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	</a:t>
            </a:r>
            <a:r>
              <a:rPr lang="en-US" sz="3200" baseline="30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“state” : “CO” } 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pPr defTabSz="457200"/>
            <a:endParaRPr lang="en-US" sz="3200" baseline="30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defTabSz="457200"/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102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	</a:t>
            </a:r>
            <a:r>
              <a:rPr lang="en-US" sz="3200" baseline="30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“state” : “CO” }, { “_id” : 0 } 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pPr defTabSz="457200"/>
            <a:endParaRPr lang="en-US" sz="32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defTabSz="457200"/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103: 	</a:t>
            </a:r>
            <a:r>
              <a:rPr lang="en-US" sz="3200" baseline="30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"state" : "CO" } ).count( 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pPr defTabSz="457200"/>
            <a:endParaRPr lang="en-US" sz="3200" baseline="30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defTabSz="457200"/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104:</a:t>
            </a:r>
            <a:r>
              <a:rPr lang="en-US" sz="32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	</a:t>
            </a:r>
            <a:r>
              <a:rPr lang="en-US" sz="3200" baseline="30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"state" : "CO" } ).sort( { "pop" : 1 } )</a:t>
            </a:r>
            <a:endParaRPr lang="en-US" sz="32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defTabSz="457200"/>
            <a:endParaRPr lang="en-US" sz="3200" baseline="30000" dirty="0" smtClean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defTabSz="457200"/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105:	</a:t>
            </a:r>
            <a:r>
              <a:rPr lang="en-US" sz="3200" baseline="30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"state" : "CO" } 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).												sort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"pop" : -1 } ).limit( 5 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</a:t>
            </a:r>
          </a:p>
          <a:p>
            <a:pPr defTabSz="457200"/>
            <a:endParaRPr lang="en-US" sz="3200" baseline="30000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  <a:p>
            <a:pPr defTabSz="457200"/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Example 106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:	</a:t>
            </a:r>
            <a:r>
              <a:rPr lang="en-US" sz="3200" baseline="30000" dirty="0" err="1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db.zips.find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{ "state" : "CO" }, { "_id" : 0 } 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).								sort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( </a:t>
            </a:r>
            <a:r>
              <a:rPr lang="en-US" sz="3200" baseline="3000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{ 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"pop" : -1 } ).limit(5).explain( "</a:t>
            </a:r>
            <a:r>
              <a:rPr lang="en-US" sz="3200" baseline="30000" dirty="0" err="1">
                <a:solidFill>
                  <a:schemeClr val="accent6">
                    <a:lumMod val="90000"/>
                    <a:lumOff val="10000"/>
                  </a:schemeClr>
                </a:solidFill>
              </a:rPr>
              <a:t>executionStats</a:t>
            </a:r>
            <a:r>
              <a:rPr lang="en-US" sz="3200" baseline="300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"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7400" y="2583358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query document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projection document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cursor methods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i="1" dirty="0" smtClean="0">
                <a:solidFill>
                  <a:srgbClr val="FF0000"/>
                </a:solidFill>
              </a:rPr>
              <a:t>pipelined (sort)</a:t>
            </a:r>
            <a:endParaRPr lang="en-US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0747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Powerpoint Template">
  <a:themeElements>
    <a:clrScheme name="MongoDB 2">
      <a:dk1>
        <a:srgbClr val="000000"/>
      </a:dk1>
      <a:lt1>
        <a:srgbClr val="FFFFFF"/>
      </a:lt1>
      <a:dk2>
        <a:srgbClr val="242423"/>
      </a:dk2>
      <a:lt2>
        <a:srgbClr val="FFFFFF"/>
      </a:lt2>
      <a:accent1>
        <a:srgbClr val="BBD49E"/>
      </a:accent1>
      <a:accent2>
        <a:srgbClr val="9ABF75"/>
      </a:accent2>
      <a:accent3>
        <a:srgbClr val="7AAB4E"/>
      </a:accent3>
      <a:accent4>
        <a:srgbClr val="5B972B"/>
      </a:accent4>
      <a:accent5>
        <a:srgbClr val="416A20"/>
      </a:accent5>
      <a:accent6>
        <a:srgbClr val="294216"/>
      </a:accent6>
      <a:hlink>
        <a:srgbClr val="5B972B"/>
      </a:hlink>
      <a:folHlink>
        <a:srgbClr val="416A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4590</Words>
  <Application>Microsoft Office PowerPoint</Application>
  <PresentationFormat>Custom</PresentationFormat>
  <Paragraphs>796</Paragraphs>
  <Slides>56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Standard Powerpoint Template</vt:lpstr>
      <vt:lpstr>PowerPoint Presentation</vt:lpstr>
      <vt:lpstr>Daily stand up</vt:lpstr>
      <vt:lpstr>Something I know</vt:lpstr>
      <vt:lpstr>PowerPoint Presentation</vt:lpstr>
      <vt:lpstr>Rules of Engagement </vt:lpstr>
      <vt:lpstr>PowerPoint Presentation</vt:lpstr>
      <vt:lpstr>When to use ..</vt:lpstr>
      <vt:lpstr>PowerPoint Presentation</vt:lpstr>
      <vt:lpstr>PowerPoint Presentation</vt:lpstr>
      <vt:lpstr>Trivia # 01: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Trivia # 02: Speaking of indexes, (and memory) 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default</cp:lastModifiedBy>
  <cp:revision>77</cp:revision>
  <cp:lastPrinted>2016-05-31T16:03:40Z</cp:lastPrinted>
  <dcterms:modified xsi:type="dcterms:W3CDTF">2016-06-10T17:14:26Z</dcterms:modified>
</cp:coreProperties>
</file>