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I’ve been with WiredTiger since 2012.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intent of this presentation is to provide a description of the internal logging/journaling subsystem in WiredTiger.</a:t>
            </a: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2" name="Shape 10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Shape 10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7" name="Shape 10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Shape 10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2" name="Shape 1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Shape 1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Shape 1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6" name="Shape 1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Shape 1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bg>
      <p:bgPr>
        <a:solidFill>
          <a:srgbClr val="24242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rgbClr val="FFFFFF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6350714"/>
            <a:ext cx="914400" cy="260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42423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rgbClr val="242423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3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42423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buClr>
                <a:srgbClr val="6D6C6C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buClr>
                <a:srgbClr val="6D6C6C"/>
              </a:buClr>
              <a:buFont typeface="Arial"/>
              <a:buChar char="–"/>
              <a:defRPr/>
            </a:lvl2pPr>
            <a:lvl3pPr indent="-127000" lvl="2" marL="1143000" marR="0" rtl="0" algn="l">
              <a:spcBef>
                <a:spcPts val="320"/>
              </a:spcBef>
              <a:buClr>
                <a:srgbClr val="6D6C6C"/>
              </a:buClr>
              <a:buFont typeface="Arial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buClr>
                <a:srgbClr val="6D6C6C"/>
              </a:buClr>
              <a:buFont typeface="Arial"/>
              <a:buChar char="–"/>
              <a:defRPr/>
            </a:lvl4pPr>
            <a:lvl5pPr indent="-127000" lvl="4" marL="2057400" marR="0" rtl="0" algn="l">
              <a:spcBef>
                <a:spcPts val="320"/>
              </a:spcBef>
              <a:buClr>
                <a:srgbClr val="6D6C6C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778042"/>
            <a:ext cx="4572000" cy="130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560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Solution: Co-Iteration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158" name="Shape 158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159" name="Shape 159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160" name="Shape 160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161" name="Shape 161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162" name="Shape 162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63" name="Shape 163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165" name="Shape 165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166" name="Shape 166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67" name="Shape 167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168" name="Shape 168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169" name="Shape 169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170" name="Shape 170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171" name="Shape 171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172" name="Shape 172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173" name="Shape 173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174" name="Shape 174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175" name="Shape 175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77" name="Shape 177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78" name="Shape 178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179" name="Shape 179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180" name="Shape 180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81" name="Shape 181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82" name="Shape 182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184" name="Shape 184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185" name="Shape 185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86" name="Shape 186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87" name="Shape 187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189" name="Shape 189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190" name="Shape 190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191" name="Shape 191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92" name="Shape 192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193" name="Shape 193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194" name="Shape 194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196" name="Shape 196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97" name="Shape 197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98" name="Shape 198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199" name="Shape 199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200" name="Shape 200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201" name="Shape 201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202" name="Shape 202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203" name="Shape 203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04" name="Shape 204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205" name="Shape 205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206" name="Shape 206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208" name="Shape 208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209" name="Shape 209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10" name="Shape 210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211" name="Shape 211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212" name="Shape 212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13" name="Shape 213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214" name="Shape 214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223" name="Shape 223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224" name="Shape 224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225" name="Shape 225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226" name="Shape 226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227" name="Shape 227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28" name="Shape 228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229" name="Shape 229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230" name="Shape 230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231" name="Shape 231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32" name="Shape 232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233" name="Shape 233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234" name="Shape 234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235" name="Shape 235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236" name="Shape 236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237" name="Shape 237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238" name="Shape 238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239" name="Shape 239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240" name="Shape 240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41" name="Shape 241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42" name="Shape 242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43" name="Shape 243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244" name="Shape 244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245" name="Shape 245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46" name="Shape 246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47" name="Shape 247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48" name="Shape 248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249" name="Shape 249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250" name="Shape 250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251" name="Shape 251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52" name="Shape 252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253" name="Shape 253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254" name="Shape 254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255" name="Shape 255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256" name="Shape 256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57" name="Shape 257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258" name="Shape 258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259" name="Shape 259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0" name="Shape 260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261" name="Shape 261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62" name="Shape 262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3" name="Shape 263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264" name="Shape 264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265" name="Shape 265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266" name="Shape 266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267" name="Shape 267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268" name="Shape 268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69" name="Shape 269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270" name="Shape 270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271" name="Shape 271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72" name="Shape 272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273" name="Shape 273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274" name="Shape 274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75" name="Shape 275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276" name="Shape 276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277" name="Shape 277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78" name="Shape 278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279" name="Shape 279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288" name="Shape 288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289" name="Shape 289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290" name="Shape 290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291" name="Shape 291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292" name="Shape 292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293" name="Shape 293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294" name="Shape 294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295" name="Shape 295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296" name="Shape 296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297" name="Shape 297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298" name="Shape 298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299" name="Shape 299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300" name="Shape 300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301" name="Shape 301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302" name="Shape 302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303" name="Shape 303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304" name="Shape 304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305" name="Shape 305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6" name="Shape 306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7" name="Shape 307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8" name="Shape 308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309" name="Shape 309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310" name="Shape 310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11" name="Shape 311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12" name="Shape 312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13" name="Shape 313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314" name="Shape 314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315" name="Shape 315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316" name="Shape 316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17" name="Shape 317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318" name="Shape 318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319" name="Shape 319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320" name="Shape 320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321" name="Shape 321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22" name="Shape 322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323" name="Shape 323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324" name="Shape 324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25" name="Shape 325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326" name="Shape 326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27" name="Shape 327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28" name="Shape 328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329" name="Shape 329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330" name="Shape 330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331" name="Shape 331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332" name="Shape 332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333" name="Shape 333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34" name="Shape 334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335" name="Shape 335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336" name="Shape 336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37" name="Shape 337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338" name="Shape 338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339" name="Shape 339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40" name="Shape 340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341" name="Shape 341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342" name="Shape 342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43" name="Shape 343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344" name="Shape 344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640525" y="1637700"/>
            <a:ext cx="5254800" cy="30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"last_name":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"address" : "Nassau, 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"Aston Martin", ...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"timestamp" : "...",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354" name="Shape 354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355" name="Shape 355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356" name="Shape 356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357" name="Shape 357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358" name="Shape 358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59" name="Shape 359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360" name="Shape 360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361" name="Shape 361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362" name="Shape 362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63" name="Shape 363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364" name="Shape 364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365" name="Shape 365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366" name="Shape 366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367" name="Shape 367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368" name="Shape 368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369" name="Shape 369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370" name="Shape 370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371" name="Shape 371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72" name="Shape 372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73" name="Shape 373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74" name="Shape 374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375" name="Shape 375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376" name="Shape 376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78" name="Shape 378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79" name="Shape 379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380" name="Shape 380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381" name="Shape 381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382" name="Shape 382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83" name="Shape 383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384" name="Shape 384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385" name="Shape 385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386" name="Shape 386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387" name="Shape 387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389" name="Shape 389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390" name="Shape 390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91" name="Shape 391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392" name="Shape 392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393" name="Shape 393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94" name="Shape 394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395" name="Shape 395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396" name="Shape 396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397" name="Shape 397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398" name="Shape 398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399" name="Shape 399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00" name="Shape 400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401" name="Shape 401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402" name="Shape 402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03" name="Shape 403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404" name="Shape 404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405" name="Shape 405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06" name="Shape 406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407" name="Shape 407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408" name="Shape 408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09" name="Shape 409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410" name="Shape 410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3640525" y="1637700"/>
            <a:ext cx="5254800" cy="30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"last_name":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"address" : "Nassau, 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"Aston Martin", ...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 ..., "description": "Dinner Jacket", ...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"timestamp" : "...",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420" name="Shape 420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421" name="Shape 421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422" name="Shape 422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423" name="Shape 423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424" name="Shape 424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25" name="Shape 425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426" name="Shape 426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427" name="Shape 427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428" name="Shape 428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29" name="Shape 429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430" name="Shape 430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431" name="Shape 431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432" name="Shape 432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433" name="Shape 433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434" name="Shape 434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435" name="Shape 435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436" name="Shape 436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437" name="Shape 437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39" name="Shape 439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40" name="Shape 440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441" name="Shape 441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442" name="Shape 442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43" name="Shape 443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44" name="Shape 444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45" name="Shape 445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446" name="Shape 446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447" name="Shape 447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448" name="Shape 448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49" name="Shape 449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450" name="Shape 450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451" name="Shape 451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452" name="Shape 452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453" name="Shape 453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54" name="Shape 454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455" name="Shape 455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456" name="Shape 456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57" name="Shape 457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458" name="Shape 458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59" name="Shape 459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60" name="Shape 460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461" name="Shape 461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462" name="Shape 462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463" name="Shape 463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464" name="Shape 464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465" name="Shape 465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66" name="Shape 466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467" name="Shape 467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468" name="Shape 468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69" name="Shape 469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470" name="Shape 470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471" name="Shape 471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72" name="Shape 472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473" name="Shape 473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474" name="Shape 474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75" name="Shape 475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476" name="Shape 476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640525" y="1637700"/>
            <a:ext cx="5254800" cy="30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"last_name":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"address" : "Nassau, 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"Aston Martin", ...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"Dinner Jacket", ...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 ..., "description": "Champagne", ...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"timestamp" : "...",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486" name="Shape 486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487" name="Shape 487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488" name="Shape 488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489" name="Shape 489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490" name="Shape 490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491" name="Shape 491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492" name="Shape 492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493" name="Shape 493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494" name="Shape 494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495" name="Shape 495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496" name="Shape 496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497" name="Shape 497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498" name="Shape 498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499" name="Shape 499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500" name="Shape 500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501" name="Shape 501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502" name="Shape 502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503" name="Shape 503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04" name="Shape 504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05" name="Shape 505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06" name="Shape 506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507" name="Shape 507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508" name="Shape 508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09" name="Shape 509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10" name="Shape 510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11" name="Shape 511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512" name="Shape 512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513" name="Shape 513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514" name="Shape 514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15" name="Shape 515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516" name="Shape 516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517" name="Shape 517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518" name="Shape 518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519" name="Shape 519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20" name="Shape 520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521" name="Shape 521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522" name="Shape 522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23" name="Shape 523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524" name="Shape 524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25" name="Shape 525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26" name="Shape 526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527" name="Shape 527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528" name="Shape 528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529" name="Shape 529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530" name="Shape 530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531" name="Shape 531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32" name="Shape 532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533" name="Shape 533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534" name="Shape 534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35" name="Shape 535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536" name="Shape 536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537" name="Shape 537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38" name="Shape 538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539" name="Shape 539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540" name="Shape 540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41" name="Shape 541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542" name="Shape 542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3640525" y="1637700"/>
            <a:ext cx="5254800" cy="30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"last_name":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"address" : "Nassau, 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"Aston Martin", ...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"Dinner Jacket", ...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"Champagne", ...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"timestamp" : "...",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552" name="Shape 552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553" name="Shape 553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554" name="Shape 554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555" name="Shape 555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556" name="Shape 556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57" name="Shape 557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558" name="Shape 558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559" name="Shape 559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560" name="Shape 560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61" name="Shape 561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562" name="Shape 562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563" name="Shape 563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564" name="Shape 564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565" name="Shape 565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566" name="Shape 566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567" name="Shape 567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569" name="Shape 569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70" name="Shape 570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71" name="Shape 571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72" name="Shape 572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573" name="Shape 573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574" name="Shape 574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75" name="Shape 575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76" name="Shape 576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77" name="Shape 577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578" name="Shape 578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579" name="Shape 579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580" name="Shape 580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81" name="Shape 581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582" name="Shape 582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583" name="Shape 583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584" name="Shape 584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585" name="Shape 585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86" name="Shape 586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587" name="Shape 587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588" name="Shape 588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89" name="Shape 589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590" name="Shape 590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591" name="Shape 591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92" name="Shape 592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593" name="Shape 593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594" name="Shape 594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595" name="Shape 595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596" name="Shape 596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597" name="Shape 597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598" name="Shape 598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599" name="Shape 599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600" name="Shape 600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01" name="Shape 601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602" name="Shape 602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603" name="Shape 603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04" name="Shape 604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605" name="Shape 605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606" name="Shape 606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07" name="Shape 607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608" name="Shape 608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640525" y="1637700"/>
            <a:ext cx="5254800" cy="30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"last_name":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"address" : "Nassau, 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"Aston Martin", ...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"Dinner Jacket", ...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..., "description": "Champagne", ...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{ "timestamp" : "...",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618" name="Shape 618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619" name="Shape 619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620" name="Shape 620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621" name="Shape 621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622" name="Shape 622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23" name="Shape 623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624" name="Shape 624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625" name="Shape 625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626" name="Shape 626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27" name="Shape 627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628" name="Shape 628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629" name="Shape 629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630" name="Shape 630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631" name="Shape 631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632" name="Shape 632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633" name="Shape 633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634" name="Shape 634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635" name="Shape 635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36" name="Shape 636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37" name="Shape 637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38" name="Shape 638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639" name="Shape 639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640" name="Shape 640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41" name="Shape 641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42" name="Shape 642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43" name="Shape 643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644" name="Shape 644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645" name="Shape 645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646" name="Shape 646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47" name="Shape 647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648" name="Shape 648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649" name="Shape 649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650" name="Shape 650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651" name="Shape 651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52" name="Shape 652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653" name="Shape 653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654" name="Shape 654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55" name="Shape 655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656" name="Shape 656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57" name="Shape 657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58" name="Shape 658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659" name="Shape 659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660" name="Shape 660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661" name="Shape 661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662" name="Shape 662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663" name="Shape 663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64" name="Shape 664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665" name="Shape 665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666" name="Shape 666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67" name="Shape 667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668" name="Shape 668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669" name="Shape 669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70" name="Shape 670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671" name="Shape 671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672" name="Shape 672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73" name="Shape 673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674" name="Shape 674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683" name="Shape 683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684" name="Shape 684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685" name="Shape 685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686" name="Shape 686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687" name="Shape 687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88" name="Shape 688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689" name="Shape 689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690" name="Shape 690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691" name="Shape 691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92" name="Shape 692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693" name="Shape 693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694" name="Shape 694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695" name="Shape 695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696" name="Shape 696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697" name="Shape 697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698" name="Shape 698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699" name="Shape 699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700" name="Shape 700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01" name="Shape 701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02" name="Shape 702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03" name="Shape 703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704" name="Shape 704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705" name="Shape 705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06" name="Shape 706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07" name="Shape 707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08" name="Shape 708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709" name="Shape 709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710" name="Shape 710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711" name="Shape 711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12" name="Shape 712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713" name="Shape 713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714" name="Shape 714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715" name="Shape 715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716" name="Shape 716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17" name="Shape 717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718" name="Shape 718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719" name="Shape 719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20" name="Shape 720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721" name="Shape 721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22" name="Shape 722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23" name="Shape 723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724" name="Shape 724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725" name="Shape 725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726" name="Shape 726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727" name="Shape 727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728" name="Shape 728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29" name="Shape 729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730" name="Shape 730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731" name="Shape 731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32" name="Shape 732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733" name="Shape 733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734" name="Shape 734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35" name="Shape 735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736" name="Shape 736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737" name="Shape 737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38" name="Shape 738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739" name="Shape 739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Getting Data Into mongoDB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André Spiegel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Consulting Engineer</a:t>
            </a:r>
          </a:p>
          <a:p>
            <a:pPr indent="0" lvl="0" marL="0" marR="0" rtl="0" algn="ctr">
              <a:spcBef>
                <a:spcPts val="48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andre.spiegel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@mongodb.com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748" name="Shape 748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749" name="Shape 749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750" name="Shape 750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751" name="Shape 751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752" name="Shape 752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53" name="Shape 753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754" name="Shape 754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755" name="Shape 755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756" name="Shape 756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57" name="Shape 757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758" name="Shape 758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759" name="Shape 759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760" name="Shape 760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761" name="Shape 761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762" name="Shape 762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763" name="Shape 763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764" name="Shape 764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765" name="Shape 765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66" name="Shape 766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67" name="Shape 767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68" name="Shape 768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769" name="Shape 769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770" name="Shape 770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71" name="Shape 771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72" name="Shape 772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73" name="Shape 773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774" name="Shape 774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775" name="Shape 775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776" name="Shape 776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77" name="Shape 777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778" name="Shape 778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779" name="Shape 779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780" name="Shape 780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781" name="Shape 781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82" name="Shape 782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783" name="Shape 783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784" name="Shape 784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85" name="Shape 785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786" name="Shape 786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87" name="Shape 787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88" name="Shape 788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789" name="Shape 789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790" name="Shape 790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791" name="Shape 791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792" name="Shape 792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793" name="Shape 793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795" name="Shape 795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796" name="Shape 796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797" name="Shape 797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798" name="Shape 798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799" name="Shape 799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00" name="Shape 800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801" name="Shape 801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802" name="Shape 802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03" name="Shape 803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804" name="Shape 804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813" name="Shape 813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814" name="Shape 814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815" name="Shape 815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816" name="Shape 816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817" name="Shape 817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18" name="Shape 818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819" name="Shape 819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820" name="Shape 820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821" name="Shape 821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22" name="Shape 822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823" name="Shape 823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824" name="Shape 824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825" name="Shape 825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826" name="Shape 826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827" name="Shape 827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828" name="Shape 828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829" name="Shape 829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830" name="Shape 830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31" name="Shape 831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32" name="Shape 832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834" name="Shape 834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835" name="Shape 835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36" name="Shape 836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37" name="Shape 837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38" name="Shape 838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839" name="Shape 839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840" name="Shape 840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841" name="Shape 841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42" name="Shape 842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843" name="Shape 843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844" name="Shape 844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845" name="Shape 845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846" name="Shape 846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47" name="Shape 847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848" name="Shape 848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849" name="Shape 849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50" name="Shape 850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851" name="Shape 851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52" name="Shape 852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53" name="Shape 853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854" name="Shape 854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855" name="Shape 855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856" name="Shape 856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857" name="Shape 857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858" name="Shape 858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59" name="Shape 859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860" name="Shape 860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861" name="Shape 861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62" name="Shape 862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863" name="Shape 863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864" name="Shape 864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65" name="Shape 865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866" name="Shape 866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867" name="Shape 867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68" name="Shape 868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869" name="Shape 869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878" name="Shape 878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879" name="Shape 879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880" name="Shape 880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881" name="Shape 881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882" name="Shape 882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83" name="Shape 883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884" name="Shape 884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885" name="Shape 885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886" name="Shape 886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87" name="Shape 887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888" name="Shape 888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889" name="Shape 889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890" name="Shape 890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891" name="Shape 891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892" name="Shape 892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893" name="Shape 893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894" name="Shape 894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895" name="Shape 895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96" name="Shape 896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97" name="Shape 897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98" name="Shape 898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899" name="Shape 899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900" name="Shape 900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01" name="Shape 901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02" name="Shape 902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03" name="Shape 903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904" name="Shape 904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905" name="Shape 905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906" name="Shape 906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07" name="Shape 907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908" name="Shape 908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909" name="Shape 909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910" name="Shape 910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911" name="Shape 911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12" name="Shape 912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913" name="Shape 913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914" name="Shape 914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15" name="Shape 915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916" name="Shape 916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17" name="Shape 917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18" name="Shape 918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919" name="Shape 919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920" name="Shape 920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921" name="Shape 921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922" name="Shape 922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923" name="Shape 923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24" name="Shape 924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925" name="Shape 925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926" name="Shape 926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27" name="Shape 927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928" name="Shape 928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929" name="Shape 929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30" name="Shape 930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931" name="Shape 931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932" name="Shape 932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33" name="Shape 933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934" name="Shape 934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943" name="Shape 943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944" name="Shape 944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945" name="Shape 945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946" name="Shape 946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947" name="Shape 947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48" name="Shape 948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949" name="Shape 949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950" name="Shape 950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951" name="Shape 951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52" name="Shape 952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953" name="Shape 953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954" name="Shape 954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955" name="Shape 955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956" name="Shape 956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957" name="Shape 957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958" name="Shape 958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959" name="Shape 959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960" name="Shape 960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61" name="Shape 961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62" name="Shape 962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63" name="Shape 963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964" name="Shape 964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965" name="Shape 965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67" name="Shape 967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68" name="Shape 968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969" name="Shape 969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970" name="Shape 970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971" name="Shape 971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72" name="Shape 972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973" name="Shape 973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974" name="Shape 974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975" name="Shape 975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976" name="Shape 976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77" name="Shape 977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978" name="Shape 978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979" name="Shape 979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80" name="Shape 980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981" name="Shape 981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82" name="Shape 982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83" name="Shape 983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984" name="Shape 984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985" name="Shape 985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986" name="Shape 986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987" name="Shape 987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988" name="Shape 988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89" name="Shape 989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990" name="Shape 990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991" name="Shape 991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92" name="Shape 992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993" name="Shape 993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994" name="Shape 994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95" name="Shape 995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996" name="Shape 996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997" name="Shape 997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98" name="Shape 998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999" name="Shape 999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1008" name="Shape 1008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1009" name="Shape 1009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1010" name="Shape 1010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1011" name="Shape 1011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1012" name="Shape 1012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13" name="Shape 1013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1014" name="Shape 1014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1015" name="Shape 1015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1016" name="Shape 1016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17" name="Shape 1017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1019" name="Shape 1019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1020" name="Shape 1020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1021" name="Shape 1021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1022" name="Shape 1022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1023" name="Shape 1023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1025" name="Shape 1025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26" name="Shape 1026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27" name="Shape 1027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1029" name="Shape 1029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1030" name="Shape 1030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32" name="Shape 1032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33" name="Shape 1033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1034" name="Shape 1034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1035" name="Shape 1035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036" name="Shape 1036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37" name="Shape 1037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038" name="Shape 1038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1039" name="Shape 1039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1040" name="Shape 1040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1041" name="Shape 1041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42" name="Shape 1042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1043" name="Shape 1043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1044" name="Shape 1044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45" name="Shape 1045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1046" name="Shape 1046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47" name="Shape 1047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48" name="Shape 1048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1049" name="Shape 1049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1051" name="Shape 1051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1052" name="Shape 1052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54" name="Shape 1054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1055" name="Shape 1055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1056" name="Shape 1056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57" name="Shape 1057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1058" name="Shape 1058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1059" name="Shape 1059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1061" name="Shape 1061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1062" name="Shape 1062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63" name="Shape 1063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1073" name="Shape 1073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1074" name="Shape 1074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1075" name="Shape 1075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1076" name="Shape 1076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1077" name="Shape 1077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1079" name="Shape 1079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1080" name="Shape 1080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1081" name="Shape 1081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82" name="Shape 1082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1083" name="Shape 1083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1084" name="Shape 1084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1085" name="Shape 1085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1086" name="Shape 1086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1087" name="Shape 1087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1088" name="Shape 1088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1089" name="Shape 1089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1090" name="Shape 1090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91" name="Shape 1091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92" name="Shape 1092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93" name="Shape 1093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1094" name="Shape 1094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1095" name="Shape 1095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96" name="Shape 1096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97" name="Shape 1097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98" name="Shape 1098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1099" name="Shape 1099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1100" name="Shape 1100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101" name="Shape 1101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02" name="Shape 1102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103" name="Shape 1103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1105" name="Shape 1105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1106" name="Shape 1106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107" name="Shape 1107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1108" name="Shape 1108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1109" name="Shape 1109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10" name="Shape 1110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1111" name="Shape 1111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112" name="Shape 1112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13" name="Shape 1113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1114" name="Shape 1114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1115" name="Shape 1115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1116" name="Shape 1116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1117" name="Shape 1117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1118" name="Shape 1118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119" name="Shape 1119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1120" name="Shape 1120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1121" name="Shape 1121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122" name="Shape 1122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1123" name="Shape 1123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1124" name="Shape 1124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125" name="Shape 1125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1126" name="Shape 1126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1127" name="Shape 1127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128" name="Shape 1128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1129" name="Shape 1129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Co-Iteration</a:t>
            </a:r>
          </a:p>
        </p:txBody>
      </p:sp>
      <p:sp>
        <p:nvSpPr>
          <p:cNvPr id="1136" name="Shape 11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Open all tables at once, sorted by join key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Perform a single loop, single pass over them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Assemble documents as you go along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The Output Bottleneck</a:t>
            </a:r>
          </a:p>
        </p:txBody>
      </p:sp>
      <p:pic>
        <p:nvPicPr>
          <p:cNvPr id="1143" name="Shape 1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2" y="1966912"/>
            <a:ext cx="59340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Summary</a:t>
            </a:r>
          </a:p>
        </p:txBody>
      </p:sp>
      <p:sp>
        <p:nvSpPr>
          <p:cNvPr id="1150" name="Shape 11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Mistake #1: Nested Queries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Mistake #2: Lookup from Memory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Mistake #3: Build documents in the database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Solution: Co-Iteration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Combine with in-memory lookup if necessary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Remember batching and multi-threading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Shape 1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778042"/>
            <a:ext cx="4572000" cy="130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Problem Statement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Most applications involve batch loading processes with millions of documents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Best use of mongoDB means complex documents: arrays and sub-documents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How to create these documents from relational tables, and do it efficiently?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Orders of Magnitude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R="0" rtl="0" algn="l">
              <a:spcBef>
                <a:spcPts val="560"/>
              </a:spcBef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Any operation in the CPU is on the order of </a:t>
            </a:r>
            <a:r>
              <a:rPr b="1" lang="en-US" sz="2800">
                <a:solidFill>
                  <a:srgbClr val="242423"/>
                </a:solidFill>
              </a:rPr>
              <a:t>nanoseconds </a:t>
            </a:r>
            <a:r>
              <a:rPr lang="en-US" sz="2800">
                <a:solidFill>
                  <a:srgbClr val="242423"/>
                </a:solidFill>
              </a:rPr>
              <a:t>(0.000 000 001s)</a:t>
            </a:r>
          </a:p>
          <a:p>
            <a:pPr indent="457200" lvl="1" marR="0" rtl="0" algn="l">
              <a:spcBef>
                <a:spcPts val="560"/>
              </a:spcBef>
              <a:buClr>
                <a:srgbClr val="242423"/>
              </a:buClr>
              <a:buSzPct val="100000"/>
              <a:buFont typeface="Arial"/>
              <a:buChar char="–"/>
            </a:pPr>
            <a:r>
              <a:rPr lang="en-US" sz="2800">
                <a:solidFill>
                  <a:srgbClr val="242423"/>
                </a:solidFill>
              </a:rPr>
              <a:t>typically tens or hundreds of ns</a:t>
            </a:r>
            <a:br>
              <a:rPr lang="en-US" sz="2800">
                <a:solidFill>
                  <a:srgbClr val="242423"/>
                </a:solidFill>
              </a:rPr>
            </a:br>
            <a:r>
              <a:rPr lang="en-US" sz="2800">
                <a:solidFill>
                  <a:srgbClr val="242423"/>
                </a:solidFill>
              </a:rPr>
              <a:t>per high-level operation</a:t>
            </a:r>
          </a:p>
          <a:p>
            <a:pPr indent="0" lvl="0" marR="0" rtl="0" algn="l">
              <a:spcBef>
                <a:spcPts val="560"/>
              </a:spcBef>
              <a:buClr>
                <a:srgbClr val="242423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42423"/>
                </a:solidFill>
              </a:rPr>
              <a:t>Any roundtrip to a database is on the order of </a:t>
            </a:r>
            <a:r>
              <a:rPr b="1" lang="en-US" sz="2800">
                <a:solidFill>
                  <a:srgbClr val="242423"/>
                </a:solidFill>
              </a:rPr>
              <a:t>milliseconds </a:t>
            </a:r>
            <a:r>
              <a:rPr lang="en-US" sz="2800">
                <a:solidFill>
                  <a:srgbClr val="242423"/>
                </a:solidFill>
              </a:rPr>
              <a:t>(0.001s)</a:t>
            </a:r>
          </a:p>
          <a:p>
            <a:pPr indent="457200" lvl="1" marR="0" rtl="0" algn="l">
              <a:spcBef>
                <a:spcPts val="560"/>
              </a:spcBef>
              <a:buClr>
                <a:srgbClr val="242423"/>
              </a:buClr>
              <a:buSzPct val="100000"/>
              <a:buFont typeface="Arial"/>
              <a:buChar char="–"/>
            </a:pPr>
            <a:r>
              <a:rPr lang="en-US" sz="2800">
                <a:solidFill>
                  <a:srgbClr val="242423"/>
                </a:solidFill>
              </a:rPr>
              <a:t>typically just under 1ms at the minimum</a:t>
            </a:r>
          </a:p>
          <a:p>
            <a:pPr indent="457200" lvl="1" marR="0" rtl="0" algn="l">
              <a:spcBef>
                <a:spcPts val="560"/>
              </a:spcBef>
              <a:buClr>
                <a:srgbClr val="242423"/>
              </a:buClr>
              <a:buSzPct val="100000"/>
              <a:buFont typeface="Arial"/>
              <a:buChar char="–"/>
            </a:pPr>
            <a:r>
              <a:rPr lang="en-US" sz="2800">
                <a:solidFill>
                  <a:srgbClr val="242423"/>
                </a:solidFill>
              </a:rPr>
              <a:t>mostly network protocol stack latency</a:t>
            </a:r>
          </a:p>
          <a:p>
            <a:pPr indent="457200" lvl="1" marR="0" rtl="0" algn="l">
              <a:spcBef>
                <a:spcPts val="560"/>
              </a:spcBef>
              <a:buClr>
                <a:srgbClr val="242423"/>
              </a:buClr>
              <a:buSzPct val="100000"/>
              <a:buFont typeface="Arial"/>
              <a:buChar char="–"/>
            </a:pPr>
            <a:r>
              <a:rPr lang="en-US" sz="2800">
                <a:solidFill>
                  <a:srgbClr val="242423"/>
                </a:solidFill>
              </a:rPr>
              <a:t>no disk latency involved here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205100" y="2845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ORDERS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241325" y="405617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TRACKING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778575" y="146387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ITEMS</a:t>
            </a:r>
          </a:p>
        </p:txBody>
      </p:sp>
      <p:sp>
        <p:nvSpPr>
          <p:cNvPr id="60" name="Shape 60"/>
          <p:cNvSpPr/>
          <p:nvPr/>
        </p:nvSpPr>
        <p:spPr>
          <a:xfrm>
            <a:off x="316425" y="375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61" name="Shape 61"/>
          <p:cNvSpPr/>
          <p:nvPr/>
        </p:nvSpPr>
        <p:spPr>
          <a:xfrm>
            <a:off x="683925" y="375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FIRST_NAME</a:t>
            </a:r>
          </a:p>
        </p:txBody>
      </p:sp>
      <p:sp>
        <p:nvSpPr>
          <p:cNvPr id="62" name="Shape 62"/>
          <p:cNvSpPr/>
          <p:nvPr/>
        </p:nvSpPr>
        <p:spPr>
          <a:xfrm>
            <a:off x="2003325" y="375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LAST_NAME</a:t>
            </a:r>
          </a:p>
        </p:txBody>
      </p:sp>
      <p:sp>
        <p:nvSpPr>
          <p:cNvPr id="63" name="Shape 63"/>
          <p:cNvSpPr/>
          <p:nvPr/>
        </p:nvSpPr>
        <p:spPr>
          <a:xfrm>
            <a:off x="3549000" y="375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SHIPPING_ADDRESS</a:t>
            </a:r>
          </a:p>
        </p:txBody>
      </p:sp>
      <p:sp>
        <p:nvSpPr>
          <p:cNvPr id="64" name="Shape 64"/>
          <p:cNvSpPr/>
          <p:nvPr/>
        </p:nvSpPr>
        <p:spPr>
          <a:xfrm>
            <a:off x="316425" y="7338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683925" y="7338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James</a:t>
            </a:r>
          </a:p>
        </p:txBody>
      </p:sp>
      <p:sp>
        <p:nvSpPr>
          <p:cNvPr id="66" name="Shape 66"/>
          <p:cNvSpPr/>
          <p:nvPr/>
        </p:nvSpPr>
        <p:spPr>
          <a:xfrm>
            <a:off x="2003325" y="7338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Bond</a:t>
            </a:r>
          </a:p>
        </p:txBody>
      </p:sp>
      <p:sp>
        <p:nvSpPr>
          <p:cNvPr id="67" name="Shape 67"/>
          <p:cNvSpPr/>
          <p:nvPr/>
        </p:nvSpPr>
        <p:spPr>
          <a:xfrm>
            <a:off x="3549000" y="7338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Nassau, Bahamas, US</a:t>
            </a:r>
          </a:p>
        </p:txBody>
      </p:sp>
      <p:sp>
        <p:nvSpPr>
          <p:cNvPr id="68" name="Shape 68"/>
          <p:cNvSpPr/>
          <p:nvPr/>
        </p:nvSpPr>
        <p:spPr>
          <a:xfrm>
            <a:off x="316425" y="1092300"/>
            <a:ext cx="3675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69" name="Shape 69"/>
          <p:cNvSpPr/>
          <p:nvPr/>
        </p:nvSpPr>
        <p:spPr>
          <a:xfrm>
            <a:off x="683925" y="1092300"/>
            <a:ext cx="131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Ernst</a:t>
            </a:r>
          </a:p>
        </p:txBody>
      </p:sp>
      <p:sp>
        <p:nvSpPr>
          <p:cNvPr id="70" name="Shape 70"/>
          <p:cNvSpPr/>
          <p:nvPr/>
        </p:nvSpPr>
        <p:spPr>
          <a:xfrm>
            <a:off x="2003325" y="1092300"/>
            <a:ext cx="1545600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Blofeldt</a:t>
            </a:r>
          </a:p>
        </p:txBody>
      </p:sp>
      <p:sp>
        <p:nvSpPr>
          <p:cNvPr id="71" name="Shape 71"/>
          <p:cNvSpPr/>
          <p:nvPr/>
        </p:nvSpPr>
        <p:spPr>
          <a:xfrm>
            <a:off x="3549000" y="1092300"/>
            <a:ext cx="25493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Caracas, Venezuela</a:t>
            </a:r>
          </a:p>
        </p:txBody>
      </p:sp>
      <p:sp>
        <p:nvSpPr>
          <p:cNvPr id="72" name="Shape 72"/>
          <p:cNvSpPr/>
          <p:nvPr/>
        </p:nvSpPr>
        <p:spPr>
          <a:xfrm>
            <a:off x="883224" y="1823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</a:t>
            </a:r>
          </a:p>
        </p:txBody>
      </p:sp>
      <p:sp>
        <p:nvSpPr>
          <p:cNvPr id="73" name="Shape 73"/>
          <p:cNvSpPr/>
          <p:nvPr/>
        </p:nvSpPr>
        <p:spPr>
          <a:xfrm>
            <a:off x="1265324" y="1823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74" name="Shape 74"/>
          <p:cNvSpPr/>
          <p:nvPr/>
        </p:nvSpPr>
        <p:spPr>
          <a:xfrm>
            <a:off x="2441424" y="1823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QTY</a:t>
            </a:r>
          </a:p>
        </p:txBody>
      </p:sp>
      <p:sp>
        <p:nvSpPr>
          <p:cNvPr id="75" name="Shape 75"/>
          <p:cNvSpPr/>
          <p:nvPr/>
        </p:nvSpPr>
        <p:spPr>
          <a:xfrm>
            <a:off x="3032424" y="1823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DESCRIPTION</a:t>
            </a:r>
          </a:p>
        </p:txBody>
      </p:sp>
      <p:sp>
        <p:nvSpPr>
          <p:cNvPr id="76" name="Shape 76"/>
          <p:cNvSpPr/>
          <p:nvPr/>
        </p:nvSpPr>
        <p:spPr>
          <a:xfrm>
            <a:off x="5858749" y="1823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PRICE</a:t>
            </a:r>
          </a:p>
        </p:txBody>
      </p:sp>
      <p:sp>
        <p:nvSpPr>
          <p:cNvPr id="77" name="Shape 77"/>
          <p:cNvSpPr/>
          <p:nvPr/>
        </p:nvSpPr>
        <p:spPr>
          <a:xfrm>
            <a:off x="883224" y="2181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8" name="Shape 78"/>
          <p:cNvSpPr/>
          <p:nvPr/>
        </p:nvSpPr>
        <p:spPr>
          <a:xfrm>
            <a:off x="1265321" y="2181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2441246" y="2181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0" name="Shape 80"/>
          <p:cNvSpPr/>
          <p:nvPr/>
        </p:nvSpPr>
        <p:spPr>
          <a:xfrm>
            <a:off x="3032640" y="2181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Aston Martin</a:t>
            </a:r>
          </a:p>
        </p:txBody>
      </p:sp>
      <p:sp>
        <p:nvSpPr>
          <p:cNvPr id="81" name="Shape 81"/>
          <p:cNvSpPr/>
          <p:nvPr/>
        </p:nvSpPr>
        <p:spPr>
          <a:xfrm>
            <a:off x="5858746" y="2181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120,000</a:t>
            </a:r>
          </a:p>
        </p:txBody>
      </p:sp>
      <p:sp>
        <p:nvSpPr>
          <p:cNvPr id="82" name="Shape 82"/>
          <p:cNvSpPr/>
          <p:nvPr/>
        </p:nvSpPr>
        <p:spPr>
          <a:xfrm>
            <a:off x="883224" y="2540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83" name="Shape 83"/>
          <p:cNvSpPr/>
          <p:nvPr/>
        </p:nvSpPr>
        <p:spPr>
          <a:xfrm>
            <a:off x="1265321" y="2540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4" name="Shape 84"/>
          <p:cNvSpPr/>
          <p:nvPr/>
        </p:nvSpPr>
        <p:spPr>
          <a:xfrm>
            <a:off x="2441246" y="2540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5" name="Shape 85"/>
          <p:cNvSpPr/>
          <p:nvPr/>
        </p:nvSpPr>
        <p:spPr>
          <a:xfrm>
            <a:off x="3032640" y="2540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Dinner Jacket</a:t>
            </a:r>
          </a:p>
        </p:txBody>
      </p:sp>
      <p:sp>
        <p:nvSpPr>
          <p:cNvPr id="86" name="Shape 86"/>
          <p:cNvSpPr/>
          <p:nvPr/>
        </p:nvSpPr>
        <p:spPr>
          <a:xfrm>
            <a:off x="5858746" y="2540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4,000</a:t>
            </a:r>
          </a:p>
        </p:txBody>
      </p:sp>
      <p:sp>
        <p:nvSpPr>
          <p:cNvPr id="87" name="Shape 87"/>
          <p:cNvSpPr/>
          <p:nvPr/>
        </p:nvSpPr>
        <p:spPr>
          <a:xfrm>
            <a:off x="883224" y="2898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88" name="Shape 88"/>
          <p:cNvSpPr/>
          <p:nvPr/>
        </p:nvSpPr>
        <p:spPr>
          <a:xfrm>
            <a:off x="1265321" y="2898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89" name="Shape 89"/>
          <p:cNvSpPr/>
          <p:nvPr/>
        </p:nvSpPr>
        <p:spPr>
          <a:xfrm>
            <a:off x="2441246" y="2898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90" name="Shape 90"/>
          <p:cNvSpPr/>
          <p:nvPr/>
        </p:nvSpPr>
        <p:spPr>
          <a:xfrm>
            <a:off x="3032640" y="2898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Champagne Veuve-Cliquot</a:t>
            </a:r>
          </a:p>
        </p:txBody>
      </p:sp>
      <p:sp>
        <p:nvSpPr>
          <p:cNvPr id="91" name="Shape 91"/>
          <p:cNvSpPr/>
          <p:nvPr/>
        </p:nvSpPr>
        <p:spPr>
          <a:xfrm>
            <a:off x="5858746" y="2898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200</a:t>
            </a:r>
          </a:p>
        </p:txBody>
      </p:sp>
      <p:sp>
        <p:nvSpPr>
          <p:cNvPr id="92" name="Shape 92"/>
          <p:cNvSpPr/>
          <p:nvPr/>
        </p:nvSpPr>
        <p:spPr>
          <a:xfrm>
            <a:off x="883224" y="32571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  <p:sp>
        <p:nvSpPr>
          <p:cNvPr id="93" name="Shape 93"/>
          <p:cNvSpPr/>
          <p:nvPr/>
        </p:nvSpPr>
        <p:spPr>
          <a:xfrm>
            <a:off x="1265321" y="32571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4" name="Shape 94"/>
          <p:cNvSpPr/>
          <p:nvPr/>
        </p:nvSpPr>
        <p:spPr>
          <a:xfrm>
            <a:off x="2441246" y="32571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100</a:t>
            </a:r>
          </a:p>
        </p:txBody>
      </p:sp>
      <p:sp>
        <p:nvSpPr>
          <p:cNvPr id="95" name="Shape 95"/>
          <p:cNvSpPr/>
          <p:nvPr/>
        </p:nvSpPr>
        <p:spPr>
          <a:xfrm>
            <a:off x="3032640" y="32571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 Food</a:t>
            </a:r>
          </a:p>
        </p:txBody>
      </p:sp>
      <p:sp>
        <p:nvSpPr>
          <p:cNvPr id="96" name="Shape 96"/>
          <p:cNvSpPr/>
          <p:nvPr/>
        </p:nvSpPr>
        <p:spPr>
          <a:xfrm>
            <a:off x="5858746" y="32571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97" name="Shape 97"/>
          <p:cNvSpPr/>
          <p:nvPr/>
        </p:nvSpPr>
        <p:spPr>
          <a:xfrm>
            <a:off x="883224" y="3615600"/>
            <a:ext cx="3821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5</a:t>
            </a:r>
          </a:p>
        </p:txBody>
      </p:sp>
      <p:sp>
        <p:nvSpPr>
          <p:cNvPr id="98" name="Shape 98"/>
          <p:cNvSpPr/>
          <p:nvPr/>
        </p:nvSpPr>
        <p:spPr>
          <a:xfrm>
            <a:off x="1265321" y="36156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99" name="Shape 99"/>
          <p:cNvSpPr/>
          <p:nvPr/>
        </p:nvSpPr>
        <p:spPr>
          <a:xfrm>
            <a:off x="2441246" y="3615600"/>
            <a:ext cx="591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0" name="Shape 100"/>
          <p:cNvSpPr/>
          <p:nvPr/>
        </p:nvSpPr>
        <p:spPr>
          <a:xfrm>
            <a:off x="3032640" y="3615600"/>
            <a:ext cx="28262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Launch Pad</a:t>
            </a:r>
          </a:p>
        </p:txBody>
      </p:sp>
      <p:sp>
        <p:nvSpPr>
          <p:cNvPr id="101" name="Shape 101"/>
          <p:cNvSpPr/>
          <p:nvPr/>
        </p:nvSpPr>
        <p:spPr>
          <a:xfrm>
            <a:off x="5858746" y="3615600"/>
            <a:ext cx="10208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1,000,000</a:t>
            </a:r>
          </a:p>
        </p:txBody>
      </p:sp>
      <p:sp>
        <p:nvSpPr>
          <p:cNvPr id="102" name="Shape 102"/>
          <p:cNvSpPr/>
          <p:nvPr/>
        </p:nvSpPr>
        <p:spPr>
          <a:xfrm>
            <a:off x="1341524" y="4413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ORDER_ID</a:t>
            </a:r>
          </a:p>
        </p:txBody>
      </p:sp>
      <p:sp>
        <p:nvSpPr>
          <p:cNvPr id="103" name="Shape 103"/>
          <p:cNvSpPr/>
          <p:nvPr/>
        </p:nvSpPr>
        <p:spPr>
          <a:xfrm>
            <a:off x="2517625" y="4413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TIMESTAMP</a:t>
            </a:r>
          </a:p>
        </p:txBody>
      </p:sp>
      <p:sp>
        <p:nvSpPr>
          <p:cNvPr id="104" name="Shape 104"/>
          <p:cNvSpPr/>
          <p:nvPr/>
        </p:nvSpPr>
        <p:spPr>
          <a:xfrm>
            <a:off x="4520425" y="4413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STATUS</a:t>
            </a:r>
          </a:p>
        </p:txBody>
      </p:sp>
      <p:sp>
        <p:nvSpPr>
          <p:cNvPr id="105" name="Shape 105"/>
          <p:cNvSpPr/>
          <p:nvPr/>
        </p:nvSpPr>
        <p:spPr>
          <a:xfrm>
            <a:off x="1341524" y="4772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06" name="Shape 106"/>
          <p:cNvSpPr/>
          <p:nvPr/>
        </p:nvSpPr>
        <p:spPr>
          <a:xfrm>
            <a:off x="2517625" y="4772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1985-04-30 09:48:00</a:t>
            </a:r>
          </a:p>
        </p:txBody>
      </p:sp>
      <p:sp>
        <p:nvSpPr>
          <p:cNvPr id="107" name="Shape 107"/>
          <p:cNvSpPr/>
          <p:nvPr/>
        </p:nvSpPr>
        <p:spPr>
          <a:xfrm>
            <a:off x="4520425" y="4772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108" name="Shape 108"/>
          <p:cNvSpPr/>
          <p:nvPr/>
        </p:nvSpPr>
        <p:spPr>
          <a:xfrm>
            <a:off x="1341524" y="5130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09" name="Shape 109"/>
          <p:cNvSpPr/>
          <p:nvPr/>
        </p:nvSpPr>
        <p:spPr>
          <a:xfrm>
            <a:off x="2517625" y="5130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1985-04-23 01:30:22</a:t>
            </a:r>
          </a:p>
        </p:txBody>
      </p:sp>
      <p:sp>
        <p:nvSpPr>
          <p:cNvPr id="110" name="Shape 110"/>
          <p:cNvSpPr/>
          <p:nvPr/>
        </p:nvSpPr>
        <p:spPr>
          <a:xfrm>
            <a:off x="4520425" y="5130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ORDERED</a:t>
            </a:r>
          </a:p>
        </p:txBody>
      </p:sp>
      <p:sp>
        <p:nvSpPr>
          <p:cNvPr id="111" name="Shape 111"/>
          <p:cNvSpPr/>
          <p:nvPr/>
        </p:nvSpPr>
        <p:spPr>
          <a:xfrm>
            <a:off x="1341524" y="54894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12" name="Shape 112"/>
          <p:cNvSpPr/>
          <p:nvPr/>
        </p:nvSpPr>
        <p:spPr>
          <a:xfrm>
            <a:off x="2517625" y="54894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1985-04-25 08:30:00</a:t>
            </a:r>
          </a:p>
        </p:txBody>
      </p:sp>
      <p:sp>
        <p:nvSpPr>
          <p:cNvPr id="113" name="Shape 113"/>
          <p:cNvSpPr/>
          <p:nvPr/>
        </p:nvSpPr>
        <p:spPr>
          <a:xfrm>
            <a:off x="4520425" y="54894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SHIPPED</a:t>
            </a:r>
          </a:p>
        </p:txBody>
      </p:sp>
      <p:sp>
        <p:nvSpPr>
          <p:cNvPr id="114" name="Shape 114"/>
          <p:cNvSpPr/>
          <p:nvPr/>
        </p:nvSpPr>
        <p:spPr>
          <a:xfrm>
            <a:off x="1341524" y="5847900"/>
            <a:ext cx="11759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15" name="Shape 115"/>
          <p:cNvSpPr/>
          <p:nvPr/>
        </p:nvSpPr>
        <p:spPr>
          <a:xfrm>
            <a:off x="2517625" y="5847900"/>
            <a:ext cx="20027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1985-05-14 21:37:00</a:t>
            </a:r>
          </a:p>
        </p:txBody>
      </p:sp>
      <p:sp>
        <p:nvSpPr>
          <p:cNvPr id="116" name="Shape 116"/>
          <p:cNvSpPr/>
          <p:nvPr/>
        </p:nvSpPr>
        <p:spPr>
          <a:xfrm>
            <a:off x="4520425" y="5847900"/>
            <a:ext cx="1826099" cy="358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DELIVERED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578925" y="578925"/>
            <a:ext cx="6412799" cy="55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"last_name"  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"address"    : "Nassau, Bahamas, 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{ "qty": 1, "description" : "Aston Martin", "price" : 120000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{ "qty": 1, "description" : "Dinner Jacket", "price" : 4000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{ "qty": 3, "description" : "Champagne Veuve-Cliquot", "price": 200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{ "timestamp" : "1985-04-30 09:48:00",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"first_name" : "Ernst",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"last_name"  : "Blofeldt",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"address"    : "Caracas, Venezuela",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"qty": 100, "description" : "Cat Food", "price" : 1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"qty": 1, "description" : "Launch Pad", "price" : 1000000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"timestamp" : "1985-04-23 01:30:22",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"timestamp" : "1985-04-25 08:30:00", "status": "SHIPPED"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"timestamp" : "1985-05-14 21:37:00", "status": "DELIVERED"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Mistake #1: Nested Queries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360050" y="1825825"/>
            <a:ext cx="6423899" cy="335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doc = { "first_name" : x.first_name,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Mistake #2: Lookup from Memory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360050" y="1825825"/>
            <a:ext cx="6423899" cy="306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db_items    = SELECT * FROM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db_tracking = SELECT * FROM TRACKING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doc = { "first_name" : x.first_name,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doc.items.pushAll (db_items.getAll(x.order_id))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doc.tracking.pushAll (db_items.getAll(x.order_id))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mongodb.insert (doc)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b="1" lang="en-US" sz="3600">
                <a:solidFill>
                  <a:srgbClr val="242423"/>
                </a:solidFill>
              </a:rPr>
              <a:t>Mistake #3: Build documents in DB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360050" y="1825825"/>
            <a:ext cx="6423899" cy="39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doc = { "first_name" : x.first_name,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mongodb.insert (doc)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y in SELECT * FROM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mongodb.update ({"_id" : y.order_id},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      {"$push" : {"items" : y}})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z in SELECT * FROM TRACKING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mongodb.update ({"_id" : z.order_id},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{"$push" : {"tracking" : z}})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MongoDB 2">
      <a:dk1>
        <a:srgbClr val="000000"/>
      </a:dk1>
      <a:lt1>
        <a:srgbClr val="FFFFFF"/>
      </a:lt1>
      <a:dk2>
        <a:srgbClr val="242423"/>
      </a:dk2>
      <a:lt2>
        <a:srgbClr val="FFFFFF"/>
      </a:lt2>
      <a:accent1>
        <a:srgbClr val="BBD49E"/>
      </a:accent1>
      <a:accent2>
        <a:srgbClr val="9ABF75"/>
      </a:accent2>
      <a:accent3>
        <a:srgbClr val="7AAB4E"/>
      </a:accent3>
      <a:accent4>
        <a:srgbClr val="5B972B"/>
      </a:accent4>
      <a:accent5>
        <a:srgbClr val="416A20"/>
      </a:accent5>
      <a:accent6>
        <a:srgbClr val="294216"/>
      </a:accent6>
      <a:hlink>
        <a:srgbClr val="5B972B"/>
      </a:hlink>
      <a:folHlink>
        <a:srgbClr val="416A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