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9"/>
  </p:notesMasterIdLst>
  <p:sldIdLst>
    <p:sldId id="256" r:id="rId2"/>
    <p:sldId id="257" r:id="rId3"/>
    <p:sldId id="258" r:id="rId4"/>
    <p:sldId id="269" r:id="rId5"/>
    <p:sldId id="270" r:id="rId6"/>
    <p:sldId id="260" r:id="rId7"/>
    <p:sldId id="261" r:id="rId8"/>
    <p:sldId id="271" r:id="rId9"/>
    <p:sldId id="273" r:id="rId10"/>
    <p:sldId id="280" r:id="rId11"/>
    <p:sldId id="281" r:id="rId12"/>
    <p:sldId id="283" r:id="rId13"/>
    <p:sldId id="282" r:id="rId14"/>
    <p:sldId id="274" r:id="rId15"/>
    <p:sldId id="275" r:id="rId16"/>
    <p:sldId id="276" r:id="rId17"/>
    <p:sldId id="284" r:id="rId18"/>
    <p:sldId id="285" r:id="rId19"/>
    <p:sldId id="277" r:id="rId20"/>
    <p:sldId id="287" r:id="rId21"/>
    <p:sldId id="286" r:id="rId22"/>
    <p:sldId id="288" r:id="rId23"/>
    <p:sldId id="292" r:id="rId24"/>
    <p:sldId id="289" r:id="rId25"/>
    <p:sldId id="290" r:id="rId26"/>
    <p:sldId id="291" r:id="rId27"/>
    <p:sldId id="262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08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15DD30-F90B-455B-82EA-F4D7675BAA16}" type="datetimeFigureOut">
              <a:rPr lang="en-US" smtClean="0"/>
              <a:pPr/>
              <a:t>2/2/2011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EB82C5-B9D9-4F91-9C68-51AF4E92590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C6D7B77-5A8E-48D6-8B9F-038C842F56CF}" type="datetimeFigureOut">
              <a:rPr lang="en-US" smtClean="0"/>
              <a:pPr/>
              <a:t>2/2/2011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CDA8D0BE-B660-45DE-9AC1-FB960B93D7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C6D7B77-5A8E-48D6-8B9F-038C842F56CF}" type="datetimeFigureOut">
              <a:rPr lang="en-US" smtClean="0"/>
              <a:pPr/>
              <a:t>2/2/2011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DA8D0BE-B660-45DE-9AC1-FB960B93D7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C6D7B77-5A8E-48D6-8B9F-038C842F56CF}" type="datetimeFigureOut">
              <a:rPr lang="en-US" smtClean="0"/>
              <a:pPr/>
              <a:t>2/2/2011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DA8D0BE-B660-45DE-9AC1-FB960B93D7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C6D7B77-5A8E-48D6-8B9F-038C842F56CF}" type="datetimeFigureOut">
              <a:rPr lang="en-US" smtClean="0"/>
              <a:pPr/>
              <a:t>2/2/2011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DA8D0BE-B660-45DE-9AC1-FB960B93D75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C6D7B77-5A8E-48D6-8B9F-038C842F56CF}" type="datetimeFigureOut">
              <a:rPr lang="en-US" smtClean="0"/>
              <a:pPr/>
              <a:t>2/2/2011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DA8D0BE-B660-45DE-9AC1-FB960B93D75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C6D7B77-5A8E-48D6-8B9F-038C842F56CF}" type="datetimeFigureOut">
              <a:rPr lang="en-US" smtClean="0"/>
              <a:pPr/>
              <a:t>2/2/2011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DA8D0BE-B660-45DE-9AC1-FB960B93D75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C6D7B77-5A8E-48D6-8B9F-038C842F56CF}" type="datetimeFigureOut">
              <a:rPr lang="en-US" smtClean="0"/>
              <a:pPr/>
              <a:t>2/2/2011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DA8D0BE-B660-45DE-9AC1-FB960B93D7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C6D7B77-5A8E-48D6-8B9F-038C842F56CF}" type="datetimeFigureOut">
              <a:rPr lang="en-US" smtClean="0"/>
              <a:pPr/>
              <a:t>2/2/2011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DA8D0BE-B660-45DE-9AC1-FB960B93D75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C6D7B77-5A8E-48D6-8B9F-038C842F56CF}" type="datetimeFigureOut">
              <a:rPr lang="en-US" smtClean="0"/>
              <a:pPr/>
              <a:t>2/2/2011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DA8D0BE-B660-45DE-9AC1-FB960B93D7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2C6D7B77-5A8E-48D6-8B9F-038C842F56CF}" type="datetimeFigureOut">
              <a:rPr lang="en-US" smtClean="0"/>
              <a:pPr/>
              <a:t>2/2/2011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DA8D0BE-B660-45DE-9AC1-FB960B93D7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C6D7B77-5A8E-48D6-8B9F-038C842F56CF}" type="datetimeFigureOut">
              <a:rPr lang="en-US" smtClean="0"/>
              <a:pPr/>
              <a:t>2/2/2011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CDA8D0BE-B660-45DE-9AC1-FB960B93D75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2C6D7B77-5A8E-48D6-8B9F-038C842F56CF}" type="datetimeFigureOut">
              <a:rPr lang="en-US" smtClean="0"/>
              <a:pPr/>
              <a:t>2/2/2011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CDA8D0BE-B660-45DE-9AC1-FB960B93D75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uic.edu/~liub/Netflix-KDD-Cup-2007.html" TargetMode="External"/><Relationship Id="rId2" Type="http://schemas.openxmlformats.org/officeDocument/2006/relationships/hyperlink" Target="http://www.netflixprize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Netflix </a:t>
            </a:r>
            <a:r>
              <a:rPr lang="en-US" b="1" smtClean="0"/>
              <a:t>2006 </a:t>
            </a:r>
            <a:r>
              <a:rPr lang="en-US" smtClean="0"/>
              <a:t>Sample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tabulation &amp; basic stats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Thanh</a:t>
            </a:r>
            <a:r>
              <a:rPr lang="en-US" dirty="0" smtClean="0"/>
              <a:t> Doan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382000" cy="1371600"/>
          </a:xfrm>
        </p:spPr>
        <p:txBody>
          <a:bodyPr>
            <a:normAutofit/>
          </a:bodyPr>
          <a:lstStyle/>
          <a:p>
            <a:r>
              <a:rPr lang="en-US" dirty="0" smtClean="0"/>
              <a:t>Within </a:t>
            </a:r>
            <a:r>
              <a:rPr lang="en-US" sz="2800" b="1" dirty="0" smtClean="0">
                <a:solidFill>
                  <a:srgbClr val="C0000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6,822</a:t>
            </a:r>
            <a:r>
              <a:rPr lang="en-US" dirty="0" smtClean="0"/>
              <a:t> customers:</a:t>
            </a:r>
          </a:p>
          <a:p>
            <a:pPr lvl="1">
              <a:buNone/>
            </a:pPr>
            <a:endParaRPr lang="en-US" sz="20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many customer did rate? (1)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981200" y="3124200"/>
          <a:ext cx="6096000" cy="17526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Number of customers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Percent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Rated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1,250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18.32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Did not rate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5,572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81.68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b="1" kern="1200" dirty="0" smtClean="0"/>
                        <a:t>Total</a:t>
                      </a:r>
                      <a:endParaRPr kumimoji="0" lang="en-US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800" b="1" kern="1200" dirty="0" smtClean="0">
                          <a:solidFill>
                            <a:srgbClr val="C00000"/>
                          </a:solidFill>
                          <a:effectLst>
                            <a:outerShdw blurRad="31750" dist="25400" dir="5400000" algn="tl" rotWithShape="0">
                              <a:srgbClr val="000000">
                                <a:alpha val="25000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6,822</a:t>
                      </a:r>
                      <a:endParaRPr kumimoji="0" lang="en-US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800" b="1" kern="1200" dirty="0" smtClean="0">
                          <a:solidFill>
                            <a:srgbClr val="C00000"/>
                          </a:solidFill>
                          <a:effectLst>
                            <a:outerShdw blurRad="31750" dist="25400" dir="5400000" algn="tl" rotWithShape="0">
                              <a:srgbClr val="000000">
                                <a:alpha val="25000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100</a:t>
                      </a:r>
                      <a:endParaRPr kumimoji="0" lang="en-US" sz="1800" b="1" kern="1200" dirty="0">
                        <a:solidFill>
                          <a:srgbClr val="C00000"/>
                        </a:solidFill>
                        <a:effectLst>
                          <a:outerShdw blurRad="31750" dist="25400" dir="5400000" algn="tl" rotWithShape="0">
                            <a:srgbClr val="000000">
                              <a:alpha val="25000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382000" cy="838200"/>
          </a:xfrm>
        </p:spPr>
        <p:txBody>
          <a:bodyPr>
            <a:normAutofit/>
          </a:bodyPr>
          <a:lstStyle/>
          <a:p>
            <a:r>
              <a:rPr lang="en-US" dirty="0" smtClean="0"/>
              <a:t>Within </a:t>
            </a:r>
            <a:r>
              <a:rPr lang="en-US" sz="2800" b="1" dirty="0" smtClean="0">
                <a:solidFill>
                  <a:srgbClr val="C0000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1,250</a:t>
            </a:r>
            <a:r>
              <a:rPr lang="en-US" dirty="0" smtClean="0"/>
              <a:t> customers who gave ratings:</a:t>
            </a:r>
          </a:p>
          <a:p>
            <a:pPr lvl="1">
              <a:buNone/>
            </a:pPr>
            <a:endParaRPr lang="en-US" sz="20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many customer did rate? (2)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981200" y="2595880"/>
          <a:ext cx="6096000" cy="29667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Rated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# customers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Percent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b="0" dirty="0" smtClean="0"/>
                        <a:t>1 to 5 times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27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2.16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6 to 10 times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69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5.52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11 to 20 times</a:t>
                      </a:r>
                      <a:endParaRPr kumimoji="0" lang="en-US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151</a:t>
                      </a:r>
                      <a:endParaRPr kumimoji="0" lang="en-US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12.08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21 to 30 times</a:t>
                      </a:r>
                      <a:endParaRPr kumimoji="0" lang="en-US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178</a:t>
                      </a:r>
                      <a:endParaRPr kumimoji="0" lang="en-US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14.24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31 to 50 times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279</a:t>
                      </a:r>
                      <a:endParaRPr kumimoji="0" lang="en-US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22.32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Over 50 times</a:t>
                      </a:r>
                      <a:endParaRPr kumimoji="0" lang="en-US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546</a:t>
                      </a:r>
                      <a:endParaRPr kumimoji="0" lang="en-US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43.68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kern="1200" dirty="0" smtClean="0">
                          <a:solidFill>
                            <a:srgbClr val="C00000"/>
                          </a:solidFill>
                          <a:effectLst>
                            <a:outerShdw blurRad="31750" dist="25400" dir="5400000" algn="tl" rotWithShape="0">
                              <a:srgbClr val="000000">
                                <a:alpha val="25000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Total</a:t>
                      </a:r>
                      <a:endParaRPr kumimoji="0" lang="en-US" sz="1800" b="1" kern="1200" dirty="0">
                        <a:solidFill>
                          <a:srgbClr val="C00000"/>
                        </a:solidFill>
                        <a:effectLst>
                          <a:outerShdw blurRad="31750" dist="25400" dir="5400000" algn="tl" rotWithShape="0">
                            <a:srgbClr val="000000">
                              <a:alpha val="25000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800" b="1" kern="1200" dirty="0" smtClean="0">
                          <a:solidFill>
                            <a:srgbClr val="C00000"/>
                          </a:solidFill>
                          <a:effectLst>
                            <a:outerShdw blurRad="31750" dist="25400" dir="5400000" algn="tl" rotWithShape="0">
                              <a:srgbClr val="000000">
                                <a:alpha val="25000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1,250</a:t>
                      </a:r>
                      <a:endParaRPr kumimoji="0" lang="en-US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800" b="1" kern="1200" dirty="0" smtClean="0">
                          <a:solidFill>
                            <a:srgbClr val="C00000"/>
                          </a:solidFill>
                          <a:effectLst>
                            <a:outerShdw blurRad="31750" dist="25400" dir="5400000" algn="tl" rotWithShape="0">
                              <a:srgbClr val="000000">
                                <a:alpha val="25000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100</a:t>
                      </a:r>
                      <a:endParaRPr kumimoji="0" lang="en-US" sz="1800" b="1" kern="1200" dirty="0">
                        <a:solidFill>
                          <a:srgbClr val="C00000"/>
                        </a:solidFill>
                        <a:effectLst>
                          <a:outerShdw blurRad="31750" dist="25400" dir="5400000" algn="tl" rotWithShape="0">
                            <a:srgbClr val="000000">
                              <a:alpha val="25000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382000" cy="1981200"/>
          </a:xfrm>
        </p:spPr>
        <p:txBody>
          <a:bodyPr>
            <a:normAutofit/>
          </a:bodyPr>
          <a:lstStyle/>
          <a:p>
            <a:r>
              <a:rPr lang="en-US" dirty="0" smtClean="0"/>
              <a:t>on average… </a:t>
            </a:r>
          </a:p>
          <a:p>
            <a:pPr lvl="1"/>
            <a:r>
              <a:rPr lang="en-US" sz="2000" dirty="0" smtClean="0"/>
              <a:t>Each movie is watched </a:t>
            </a:r>
            <a:r>
              <a:rPr lang="en-US" sz="2000" dirty="0" smtClean="0">
                <a:solidFill>
                  <a:srgbClr val="C00000"/>
                </a:solidFill>
              </a:rPr>
              <a:t>100,000/807= 123.9  </a:t>
            </a:r>
            <a:r>
              <a:rPr lang="en-US" sz="2000" dirty="0" smtClean="0"/>
              <a:t>times   in 2006</a:t>
            </a:r>
          </a:p>
          <a:p>
            <a:r>
              <a:rPr lang="en-US" sz="2400" dirty="0" smtClean="0"/>
              <a:t>Most watched movies</a:t>
            </a:r>
          </a:p>
          <a:p>
            <a:pPr lvl="1"/>
            <a:r>
              <a:rPr lang="en-US" sz="2000" dirty="0" smtClean="0"/>
              <a:t>Movie </a:t>
            </a:r>
            <a:r>
              <a:rPr lang="en-US" sz="2000" dirty="0" smtClean="0">
                <a:solidFill>
                  <a:srgbClr val="C00000"/>
                </a:solidFill>
              </a:rPr>
              <a:t>32767</a:t>
            </a:r>
            <a:r>
              <a:rPr lang="en-US" sz="2000" dirty="0" smtClean="0"/>
              <a:t> is susceptive </a:t>
            </a:r>
          </a:p>
          <a:p>
            <a:pPr lvl="1">
              <a:buNone/>
            </a:pPr>
            <a:endParaRPr lang="en-US" sz="20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Within </a:t>
            </a:r>
            <a:r>
              <a:rPr lang="en-US" sz="4000" dirty="0" smtClean="0">
                <a:solidFill>
                  <a:srgbClr val="C00000"/>
                </a:solidFill>
              </a:rPr>
              <a:t>807</a:t>
            </a:r>
            <a:r>
              <a:rPr lang="en-US" dirty="0" smtClean="0"/>
              <a:t> movies in the sample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77230" y="3505200"/>
            <a:ext cx="435717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382000" cy="1066800"/>
          </a:xfrm>
        </p:spPr>
        <p:txBody>
          <a:bodyPr>
            <a:normAutofit/>
          </a:bodyPr>
          <a:lstStyle/>
          <a:p>
            <a:r>
              <a:rPr lang="en-US" dirty="0" smtClean="0"/>
              <a:t>How many customer did rate? </a:t>
            </a:r>
            <a:endParaRPr lang="en-US" sz="20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If we don’t count movie </a:t>
            </a:r>
            <a:r>
              <a:rPr lang="en-US" sz="4400" dirty="0" smtClean="0">
                <a:solidFill>
                  <a:srgbClr val="C00000"/>
                </a:solidFill>
              </a:rPr>
              <a:t>32767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981200" y="3124200"/>
          <a:ext cx="6096000" cy="17526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Number of customers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Percent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Rated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343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41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Did not rate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494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59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b="1" kern="1200" dirty="0" smtClean="0"/>
                        <a:t>Total</a:t>
                      </a:r>
                      <a:endParaRPr kumimoji="0" lang="en-US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800" b="1" kern="1200" dirty="0" smtClean="0">
                          <a:solidFill>
                            <a:srgbClr val="C00000"/>
                          </a:solidFill>
                          <a:effectLst>
                            <a:outerShdw blurRad="31750" dist="25400" dir="5400000" algn="tl" rotWithShape="0">
                              <a:srgbClr val="000000">
                                <a:alpha val="25000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837</a:t>
                      </a:r>
                      <a:endParaRPr kumimoji="0" lang="en-US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800" b="1" kern="1200" dirty="0" smtClean="0">
                          <a:solidFill>
                            <a:srgbClr val="C00000"/>
                          </a:solidFill>
                          <a:effectLst>
                            <a:outerShdw blurRad="31750" dist="25400" dir="5400000" algn="tl" rotWithShape="0">
                              <a:srgbClr val="000000">
                                <a:alpha val="25000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100</a:t>
                      </a:r>
                      <a:endParaRPr kumimoji="0" lang="en-US" sz="1800" b="1" kern="1200" dirty="0">
                        <a:solidFill>
                          <a:srgbClr val="C00000"/>
                        </a:solidFill>
                        <a:effectLst>
                          <a:outerShdw blurRad="31750" dist="25400" dir="5400000" algn="tl" rotWithShape="0">
                            <a:srgbClr val="000000">
                              <a:alpha val="25000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382000" cy="2438400"/>
          </a:xfrm>
        </p:spPr>
        <p:txBody>
          <a:bodyPr>
            <a:normAutofit fontScale="85000" lnSpcReduction="20000"/>
          </a:bodyPr>
          <a:lstStyle/>
          <a:p>
            <a:r>
              <a:rPr lang="en-US" sz="2800" dirty="0" smtClean="0"/>
              <a:t>The most watched movie </a:t>
            </a:r>
            <a:r>
              <a:rPr lang="en-US" sz="2800" dirty="0" smtClean="0">
                <a:solidFill>
                  <a:srgbClr val="C00000"/>
                </a:solidFill>
              </a:rPr>
              <a:t>(</a:t>
            </a:r>
            <a:r>
              <a:rPr lang="en-US" sz="2800" dirty="0" err="1" smtClean="0">
                <a:solidFill>
                  <a:srgbClr val="C00000"/>
                </a:solidFill>
              </a:rPr>
              <a:t>movie_id</a:t>
            </a:r>
            <a:r>
              <a:rPr lang="en-US" sz="2800" dirty="0" smtClean="0">
                <a:solidFill>
                  <a:srgbClr val="C00000"/>
                </a:solidFill>
              </a:rPr>
              <a:t>=32767)</a:t>
            </a:r>
          </a:p>
          <a:p>
            <a:pPr lvl="1"/>
            <a:r>
              <a:rPr lang="en-US" sz="2000" dirty="0" smtClean="0"/>
              <a:t>watched 98,855 times in 2006?</a:t>
            </a:r>
          </a:p>
          <a:p>
            <a:pPr lvl="1"/>
            <a:r>
              <a:rPr lang="en-US" sz="2000" dirty="0" smtClean="0"/>
              <a:t>Potentially an outlier</a:t>
            </a:r>
          </a:p>
          <a:p>
            <a:pPr lvl="1">
              <a:buNone/>
            </a:pPr>
            <a:endParaRPr lang="en-US" sz="2000" dirty="0" smtClean="0"/>
          </a:p>
          <a:p>
            <a:r>
              <a:rPr lang="en-US" sz="2800" dirty="0" smtClean="0"/>
              <a:t>How many of times this movie was watched by each person?</a:t>
            </a:r>
          </a:p>
          <a:p>
            <a:pPr lvl="1"/>
            <a:r>
              <a:rPr lang="en-US" sz="2000" dirty="0" smtClean="0"/>
              <a:t>Someone watched this movie 225 , 355 or 621 times???</a:t>
            </a:r>
          </a:p>
          <a:p>
            <a:pPr lvl="1"/>
            <a:r>
              <a:rPr lang="en-US" sz="2000" dirty="0" smtClean="0"/>
              <a:t>Potentially an outlier</a:t>
            </a:r>
          </a:p>
          <a:p>
            <a:pPr lvl="1">
              <a:buNone/>
            </a:pPr>
            <a:endParaRPr lang="en-US" sz="20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Investigate movie </a:t>
            </a:r>
            <a:r>
              <a:rPr lang="en-US" sz="4000" dirty="0" smtClean="0">
                <a:solidFill>
                  <a:srgbClr val="C00000"/>
                </a:solidFill>
              </a:rPr>
              <a:t>32767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62400" y="3696855"/>
            <a:ext cx="4191000" cy="2932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382000" cy="24384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# of ratings for this movie is on the below table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Neflix said: To prevent inferences being drawn about customers… some ratings were deliberately perturbed: </a:t>
            </a:r>
          </a:p>
          <a:p>
            <a:pPr lvl="2"/>
            <a:r>
              <a:rPr lang="en-US" dirty="0" smtClean="0"/>
              <a:t>deleting ratings; </a:t>
            </a:r>
          </a:p>
          <a:p>
            <a:pPr lvl="2"/>
            <a:r>
              <a:rPr lang="en-US" dirty="0" smtClean="0"/>
              <a:t>inserting alternative ratings and dates; </a:t>
            </a:r>
          </a:p>
          <a:p>
            <a:pPr lvl="2"/>
            <a:r>
              <a:rPr lang="en-US" dirty="0" smtClean="0"/>
              <a:t>modifying rating dates.</a:t>
            </a:r>
          </a:p>
          <a:p>
            <a:pPr lvl="1">
              <a:buNone/>
            </a:pPr>
            <a:endParaRPr lang="en-US" sz="20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Investigate movie </a:t>
            </a:r>
            <a:r>
              <a:rPr lang="en-US" sz="4000" dirty="0" smtClean="0">
                <a:solidFill>
                  <a:srgbClr val="C00000"/>
                </a:solidFill>
              </a:rPr>
              <a:t>32767 </a:t>
            </a:r>
            <a:r>
              <a:rPr lang="en-US" dirty="0" smtClean="0"/>
              <a:t>(2)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76600" y="4038600"/>
            <a:ext cx="53467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382000" cy="16764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1,250 customers rated  </a:t>
            </a:r>
          </a:p>
          <a:p>
            <a:r>
              <a:rPr lang="en-US" dirty="0" smtClean="0"/>
              <a:t>5,572 did not bother to rate</a:t>
            </a:r>
          </a:p>
          <a:p>
            <a:endParaRPr lang="en-US" dirty="0" smtClean="0"/>
          </a:p>
          <a:p>
            <a:r>
              <a:rPr lang="en-US" dirty="0" smtClean="0"/>
              <a:t>What happen if not accounting for movie </a:t>
            </a:r>
            <a:r>
              <a:rPr lang="en-US" sz="2400" dirty="0" smtClean="0">
                <a:solidFill>
                  <a:srgbClr val="C00000"/>
                </a:solidFill>
              </a:rPr>
              <a:t>32767?</a:t>
            </a:r>
          </a:p>
          <a:p>
            <a:pPr lvl="1">
              <a:buNone/>
            </a:pPr>
            <a:endParaRPr lang="en-US" sz="20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With in </a:t>
            </a:r>
            <a:r>
              <a:rPr lang="en-US" sz="4000" dirty="0" smtClean="0">
                <a:solidFill>
                  <a:srgbClr val="C00000"/>
                </a:solidFill>
              </a:rPr>
              <a:t>6,822</a:t>
            </a:r>
            <a:r>
              <a:rPr lang="en-US" dirty="0" smtClean="0"/>
              <a:t> customers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371600" y="3581400"/>
          <a:ext cx="6096000" cy="17526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Number of customers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kern="1200" dirty="0" smtClean="0">
                          <a:solidFill>
                            <a:srgbClr val="C00000"/>
                          </a:solidFill>
                          <a:effectLst>
                            <a:outerShdw blurRad="31750" dist="25400" dir="5400000" algn="tl" rotWithShape="0">
                              <a:srgbClr val="000000">
                                <a:alpha val="25000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Not counting movie 32767</a:t>
                      </a:r>
                      <a:endParaRPr kumimoji="0" lang="en-US" sz="1800" b="1" kern="1200" dirty="0">
                        <a:solidFill>
                          <a:srgbClr val="C00000"/>
                        </a:solidFill>
                        <a:effectLst>
                          <a:outerShdw blurRad="31750" dist="25400" dir="5400000" algn="tl" rotWithShape="0">
                            <a:srgbClr val="000000">
                              <a:alpha val="25000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Rated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1,250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kern="1200" dirty="0" smtClean="0">
                          <a:solidFill>
                            <a:srgbClr val="C00000"/>
                          </a:solidFill>
                          <a:effectLst>
                            <a:outerShdw blurRad="31750" dist="25400" dir="5400000" algn="tl" rotWithShape="0">
                              <a:srgbClr val="000000">
                                <a:alpha val="25000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343</a:t>
                      </a:r>
                      <a:endParaRPr kumimoji="0" lang="en-US" sz="1800" b="1" kern="1200" dirty="0">
                        <a:solidFill>
                          <a:srgbClr val="C00000"/>
                        </a:solidFill>
                        <a:effectLst>
                          <a:outerShdw blurRad="31750" dist="25400" dir="5400000" algn="tl" rotWithShape="0">
                            <a:srgbClr val="000000">
                              <a:alpha val="25000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Did not rate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5,572 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kern="1200" dirty="0" smtClean="0">
                          <a:solidFill>
                            <a:srgbClr val="C00000"/>
                          </a:solidFill>
                          <a:effectLst>
                            <a:outerShdw blurRad="31750" dist="25400" dir="5400000" algn="tl" rotWithShape="0">
                              <a:srgbClr val="000000">
                                <a:alpha val="25000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494</a:t>
                      </a:r>
                      <a:endParaRPr kumimoji="0" lang="en-US" sz="1800" b="1" kern="1200" dirty="0">
                        <a:solidFill>
                          <a:srgbClr val="C00000"/>
                        </a:solidFill>
                        <a:effectLst>
                          <a:outerShdw blurRad="31750" dist="25400" dir="5400000" algn="tl" rotWithShape="0">
                            <a:srgbClr val="000000">
                              <a:alpha val="25000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b="1" kern="1200" dirty="0" smtClean="0"/>
                        <a:t>Total</a:t>
                      </a:r>
                      <a:endParaRPr kumimoji="0" lang="en-US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6,822</a:t>
                      </a:r>
                      <a:endParaRPr kumimoji="0" lang="en-US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800" b="1" kern="1200" dirty="0" smtClean="0">
                          <a:solidFill>
                            <a:srgbClr val="C00000"/>
                          </a:solidFill>
                          <a:effectLst>
                            <a:outerShdw blurRad="31750" dist="25400" dir="5400000" algn="tl" rotWithShape="0">
                              <a:srgbClr val="000000">
                                <a:alpha val="25000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837</a:t>
                      </a:r>
                      <a:endParaRPr kumimoji="0" lang="en-US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382000" cy="1676400"/>
          </a:xfrm>
        </p:spPr>
        <p:txBody>
          <a:bodyPr>
            <a:normAutofit/>
          </a:bodyPr>
          <a:lstStyle/>
          <a:p>
            <a:r>
              <a:rPr lang="en-US" dirty="0" smtClean="0"/>
              <a:t>List top watchers in 2006… </a:t>
            </a:r>
          </a:p>
          <a:p>
            <a:pPr lvl="1"/>
            <a:r>
              <a:rPr lang="en-US" dirty="0" smtClean="0"/>
              <a:t>This doesn’t account for movie </a:t>
            </a:r>
            <a:r>
              <a:rPr lang="en-US" sz="2400" dirty="0" smtClean="0">
                <a:solidFill>
                  <a:srgbClr val="C00000"/>
                </a:solidFill>
              </a:rPr>
              <a:t>32767 ratings</a:t>
            </a:r>
          </a:p>
          <a:p>
            <a:pPr lvl="1">
              <a:buNone/>
            </a:pPr>
            <a:endParaRPr lang="en-US" sz="20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With in </a:t>
            </a:r>
            <a:r>
              <a:rPr lang="en-US" sz="4000" dirty="0" smtClean="0">
                <a:solidFill>
                  <a:srgbClr val="C00000"/>
                </a:solidFill>
              </a:rPr>
              <a:t>343</a:t>
            </a:r>
            <a:r>
              <a:rPr lang="en-US" dirty="0" smtClean="0"/>
              <a:t> customers who rated</a:t>
            </a:r>
            <a:endParaRPr lang="en-US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76799" y="2743200"/>
            <a:ext cx="3301083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382000" cy="1676400"/>
          </a:xfrm>
        </p:spPr>
        <p:txBody>
          <a:bodyPr>
            <a:normAutofit/>
          </a:bodyPr>
          <a:lstStyle/>
          <a:p>
            <a:r>
              <a:rPr lang="en-US" dirty="0" smtClean="0"/>
              <a:t>Top raters in 2006… </a:t>
            </a:r>
          </a:p>
          <a:p>
            <a:pPr lvl="1"/>
            <a:r>
              <a:rPr lang="en-US" dirty="0" smtClean="0"/>
              <a:t>This doesn’t account for movie </a:t>
            </a:r>
            <a:r>
              <a:rPr lang="en-US" sz="2400" dirty="0" smtClean="0">
                <a:solidFill>
                  <a:srgbClr val="C00000"/>
                </a:solidFill>
              </a:rPr>
              <a:t>32767 ratings</a:t>
            </a:r>
          </a:p>
          <a:p>
            <a:pPr lvl="1">
              <a:buNone/>
            </a:pPr>
            <a:endParaRPr lang="en-US" sz="20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With in </a:t>
            </a:r>
            <a:r>
              <a:rPr lang="en-US" sz="4000" dirty="0" smtClean="0">
                <a:solidFill>
                  <a:srgbClr val="C00000"/>
                </a:solidFill>
              </a:rPr>
              <a:t>343</a:t>
            </a:r>
            <a:r>
              <a:rPr lang="en-US" dirty="0" smtClean="0"/>
              <a:t> customers who rated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09950" y="2667000"/>
            <a:ext cx="466725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1295400"/>
          </a:xfrm>
        </p:spPr>
        <p:txBody>
          <a:bodyPr>
            <a:normAutofit/>
          </a:bodyPr>
          <a:lstStyle/>
          <a:p>
            <a:r>
              <a:rPr lang="en-US" dirty="0" smtClean="0"/>
              <a:t>what did customer </a:t>
            </a:r>
            <a:r>
              <a:rPr lang="en-US" sz="2400" dirty="0" smtClean="0">
                <a:solidFill>
                  <a:srgbClr val="C00000"/>
                </a:solidFill>
              </a:rPr>
              <a:t>13255 </a:t>
            </a:r>
            <a:r>
              <a:rPr lang="en-US" dirty="0" smtClean="0"/>
              <a:t>rate?</a:t>
            </a:r>
          </a:p>
          <a:p>
            <a:pPr lvl="1"/>
            <a:r>
              <a:rPr lang="en-US" sz="2000" dirty="0" smtClean="0"/>
              <a:t>This list do NOT include ratings for movie </a:t>
            </a:r>
            <a:r>
              <a:rPr lang="en-US" sz="1800" dirty="0" smtClean="0">
                <a:solidFill>
                  <a:srgbClr val="C00000"/>
                </a:solidFill>
              </a:rPr>
              <a:t>32767</a:t>
            </a:r>
          </a:p>
          <a:p>
            <a:pPr lvl="1">
              <a:buNone/>
            </a:pPr>
            <a:endParaRPr lang="en-US" sz="20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Study a specific customer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43200" y="2743200"/>
            <a:ext cx="5537234" cy="3529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  <a:blipFill>
            <a:blip r:embed="rId2" cstate="print"/>
            <a:tile tx="0" ty="0" sx="100000" sy="100000" flip="none" algn="tl"/>
          </a:blipFill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sz="3600" dirty="0" smtClean="0"/>
              <a:t>Predict whether someone will enjoy a movie </a:t>
            </a:r>
          </a:p>
          <a:p>
            <a:pPr lvl="2"/>
            <a:r>
              <a:rPr lang="en-US" sz="3000" dirty="0" smtClean="0">
                <a:solidFill>
                  <a:srgbClr val="C00000"/>
                </a:solidFill>
              </a:rPr>
              <a:t>based on how did he/she rated other movies in the past</a:t>
            </a:r>
          </a:p>
          <a:p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Recap of the problem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1295400"/>
          </a:xfrm>
        </p:spPr>
        <p:txBody>
          <a:bodyPr>
            <a:normAutofit/>
          </a:bodyPr>
          <a:lstStyle/>
          <a:p>
            <a:r>
              <a:rPr lang="en-US" dirty="0" smtClean="0"/>
              <a:t>what did customer </a:t>
            </a:r>
            <a:r>
              <a:rPr lang="en-US" sz="2400" dirty="0" smtClean="0">
                <a:solidFill>
                  <a:srgbClr val="C00000"/>
                </a:solidFill>
              </a:rPr>
              <a:t>13614 </a:t>
            </a:r>
            <a:r>
              <a:rPr lang="en-US" dirty="0" smtClean="0"/>
              <a:t>rate?</a:t>
            </a:r>
          </a:p>
          <a:p>
            <a:pPr lvl="1"/>
            <a:r>
              <a:rPr lang="en-US" sz="2000" dirty="0" smtClean="0"/>
              <a:t>This list do NOT include ratings for movie </a:t>
            </a:r>
            <a:r>
              <a:rPr lang="en-US" sz="1800" dirty="0" smtClean="0">
                <a:solidFill>
                  <a:srgbClr val="C00000"/>
                </a:solidFill>
              </a:rPr>
              <a:t>32767</a:t>
            </a:r>
          </a:p>
          <a:p>
            <a:pPr lvl="1">
              <a:buNone/>
            </a:pPr>
            <a:endParaRPr lang="en-US" sz="20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Study another customer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2895600"/>
            <a:ext cx="6135725" cy="2566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1295400"/>
          </a:xfrm>
        </p:spPr>
        <p:txBody>
          <a:bodyPr>
            <a:normAutofit/>
          </a:bodyPr>
          <a:lstStyle/>
          <a:p>
            <a:r>
              <a:rPr lang="en-US" dirty="0" smtClean="0"/>
              <a:t>what did customer </a:t>
            </a:r>
            <a:r>
              <a:rPr lang="en-US" sz="2400" dirty="0" smtClean="0">
                <a:solidFill>
                  <a:srgbClr val="C00000"/>
                </a:solidFill>
              </a:rPr>
              <a:t>17405</a:t>
            </a:r>
            <a:r>
              <a:rPr lang="en-US" dirty="0" smtClean="0"/>
              <a:t> rate?</a:t>
            </a:r>
          </a:p>
          <a:p>
            <a:pPr lvl="1"/>
            <a:r>
              <a:rPr lang="en-US" sz="2000" dirty="0" smtClean="0"/>
              <a:t>This list do NOT include ratings for movie </a:t>
            </a:r>
            <a:r>
              <a:rPr lang="en-US" sz="1800" dirty="0" smtClean="0">
                <a:solidFill>
                  <a:srgbClr val="C00000"/>
                </a:solidFill>
              </a:rPr>
              <a:t>32767</a:t>
            </a:r>
          </a:p>
          <a:p>
            <a:pPr lvl="1">
              <a:buNone/>
            </a:pPr>
            <a:endParaRPr lang="en-US" sz="20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Study a random customer ratings</a:t>
            </a:r>
            <a:endParaRPr lang="en-US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3048000"/>
            <a:ext cx="7307084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382000" cy="457200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C0000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78</a:t>
            </a:r>
            <a:r>
              <a:rPr lang="en-US" sz="2400" dirty="0" smtClean="0"/>
              <a:t> movies were rated in 2006 sample</a:t>
            </a:r>
            <a:endParaRPr lang="en-US" sz="2400" dirty="0" smtClean="0"/>
          </a:p>
          <a:p>
            <a:pPr lvl="1"/>
            <a:r>
              <a:rPr lang="en-US" sz="2000" dirty="0" smtClean="0"/>
              <a:t>About 9.67%</a:t>
            </a:r>
          </a:p>
          <a:p>
            <a:pPr lvl="1">
              <a:buNone/>
            </a:pPr>
            <a:endParaRPr lang="en-US" sz="2000" dirty="0" smtClean="0"/>
          </a:p>
          <a:p>
            <a:pPr lvl="1">
              <a:buNone/>
            </a:pPr>
            <a:endParaRPr lang="en-US" sz="2000" dirty="0" smtClean="0"/>
          </a:p>
          <a:p>
            <a:r>
              <a:rPr lang="en-US" sz="4000" b="1" dirty="0" smtClean="0">
                <a:solidFill>
                  <a:srgbClr val="C0000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78</a:t>
            </a:r>
            <a:r>
              <a:rPr lang="en-US" sz="2400" dirty="0" smtClean="0"/>
              <a:t> </a:t>
            </a:r>
            <a:r>
              <a:rPr lang="en-US" sz="2400" dirty="0" smtClean="0"/>
              <a:t>movies </a:t>
            </a:r>
            <a:r>
              <a:rPr lang="en-US" sz="2400" dirty="0" smtClean="0"/>
              <a:t>rated by </a:t>
            </a:r>
            <a:r>
              <a:rPr lang="en-US" sz="4000" b="1" dirty="0" smtClean="0">
                <a:solidFill>
                  <a:srgbClr val="C0000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1,250</a:t>
            </a:r>
            <a:r>
              <a:rPr lang="en-US" sz="2400" dirty="0" smtClean="0"/>
              <a:t> viewers</a:t>
            </a:r>
            <a:endParaRPr lang="en-US" sz="2400" dirty="0" smtClean="0"/>
          </a:p>
          <a:p>
            <a:pPr lvl="1"/>
            <a:endParaRPr lang="en-US" sz="2000" dirty="0" smtClean="0"/>
          </a:p>
          <a:p>
            <a:pPr lvl="1">
              <a:buNone/>
            </a:pPr>
            <a:endParaRPr lang="en-US" sz="2000" dirty="0" smtClean="0"/>
          </a:p>
          <a:p>
            <a:r>
              <a:rPr lang="en-US" sz="2400" dirty="0" smtClean="0"/>
              <a:t>If we don’t count movie 32767, </a:t>
            </a:r>
            <a:r>
              <a:rPr lang="en-US" sz="2000" dirty="0" smtClean="0"/>
              <a:t>we have…</a:t>
            </a:r>
          </a:p>
          <a:p>
            <a:pPr lvl="1"/>
            <a:r>
              <a:rPr lang="en-US" sz="2000" dirty="0" smtClean="0"/>
              <a:t> </a:t>
            </a:r>
            <a:r>
              <a:rPr lang="en-US" sz="3200" b="1" dirty="0" smtClean="0">
                <a:solidFill>
                  <a:srgbClr val="C0000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77</a:t>
            </a:r>
            <a:r>
              <a:rPr lang="en-US" sz="2000" dirty="0" smtClean="0"/>
              <a:t> </a:t>
            </a:r>
            <a:r>
              <a:rPr lang="en-US" sz="2000" dirty="0" smtClean="0"/>
              <a:t>movies </a:t>
            </a:r>
            <a:r>
              <a:rPr lang="en-US" sz="2000" dirty="0" smtClean="0"/>
              <a:t>rated </a:t>
            </a:r>
            <a:r>
              <a:rPr lang="en-US" sz="2000" dirty="0" smtClean="0"/>
              <a:t>by </a:t>
            </a:r>
            <a:r>
              <a:rPr lang="en-US" sz="3200" b="1" dirty="0" smtClean="0">
                <a:solidFill>
                  <a:srgbClr val="C0000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80</a:t>
            </a:r>
            <a:r>
              <a:rPr lang="en-US" sz="2000" dirty="0" smtClean="0"/>
              <a:t> </a:t>
            </a:r>
            <a:r>
              <a:rPr lang="en-US" sz="2000" dirty="0" smtClean="0"/>
              <a:t>viewers</a:t>
            </a:r>
          </a:p>
          <a:p>
            <a:pPr lvl="1"/>
            <a:endParaRPr lang="en-US" sz="2000" dirty="0" smtClean="0"/>
          </a:p>
          <a:p>
            <a:pPr lvl="1"/>
            <a:endParaRPr lang="en-US" sz="2000" dirty="0" smtClean="0"/>
          </a:p>
          <a:p>
            <a:pPr lvl="1"/>
            <a:endParaRPr lang="en-US" sz="2000" dirty="0" smtClean="0"/>
          </a:p>
          <a:p>
            <a:pPr lvl="1">
              <a:buNone/>
            </a:pPr>
            <a:endParaRPr lang="en-US" sz="2000" dirty="0" smtClean="0"/>
          </a:p>
          <a:p>
            <a:pPr lvl="1">
              <a:buNone/>
            </a:pPr>
            <a:endParaRPr lang="en-US" sz="20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C00000"/>
                </a:solidFill>
              </a:rPr>
              <a:t>807</a:t>
            </a:r>
            <a:r>
              <a:rPr lang="en-US" dirty="0" smtClean="0"/>
              <a:t> </a:t>
            </a:r>
            <a:r>
              <a:rPr lang="en-US" dirty="0" smtClean="0"/>
              <a:t>movies </a:t>
            </a:r>
            <a:r>
              <a:rPr lang="en-US" dirty="0" smtClean="0"/>
              <a:t>watched in sample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382000" cy="12954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Most watched movies</a:t>
            </a:r>
          </a:p>
          <a:p>
            <a:pPr lvl="1"/>
            <a:r>
              <a:rPr lang="en-US" sz="2000" dirty="0" smtClean="0"/>
              <a:t>Movie </a:t>
            </a:r>
            <a:r>
              <a:rPr lang="en-US" sz="2000" dirty="0" smtClean="0">
                <a:solidFill>
                  <a:srgbClr val="C00000"/>
                </a:solidFill>
              </a:rPr>
              <a:t>32767</a:t>
            </a:r>
            <a:r>
              <a:rPr lang="en-US" sz="2000" dirty="0" smtClean="0"/>
              <a:t> is susceptive </a:t>
            </a:r>
          </a:p>
          <a:p>
            <a:pPr lvl="1">
              <a:buNone/>
            </a:pPr>
            <a:endParaRPr lang="en-US" sz="20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Within </a:t>
            </a:r>
            <a:r>
              <a:rPr lang="en-US" sz="4000" dirty="0" smtClean="0">
                <a:solidFill>
                  <a:srgbClr val="C00000"/>
                </a:solidFill>
              </a:rPr>
              <a:t>807</a:t>
            </a:r>
            <a:r>
              <a:rPr lang="en-US" dirty="0" smtClean="0"/>
              <a:t> movies in the sample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77230" y="2819400"/>
            <a:ext cx="435717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382000" cy="12954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Most rated movies in 2006 sample</a:t>
            </a:r>
          </a:p>
          <a:p>
            <a:pPr lvl="1"/>
            <a:r>
              <a:rPr lang="en-US" sz="2000" dirty="0" smtClean="0"/>
              <a:t>Movie </a:t>
            </a:r>
            <a:r>
              <a:rPr lang="en-US" sz="2000" dirty="0" smtClean="0">
                <a:solidFill>
                  <a:srgbClr val="C00000"/>
                </a:solidFill>
              </a:rPr>
              <a:t>32767</a:t>
            </a:r>
            <a:r>
              <a:rPr lang="en-US" sz="2000" dirty="0" smtClean="0"/>
              <a:t> is susceptive </a:t>
            </a:r>
          </a:p>
          <a:p>
            <a:pPr lvl="1">
              <a:buNone/>
            </a:pPr>
            <a:endParaRPr lang="en-US" sz="20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Within </a:t>
            </a:r>
            <a:r>
              <a:rPr lang="en-US" sz="4000" dirty="0" smtClean="0">
                <a:solidFill>
                  <a:srgbClr val="C00000"/>
                </a:solidFill>
              </a:rPr>
              <a:t>807</a:t>
            </a:r>
            <a:r>
              <a:rPr lang="en-US" dirty="0" smtClean="0"/>
              <a:t> movies in the sample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19400" y="2438400"/>
            <a:ext cx="4419600" cy="32423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685800"/>
          </a:xfrm>
        </p:spPr>
        <p:txBody>
          <a:bodyPr>
            <a:normAutofit/>
          </a:bodyPr>
          <a:lstStyle/>
          <a:p>
            <a:r>
              <a:rPr lang="en-US" dirty="0" smtClean="0"/>
              <a:t>Who watched and rated movie </a:t>
            </a:r>
            <a:r>
              <a:rPr lang="en-US" sz="2400" dirty="0" smtClean="0">
                <a:solidFill>
                  <a:srgbClr val="C00000"/>
                </a:solidFill>
              </a:rPr>
              <a:t>13774</a:t>
            </a:r>
            <a:r>
              <a:rPr lang="en-US" dirty="0" smtClean="0"/>
              <a:t>?</a:t>
            </a:r>
          </a:p>
          <a:p>
            <a:pPr lvl="1">
              <a:buNone/>
            </a:pPr>
            <a:endParaRPr lang="en-US" sz="20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Study a specific movie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3600" y="2590800"/>
            <a:ext cx="6248400" cy="260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685800"/>
          </a:xfrm>
        </p:spPr>
        <p:txBody>
          <a:bodyPr>
            <a:normAutofit/>
          </a:bodyPr>
          <a:lstStyle/>
          <a:p>
            <a:r>
              <a:rPr lang="en-US" dirty="0" smtClean="0"/>
              <a:t>Who watched and rated movie </a:t>
            </a:r>
            <a:r>
              <a:rPr lang="en-US" sz="2400" dirty="0" smtClean="0">
                <a:solidFill>
                  <a:srgbClr val="C00000"/>
                </a:solidFill>
              </a:rPr>
              <a:t>6834</a:t>
            </a:r>
            <a:r>
              <a:rPr lang="en-US" dirty="0" smtClean="0"/>
              <a:t>?</a:t>
            </a:r>
          </a:p>
          <a:p>
            <a:pPr lvl="1">
              <a:buNone/>
            </a:pPr>
            <a:endParaRPr lang="en-US" sz="20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Study another movie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3600" y="2819400"/>
            <a:ext cx="6002322" cy="2271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382000" cy="4953000"/>
          </a:xfrm>
        </p:spPr>
        <p:txBody>
          <a:bodyPr>
            <a:normAutofit/>
          </a:bodyPr>
          <a:lstStyle/>
          <a:p>
            <a:r>
              <a:rPr lang="en-US" dirty="0" smtClean="0">
                <a:hlinkClick r:id="rId2"/>
              </a:rPr>
              <a:t>http://www.netflixprize.com/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http://www.cs.uic.edu/~liub/Netflix-KDD-Cup-2007.html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228600"/>
            <a:ext cx="6915967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4" name="Group 23"/>
          <p:cNvGrpSpPr/>
          <p:nvPr/>
        </p:nvGrpSpPr>
        <p:grpSpPr>
          <a:xfrm>
            <a:off x="5410200" y="2209800"/>
            <a:ext cx="3581400" cy="1477328"/>
            <a:chOff x="5410200" y="2209800"/>
            <a:chExt cx="3581400" cy="1477328"/>
          </a:xfrm>
        </p:grpSpPr>
        <p:sp>
          <p:nvSpPr>
            <p:cNvPr id="22" name="Right Arrow 21"/>
            <p:cNvSpPr/>
            <p:nvPr/>
          </p:nvSpPr>
          <p:spPr>
            <a:xfrm>
              <a:off x="5410200" y="3048000"/>
              <a:ext cx="1600200" cy="76200"/>
            </a:xfrm>
            <a:prstGeom prst="rightArrow">
              <a:avLst/>
            </a:prstGeom>
            <a:solidFill>
              <a:srgbClr val="FF0000"/>
            </a:solidFill>
            <a:ln w="50800" cmpd="sng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086600" y="2209800"/>
              <a:ext cx="1905000" cy="1477328"/>
            </a:xfrm>
            <a:prstGeom prst="rect">
              <a:avLst/>
            </a:prstGeom>
            <a:solidFill>
              <a:srgbClr val="FFFF00"/>
            </a:solidFill>
            <a:ln w="19050" cmpd="sng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Netflix recommender</a:t>
              </a:r>
            </a:p>
            <a:p>
              <a:pPr algn="ctr"/>
              <a:endParaRPr lang="en-US" dirty="0" smtClean="0">
                <a:solidFill>
                  <a:srgbClr val="FF0000"/>
                </a:solidFill>
              </a:endParaRPr>
            </a:p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has an RMSE </a:t>
              </a:r>
            </a:p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of </a:t>
              </a:r>
              <a:r>
                <a:rPr lang="en-US" b="1" dirty="0" smtClean="0">
                  <a:solidFill>
                    <a:srgbClr val="FF0000"/>
                  </a:solidFill>
                </a:rPr>
                <a:t>0.95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Netflix own movie recommender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0" name="Text Placeholder 4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/>
          <a:p>
            <a:pPr marL="342900" indent="-342900" algn="l">
              <a:buFont typeface="Wingdings" pitchFamily="2" charset="2"/>
              <a:buChar char="q"/>
            </a:pPr>
            <a:r>
              <a:rPr lang="en-US" dirty="0" smtClean="0">
                <a:solidFill>
                  <a:srgbClr val="FF0000"/>
                </a:solidFill>
              </a:rPr>
              <a:t>Has an RMSE of </a:t>
            </a:r>
            <a:r>
              <a:rPr lang="en-US" b="1" dirty="0" smtClean="0">
                <a:solidFill>
                  <a:srgbClr val="FF0000"/>
                </a:solidFill>
              </a:rPr>
              <a:t>0.95</a:t>
            </a:r>
          </a:p>
          <a:p>
            <a:pPr marL="342900" indent="-342900" algn="l">
              <a:buFont typeface="Wingdings" pitchFamily="2" charset="2"/>
              <a:buChar char="q"/>
            </a:pPr>
            <a:r>
              <a:rPr lang="en-US" dirty="0" smtClean="0">
                <a:solidFill>
                  <a:srgbClr val="FF0000"/>
                </a:solidFill>
              </a:rPr>
              <a:t>I.e. a typical rating would be off by almost one full star</a:t>
            </a:r>
            <a:endParaRPr lang="en-US" b="1" dirty="0" smtClean="0">
              <a:solidFill>
                <a:srgbClr val="FF0000"/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Netflix Prize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0" name="Text Placeholder 4"/>
          <p:cNvSpPr>
            <a:spLocks noGrp="1"/>
          </p:cNvSpPr>
          <p:nvPr>
            <p:ph type="body" idx="2"/>
          </p:nvPr>
        </p:nvSpPr>
        <p:spPr>
          <a:xfrm>
            <a:off x="2362200" y="5355102"/>
            <a:ext cx="6477000" cy="1121898"/>
          </a:xfrm>
        </p:spPr>
        <p:txBody>
          <a:bodyPr>
            <a:noAutofit/>
          </a:bodyPr>
          <a:lstStyle/>
          <a:p>
            <a:pPr marL="342900" indent="-342900" algn="l">
              <a:buFont typeface="Wingdings" pitchFamily="2" charset="2"/>
              <a:buChar char="q"/>
            </a:pPr>
            <a:r>
              <a:rPr lang="en-US" dirty="0" smtClean="0">
                <a:solidFill>
                  <a:srgbClr val="FF0000"/>
                </a:solidFill>
              </a:rPr>
              <a:t>Winning team developed a system that beat Netflix recommendation algorithm 10.6 % in 2009</a:t>
            </a:r>
          </a:p>
          <a:p>
            <a:pPr marL="342900" indent="-342900" algn="l">
              <a:buFont typeface="Wingdings" pitchFamily="2" charset="2"/>
              <a:buChar char="q"/>
            </a:pPr>
            <a:r>
              <a:rPr lang="en-US" dirty="0" smtClean="0">
                <a:solidFill>
                  <a:srgbClr val="FF0000"/>
                </a:solidFill>
              </a:rPr>
              <a:t>I.e. Their RMSE is 0.857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152400"/>
            <a:ext cx="7025853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23"/>
          <p:cNvGrpSpPr/>
          <p:nvPr/>
        </p:nvGrpSpPr>
        <p:grpSpPr>
          <a:xfrm>
            <a:off x="5410200" y="2209800"/>
            <a:ext cx="3581400" cy="1200329"/>
            <a:chOff x="5410200" y="2209800"/>
            <a:chExt cx="3581400" cy="1200329"/>
          </a:xfrm>
        </p:grpSpPr>
        <p:sp>
          <p:nvSpPr>
            <p:cNvPr id="22" name="Right Arrow 21"/>
            <p:cNvSpPr/>
            <p:nvPr/>
          </p:nvSpPr>
          <p:spPr>
            <a:xfrm>
              <a:off x="5410200" y="3048000"/>
              <a:ext cx="1600200" cy="76200"/>
            </a:xfrm>
            <a:prstGeom prst="rightArrow">
              <a:avLst/>
            </a:prstGeom>
            <a:solidFill>
              <a:srgbClr val="FF0000"/>
            </a:solidFill>
            <a:ln w="50800" cmpd="sng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086600" y="2209800"/>
              <a:ext cx="1905000" cy="1200329"/>
            </a:xfrm>
            <a:prstGeom prst="rect">
              <a:avLst/>
            </a:prstGeom>
            <a:solidFill>
              <a:srgbClr val="FFFF00"/>
            </a:solidFill>
            <a:ln w="19050" cmpd="sng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Netflix prediction has an RMSE of 0.95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  <a:blipFill>
            <a:blip r:embed="rId2" cstate="print"/>
            <a:tile tx="0" ty="0" sx="100000" sy="100000" flip="none" algn="tl"/>
          </a:blipFill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sz="3600" dirty="0" smtClean="0"/>
              <a:t>Develop a recommendation system that beat Netflix recommender </a:t>
            </a:r>
          </a:p>
          <a:p>
            <a:pPr lvl="2"/>
            <a:r>
              <a:rPr lang="en-US" sz="3000" dirty="0" smtClean="0">
                <a:solidFill>
                  <a:srgbClr val="C00000"/>
                </a:solidFill>
              </a:rPr>
              <a:t>By implementing statistical models published by Netflix Prize winners</a:t>
            </a:r>
          </a:p>
          <a:p>
            <a:pPr lvl="2"/>
            <a:r>
              <a:rPr lang="en-US" sz="3000" dirty="0" err="1" smtClean="0">
                <a:solidFill>
                  <a:srgbClr val="C00000"/>
                </a:solidFill>
              </a:rPr>
              <a:t>And/Or</a:t>
            </a:r>
            <a:r>
              <a:rPr lang="en-US" sz="3000" dirty="0" smtClean="0">
                <a:solidFill>
                  <a:srgbClr val="C00000"/>
                </a:solidFill>
              </a:rPr>
              <a:t> </a:t>
            </a:r>
          </a:p>
          <a:p>
            <a:pPr lvl="2"/>
            <a:r>
              <a:rPr lang="en-US" sz="3000" dirty="0" smtClean="0">
                <a:solidFill>
                  <a:srgbClr val="C00000"/>
                </a:solidFill>
              </a:rPr>
              <a:t>Invent a new (better) recommendation algorithm and implement on </a:t>
            </a:r>
            <a:r>
              <a:rPr lang="en-US" sz="3000" dirty="0" err="1" smtClean="0">
                <a:solidFill>
                  <a:srgbClr val="C00000"/>
                </a:solidFill>
              </a:rPr>
              <a:t>Hadoop</a:t>
            </a:r>
            <a:endParaRPr lang="en-US" sz="3000" dirty="0" smtClean="0">
              <a:solidFill>
                <a:srgbClr val="C00000"/>
              </a:solidFill>
            </a:endParaRPr>
          </a:p>
          <a:p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Scope of research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382000" cy="49530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C00000"/>
                </a:solidFill>
              </a:rPr>
              <a:t>100 millions </a:t>
            </a:r>
            <a:r>
              <a:rPr lang="en-US" dirty="0" smtClean="0"/>
              <a:t>ratings sample from 1998 to 2005, </a:t>
            </a:r>
            <a:r>
              <a:rPr lang="en-US" sz="2800" dirty="0" smtClean="0">
                <a:solidFill>
                  <a:srgbClr val="C00000"/>
                </a:solidFill>
              </a:rPr>
              <a:t>480,189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smtClean="0"/>
              <a:t>users</a:t>
            </a:r>
            <a:r>
              <a:rPr lang="en-US" dirty="0" smtClean="0">
                <a:solidFill>
                  <a:srgbClr val="0070C0"/>
                </a:solidFill>
              </a:rPr>
              <a:t>, </a:t>
            </a:r>
            <a:r>
              <a:rPr lang="en-US" sz="2800" dirty="0" smtClean="0">
                <a:solidFill>
                  <a:srgbClr val="C00000"/>
                </a:solidFill>
              </a:rPr>
              <a:t>17,770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smtClean="0"/>
              <a:t>movies</a:t>
            </a:r>
          </a:p>
          <a:p>
            <a:endParaRPr lang="en-US" dirty="0" smtClean="0"/>
          </a:p>
          <a:p>
            <a:r>
              <a:rPr lang="en-US" dirty="0" smtClean="0"/>
              <a:t>Training data form:</a:t>
            </a:r>
          </a:p>
          <a:p>
            <a:pPr algn="ctr">
              <a:buNone/>
            </a:pPr>
            <a:r>
              <a:rPr lang="en-US" sz="2800" dirty="0" smtClean="0">
                <a:solidFill>
                  <a:srgbClr val="C00000"/>
                </a:solidFill>
              </a:rPr>
              <a:t>&lt;user, movie, rating date, rating star&gt; </a:t>
            </a:r>
          </a:p>
          <a:p>
            <a:endParaRPr lang="en-US" dirty="0" smtClean="0"/>
          </a:p>
          <a:p>
            <a:r>
              <a:rPr lang="en-US" dirty="0" smtClean="0"/>
              <a:t>For each movie, </a:t>
            </a:r>
            <a:r>
              <a:rPr lang="en-US" sz="2800" dirty="0" smtClean="0">
                <a:solidFill>
                  <a:srgbClr val="C00000"/>
                </a:solidFill>
              </a:rPr>
              <a:t>title</a:t>
            </a:r>
            <a:r>
              <a:rPr lang="en-US" dirty="0" smtClean="0"/>
              <a:t> and </a:t>
            </a:r>
            <a:r>
              <a:rPr lang="en-US" sz="2800" dirty="0" smtClean="0">
                <a:solidFill>
                  <a:srgbClr val="C00000"/>
                </a:solidFill>
              </a:rPr>
              <a:t>year of release </a:t>
            </a:r>
            <a:r>
              <a:rPr lang="en-US" dirty="0" smtClean="0"/>
              <a:t>are provided in 2</a:t>
            </a:r>
            <a:r>
              <a:rPr lang="en-US" baseline="30000" dirty="0" smtClean="0"/>
              <a:t>nd</a:t>
            </a:r>
            <a:r>
              <a:rPr lang="en-US" dirty="0" smtClean="0"/>
              <a:t> dataset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Netflix datasets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382000" cy="4953000"/>
          </a:xfrm>
        </p:spPr>
        <p:txBody>
          <a:bodyPr>
            <a:normAutofit/>
          </a:bodyPr>
          <a:lstStyle/>
          <a:p>
            <a:r>
              <a:rPr lang="en-US" dirty="0" smtClean="0"/>
              <a:t>A sample of </a:t>
            </a:r>
            <a:r>
              <a:rPr lang="en-US" sz="2800" dirty="0" smtClean="0">
                <a:solidFill>
                  <a:srgbClr val="C00000"/>
                </a:solidFill>
              </a:rPr>
              <a:t>100,000</a:t>
            </a:r>
            <a:r>
              <a:rPr lang="en-US" dirty="0" smtClean="0"/>
              <a:t> data points</a:t>
            </a:r>
          </a:p>
          <a:p>
            <a:pPr lvl="1"/>
            <a:r>
              <a:rPr lang="en-US" dirty="0" smtClean="0"/>
              <a:t>Each point is a record of a customer watched a particular movie in 2006.</a:t>
            </a:r>
          </a:p>
          <a:p>
            <a:pPr lvl="1">
              <a:buNone/>
            </a:pPr>
            <a:endParaRPr lang="en-US" dirty="0" smtClean="0"/>
          </a:p>
          <a:p>
            <a:r>
              <a:rPr lang="en-US" dirty="0" smtClean="0"/>
              <a:t>In </a:t>
            </a:r>
            <a:r>
              <a:rPr lang="en-US" sz="2400" dirty="0" smtClean="0">
                <a:solidFill>
                  <a:srgbClr val="C00000"/>
                </a:solidFill>
              </a:rPr>
              <a:t>100,000</a:t>
            </a:r>
            <a:r>
              <a:rPr lang="en-US" dirty="0" smtClean="0"/>
              <a:t> watched times, the ratings are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2006 sample</a:t>
            </a:r>
            <a:endParaRPr lang="en-US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12932" y="3891584"/>
            <a:ext cx="5940468" cy="23568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382000" cy="4953000"/>
          </a:xfrm>
        </p:spPr>
        <p:txBody>
          <a:bodyPr>
            <a:normAutofit/>
          </a:bodyPr>
          <a:lstStyle/>
          <a:p>
            <a:r>
              <a:rPr lang="en-US" dirty="0" smtClean="0"/>
              <a:t>There are </a:t>
            </a:r>
            <a:r>
              <a:rPr lang="en-US" sz="2400" dirty="0" smtClean="0">
                <a:solidFill>
                  <a:srgbClr val="C00000"/>
                </a:solidFill>
              </a:rPr>
              <a:t>6,822</a:t>
            </a:r>
            <a:r>
              <a:rPr lang="en-US" dirty="0" smtClean="0"/>
              <a:t> customers in the sample </a:t>
            </a:r>
          </a:p>
          <a:p>
            <a:pPr lvl="1"/>
            <a:r>
              <a:rPr lang="en-US" dirty="0" smtClean="0"/>
              <a:t>watched </a:t>
            </a:r>
            <a:r>
              <a:rPr lang="en-US" sz="2000" b="1" dirty="0" smtClean="0">
                <a:solidFill>
                  <a:srgbClr val="C00000"/>
                </a:solidFill>
              </a:rPr>
              <a:t>807</a:t>
            </a:r>
            <a:r>
              <a:rPr lang="en-US" dirty="0" smtClean="0"/>
              <a:t> movies</a:t>
            </a:r>
          </a:p>
          <a:p>
            <a:endParaRPr lang="en-US" dirty="0" smtClean="0"/>
          </a:p>
          <a:p>
            <a:r>
              <a:rPr lang="en-US" dirty="0" smtClean="0"/>
              <a:t>Thus, on average… </a:t>
            </a:r>
          </a:p>
          <a:p>
            <a:pPr lvl="1"/>
            <a:r>
              <a:rPr lang="en-US" sz="2000" dirty="0" smtClean="0"/>
              <a:t>Each person watched   </a:t>
            </a:r>
            <a:r>
              <a:rPr lang="en-US" sz="2000" dirty="0" smtClean="0">
                <a:solidFill>
                  <a:srgbClr val="C00000"/>
                </a:solidFill>
              </a:rPr>
              <a:t>6,822/708 = 9.6      </a:t>
            </a:r>
            <a:r>
              <a:rPr lang="en-US" sz="2000" dirty="0" smtClean="0"/>
              <a:t>movies   in 2006</a:t>
            </a:r>
          </a:p>
          <a:p>
            <a:pPr lvl="1"/>
            <a:r>
              <a:rPr lang="en-US" sz="2000" dirty="0" smtClean="0"/>
              <a:t>Each person watched   </a:t>
            </a:r>
            <a:r>
              <a:rPr lang="en-US" sz="2000" dirty="0" smtClean="0">
                <a:solidFill>
                  <a:srgbClr val="C00000"/>
                </a:solidFill>
              </a:rPr>
              <a:t>100,000/6,822= 14.6 </a:t>
            </a:r>
            <a:r>
              <a:rPr lang="en-US" sz="2000" dirty="0" smtClean="0"/>
              <a:t>times   in 2006</a:t>
            </a:r>
          </a:p>
          <a:p>
            <a:pPr lvl="2"/>
            <a:r>
              <a:rPr lang="en-US" sz="1800" i="1" dirty="0" smtClean="0">
                <a:solidFill>
                  <a:srgbClr val="C00000"/>
                </a:solidFill>
              </a:rPr>
              <a:t>Some people watched  a movie more than once?</a:t>
            </a:r>
          </a:p>
          <a:p>
            <a:pPr lvl="2">
              <a:buNone/>
            </a:pPr>
            <a:endParaRPr lang="en-US" sz="1800" dirty="0" smtClean="0"/>
          </a:p>
          <a:p>
            <a:pPr lvl="1"/>
            <a:r>
              <a:rPr lang="en-US" sz="2000" dirty="0" smtClean="0"/>
              <a:t>Each movie is watched </a:t>
            </a:r>
            <a:r>
              <a:rPr lang="en-US" sz="2000" dirty="0" smtClean="0">
                <a:solidFill>
                  <a:srgbClr val="C00000"/>
                </a:solidFill>
              </a:rPr>
              <a:t>100,000/807= 123.9  </a:t>
            </a:r>
            <a:r>
              <a:rPr lang="en-US" sz="2000" dirty="0" smtClean="0"/>
              <a:t>times  in 2006</a:t>
            </a:r>
          </a:p>
          <a:p>
            <a:pPr lvl="1">
              <a:buNone/>
            </a:pPr>
            <a:endParaRPr lang="en-US" sz="20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2006 sample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382000" cy="2362200"/>
          </a:xfrm>
        </p:spPr>
        <p:txBody>
          <a:bodyPr>
            <a:normAutofit/>
          </a:bodyPr>
          <a:lstStyle/>
          <a:p>
            <a:r>
              <a:rPr lang="en-US" dirty="0" smtClean="0"/>
              <a:t>on average… </a:t>
            </a:r>
          </a:p>
          <a:p>
            <a:pPr lvl="1"/>
            <a:r>
              <a:rPr lang="en-US" sz="2000" dirty="0" smtClean="0"/>
              <a:t>Each person watched   </a:t>
            </a:r>
            <a:r>
              <a:rPr lang="en-US" sz="2000" dirty="0" smtClean="0">
                <a:solidFill>
                  <a:srgbClr val="C00000"/>
                </a:solidFill>
              </a:rPr>
              <a:t>6,822/708 = 9.6      </a:t>
            </a:r>
            <a:r>
              <a:rPr lang="en-US" sz="2000" dirty="0" smtClean="0"/>
              <a:t>movies   in 2006</a:t>
            </a:r>
          </a:p>
          <a:p>
            <a:pPr lvl="1"/>
            <a:r>
              <a:rPr lang="en-US" sz="2000" dirty="0" smtClean="0"/>
              <a:t>Each person watched   </a:t>
            </a:r>
            <a:r>
              <a:rPr lang="en-US" sz="2000" dirty="0" smtClean="0">
                <a:solidFill>
                  <a:srgbClr val="C00000"/>
                </a:solidFill>
              </a:rPr>
              <a:t>100,000/6,822= 14.6 </a:t>
            </a:r>
            <a:r>
              <a:rPr lang="en-US" sz="2000" dirty="0" smtClean="0"/>
              <a:t>times   in 2006</a:t>
            </a:r>
          </a:p>
          <a:p>
            <a:pPr lvl="1">
              <a:buNone/>
            </a:pPr>
            <a:endParaRPr lang="en-US" sz="2000" dirty="0" smtClean="0"/>
          </a:p>
          <a:p>
            <a:r>
              <a:rPr lang="en-US" sz="2400" dirty="0" smtClean="0"/>
              <a:t>Top 10 watchers</a:t>
            </a:r>
          </a:p>
          <a:p>
            <a:pPr lvl="1">
              <a:buNone/>
            </a:pPr>
            <a:endParaRPr lang="en-US" sz="20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With in </a:t>
            </a:r>
            <a:r>
              <a:rPr lang="en-US" sz="4000" dirty="0" smtClean="0">
                <a:solidFill>
                  <a:srgbClr val="C00000"/>
                </a:solidFill>
              </a:rPr>
              <a:t>6,822</a:t>
            </a:r>
            <a:r>
              <a:rPr lang="en-US" dirty="0" smtClean="0"/>
              <a:t> customers</a:t>
            </a:r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86275" y="3886199"/>
            <a:ext cx="3057525" cy="28565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1146</TotalTime>
  <Words>739</Words>
  <Application>Microsoft Office PowerPoint</Application>
  <PresentationFormat>On-screen Show (4:3)</PresentationFormat>
  <Paragraphs>180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Concourse</vt:lpstr>
      <vt:lpstr>Netflix 2006 Sample tabulation &amp; basic stats </vt:lpstr>
      <vt:lpstr>Recap of the problem</vt:lpstr>
      <vt:lpstr>Netflix own movie recommender</vt:lpstr>
      <vt:lpstr>Netflix Prize</vt:lpstr>
      <vt:lpstr>Scope of research</vt:lpstr>
      <vt:lpstr>Netflix datasets</vt:lpstr>
      <vt:lpstr>2006 sample</vt:lpstr>
      <vt:lpstr>2006 sample</vt:lpstr>
      <vt:lpstr>With in 6,822 customers</vt:lpstr>
      <vt:lpstr>How many customer did rate? (1)</vt:lpstr>
      <vt:lpstr>How many customer did rate? (2)</vt:lpstr>
      <vt:lpstr>Within 807 movies in the sample</vt:lpstr>
      <vt:lpstr>If we don’t count movie 32767</vt:lpstr>
      <vt:lpstr>Investigate movie 32767</vt:lpstr>
      <vt:lpstr>Investigate movie 32767 (2)</vt:lpstr>
      <vt:lpstr>With in 6,822 customers</vt:lpstr>
      <vt:lpstr>With in 343 customers who rated</vt:lpstr>
      <vt:lpstr>With in 343 customers who rated</vt:lpstr>
      <vt:lpstr>Study a specific customer</vt:lpstr>
      <vt:lpstr>Study another customer</vt:lpstr>
      <vt:lpstr>Study a random customer ratings</vt:lpstr>
      <vt:lpstr>807 movies watched in sample</vt:lpstr>
      <vt:lpstr>Within 807 movies in the sample</vt:lpstr>
      <vt:lpstr>Within 807 movies in the sample</vt:lpstr>
      <vt:lpstr>Study a specific movie</vt:lpstr>
      <vt:lpstr>Study another movie</vt:lpstr>
      <vt:lpstr>References</vt:lpstr>
    </vt:vector>
  </TitlesOfParts>
  <Company>UHCL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</dc:title>
  <dc:creator>library_guest</dc:creator>
  <cp:lastModifiedBy>hang</cp:lastModifiedBy>
  <cp:revision>163</cp:revision>
  <dcterms:created xsi:type="dcterms:W3CDTF">2011-01-19T00:42:35Z</dcterms:created>
  <dcterms:modified xsi:type="dcterms:W3CDTF">2011-02-02T10:19:28Z</dcterms:modified>
</cp:coreProperties>
</file>