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257" r:id="rId3"/>
    <p:sldId id="259" r:id="rId4"/>
    <p:sldId id="286" r:id="rId5"/>
    <p:sldId id="258" r:id="rId6"/>
    <p:sldId id="260" r:id="rId7"/>
    <p:sldId id="262" r:id="rId8"/>
    <p:sldId id="288" r:id="rId9"/>
    <p:sldId id="265" r:id="rId10"/>
    <p:sldId id="290" r:id="rId11"/>
    <p:sldId id="291" r:id="rId12"/>
    <p:sldId id="289" r:id="rId13"/>
    <p:sldId id="266" r:id="rId14"/>
    <p:sldId id="267" r:id="rId15"/>
    <p:sldId id="268" r:id="rId16"/>
    <p:sldId id="272" r:id="rId17"/>
    <p:sldId id="269" r:id="rId18"/>
    <p:sldId id="292" r:id="rId19"/>
    <p:sldId id="270" r:id="rId20"/>
    <p:sldId id="294" r:id="rId21"/>
    <p:sldId id="271" r:id="rId22"/>
    <p:sldId id="293" r:id="rId23"/>
    <p:sldId id="295" r:id="rId24"/>
    <p:sldId id="264" r:id="rId25"/>
    <p:sldId id="273" r:id="rId26"/>
    <p:sldId id="274" r:id="rId27"/>
    <p:sldId id="275" r:id="rId28"/>
    <p:sldId id="276" r:id="rId29"/>
    <p:sldId id="277" r:id="rId30"/>
    <p:sldId id="279" r:id="rId31"/>
    <p:sldId id="280" r:id="rId32"/>
    <p:sldId id="281" r:id="rId33"/>
    <p:sldId id="282" r:id="rId34"/>
    <p:sldId id="283" r:id="rId35"/>
    <p:sldId id="285" r:id="rId36"/>
    <p:sldId id="284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8000"/>
    <a:srgbClr val="99CCF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fld id="{971DAA88-B5B1-4EFF-A347-83F691EA7B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4FD-25DD-4920-8477-047BD75A091E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A6BD5-B501-4C0F-A84A-6744FF791F46}" type="slidenum">
              <a:rPr lang="en-US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A6BD5-B501-4C0F-A84A-6744FF791F46}" type="slidenum">
              <a:rPr lang="en-US"/>
              <a:pPr/>
              <a:t>11</a:t>
            </a:fld>
            <a:endParaRPr 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A6BD5-B501-4C0F-A84A-6744FF791F46}" type="slidenum">
              <a:rPr lang="en-US"/>
              <a:pPr/>
              <a:t>12</a:t>
            </a:fld>
            <a:endParaRPr 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7ED09-7F94-4B17-BA83-7010FA81D778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DF1E3-7E24-4CFB-9369-1479BA08690D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1D637-E1A5-47FF-ADF9-07142451DB37}" type="slidenum">
              <a:rPr lang="en-US"/>
              <a:pPr/>
              <a:t>15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66A58-DC36-44B1-99E1-357DC237FD64}" type="slidenum">
              <a:rPr lang="en-US"/>
              <a:pPr/>
              <a:t>16</a:t>
            </a:fld>
            <a:endParaRPr lang="en-US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10216-9002-46EC-9BBB-BD684A1502FB}" type="slidenum">
              <a:rPr lang="en-US"/>
              <a:pPr/>
              <a:t>17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10216-9002-46EC-9BBB-BD684A1502FB}" type="slidenum">
              <a:rPr lang="en-US"/>
              <a:pPr/>
              <a:t>18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4BA1F-27D6-40A7-AA08-5F89F09180D5}" type="slidenum">
              <a:rPr lang="en-US"/>
              <a:pPr/>
              <a:t>19</a:t>
            </a:fld>
            <a:endParaRPr lang="en-US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BAA40-CCB7-49CA-894F-7219E134C9BC}" type="slidenum">
              <a:rPr lang="en-US"/>
              <a:pPr/>
              <a:t>2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98EB8-ACAB-44C9-A9AF-F169DEEB3ADC}" type="slidenum">
              <a:rPr lang="en-US"/>
              <a:pPr/>
              <a:t>20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98EB8-ACAB-44C9-A9AF-F169DEEB3ADC}" type="slidenum">
              <a:rPr lang="en-US"/>
              <a:pPr/>
              <a:t>21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98EB8-ACAB-44C9-A9AF-F169DEEB3ADC}" type="slidenum">
              <a:rPr lang="en-US"/>
              <a:pPr/>
              <a:t>22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98EB8-ACAB-44C9-A9AF-F169DEEB3ADC}" type="slidenum">
              <a:rPr lang="en-US"/>
              <a:pPr/>
              <a:t>23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57C93-D060-4941-BCE4-B4B7BAF24219}" type="slidenum">
              <a:rPr lang="en-US"/>
              <a:pPr/>
              <a:t>24</a:t>
            </a:fld>
            <a:endParaRPr lang="en-US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734DD-9760-485F-80A5-7C4618689265}" type="slidenum">
              <a:rPr lang="en-US"/>
              <a:pPr/>
              <a:t>25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13C4F-019A-4516-B847-8E20B9E17540}" type="slidenum">
              <a:rPr lang="en-US"/>
              <a:pPr/>
              <a:t>26</a:t>
            </a:fld>
            <a:endParaRPr lang="en-US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3BA2D-2A13-4593-9B56-6FE7E18E6868}" type="slidenum">
              <a:rPr lang="en-US"/>
              <a:pPr/>
              <a:t>27</a:t>
            </a:fld>
            <a:endParaRPr 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7800C-EE36-4BAB-A2E2-0D1A6037A560}" type="slidenum">
              <a:rPr lang="en-US"/>
              <a:pPr/>
              <a:t>28</a:t>
            </a:fld>
            <a:endParaRPr lang="en-US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BDBC2-3DAD-49C8-962A-CA23CD42A862}" type="slidenum">
              <a:rPr lang="en-US"/>
              <a:pPr/>
              <a:t>29</a:t>
            </a:fld>
            <a:endParaRPr 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1A184-9184-4172-8141-00A245E6A91F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Fundamental economic transformation wrought by the Internet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4F43F-D960-4242-8B79-12228B65F4AB}" type="slidenum">
              <a:rPr lang="en-US"/>
              <a:pPr/>
              <a:t>30</a:t>
            </a:fld>
            <a:endParaRPr 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F1FD5-B8CB-42F0-8432-4C851D5C992D}" type="slidenum">
              <a:rPr lang="en-US"/>
              <a:pPr/>
              <a:t>31</a:t>
            </a:fld>
            <a:endParaRPr lang="en-US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4E272-56E7-47DB-90C7-F93996734030}" type="slidenum">
              <a:rPr lang="en-US"/>
              <a:pPr/>
              <a:t>32</a:t>
            </a:fld>
            <a:endParaRPr lang="en-US"/>
          </a:p>
        </p:txBody>
      </p:sp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9F81F-A238-4464-BAC2-9295F336D90B}" type="slidenum">
              <a:rPr lang="en-US"/>
              <a:pPr/>
              <a:t>33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2A72B-FF1D-4BDE-A4EF-A66767341BC2}" type="slidenum">
              <a:rPr lang="en-US"/>
              <a:pPr/>
              <a:t>34</a:t>
            </a:fld>
            <a:endParaRPr 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4025-7ED7-4E96-9797-FF09AE7DC2DB}" type="slidenum">
              <a:rPr lang="en-US"/>
              <a:pPr/>
              <a:t>35</a:t>
            </a:fld>
            <a:endParaRPr lang="en-US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C6D13-18A0-496B-B63F-63BDA69CDD0E}" type="slidenum">
              <a:rPr lang="en-US"/>
              <a:pPr/>
              <a:t>36</a:t>
            </a:fld>
            <a:endParaRPr 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1A184-9184-4172-8141-00A245E6A91F}" type="slidenum">
              <a:rPr lang="en-US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Fundamental economic transformation wrought by the Internet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A98ED-2229-4C82-87E0-140C9505273F}" type="slidenum">
              <a:rPr lang="en-US"/>
              <a:pPr/>
              <a:t>5</a:t>
            </a:fld>
            <a:endParaRPr 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5D274-69A2-42EC-A656-06847850B9EE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A31F0-A1EA-455E-BA05-F939A4BCC520}" type="slidenum">
              <a:rPr lang="en-US"/>
              <a:pPr/>
              <a:t>7</a:t>
            </a:fld>
            <a:endParaRPr 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12002-C826-460B-9EA5-931490F433D4}" type="slidenum">
              <a:rPr lang="en-US"/>
              <a:pPr/>
              <a:t>8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A6BD5-B501-4C0F-A84A-6744FF791F46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1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+mn-lt"/>
              </a:defRPr>
            </a:lvl1pPr>
          </a:lstStyle>
          <a:p>
            <a:fld id="{0BC10674-D56C-46FB-9147-307FB280DF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152400"/>
            <a:ext cx="2001837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54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524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effectLst/>
              <a:latin typeface="Times New Roman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246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77000"/>
            <a:ext cx="807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/>
                <a:latin typeface="+mn-lt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1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1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1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1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CS345</a:t>
            </a:r>
            <a:br>
              <a:rPr lang="en-US"/>
            </a:br>
            <a:r>
              <a:rPr lang="en-US"/>
              <a:t>Data Mining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Recommendation Systems</a:t>
            </a:r>
          </a:p>
          <a:p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432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effectLst/>
              </a:rPr>
              <a:t>Anand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Rajaraman</a:t>
            </a:r>
            <a:r>
              <a:rPr lang="en-US" sz="2000" dirty="0">
                <a:effectLst/>
              </a:rPr>
              <a:t>, Jeffrey D. </a:t>
            </a:r>
            <a:r>
              <a:rPr lang="en-US" sz="2000" dirty="0" err="1">
                <a:effectLst/>
              </a:rPr>
              <a:t>Ullman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recommendation system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4876800"/>
          </a:xfrm>
        </p:spPr>
        <p:txBody>
          <a:bodyPr/>
          <a:lstStyle/>
          <a:p>
            <a:r>
              <a:rPr lang="en-US" dirty="0" smtClean="0"/>
              <a:t>predict the blanks in the utility matrix</a:t>
            </a:r>
          </a:p>
          <a:p>
            <a:pPr lvl="1"/>
            <a:r>
              <a:rPr lang="en-US" sz="2000" dirty="0" smtClean="0"/>
              <a:t>Would user A like Star Wars episode II ? </a:t>
            </a:r>
          </a:p>
          <a:p>
            <a:pPr lvl="1"/>
            <a:r>
              <a:rPr lang="en-US" sz="2000" dirty="0" smtClean="0"/>
              <a:t>With more data, we observe that people who rated both SW1 and SW2 tend to give them similar ratings.</a:t>
            </a:r>
          </a:p>
          <a:p>
            <a:pPr lvl="1"/>
            <a:r>
              <a:rPr lang="en-US" sz="2000" dirty="0" smtClean="0"/>
              <a:t>Thus, we could conclude that A would also give SW2 a low rating, similar to A’s rating of SW1.</a:t>
            </a:r>
            <a:endParaRPr lang="en-US" sz="2000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3886200"/>
            <a:ext cx="7448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slightly different goal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4876800"/>
          </a:xfrm>
        </p:spPr>
        <p:txBody>
          <a:bodyPr/>
          <a:lstStyle/>
          <a:p>
            <a:r>
              <a:rPr lang="en-US" dirty="0" smtClean="0"/>
              <a:t>Not necessary to predict every blank entry. Rather, discover some entries in each row that are likely to be high. </a:t>
            </a:r>
          </a:p>
          <a:p>
            <a:r>
              <a:rPr lang="en-US" dirty="0" smtClean="0"/>
              <a:t>Does not offer users a ranking of all items, but rather suggests a few that the user should value highly. </a:t>
            </a:r>
          </a:p>
          <a:p>
            <a:r>
              <a:rPr lang="en-US" dirty="0" smtClean="0"/>
              <a:t>It may not even be necessary to find those items with highest expected ratings, but only to find a large subset of those with the highest ratings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Gathering “known” ratings for matrix</a:t>
            </a:r>
          </a:p>
          <a:p>
            <a:r>
              <a:rPr lang="en-US"/>
              <a:t>Extrapolate unknown ratings from known ratings</a:t>
            </a:r>
          </a:p>
          <a:p>
            <a:pPr lvl="1"/>
            <a:r>
              <a:rPr lang="en-US"/>
              <a:t>Mainly interested in high unknown ratings</a:t>
            </a:r>
          </a:p>
          <a:p>
            <a:r>
              <a:rPr lang="en-US"/>
              <a:t>Evaluating extrapolation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Ratings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</a:t>
            </a:r>
          </a:p>
          <a:p>
            <a:pPr lvl="1"/>
            <a:r>
              <a:rPr lang="en-US" dirty="0"/>
              <a:t>Ask people to rate items</a:t>
            </a:r>
          </a:p>
          <a:p>
            <a:pPr lvl="1"/>
            <a:r>
              <a:rPr lang="en-US" dirty="0"/>
              <a:t>Doesn’t work well in practice – people can’t be bothered</a:t>
            </a:r>
          </a:p>
          <a:p>
            <a:r>
              <a:rPr lang="en-US" dirty="0"/>
              <a:t>Implicit</a:t>
            </a:r>
          </a:p>
          <a:p>
            <a:pPr lvl="1"/>
            <a:r>
              <a:rPr lang="en-US" dirty="0"/>
              <a:t>Learn ratings from user actions</a:t>
            </a:r>
          </a:p>
          <a:p>
            <a:pPr lvl="1"/>
            <a:r>
              <a:rPr lang="en-US" dirty="0"/>
              <a:t>e.g., purchase implies high rating</a:t>
            </a:r>
          </a:p>
          <a:p>
            <a:pPr lvl="1"/>
            <a:r>
              <a:rPr lang="en-US" dirty="0"/>
              <a:t>What about low ratings?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Extrapolating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problem: matrix U is sparse</a:t>
            </a:r>
          </a:p>
          <a:p>
            <a:pPr lvl="1"/>
            <a:r>
              <a:rPr lang="en-US"/>
              <a:t>most people have not rated most items</a:t>
            </a:r>
          </a:p>
          <a:p>
            <a:r>
              <a:rPr lang="en-US"/>
              <a:t>Three approaches</a:t>
            </a:r>
          </a:p>
          <a:p>
            <a:pPr lvl="1"/>
            <a:r>
              <a:rPr lang="en-US"/>
              <a:t>Content-based</a:t>
            </a:r>
          </a:p>
          <a:p>
            <a:pPr lvl="1"/>
            <a:r>
              <a:rPr lang="en-US"/>
              <a:t>Collaborative</a:t>
            </a:r>
          </a:p>
          <a:p>
            <a:pPr lvl="1"/>
            <a:r>
              <a:rPr lang="en-US"/>
              <a:t>Hybrid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Content-based recommendations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 idea: recommend items to customer C similar to previous items rated highly by C</a:t>
            </a:r>
          </a:p>
          <a:p>
            <a:r>
              <a:rPr lang="en-US"/>
              <a:t>Movie recommendations</a:t>
            </a:r>
          </a:p>
          <a:p>
            <a:pPr lvl="1"/>
            <a:r>
              <a:rPr lang="en-US"/>
              <a:t>recommend movies with same actor(s), director, genre, …</a:t>
            </a:r>
          </a:p>
          <a:p>
            <a:r>
              <a:rPr lang="en-US"/>
              <a:t>Websites, blogs, news</a:t>
            </a:r>
          </a:p>
          <a:p>
            <a:pPr lvl="1"/>
            <a:r>
              <a:rPr lang="en-US"/>
              <a:t>recommend other sites with “similar” content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of action</a:t>
            </a:r>
          </a:p>
        </p:txBody>
      </p:sp>
      <p:pic>
        <p:nvPicPr>
          <p:cNvPr id="31748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34000" y="1371600"/>
            <a:ext cx="25352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29718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Red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Circles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486400" y="5791200"/>
            <a:ext cx="23923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862388" y="4724400"/>
            <a:ext cx="101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544888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324225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4953000"/>
          </a:xfrm>
        </p:spPr>
        <p:txBody>
          <a:bodyPr/>
          <a:lstStyle/>
          <a:p>
            <a:r>
              <a:rPr lang="en-US" dirty="0"/>
              <a:t>For each item, create an </a:t>
            </a:r>
            <a:r>
              <a:rPr lang="en-US" dirty="0">
                <a:solidFill>
                  <a:srgbClr val="0066FF"/>
                </a:solidFill>
              </a:rPr>
              <a:t>item profile</a:t>
            </a:r>
          </a:p>
          <a:p>
            <a:r>
              <a:rPr lang="en-US" dirty="0"/>
              <a:t>Profile is a set of features</a:t>
            </a:r>
          </a:p>
          <a:p>
            <a:pPr lvl="1"/>
            <a:r>
              <a:rPr lang="en-US" sz="2000" dirty="0" smtClean="0"/>
              <a:t>movies: title</a:t>
            </a:r>
            <a:r>
              <a:rPr lang="en-US" sz="2000" dirty="0"/>
              <a:t>, </a:t>
            </a:r>
            <a:r>
              <a:rPr lang="en-US" sz="2000" dirty="0" smtClean="0"/>
              <a:t>stars, </a:t>
            </a:r>
            <a:r>
              <a:rPr lang="en-US" sz="2000" dirty="0"/>
              <a:t>director</a:t>
            </a:r>
            <a:r>
              <a:rPr lang="en-US" sz="2000" dirty="0" smtClean="0"/>
              <a:t>,…</a:t>
            </a:r>
          </a:p>
          <a:p>
            <a:pPr lvl="1"/>
            <a:r>
              <a:rPr lang="en-US" sz="2000" dirty="0" smtClean="0"/>
              <a:t>E</a:t>
            </a:r>
            <a:r>
              <a:rPr lang="en-US" sz="2000" dirty="0"/>
              <a:t>.</a:t>
            </a:r>
            <a:r>
              <a:rPr lang="en-US" sz="2000" dirty="0" smtClean="0"/>
              <a:t>9.2 show items similarity and the effect of scaling</a:t>
            </a:r>
            <a:endParaRPr lang="en-US" sz="2000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3209925"/>
            <a:ext cx="5381625" cy="28860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Item </a:t>
            </a:r>
            <a:r>
              <a:rPr lang="en-US" dirty="0"/>
              <a:t>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item, create an </a:t>
            </a:r>
            <a:r>
              <a:rPr lang="en-US" dirty="0">
                <a:solidFill>
                  <a:srgbClr val="0066FF"/>
                </a:solidFill>
              </a:rPr>
              <a:t>item profile</a:t>
            </a:r>
          </a:p>
          <a:p>
            <a:r>
              <a:rPr lang="en-US" dirty="0"/>
              <a:t>Profile is a set of features</a:t>
            </a:r>
          </a:p>
          <a:p>
            <a:pPr lvl="1"/>
            <a:r>
              <a:rPr lang="en-US" dirty="0" smtClean="0"/>
              <a:t>text</a:t>
            </a:r>
            <a:r>
              <a:rPr lang="en-US" dirty="0"/>
              <a:t>: set of “important” words in document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pick important words?</a:t>
            </a:r>
          </a:p>
          <a:p>
            <a:pPr lvl="1"/>
            <a:r>
              <a:rPr lang="en-US" dirty="0"/>
              <a:t>Usual heuristic is TF.IDF (Term Frequency times Inverse Doc Frequency)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TF.IDF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dirty="0" err="1"/>
              <a:t>f</a:t>
            </a:r>
            <a:r>
              <a:rPr lang="en-US" baseline="-25000" dirty="0" err="1"/>
              <a:t>ij</a:t>
            </a:r>
            <a:r>
              <a:rPr lang="en-US" dirty="0"/>
              <a:t> = frequency of term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in document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= number of docs that mention term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dirty="0"/>
              <a:t>N = total number of docs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dirty="0"/>
              <a:t>TF.IDF score 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/>
              <a:t> = </a:t>
            </a:r>
            <a:r>
              <a:rPr lang="en-US" i="1" dirty="0" err="1"/>
              <a:t>TF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i="1" dirty="0" smtClean="0">
                <a:latin typeface="cmsy10" pitchFamily="1" charset="0"/>
              </a:rPr>
              <a:t>x</a:t>
            </a:r>
            <a:r>
              <a:rPr lang="en-US" i="1" dirty="0" smtClean="0"/>
              <a:t> </a:t>
            </a:r>
            <a:r>
              <a:rPr lang="en-US" i="1" dirty="0" err="1"/>
              <a:t>IDF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dirty="0"/>
              <a:t>Doc profile = set of words with highest TF.IDF scores, together with their scores</a:t>
            </a: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1905000"/>
            <a:ext cx="24384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857625"/>
            <a:ext cx="1981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effectLst/>
              </a:rPr>
              <a:t>Items</a:t>
            </a:r>
          </a:p>
        </p:txBody>
      </p:sp>
      <p:pic>
        <p:nvPicPr>
          <p:cNvPr id="11269" name="Picture 5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</p:spPr>
      </p:pic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/>
                </a:rPr>
                <a:t>Search</a:t>
              </a:r>
            </a:p>
          </p:txBody>
        </p:sp>
      </p:grpSp>
      <p:grpSp>
        <p:nvGrpSpPr>
          <p:cNvPr id="11279" name="Group 15"/>
          <p:cNvGrpSpPr>
            <a:grpSpLocks/>
          </p:cNvGrpSpPr>
          <p:nvPr/>
        </p:nvGrpSpPr>
        <p:grpSpPr bwMode="auto">
          <a:xfrm>
            <a:off x="2438400" y="3048000"/>
            <a:ext cx="2590800" cy="1143000"/>
            <a:chOff x="1536" y="1920"/>
            <a:chExt cx="1632" cy="72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/>
                </a:rPr>
                <a:t>Recommendations</a:t>
              </a:r>
            </a:p>
          </p:txBody>
        </p:sp>
      </p:grp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494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effectLst/>
              </a:rPr>
              <a:t>Products, web sites, blogs, news items,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profile</a:t>
            </a:r>
          </a:p>
          <a:p>
            <a:pPr lvl="1"/>
            <a:r>
              <a:rPr lang="en-US" sz="2000" dirty="0" smtClean="0"/>
              <a:t>Create vectors with same components to describe user’s preferences. </a:t>
            </a:r>
            <a:endParaRPr lang="en-US" sz="1900" dirty="0"/>
          </a:p>
          <a:p>
            <a:pPr lvl="1"/>
            <a:r>
              <a:rPr lang="en-US" sz="2000" dirty="0" smtClean="0"/>
              <a:t>An estimate of what a user likes is some aggregate of the profiles of the items the user likes.</a:t>
            </a:r>
          </a:p>
          <a:p>
            <a:pPr lvl="1"/>
            <a:r>
              <a:rPr lang="en-US" sz="2000" dirty="0" smtClean="0"/>
              <a:t>Variation: weight by difference from average rating for item</a:t>
            </a:r>
            <a:endParaRPr lang="en-US" sz="2000" dirty="0"/>
          </a:p>
          <a:p>
            <a:r>
              <a:rPr lang="en-US" dirty="0" smtClean="0"/>
              <a:t>Example 9.3</a:t>
            </a:r>
            <a:endParaRPr lang="en-US" dirty="0"/>
          </a:p>
          <a:p>
            <a:pPr lvl="1"/>
            <a:r>
              <a:rPr lang="en-US" sz="1600" dirty="0" smtClean="0"/>
              <a:t>Suppose a movie, represented by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profiles, with components corresponding to stars. Also, the utility matrix has a 1 if the user has seen the movie and blank otherwise.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If 20% of the movies that user A likes have Julia Roberts, then the user profile for A will have 0.2 in the component for Julia Roberts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4876800"/>
          </a:xfrm>
        </p:spPr>
        <p:txBody>
          <a:bodyPr/>
          <a:lstStyle/>
          <a:p>
            <a:r>
              <a:rPr lang="en-US" dirty="0" smtClean="0"/>
              <a:t>Example 9.4</a:t>
            </a:r>
            <a:endParaRPr lang="en-US" dirty="0"/>
          </a:p>
          <a:p>
            <a:pPr lvl="1"/>
            <a:r>
              <a:rPr lang="en-US" sz="1600" dirty="0" smtClean="0"/>
              <a:t>Consider example 9.3, but suppose the utility matrix has ratings in the 1–5 range. </a:t>
            </a:r>
          </a:p>
          <a:p>
            <a:pPr lvl="1"/>
            <a:r>
              <a:rPr lang="en-US" sz="1600" dirty="0" smtClean="0"/>
              <a:t>Suppose user A gives an average rating of 3. There are 3 movies with Julia Roberts as star, and those movies got ratings of 3, 4, and 5. </a:t>
            </a:r>
          </a:p>
          <a:p>
            <a:pPr lvl="1"/>
            <a:r>
              <a:rPr lang="en-US" sz="1600" dirty="0" smtClean="0"/>
              <a:t>Then in the A user profile, the component for Julia Roberts will have value [(3−3) + (4 − 3) + 5−3)]/3 = 1.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User B gives an average rating of 4, and has rated three (possible different) movies starring Julia Roberts. </a:t>
            </a:r>
          </a:p>
          <a:p>
            <a:pPr lvl="1"/>
            <a:r>
              <a:rPr lang="en-US" sz="1600" dirty="0" smtClean="0"/>
              <a:t>B gives these three moves ratings of 2, 3, and 5. </a:t>
            </a:r>
          </a:p>
          <a:p>
            <a:pPr lvl="1"/>
            <a:r>
              <a:rPr lang="en-US" sz="1600" dirty="0" smtClean="0"/>
              <a:t>The user profile for B has, in the component for Julia Roberts the value [(2 − 4) + (3 − 4) + (5 − 4)]/3 = −2/3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Recommending items to user based on content</a:t>
            </a:r>
            <a:endParaRPr lang="en-US" sz="28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r>
              <a:rPr lang="en-US" dirty="0"/>
              <a:t>heuristic</a:t>
            </a:r>
          </a:p>
          <a:p>
            <a:pPr lvl="1"/>
            <a:r>
              <a:rPr lang="en-US" sz="2000" dirty="0" smtClean="0"/>
              <a:t>With profile vectors for both users and items:</a:t>
            </a:r>
          </a:p>
          <a:p>
            <a:pPr lvl="2"/>
            <a:r>
              <a:rPr lang="en-US" sz="1800" dirty="0" smtClean="0"/>
              <a:t>Estimate the degree to which a user would prefer an item by computing the cosine distance between the user’s and item’s vectors</a:t>
            </a:r>
          </a:p>
          <a:p>
            <a:pPr lvl="1"/>
            <a:r>
              <a:rPr lang="en-US" sz="2000" dirty="0" smtClean="0"/>
              <a:t>Given </a:t>
            </a:r>
            <a:r>
              <a:rPr lang="en-US" sz="2000" dirty="0"/>
              <a:t>user profile </a:t>
            </a:r>
            <a:r>
              <a:rPr lang="en-US" sz="2000" b="1" dirty="0"/>
              <a:t>c</a:t>
            </a:r>
            <a:r>
              <a:rPr lang="en-US" sz="2000" dirty="0"/>
              <a:t> and item profile </a:t>
            </a:r>
            <a:r>
              <a:rPr lang="en-US" sz="2000" b="1" dirty="0"/>
              <a:t>s</a:t>
            </a:r>
            <a:r>
              <a:rPr lang="en-US" sz="2000" dirty="0"/>
              <a:t>, estimate </a:t>
            </a:r>
            <a:r>
              <a:rPr lang="en-US" sz="2000" dirty="0" err="1" smtClean="0"/>
              <a:t>cos</a:t>
            </a:r>
            <a:r>
              <a:rPr lang="en-US" sz="2000" dirty="0" smtClean="0"/>
              <a:t>(</a:t>
            </a:r>
            <a:r>
              <a:rPr lang="en-US" sz="2000" b="1" dirty="0" err="1" smtClean="0"/>
              <a:t>c</a:t>
            </a:r>
            <a:r>
              <a:rPr lang="en-US" sz="2000" dirty="0" err="1" smtClean="0"/>
              <a:t>,</a:t>
            </a:r>
            <a:r>
              <a:rPr lang="en-US" sz="2000" b="1" dirty="0" err="1" smtClean="0"/>
              <a:t>s</a:t>
            </a:r>
            <a:r>
              <a:rPr lang="en-US" sz="2000" dirty="0"/>
              <a:t>) = </a:t>
            </a:r>
            <a:r>
              <a:rPr lang="en-US" sz="2000" b="1" dirty="0" err="1" smtClean="0"/>
              <a:t>c</a:t>
            </a:r>
            <a:r>
              <a:rPr lang="en-US" sz="2000" b="1" baseline="30000" dirty="0" err="1" smtClean="0"/>
              <a:t>t</a:t>
            </a:r>
            <a:r>
              <a:rPr lang="en-US" sz="2000" b="1" dirty="0" err="1" smtClean="0"/>
              <a:t>s</a:t>
            </a:r>
            <a:r>
              <a:rPr lang="en-US" sz="2000" dirty="0"/>
              <a:t>/(|</a:t>
            </a:r>
            <a:r>
              <a:rPr lang="en-US" sz="2000" b="1" dirty="0"/>
              <a:t>c</a:t>
            </a:r>
            <a:r>
              <a:rPr lang="en-US" sz="2000" dirty="0"/>
              <a:t>||</a:t>
            </a:r>
            <a:r>
              <a:rPr lang="en-US" sz="2000" b="1" dirty="0"/>
              <a:t>s</a:t>
            </a:r>
            <a:r>
              <a:rPr lang="en-US" sz="2000" dirty="0"/>
              <a:t>|)</a:t>
            </a:r>
          </a:p>
          <a:p>
            <a:pPr lvl="1"/>
            <a:r>
              <a:rPr lang="en-US" sz="2000" dirty="0" smtClean="0"/>
              <a:t>Example 9.5:</a:t>
            </a:r>
          </a:p>
          <a:p>
            <a:pPr lvl="2"/>
            <a:r>
              <a:rPr lang="en-US" sz="1900" dirty="0" smtClean="0"/>
              <a:t>Consider E.9.3. The user profile will have components for stars proportional to the likelihood that the star appear in the movie the user like</a:t>
            </a:r>
          </a:p>
          <a:p>
            <a:pPr lvl="2"/>
            <a:r>
              <a:rPr lang="en-US" sz="1900" dirty="0" smtClean="0"/>
              <a:t>Thus, the highest recommendation [lowest </a:t>
            </a:r>
            <a:r>
              <a:rPr lang="en-US" sz="1800" dirty="0" err="1" smtClean="0"/>
              <a:t>cos</a:t>
            </a:r>
            <a:r>
              <a:rPr lang="en-US" sz="1800" dirty="0" smtClean="0"/>
              <a:t>(</a:t>
            </a:r>
            <a:r>
              <a:rPr lang="en-US" sz="1800" b="1" dirty="0" err="1" smtClean="0"/>
              <a:t>c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s</a:t>
            </a:r>
            <a:r>
              <a:rPr lang="en-US" sz="1800" dirty="0" smtClean="0"/>
              <a:t>)] belong to the movies with lot of stars appear in many movies the user like. </a:t>
            </a:r>
            <a:endParaRPr lang="en-US" sz="19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Recommending items to user based on content</a:t>
            </a:r>
            <a:endParaRPr lang="en-US" sz="28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Example 9.5:</a:t>
            </a:r>
          </a:p>
          <a:p>
            <a:pPr lvl="2"/>
            <a:r>
              <a:rPr lang="en-US" sz="1800" dirty="0" smtClean="0"/>
              <a:t>Consider E.9.3. The user profile will have components for stars proportional to the likelihood that the star appear in the movie the user like</a:t>
            </a:r>
          </a:p>
          <a:p>
            <a:pPr lvl="2"/>
            <a:r>
              <a:rPr lang="en-US" sz="1800" dirty="0" smtClean="0"/>
              <a:t>Thus, the highest recommendation [lowest </a:t>
            </a:r>
            <a:r>
              <a:rPr lang="en-US" sz="1800" dirty="0" err="1" smtClean="0"/>
              <a:t>cos</a:t>
            </a:r>
            <a:r>
              <a:rPr lang="en-US" sz="1800" dirty="0" smtClean="0"/>
              <a:t>(</a:t>
            </a:r>
            <a:r>
              <a:rPr lang="en-US" sz="1800" b="1" dirty="0" err="1" smtClean="0"/>
              <a:t>c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s</a:t>
            </a:r>
            <a:r>
              <a:rPr lang="en-US" sz="1800" dirty="0" smtClean="0"/>
              <a:t>)] belong to the movies with lot of stars appear in many movies the user like.</a:t>
            </a:r>
          </a:p>
          <a:p>
            <a:pPr lvl="2">
              <a:buNone/>
            </a:pPr>
            <a:endParaRPr lang="en-US" sz="1800" dirty="0"/>
          </a:p>
          <a:p>
            <a:pPr lvl="2"/>
            <a:r>
              <a:rPr lang="en-US" sz="1900" dirty="0"/>
              <a:t>Now, consider example </a:t>
            </a:r>
            <a:r>
              <a:rPr lang="en-US" sz="1900" dirty="0" smtClean="0"/>
              <a:t>9.4. </a:t>
            </a:r>
            <a:r>
              <a:rPr lang="en-US" sz="1800" dirty="0" smtClean="0"/>
              <a:t>The </a:t>
            </a:r>
            <a:r>
              <a:rPr lang="en-US" sz="1800" dirty="0"/>
              <a:t>user profile vector </a:t>
            </a:r>
            <a:r>
              <a:rPr lang="en-US" sz="1800" dirty="0" smtClean="0"/>
              <a:t>have </a:t>
            </a:r>
            <a:r>
              <a:rPr lang="en-US" sz="1800" dirty="0"/>
              <a:t>positive numbers for stars </a:t>
            </a:r>
            <a:r>
              <a:rPr lang="en-US" sz="1800" dirty="0" smtClean="0"/>
              <a:t>appear in </a:t>
            </a:r>
            <a:r>
              <a:rPr lang="en-US" sz="1800" dirty="0" smtClean="0"/>
              <a:t>movies </a:t>
            </a:r>
            <a:r>
              <a:rPr lang="en-US" sz="1800" dirty="0"/>
              <a:t>user like and </a:t>
            </a:r>
            <a:r>
              <a:rPr lang="en-US" sz="1800" dirty="0" err="1"/>
              <a:t>neg</a:t>
            </a:r>
            <a:r>
              <a:rPr lang="en-US" sz="1800" dirty="0"/>
              <a:t> numbers for stars </a:t>
            </a:r>
            <a:r>
              <a:rPr lang="en-US" sz="1800" dirty="0" smtClean="0"/>
              <a:t>in </a:t>
            </a:r>
            <a:r>
              <a:rPr lang="en-US" sz="1800" dirty="0"/>
              <a:t>movies the user does not like. </a:t>
            </a:r>
            <a:endParaRPr lang="en-US" sz="1800" dirty="0" smtClean="0"/>
          </a:p>
          <a:p>
            <a:pPr lvl="3"/>
            <a:r>
              <a:rPr lang="en-US" sz="1500" dirty="0" smtClean="0"/>
              <a:t>Consider a movie with many stars the user likes and few stars the user does not like. The cosine of the angle between the user’s and the movie’s vectors will be a large positive number.  </a:t>
            </a:r>
          </a:p>
          <a:p>
            <a:pPr lvl="2"/>
            <a:endParaRPr lang="en-US" sz="1800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approaches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user, learn a classifier that classifies items into rating classes</a:t>
            </a:r>
          </a:p>
          <a:p>
            <a:pPr lvl="1"/>
            <a:r>
              <a:rPr lang="en-US"/>
              <a:t>liked by user and not liked by user</a:t>
            </a:r>
          </a:p>
          <a:p>
            <a:pPr lvl="1"/>
            <a:r>
              <a:rPr lang="en-US"/>
              <a:t>e.g., Bayesian, regression, SVM</a:t>
            </a:r>
          </a:p>
          <a:p>
            <a:r>
              <a:rPr lang="en-US"/>
              <a:t>Apply classifier to each item to find recommendation candidates</a:t>
            </a:r>
          </a:p>
          <a:p>
            <a:r>
              <a:rPr lang="en-US"/>
              <a:t>Problem: scalability</a:t>
            </a:r>
          </a:p>
          <a:p>
            <a:pPr lvl="1"/>
            <a:r>
              <a:rPr lang="en-US"/>
              <a:t>Won’t investigate further in this class</a:t>
            </a:r>
          </a:p>
          <a:p>
            <a:pPr>
              <a:buFont typeface="Wingdings" pitchFamily="1" charset="2"/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28600"/>
            <a:ext cx="8001000" cy="838200"/>
          </a:xfrm>
        </p:spPr>
        <p:txBody>
          <a:bodyPr/>
          <a:lstStyle/>
          <a:p>
            <a:r>
              <a:rPr lang="en-US" sz="3400"/>
              <a:t>Limitations of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the appropriate features</a:t>
            </a:r>
          </a:p>
          <a:p>
            <a:pPr lvl="1"/>
            <a:r>
              <a:rPr lang="en-US"/>
              <a:t>e.g., images, movies, music</a:t>
            </a:r>
          </a:p>
          <a:p>
            <a:r>
              <a:rPr lang="en-US"/>
              <a:t>Overspecialization</a:t>
            </a:r>
          </a:p>
          <a:p>
            <a:pPr lvl="1"/>
            <a:r>
              <a:rPr lang="en-US"/>
              <a:t>Never recommends items outside user’s content profile</a:t>
            </a:r>
          </a:p>
          <a:p>
            <a:pPr lvl="1"/>
            <a:r>
              <a:rPr lang="en-US"/>
              <a:t>People might have multiple interests</a:t>
            </a:r>
          </a:p>
          <a:p>
            <a:r>
              <a:rPr lang="en-US"/>
              <a:t>Recommendations for new users</a:t>
            </a:r>
          </a:p>
          <a:p>
            <a:pPr lvl="1"/>
            <a:r>
              <a:rPr lang="en-US"/>
              <a:t>How to build a profile?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Filtering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user c</a:t>
            </a:r>
          </a:p>
          <a:p>
            <a:r>
              <a:rPr lang="en-US"/>
              <a:t>Find set D of other users whose ratings are “similar” to c’s ratings</a:t>
            </a:r>
          </a:p>
          <a:p>
            <a:r>
              <a:rPr lang="en-US"/>
              <a:t>Estimate user’s ratings based on ratings of users in 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 users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4267200"/>
          </a:xfrm>
        </p:spPr>
        <p:txBody>
          <a:bodyPr/>
          <a:lstStyle/>
          <a:p>
            <a:r>
              <a:rPr lang="en-US"/>
              <a:t>Let r</a:t>
            </a:r>
            <a:r>
              <a:rPr lang="en-US" baseline="-25000"/>
              <a:t>x</a:t>
            </a:r>
            <a:r>
              <a:rPr lang="en-US"/>
              <a:t> be the vector of user x’s ratings</a:t>
            </a:r>
          </a:p>
          <a:p>
            <a:r>
              <a:rPr lang="en-US"/>
              <a:t>Cosine similarity measure</a:t>
            </a:r>
          </a:p>
          <a:p>
            <a:pPr lvl="1"/>
            <a:r>
              <a:rPr lang="en-US"/>
              <a:t>sim(x,y) = cos(r</a:t>
            </a:r>
            <a:r>
              <a:rPr lang="en-US" baseline="-25000"/>
              <a:t>x </a:t>
            </a:r>
            <a:r>
              <a:rPr lang="en-US"/>
              <a:t>, r</a:t>
            </a:r>
            <a:r>
              <a:rPr lang="en-US" baseline="-25000"/>
              <a:t>y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Pearson correlation coefficient</a:t>
            </a:r>
          </a:p>
          <a:p>
            <a:pPr lvl="1"/>
            <a:r>
              <a:rPr lang="en-US"/>
              <a:t>S</a:t>
            </a:r>
            <a:r>
              <a:rPr lang="en-US" baseline="-25000"/>
              <a:t>xy</a:t>
            </a:r>
            <a:r>
              <a:rPr lang="en-US"/>
              <a:t> = items rated by both users x and y</a:t>
            </a:r>
          </a:p>
          <a:p>
            <a:pPr lvl="1">
              <a:buFont typeface="Wingdings" pitchFamily="1" charset="2"/>
              <a:buNone/>
            </a:pPr>
            <a:endParaRPr lang="en-US"/>
          </a:p>
          <a:p>
            <a:pPr>
              <a:buFont typeface="Wingdings" pitchFamily="1" charset="2"/>
              <a:buNone/>
            </a:pPr>
            <a:r>
              <a:rPr lang="en-US"/>
              <a:t>	</a:t>
            </a:r>
          </a:p>
        </p:txBody>
      </p:sp>
      <p:pic>
        <p:nvPicPr>
          <p:cNvPr id="348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546600"/>
            <a:ext cx="6781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Rating predictions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Let D be the set of </a:t>
            </a:r>
            <a:r>
              <a:rPr lang="en-US" sz="2400" i="1"/>
              <a:t>k</a:t>
            </a:r>
            <a:r>
              <a:rPr lang="en-US" sz="2400"/>
              <a:t> users most similar to </a:t>
            </a:r>
            <a:r>
              <a:rPr lang="en-US" sz="2400" i="1"/>
              <a:t>c </a:t>
            </a:r>
            <a:r>
              <a:rPr lang="en-US" sz="2400"/>
              <a:t>who have rated item </a:t>
            </a:r>
            <a:r>
              <a:rPr lang="en-US" sz="2400" i="1"/>
              <a:t>s</a:t>
            </a:r>
          </a:p>
          <a:p>
            <a:r>
              <a:rPr lang="en-US" sz="2400"/>
              <a:t>Possibilities for prediction function (item s):</a:t>
            </a:r>
          </a:p>
          <a:p>
            <a:pPr lvl="1"/>
            <a:r>
              <a:rPr lang="en-US"/>
              <a:t>r</a:t>
            </a:r>
            <a:r>
              <a:rPr lang="en-US" baseline="-25000"/>
              <a:t>cs</a:t>
            </a:r>
            <a:r>
              <a:rPr lang="en-US"/>
              <a:t> = 1/k </a:t>
            </a:r>
            <a:r>
              <a:rPr lang="en-US">
                <a:latin typeface="Symbol" pitchFamily="1" charset="2"/>
                <a:sym typeface="Symbol" pitchFamily="1" charset="2"/>
              </a:rPr>
              <a:t></a:t>
            </a:r>
            <a:r>
              <a:rPr lang="en-US" baseline="-25000">
                <a:sym typeface="Symbol" pitchFamily="1" charset="2"/>
              </a:rPr>
              <a:t>d</a:t>
            </a:r>
            <a:r>
              <a:rPr lang="en-US" baseline="-25000">
                <a:latin typeface="cmsy10" pitchFamily="1" charset="0"/>
                <a:sym typeface="Symbol" pitchFamily="1" charset="2"/>
              </a:rPr>
              <a:t>2</a:t>
            </a:r>
            <a:r>
              <a:rPr lang="en-US" baseline="-25000">
                <a:sym typeface="Symbol" pitchFamily="1" charset="2"/>
              </a:rPr>
              <a:t>D</a:t>
            </a:r>
            <a:r>
              <a:rPr lang="en-US"/>
              <a:t> r</a:t>
            </a:r>
            <a:r>
              <a:rPr lang="en-US" baseline="-25000"/>
              <a:t>ds</a:t>
            </a:r>
          </a:p>
          <a:p>
            <a:pPr lvl="1"/>
            <a:endParaRPr lang="en-US" baseline="-25000"/>
          </a:p>
          <a:p>
            <a:pPr lvl="1"/>
            <a:r>
              <a:rPr lang="en-US"/>
              <a:t>r</a:t>
            </a:r>
            <a:r>
              <a:rPr lang="en-US" baseline="-25000"/>
              <a:t>cs</a:t>
            </a:r>
            <a:r>
              <a:rPr lang="en-US"/>
              <a:t> = (</a:t>
            </a:r>
            <a:r>
              <a:rPr lang="en-US">
                <a:latin typeface="Symbol" pitchFamily="1" charset="2"/>
                <a:sym typeface="Symbol" pitchFamily="1" charset="2"/>
              </a:rPr>
              <a:t></a:t>
            </a:r>
            <a:r>
              <a:rPr lang="en-US" baseline="-25000">
                <a:sym typeface="Symbol" pitchFamily="1" charset="2"/>
              </a:rPr>
              <a:t>d</a:t>
            </a:r>
            <a:r>
              <a:rPr lang="en-US" baseline="-25000">
                <a:latin typeface="cmsy10" pitchFamily="1" charset="0"/>
                <a:sym typeface="Symbol" pitchFamily="1" charset="2"/>
              </a:rPr>
              <a:t>2</a:t>
            </a:r>
            <a:r>
              <a:rPr lang="en-US" baseline="-25000">
                <a:sym typeface="Symbol" pitchFamily="1" charset="2"/>
              </a:rPr>
              <a:t>D</a:t>
            </a:r>
            <a:r>
              <a:rPr lang="en-US"/>
              <a:t> sim(c,d)</a:t>
            </a:r>
            <a:r>
              <a:rPr lang="en-US">
                <a:latin typeface="cmsy10" pitchFamily="1" charset="0"/>
              </a:rPr>
              <a:t>£ </a:t>
            </a:r>
            <a:r>
              <a:rPr lang="en-US"/>
              <a:t>r</a:t>
            </a:r>
            <a:r>
              <a:rPr lang="en-US" baseline="-25000"/>
              <a:t>ds</a:t>
            </a:r>
            <a:r>
              <a:rPr lang="en-US"/>
              <a:t>)/(</a:t>
            </a:r>
            <a:r>
              <a:rPr lang="en-US">
                <a:latin typeface="Symbol" pitchFamily="1" charset="2"/>
                <a:sym typeface="Symbol" pitchFamily="1" charset="2"/>
              </a:rPr>
              <a:t></a:t>
            </a:r>
            <a:r>
              <a:rPr lang="en-US" baseline="-50000">
                <a:sym typeface="Symbol" pitchFamily="1" charset="2"/>
              </a:rPr>
              <a:t>d</a:t>
            </a:r>
            <a:r>
              <a:rPr lang="en-US" baseline="-25000">
                <a:latin typeface="cmsy10" pitchFamily="1" charset="0"/>
                <a:sym typeface="Symbol" pitchFamily="1" charset="2"/>
              </a:rPr>
              <a:t>2</a:t>
            </a:r>
            <a:r>
              <a:rPr lang="en-US" baseline="-50000">
                <a:sym typeface="Symbol" pitchFamily="1" charset="2"/>
              </a:rPr>
              <a:t> D</a:t>
            </a:r>
            <a:r>
              <a:rPr lang="en-US">
                <a:latin typeface="Times" pitchFamily="1" charset="0"/>
                <a:sym typeface="Symbol" pitchFamily="1" charset="2"/>
              </a:rPr>
              <a:t> </a:t>
            </a:r>
            <a:r>
              <a:rPr lang="en-US"/>
              <a:t>sim(c,d))</a:t>
            </a:r>
          </a:p>
          <a:p>
            <a:pPr lvl="1"/>
            <a:endParaRPr lang="en-US"/>
          </a:p>
          <a:p>
            <a:pPr lvl="1"/>
            <a:r>
              <a:rPr lang="en-US"/>
              <a:t>Other options?</a:t>
            </a:r>
          </a:p>
          <a:p>
            <a:r>
              <a:rPr lang="en-US"/>
              <a:t>Many tricks possible…</a:t>
            </a:r>
          </a:p>
          <a:p>
            <a:pPr lvl="1">
              <a:buFont typeface="Wingdings" pitchFamily="1" charset="2"/>
              <a:buNone/>
            </a:pPr>
            <a:endParaRPr lang="en-US"/>
          </a:p>
          <a:p>
            <a:pPr lvl="1"/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Expensive step is finding k most similar customers</a:t>
            </a:r>
          </a:p>
          <a:p>
            <a:pPr lvl="1"/>
            <a:r>
              <a:rPr lang="en-US"/>
              <a:t>O(|U|) </a:t>
            </a:r>
          </a:p>
          <a:p>
            <a:r>
              <a:rPr lang="en-US"/>
              <a:t>Too expensive to do at runtime</a:t>
            </a:r>
          </a:p>
          <a:p>
            <a:pPr lvl="1"/>
            <a:r>
              <a:rPr lang="en-US"/>
              <a:t>Need to pre-compute</a:t>
            </a:r>
          </a:p>
          <a:p>
            <a:r>
              <a:rPr lang="en-US"/>
              <a:t>Naïve precomputation takes time O(N|U|)</a:t>
            </a:r>
          </a:p>
          <a:p>
            <a:pPr lvl="1"/>
            <a:r>
              <a:rPr lang="en-US"/>
              <a:t>Simple trick gives some speedup</a:t>
            </a:r>
          </a:p>
          <a:p>
            <a:r>
              <a:rPr lang="en-US"/>
              <a:t>Can use clustering, partitioning as alternatives, but quality degrades</a:t>
            </a:r>
          </a:p>
          <a:p>
            <a:pPr lvl="1">
              <a:buFont typeface="Wingdings" pitchFamily="1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z="3400" dirty="0" smtClean="0"/>
              <a:t>Types of recommendation systems</a:t>
            </a:r>
            <a:endParaRPr lang="en-US" sz="3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Content-based systems examine properties of the items recommended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Netflix user watched many cowboy movies, then recommend a movie classified in the database as having the “cowboy” genre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Collaborative filtering systems recommend items based on similarity measures between users and/or items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items recommended to user A are those preferred by similar users B, C, D.</a:t>
            </a:r>
            <a:endParaRPr lang="en-US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Item-Item Collaborative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far: User-user collaborative filtering</a:t>
            </a:r>
          </a:p>
          <a:p>
            <a:r>
              <a:rPr lang="en-US"/>
              <a:t>Another view</a:t>
            </a:r>
          </a:p>
          <a:p>
            <a:pPr lvl="1"/>
            <a:r>
              <a:rPr lang="en-US"/>
              <a:t>For item s, find other similar items </a:t>
            </a:r>
          </a:p>
          <a:p>
            <a:pPr lvl="1"/>
            <a:r>
              <a:rPr lang="en-US"/>
              <a:t>Estimate rating for item based on ratings for similar items</a:t>
            </a:r>
          </a:p>
          <a:p>
            <a:pPr lvl="1"/>
            <a:r>
              <a:rPr lang="en-US"/>
              <a:t>Can use same similarity metrics and prediction functions as in user-user model</a:t>
            </a:r>
          </a:p>
          <a:p>
            <a:r>
              <a:rPr lang="en-US"/>
              <a:t>In practice, it has been observed that item-item often works better than user-user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z="3400"/>
              <a:t>Pros and 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Works for any kind of item</a:t>
            </a:r>
          </a:p>
          <a:p>
            <a:pPr lvl="1"/>
            <a:r>
              <a:rPr lang="en-US"/>
              <a:t>No feature selection needed</a:t>
            </a:r>
          </a:p>
          <a:p>
            <a:r>
              <a:rPr lang="en-US"/>
              <a:t>New user problem</a:t>
            </a:r>
          </a:p>
          <a:p>
            <a:r>
              <a:rPr lang="en-US"/>
              <a:t>New item problem</a:t>
            </a:r>
          </a:p>
          <a:p>
            <a:r>
              <a:rPr lang="en-US"/>
              <a:t>Sparsity of rating matrix</a:t>
            </a:r>
          </a:p>
          <a:p>
            <a:pPr lvl="1"/>
            <a:r>
              <a:rPr lang="en-US"/>
              <a:t>Cluster-based smoothing?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 two separate recommenders and combine predictions</a:t>
            </a:r>
          </a:p>
          <a:p>
            <a:r>
              <a:rPr lang="en-US"/>
              <a:t>Add content-based methods to collaborative filtering</a:t>
            </a:r>
          </a:p>
          <a:p>
            <a:pPr lvl="1"/>
            <a:r>
              <a:rPr lang="en-US"/>
              <a:t>item profiles for new item problem</a:t>
            </a:r>
          </a:p>
          <a:p>
            <a:pPr lvl="1"/>
            <a:r>
              <a:rPr lang="en-US"/>
              <a:t>demographics to deal with new user problem</a:t>
            </a:r>
          </a:p>
          <a:p>
            <a:pPr lvl="1">
              <a:buFont typeface="Wingdings" pitchFamily="1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28600"/>
            <a:ext cx="8001000" cy="838200"/>
          </a:xfrm>
        </p:spPr>
        <p:txBody>
          <a:bodyPr/>
          <a:lstStyle/>
          <a:p>
            <a:r>
              <a:rPr lang="en-US"/>
              <a:t>Evaluating Predictions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Compare predictions with known ratings</a:t>
            </a:r>
          </a:p>
          <a:p>
            <a:pPr lvl="1">
              <a:lnSpc>
                <a:spcPct val="90000"/>
              </a:lnSpc>
            </a:pPr>
            <a:r>
              <a:rPr lang="en-US"/>
              <a:t>Root-mean-square error (RMSE)</a:t>
            </a:r>
          </a:p>
          <a:p>
            <a:pPr>
              <a:lnSpc>
                <a:spcPct val="90000"/>
              </a:lnSpc>
            </a:pPr>
            <a:r>
              <a:rPr lang="en-US"/>
              <a:t>Another approach: 0/1 model</a:t>
            </a:r>
          </a:p>
          <a:p>
            <a:pPr lvl="1">
              <a:lnSpc>
                <a:spcPct val="90000"/>
              </a:lnSpc>
            </a:pPr>
            <a:r>
              <a:rPr lang="en-US"/>
              <a:t>Coverage</a:t>
            </a:r>
          </a:p>
          <a:p>
            <a:pPr lvl="2">
              <a:lnSpc>
                <a:spcPct val="90000"/>
              </a:lnSpc>
            </a:pPr>
            <a:r>
              <a:rPr lang="en-US"/>
              <a:t>Number of items/users for which system can make predictions </a:t>
            </a:r>
          </a:p>
          <a:p>
            <a:pPr lvl="1">
              <a:lnSpc>
                <a:spcPct val="90000"/>
              </a:lnSpc>
            </a:pPr>
            <a:r>
              <a:rPr lang="en-US"/>
              <a:t>Precision</a:t>
            </a:r>
          </a:p>
          <a:p>
            <a:pPr lvl="2">
              <a:lnSpc>
                <a:spcPct val="90000"/>
              </a:lnSpc>
            </a:pPr>
            <a:r>
              <a:rPr lang="en-US"/>
              <a:t>Accuracy of predictions </a:t>
            </a:r>
          </a:p>
          <a:p>
            <a:pPr lvl="1">
              <a:lnSpc>
                <a:spcPct val="90000"/>
              </a:lnSpc>
            </a:pPr>
            <a:r>
              <a:rPr lang="en-US"/>
              <a:t>Receiver operating characteristic (ROC)</a:t>
            </a:r>
          </a:p>
          <a:p>
            <a:pPr lvl="2">
              <a:lnSpc>
                <a:spcPct val="90000"/>
              </a:lnSpc>
            </a:pPr>
            <a:r>
              <a:rPr lang="en-US"/>
              <a:t>Tradeoff curve between false positives and false negatives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Measures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Narrow focus on accuracy sometimes misses the point</a:t>
            </a:r>
          </a:p>
          <a:p>
            <a:pPr lvl="1"/>
            <a:r>
              <a:rPr lang="en-US"/>
              <a:t>Prediction Diversity</a:t>
            </a:r>
          </a:p>
          <a:p>
            <a:pPr lvl="1"/>
            <a:r>
              <a:rPr lang="en-US"/>
              <a:t>Prediction Context</a:t>
            </a:r>
          </a:p>
          <a:p>
            <a:pPr lvl="1"/>
            <a:r>
              <a:rPr lang="en-US"/>
              <a:t>Order of predictions</a:t>
            </a:r>
          </a:p>
          <a:p>
            <a:r>
              <a:rPr lang="en-US"/>
              <a:t>In practice, we care only to predict high ratings</a:t>
            </a:r>
          </a:p>
          <a:p>
            <a:pPr lvl="1"/>
            <a:r>
              <a:rPr lang="en-US"/>
              <a:t>RMSE might penalize a method that does well for high ratings and badly for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Tip: Add data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Leverage all the Netflix data</a:t>
            </a:r>
          </a:p>
          <a:p>
            <a:pPr lvl="1"/>
            <a:r>
              <a:rPr lang="en-US"/>
              <a:t>Don’t try to reduce data size in an effort to make fancy algorithms work</a:t>
            </a:r>
          </a:p>
          <a:p>
            <a:pPr lvl="1"/>
            <a:r>
              <a:rPr lang="en-US"/>
              <a:t>Simple methods on large data do best</a:t>
            </a:r>
          </a:p>
          <a:p>
            <a:r>
              <a:rPr lang="en-US"/>
              <a:t>Add more data</a:t>
            </a:r>
          </a:p>
          <a:p>
            <a:pPr lvl="1"/>
            <a:r>
              <a:rPr lang="en-US"/>
              <a:t>e.g., add IMDB data on genres</a:t>
            </a:r>
          </a:p>
          <a:p>
            <a:r>
              <a:rPr lang="en-US"/>
              <a:t>More Data Beats Better Algorithms</a:t>
            </a:r>
          </a:p>
          <a:p>
            <a:pPr>
              <a:buFont typeface="Wingdings" pitchFamily="1" charset="2"/>
              <a:buNone/>
            </a:pPr>
            <a:r>
              <a:rPr lang="en-US" sz="1600" b="1">
                <a:solidFill>
                  <a:schemeClr val="accent2"/>
                </a:solidFill>
                <a:latin typeface="Courier New" pitchFamily="1" charset="0"/>
              </a:rPr>
              <a:t>http://anand.typepad.com/datawocky/2008/03/more-data-usual.html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similar vectors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problem that comes up in many settings</a:t>
            </a:r>
          </a:p>
          <a:p>
            <a:r>
              <a:rPr lang="en-US"/>
              <a:t>Given a large number N of vectors in some high-dimensional space (M dimensions), find pairs of vectors that have high cosine-similarity</a:t>
            </a:r>
          </a:p>
          <a:p>
            <a:pPr lvl="1"/>
            <a:r>
              <a:rPr lang="en-US"/>
              <a:t>e.g., user profiles, item profiles</a:t>
            </a:r>
          </a:p>
          <a:p>
            <a:r>
              <a:rPr lang="en-US"/>
              <a:t>Perfect set-up for next topic!</a:t>
            </a:r>
          </a:p>
          <a:p>
            <a:pPr lvl="1"/>
            <a:r>
              <a:rPr lang="en-US"/>
              <a:t>Near-neighbor search in high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z="3400" dirty="0" smtClean="0"/>
              <a:t>Why recommendation system?</a:t>
            </a:r>
            <a:endParaRPr lang="en-US" sz="3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Shelf space is a scarce commodity for traditional retailers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Also: TV networks, movie theaters,…</a:t>
            </a:r>
          </a:p>
          <a:p>
            <a:pPr>
              <a:lnSpc>
                <a:spcPct val="90000"/>
              </a:lnSpc>
            </a:pPr>
            <a:r>
              <a:rPr lang="en-US" dirty="0"/>
              <a:t>The web enables near-zero-cost dissemination of information about products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scarcity to abundance</a:t>
            </a:r>
          </a:p>
          <a:p>
            <a:pPr>
              <a:lnSpc>
                <a:spcPct val="90000"/>
              </a:lnSpc>
            </a:pPr>
            <a:r>
              <a:rPr lang="en-US" dirty="0"/>
              <a:t>More choice necessitates better filters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Recommendation engines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stores provide only the most popular items, while on-line stores provide the entire set as well as the popular items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Long Tail</a:t>
            </a:r>
          </a:p>
        </p:txBody>
      </p:sp>
      <p:pic>
        <p:nvPicPr>
          <p:cNvPr id="12291" name="Picture 3" descr="Anatomy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7467600" cy="5565775"/>
          </a:xfrm>
          <a:prstGeom prst="rect">
            <a:avLst/>
          </a:prstGeom>
          <a:noFill/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9600" y="6248400"/>
            <a:ext cx="2576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Verdana" pitchFamily="1" charset="0"/>
              </a:rPr>
              <a:t>Source: Chris Anderson (2004)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Editorial</a:t>
            </a:r>
          </a:p>
          <a:p>
            <a:r>
              <a:rPr lang="en-US"/>
              <a:t>Simple aggregates</a:t>
            </a:r>
          </a:p>
          <a:p>
            <a:pPr lvl="1"/>
            <a:r>
              <a:rPr lang="en-US"/>
              <a:t>Top 10, Most Popular, Recent Uploads</a:t>
            </a:r>
          </a:p>
          <a:p>
            <a:r>
              <a:rPr lang="en-US"/>
              <a:t>Tailored to individual users</a:t>
            </a:r>
          </a:p>
          <a:p>
            <a:pPr lvl="1"/>
            <a:r>
              <a:rPr lang="en-US"/>
              <a:t>Amazon, Netflix, …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</a:t>
            </a:r>
            <a:r>
              <a:rPr lang="en-US" dirty="0"/>
              <a:t> = set of Customers</a:t>
            </a:r>
          </a:p>
          <a:p>
            <a:r>
              <a:rPr lang="en-US" i="1" dirty="0"/>
              <a:t>S</a:t>
            </a:r>
            <a:r>
              <a:rPr lang="en-US" dirty="0"/>
              <a:t> = set of Items</a:t>
            </a:r>
          </a:p>
          <a:p>
            <a:r>
              <a:rPr lang="en-US" dirty="0"/>
              <a:t>Utility function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smtClean="0">
                <a:latin typeface="cmsy10" pitchFamily="1" charset="0"/>
              </a:rPr>
              <a:t>x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cmsy10" pitchFamily="1" charset="0"/>
              </a:rPr>
              <a:t>-</a:t>
            </a:r>
            <a:r>
              <a:rPr lang="en-US" dirty="0" smtClean="0">
                <a:latin typeface="cmsy10" pitchFamily="1" charset="0"/>
              </a:rPr>
              <a:t>&gt;</a:t>
            </a:r>
            <a:r>
              <a:rPr lang="en-US" dirty="0" smtClean="0"/>
              <a:t> </a:t>
            </a:r>
            <a:r>
              <a:rPr lang="en-US" i="1" dirty="0"/>
              <a:t>R</a:t>
            </a:r>
          </a:p>
          <a:p>
            <a:pPr lvl="1"/>
            <a:r>
              <a:rPr lang="en-US" i="1" dirty="0"/>
              <a:t>R </a:t>
            </a:r>
            <a:r>
              <a:rPr lang="en-US" dirty="0"/>
              <a:t>= set of ratings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a totally ordered set</a:t>
            </a:r>
          </a:p>
          <a:p>
            <a:pPr lvl="1"/>
            <a:r>
              <a:rPr lang="en-US" dirty="0"/>
              <a:t>e.g., 0-5 stars, real number in [0,1]</a:t>
            </a:r>
          </a:p>
          <a:p>
            <a:pPr>
              <a:buFont typeface="Wingdings" pitchFamily="1" charset="2"/>
              <a:buNone/>
            </a:pPr>
            <a:endParaRPr lang="en-US" dirty="0"/>
          </a:p>
          <a:p>
            <a:pPr lvl="1">
              <a:buFont typeface="Wingdings" pitchFamily="1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 Matrix</a:t>
            </a: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1524000" y="1295400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King Kong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238500" y="12954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397375" y="12954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45175" y="1295400"/>
            <a:ext cx="13710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Star Wars</a:t>
            </a:r>
            <a:endParaRPr lang="en-US" sz="20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95300" y="22701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95300" y="3108325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5300" y="4098925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95300" y="493712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graphicFrame>
        <p:nvGraphicFramePr>
          <p:cNvPr id="20520" name="Object 40"/>
          <p:cNvGraphicFramePr>
            <a:graphicFrameLocks noChangeAspect="1"/>
          </p:cNvGraphicFramePr>
          <p:nvPr>
            <p:ph idx="1"/>
          </p:nvPr>
        </p:nvGraphicFramePr>
        <p:xfrm>
          <a:off x="2057400" y="2209800"/>
          <a:ext cx="4802187" cy="3465513"/>
        </p:xfrm>
        <a:graphic>
          <a:graphicData uri="http://schemas.openxmlformats.org/presentationml/2006/ole">
            <p:oleObj spid="_x0000_s93186" name="Equation" r:id="rId4" imgW="1231560" imgH="8888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029201"/>
            <a:ext cx="2819400" cy="954107"/>
          </a:xfrm>
          <a:prstGeom prst="rect">
            <a:avLst/>
          </a:prstGeom>
          <a:noFill/>
          <a:ln w="254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unknown </a:t>
            </a:r>
            <a:r>
              <a:rPr lang="en-US" sz="14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 zero rating </a:t>
            </a:r>
            <a:r>
              <a:rPr lang="en-US" sz="1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implies</a:t>
            </a:r>
          </a:p>
          <a:p>
            <a:pPr algn="ctr"/>
            <a:r>
              <a:rPr lang="en-US" sz="1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that we have no explicit information about the user’s preference for the item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3886200" y="4495800"/>
            <a:ext cx="76200" cy="457200"/>
          </a:xfrm>
          <a:prstGeom prst="downArrow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1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86400" y="2133600"/>
            <a:ext cx="3581400" cy="1169551"/>
            <a:chOff x="5486400" y="2133600"/>
            <a:chExt cx="3581400" cy="1169551"/>
          </a:xfrm>
        </p:grpSpPr>
        <p:sp>
          <p:nvSpPr>
            <p:cNvPr id="18" name="Right Arrow 17"/>
            <p:cNvSpPr/>
            <p:nvPr/>
          </p:nvSpPr>
          <p:spPr bwMode="auto">
            <a:xfrm>
              <a:off x="5486400" y="2438400"/>
              <a:ext cx="1295400" cy="76200"/>
            </a:xfrm>
            <a:prstGeom prst="rightArrow">
              <a:avLst/>
            </a:prstGeom>
            <a:solidFill>
              <a:schemeClr val="accent6"/>
            </a:solidFill>
            <a:ln w="19050" cap="flat" cmpd="sng" algn="ctr">
              <a:solidFill>
                <a:schemeClr val="accent6">
                  <a:alpha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0" y="2133600"/>
              <a:ext cx="2209800" cy="1169551"/>
            </a:xfrm>
            <a:prstGeom prst="rect">
              <a:avLst/>
            </a:prstGeom>
            <a:noFill/>
            <a:ln w="25400" cmpd="sng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Value represents</a:t>
              </a:r>
              <a:endParaRPr lang="en-US" sz="14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r>
                <a:rPr lang="en-US" sz="14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what is known about the degree of preference of that user for that item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recommendation system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4876800"/>
          </a:xfrm>
        </p:spPr>
        <p:txBody>
          <a:bodyPr/>
          <a:lstStyle/>
          <a:p>
            <a:r>
              <a:rPr lang="en-US" dirty="0" smtClean="0"/>
              <a:t>predict the blanks in the utility matrix</a:t>
            </a:r>
          </a:p>
          <a:p>
            <a:pPr lvl="1"/>
            <a:r>
              <a:rPr lang="en-US" sz="1800" dirty="0" smtClean="0"/>
              <a:t>Would user A like Star Wars episode II ? </a:t>
            </a:r>
          </a:p>
          <a:p>
            <a:pPr lvl="1"/>
            <a:r>
              <a:rPr lang="en-US" sz="1800" dirty="0" smtClean="0"/>
              <a:t>there is little evidence from utility matrix…design system to take into account properties of movies, such as producer, director, stars, or even the similarity of their names.</a:t>
            </a:r>
          </a:p>
          <a:p>
            <a:pPr lvl="1"/>
            <a:r>
              <a:rPr lang="en-US" sz="1800" dirty="0" smtClean="0"/>
              <a:t>For example, from the similarity between </a:t>
            </a:r>
            <a:r>
              <a:rPr lang="en-US" sz="1800" dirty="0" smtClean="0"/>
              <a:t>Star Wars I </a:t>
            </a:r>
            <a:r>
              <a:rPr lang="en-US" sz="1800" dirty="0" smtClean="0"/>
              <a:t>and </a:t>
            </a:r>
            <a:r>
              <a:rPr lang="en-US" sz="1800" dirty="0" smtClean="0"/>
              <a:t>Star Wars II</a:t>
            </a:r>
            <a:r>
              <a:rPr lang="en-US" sz="1800" dirty="0" smtClean="0"/>
              <a:t>, conclude that since A did not like SW1, </a:t>
            </a:r>
            <a:r>
              <a:rPr lang="en-US" sz="1800" dirty="0"/>
              <a:t>she were unlikely to enjoy SW2 either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4114800"/>
            <a:ext cx="7448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08"/>
  <p:tag name="DEFAULTHEIGHT" val="3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im(x,y) = \frac{\sum_{s\in S_{xy}} (r_{xs}-\bar{r_{x}})(r_{ys}-\bar{r_{y}})} {\sqrt{\sum_{s\in S_{xy}}(r_{xs}-\bar{r_{x}})^2 (r_{ys}-\bar{r_{y}})^2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8"/>
  <p:tag name="BOXHEIGHT" val="324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35148"/>
</p:tagLst>
</file>

<file path=ppt/theme/theme1.xml><?xml version="1.0" encoding="utf-8"?>
<a:theme xmlns:a="http://schemas.openxmlformats.org/drawingml/2006/main" name="SpamHits">
  <a:themeElements>
    <a:clrScheme name="SpamHit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SpamHi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SpamHit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mHit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mHit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mHit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mHit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mHit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mHit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mHit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mHit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SpamHits</Template>
  <TotalTime>2408</TotalTime>
  <Words>1872</Words>
  <Application>Microsoft Office PowerPoint</Application>
  <PresentationFormat>On-screen Show (4:3)</PresentationFormat>
  <Paragraphs>288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Verdana</vt:lpstr>
      <vt:lpstr>Times New Roman</vt:lpstr>
      <vt:lpstr>Wingdings</vt:lpstr>
      <vt:lpstr>ＭＳ Ｐゴシック</vt:lpstr>
      <vt:lpstr>cmsy10</vt:lpstr>
      <vt:lpstr>Symbol</vt:lpstr>
      <vt:lpstr>Times</vt:lpstr>
      <vt:lpstr>Courier New</vt:lpstr>
      <vt:lpstr>SpamHits</vt:lpstr>
      <vt:lpstr>Microsoft Equation 3.0</vt:lpstr>
      <vt:lpstr>CS345 Data Mining</vt:lpstr>
      <vt:lpstr>Recommendations </vt:lpstr>
      <vt:lpstr>Types of recommendation systems</vt:lpstr>
      <vt:lpstr>Why recommendation system?</vt:lpstr>
      <vt:lpstr>The Long Tail</vt:lpstr>
      <vt:lpstr>Recommendation Types</vt:lpstr>
      <vt:lpstr>Formal Model</vt:lpstr>
      <vt:lpstr>Utility Matrix</vt:lpstr>
      <vt:lpstr>goal of recommendation system</vt:lpstr>
      <vt:lpstr>goal of recommendation system</vt:lpstr>
      <vt:lpstr>a slightly different goal</vt:lpstr>
      <vt:lpstr>Key Problems</vt:lpstr>
      <vt:lpstr>Gathering Ratings</vt:lpstr>
      <vt:lpstr>Extrapolating Utilities</vt:lpstr>
      <vt:lpstr>Content-based recommendations</vt:lpstr>
      <vt:lpstr>Plan of action</vt:lpstr>
      <vt:lpstr>Item Profiles</vt:lpstr>
      <vt:lpstr>Document Item Profiles</vt:lpstr>
      <vt:lpstr>TF.IDF</vt:lpstr>
      <vt:lpstr>User profiles</vt:lpstr>
      <vt:lpstr>User profiles</vt:lpstr>
      <vt:lpstr>Recommending items to user based on content</vt:lpstr>
      <vt:lpstr>Recommending items to user based on content</vt:lpstr>
      <vt:lpstr>Model-based approaches</vt:lpstr>
      <vt:lpstr>Limitations of content-based approach</vt:lpstr>
      <vt:lpstr>Collaborative Filtering</vt:lpstr>
      <vt:lpstr>Similar users</vt:lpstr>
      <vt:lpstr>Rating predictions</vt:lpstr>
      <vt:lpstr>Complexity</vt:lpstr>
      <vt:lpstr>Item-Item Collaborative Filtering</vt:lpstr>
      <vt:lpstr>Pros and cons of collaborative filtering</vt:lpstr>
      <vt:lpstr>Hybrid Methods</vt:lpstr>
      <vt:lpstr>Evaluating Predictions</vt:lpstr>
      <vt:lpstr>Problems with Measures</vt:lpstr>
      <vt:lpstr>Tip: Add data</vt:lpstr>
      <vt:lpstr>Finding similar vectors</vt:lpstr>
    </vt:vector>
  </TitlesOfParts>
  <Company>Cambrian Ventures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Data Mining</dc:title>
  <dc:creator>library_guest</dc:creator>
  <cp:lastModifiedBy>library_guest</cp:lastModifiedBy>
  <cp:revision>122</cp:revision>
  <dcterms:created xsi:type="dcterms:W3CDTF">2006-10-24T22:49:48Z</dcterms:created>
  <dcterms:modified xsi:type="dcterms:W3CDTF">2011-01-21T00:52:41Z</dcterms:modified>
</cp:coreProperties>
</file>