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5DD30-F90B-455B-82EA-F4D7675BAA16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B82C5-B9D9-4F91-9C68-51AF4E9259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6D7B77-5A8E-48D6-8B9F-038C842F56CF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6D7B77-5A8E-48D6-8B9F-038C842F56CF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6D7B77-5A8E-48D6-8B9F-038C842F56CF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6D7B77-5A8E-48D6-8B9F-038C842F56CF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DA8D0BE-B660-45DE-9AC1-FB960B93D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lab.stanford.edu/~ullman/mmds/ch9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research.att.com/~volinsky/netflix/bpc.html" TargetMode="External"/><Relationship Id="rId2" Type="http://schemas.openxmlformats.org/officeDocument/2006/relationships/hyperlink" Target="http://www.netflixpriz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Netflix_Priz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 </a:t>
            </a:r>
            <a:r>
              <a:rPr lang="en-US" b="1" dirty="0" smtClean="0"/>
              <a:t>6838</a:t>
            </a:r>
            <a:br>
              <a:rPr lang="en-US" b="1" dirty="0" smtClean="0"/>
            </a:br>
            <a:r>
              <a:rPr lang="en-US" dirty="0" smtClean="0"/>
              <a:t>Statistical research II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Doan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572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Cinematch</a:t>
            </a:r>
            <a:r>
              <a:rPr lang="en-US" spc="120" baseline="40000" dirty="0" err="1" smtClean="0"/>
              <a:t>SM</a:t>
            </a:r>
            <a:r>
              <a:rPr lang="en-US" spc="120" baseline="40000" dirty="0" smtClean="0"/>
              <a:t> </a:t>
            </a:r>
            <a:r>
              <a:rPr lang="en-US" spc="120" baseline="40000" dirty="0" smtClean="0"/>
              <a:t> </a:t>
            </a:r>
            <a:r>
              <a:rPr lang="en-US" dirty="0" smtClean="0"/>
              <a:t>scores </a:t>
            </a:r>
            <a:r>
              <a:rPr lang="en-US" dirty="0" smtClean="0"/>
              <a:t>an RMSE of 0.9514 on the quiz </a:t>
            </a:r>
            <a:r>
              <a:rPr lang="en-US" dirty="0" smtClean="0"/>
              <a:t>data.  It has </a:t>
            </a:r>
            <a:r>
              <a:rPr lang="en-US" dirty="0" smtClean="0"/>
              <a:t>a similar performance on the test set, </a:t>
            </a:r>
            <a:r>
              <a:rPr lang="en-US" dirty="0" smtClean="0"/>
              <a:t>0.9525 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order to win the </a:t>
            </a:r>
            <a:r>
              <a:rPr lang="en-US" dirty="0" smtClean="0"/>
              <a:t>grand prize a </a:t>
            </a:r>
            <a:r>
              <a:rPr lang="en-US" dirty="0" smtClean="0"/>
              <a:t>participating </a:t>
            </a:r>
            <a:r>
              <a:rPr lang="en-US" dirty="0" smtClean="0"/>
              <a:t>algorithm had </a:t>
            </a:r>
            <a:r>
              <a:rPr lang="en-US" dirty="0" smtClean="0"/>
              <a:t>to improve this by </a:t>
            </a:r>
            <a:r>
              <a:rPr lang="en-US" dirty="0" smtClean="0"/>
              <a:t>10%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achieve 0.8572 on the test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Such </a:t>
            </a:r>
            <a:r>
              <a:rPr lang="en-US" dirty="0" smtClean="0"/>
              <a:t>an improvement on the quiz set corresponds to an RMSE of </a:t>
            </a:r>
            <a:r>
              <a:rPr lang="en-US" dirty="0" smtClean="0"/>
              <a:t>0.8563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Cinematch</a:t>
            </a:r>
            <a:r>
              <a:rPr lang="en-US" spc="120" baseline="40000" dirty="0" err="1" smtClean="0"/>
              <a:t>SM</a:t>
            </a:r>
            <a:r>
              <a:rPr lang="en-US" spc="120" baseline="40000" dirty="0" smtClean="0"/>
              <a:t> </a:t>
            </a:r>
            <a:r>
              <a:rPr lang="en-US" spc="120" baseline="40000" dirty="0" smtClean="0"/>
              <a:t> </a:t>
            </a:r>
            <a:br>
              <a:rPr lang="en-US" spc="120" baseline="40000" dirty="0" smtClean="0"/>
            </a:br>
            <a:r>
              <a:rPr lang="en-US" dirty="0" smtClean="0"/>
              <a:t>prediction accuracy bar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Learn statistical methods in building recommendation systems</a:t>
            </a:r>
          </a:p>
          <a:p>
            <a:pPr lvl="1"/>
            <a:r>
              <a:rPr lang="en-US" dirty="0" smtClean="0"/>
              <a:t>Read chapter 9 of the book </a:t>
            </a:r>
            <a:r>
              <a:rPr lang="en-US" dirty="0" smtClean="0">
                <a:hlinkClick r:id="rId2"/>
              </a:rPr>
              <a:t>http://infolab.stanford.edu/~</a:t>
            </a:r>
            <a:r>
              <a:rPr lang="en-US" dirty="0" smtClean="0">
                <a:hlinkClick r:id="rId2"/>
              </a:rPr>
              <a:t>ullman/mmds/ch9.pdf</a:t>
            </a:r>
            <a:endParaRPr lang="en-US" dirty="0" smtClean="0"/>
          </a:p>
          <a:p>
            <a:pPr lvl="1"/>
            <a:r>
              <a:rPr lang="en-US" dirty="0" smtClean="0"/>
              <a:t>Read </a:t>
            </a:r>
            <a:r>
              <a:rPr lang="en-US" dirty="0" smtClean="0"/>
              <a:t> papers published by the wining teams of the </a:t>
            </a:r>
            <a:r>
              <a:rPr lang="en-US" dirty="0" err="1" smtClean="0"/>
              <a:t>Netﬂix</a:t>
            </a:r>
            <a:r>
              <a:rPr lang="en-US" dirty="0" smtClean="0"/>
              <a:t> </a:t>
            </a:r>
            <a:r>
              <a:rPr lang="en-US" dirty="0" smtClean="0"/>
              <a:t>Grand Prize</a:t>
            </a:r>
            <a:endParaRPr lang="en-US" dirty="0" smtClean="0"/>
          </a:p>
          <a:p>
            <a:r>
              <a:rPr lang="en-US" dirty="0" smtClean="0"/>
              <a:t>Write software to implement algorithms published by winners of the </a:t>
            </a:r>
            <a:r>
              <a:rPr lang="en-US" dirty="0" err="1" smtClean="0"/>
              <a:t>Netﬂix</a:t>
            </a:r>
            <a:r>
              <a:rPr lang="en-US" dirty="0" smtClean="0"/>
              <a:t> </a:t>
            </a:r>
            <a:r>
              <a:rPr lang="en-US" dirty="0" smtClean="0"/>
              <a:t>Prize</a:t>
            </a:r>
          </a:p>
          <a:p>
            <a:pPr lvl="1"/>
            <a:r>
              <a:rPr lang="en-US" dirty="0" smtClean="0"/>
              <a:t>Build scalable </a:t>
            </a:r>
            <a:r>
              <a:rPr lang="en-US" dirty="0" smtClean="0"/>
              <a:t>recommendation </a:t>
            </a:r>
            <a:r>
              <a:rPr lang="en-US" dirty="0" smtClean="0"/>
              <a:t>system that run on Map-reduced parallel systems (on top of </a:t>
            </a:r>
            <a:r>
              <a:rPr lang="en-US" dirty="0" err="1" smtClean="0"/>
              <a:t>Hadoop</a:t>
            </a:r>
            <a:r>
              <a:rPr lang="en-US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research objectives 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Give it a shot. Try to improve the prediction </a:t>
            </a:r>
            <a:r>
              <a:rPr lang="en-US" dirty="0" smtClean="0"/>
              <a:t>accuracy further</a:t>
            </a:r>
            <a:endParaRPr lang="en-US" dirty="0" smtClean="0"/>
          </a:p>
          <a:p>
            <a:pPr lvl="1"/>
            <a:r>
              <a:rPr lang="en-US" dirty="0" smtClean="0"/>
              <a:t>Measuring </a:t>
            </a:r>
            <a:r>
              <a:rPr lang="en-US" dirty="0" smtClean="0"/>
              <a:t>the confidence of the </a:t>
            </a:r>
            <a:r>
              <a:rPr lang="en-US" dirty="0" smtClean="0"/>
              <a:t>predictions</a:t>
            </a:r>
          </a:p>
          <a:p>
            <a:pPr lvl="1"/>
            <a:r>
              <a:rPr lang="en-US" dirty="0" smtClean="0"/>
              <a:t>Measuring </a:t>
            </a:r>
            <a:r>
              <a:rPr lang="en-US" dirty="0" smtClean="0"/>
              <a:t>the coverage of </a:t>
            </a:r>
            <a:r>
              <a:rPr lang="en-US" dirty="0" smtClean="0"/>
              <a:t>predictions</a:t>
            </a:r>
          </a:p>
          <a:p>
            <a:pPr lvl="2"/>
            <a:r>
              <a:rPr lang="en-US" dirty="0" smtClean="0"/>
              <a:t>i.e. find </a:t>
            </a:r>
            <a:r>
              <a:rPr lang="en-US" dirty="0" smtClean="0"/>
              <a:t>which titles a system can make a </a:t>
            </a:r>
            <a:r>
              <a:rPr lang="en-US" dirty="0" smtClean="0"/>
              <a:t>good prediction</a:t>
            </a:r>
          </a:p>
          <a:p>
            <a:pPr lvl="1"/>
            <a:r>
              <a:rPr lang="en-US" dirty="0" smtClean="0"/>
              <a:t>Apply different (or own) methods/algorithms</a:t>
            </a:r>
          </a:p>
          <a:p>
            <a:pPr lvl="1"/>
            <a:r>
              <a:rPr lang="en-US" dirty="0" smtClean="0"/>
              <a:t>Incorporate new input features into the training </a:t>
            </a:r>
            <a:r>
              <a:rPr lang="en-US" dirty="0" smtClean="0"/>
              <a:t>set </a:t>
            </a:r>
            <a:r>
              <a:rPr lang="en-US" dirty="0" smtClean="0"/>
              <a:t>(such as other data about </a:t>
            </a:r>
            <a:r>
              <a:rPr lang="en-US" dirty="0" smtClean="0"/>
              <a:t>the movies, like genres, </a:t>
            </a:r>
            <a:r>
              <a:rPr lang="en-US" dirty="0" smtClean="0"/>
              <a:t>actors, directors</a:t>
            </a:r>
            <a:r>
              <a:rPr lang="en-US" dirty="0" smtClean="0"/>
              <a:t>, </a:t>
            </a:r>
            <a:r>
              <a:rPr lang="en-US" dirty="0" smtClean="0"/>
              <a:t>countries, etc)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research objectives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http://www.netflixprize.com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://www2.research.att.com/~</a:t>
            </a:r>
            <a:r>
              <a:rPr lang="en-US" dirty="0" smtClean="0">
                <a:hlinkClick r:id="rId3"/>
              </a:rPr>
              <a:t>volinsky/netflix/bpc.html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en.wikipedia.org/wiki/Netflix_Prize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Netflix  is a movie rental business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help their customers find movies, they developed a movie recommendation system: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Cinematch</a:t>
            </a:r>
            <a:r>
              <a:rPr lang="en-US" spc="120" baseline="40000" dirty="0" smtClean="0"/>
              <a:t>SM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Its job is to predict whether someone will enjoy a movie based on how much they liked or disliked other movies.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about the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Netflix uses those predictions to make personal movie recommendations based on each customer’s unique tastes.</a:t>
            </a:r>
          </a:p>
          <a:p>
            <a:endParaRPr lang="en-US" dirty="0" smtClean="0"/>
          </a:p>
          <a:p>
            <a:r>
              <a:rPr lang="en-US" dirty="0" smtClean="0"/>
              <a:t>To see whether alternative approaches can beat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Cinematch</a:t>
            </a:r>
            <a:r>
              <a:rPr lang="en-US" spc="120" baseline="40000" dirty="0" smtClean="0"/>
              <a:t>SM </a:t>
            </a:r>
            <a:r>
              <a:rPr lang="en-US" dirty="0" smtClean="0"/>
              <a:t>by making better predictions, Netflix make a contest.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about the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Prize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893" y="1219200"/>
            <a:ext cx="820221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Netflix provide movie rating data and a prediction accuracy bar that is 10% better than what Cinematch can do on the same training data set</a:t>
            </a:r>
          </a:p>
          <a:p>
            <a:pPr lvl="1"/>
            <a:r>
              <a:rPr lang="en-US" dirty="0" smtClean="0"/>
              <a:t>Accuracy is a measurement of how closely predicted ratings of movies match subsequent actual ratings.</a:t>
            </a:r>
          </a:p>
          <a:p>
            <a:endParaRPr lang="en-US" dirty="0" smtClean="0"/>
          </a:p>
          <a:p>
            <a:r>
              <a:rPr lang="en-US" dirty="0" smtClean="0"/>
              <a:t>If someone develop a system that beats that bar on the qualifying test set, they get $1M Grand Prize</a:t>
            </a:r>
          </a:p>
          <a:p>
            <a:pPr lvl="1"/>
            <a:r>
              <a:rPr lang="en-US" dirty="0" smtClean="0"/>
              <a:t>Only if they non-exclusively license the solution to Netflix and describe to the world how they did it and why it 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Prize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Include a </a:t>
            </a:r>
            <a:r>
              <a:rPr lang="en-US" dirty="0" smtClean="0"/>
              <a:t>training </a:t>
            </a:r>
            <a:r>
              <a:rPr lang="en-US" dirty="0" smtClean="0"/>
              <a:t>set and qualifying test sets </a:t>
            </a:r>
          </a:p>
          <a:p>
            <a:endParaRPr lang="en-US" dirty="0" smtClean="0"/>
          </a:p>
          <a:p>
            <a:r>
              <a:rPr lang="en-US" dirty="0" smtClean="0"/>
              <a:t>Training data consist of </a:t>
            </a:r>
            <a:r>
              <a:rPr lang="en-US" dirty="0" smtClean="0">
                <a:solidFill>
                  <a:srgbClr val="0070C0"/>
                </a:solidFill>
              </a:rPr>
              <a:t>100,480,507 </a:t>
            </a:r>
            <a:r>
              <a:rPr lang="en-US" dirty="0" smtClean="0">
                <a:solidFill>
                  <a:srgbClr val="0070C0"/>
                </a:solidFill>
              </a:rPr>
              <a:t>ratings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0070C0"/>
                </a:solidFill>
              </a:rPr>
              <a:t>480,189 users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rgbClr val="0070C0"/>
                </a:solidFill>
              </a:rPr>
              <a:t>17,770 movies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Each training rating is </a:t>
            </a:r>
            <a:r>
              <a:rPr lang="en-US" dirty="0" smtClean="0"/>
              <a:t>of </a:t>
            </a:r>
            <a:r>
              <a:rPr lang="en-US" dirty="0" smtClean="0"/>
              <a:t>the </a:t>
            </a:r>
            <a:r>
              <a:rPr lang="en-US" dirty="0" smtClean="0"/>
              <a:t>form:</a:t>
            </a:r>
          </a:p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 &lt;user, movie, date of rating, rating&gt; </a:t>
            </a:r>
          </a:p>
          <a:p>
            <a:endParaRPr lang="en-US" dirty="0" smtClean="0"/>
          </a:p>
          <a:p>
            <a:r>
              <a:rPr lang="en-US" dirty="0" smtClean="0"/>
              <a:t>For each movie, </a:t>
            </a:r>
            <a:r>
              <a:rPr lang="en-US" dirty="0" smtClean="0">
                <a:solidFill>
                  <a:srgbClr val="0070C0"/>
                </a:solidFill>
              </a:rPr>
              <a:t>title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year of release </a:t>
            </a:r>
            <a:r>
              <a:rPr lang="en-US" dirty="0" smtClean="0"/>
              <a:t>are provided in a separate dataset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datasets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qualifying data set contains </a:t>
            </a:r>
            <a:r>
              <a:rPr lang="en-US" dirty="0" smtClean="0"/>
              <a:t>2,817,131 </a:t>
            </a:r>
            <a:r>
              <a:rPr lang="en-US" dirty="0" smtClean="0"/>
              <a:t>triplets of the form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&lt;user, movie, date of </a:t>
            </a:r>
            <a:r>
              <a:rPr lang="en-US" dirty="0" smtClean="0">
                <a:solidFill>
                  <a:srgbClr val="0070C0"/>
                </a:solidFill>
              </a:rPr>
              <a:t>rating&gt;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ratings </a:t>
            </a:r>
            <a:r>
              <a:rPr lang="en-US" dirty="0" smtClean="0"/>
              <a:t>known only to the jury</a:t>
            </a:r>
            <a:r>
              <a:rPr lang="en-US" dirty="0" smtClean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datasets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participating </a:t>
            </a:r>
            <a:r>
              <a:rPr lang="en-US" dirty="0" smtClean="0"/>
              <a:t>algorithm </a:t>
            </a:r>
            <a:r>
              <a:rPr lang="en-US" dirty="0" smtClean="0"/>
              <a:t>must predict </a:t>
            </a:r>
            <a:r>
              <a:rPr lang="en-US" dirty="0" smtClean="0"/>
              <a:t>ratings </a:t>
            </a:r>
            <a:r>
              <a:rPr lang="en-US" dirty="0" smtClean="0"/>
              <a:t>on the entire qualifying set, but they are only informed of the score for half of the data, the </a:t>
            </a:r>
            <a:r>
              <a:rPr lang="en-US" dirty="0" smtClean="0">
                <a:solidFill>
                  <a:srgbClr val="0070C0"/>
                </a:solidFill>
              </a:rPr>
              <a:t>quiz set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70C0"/>
                </a:solidFill>
              </a:rPr>
              <a:t>1,408,342 ratings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other half is the </a:t>
            </a:r>
            <a:r>
              <a:rPr lang="en-US" dirty="0" smtClean="0">
                <a:solidFill>
                  <a:srgbClr val="0070C0"/>
                </a:solidFill>
              </a:rPr>
              <a:t>test set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70C0"/>
                </a:solidFill>
              </a:rPr>
              <a:t>1,408,789</a:t>
            </a:r>
            <a:r>
              <a:rPr lang="en-US" dirty="0" smtClean="0"/>
              <a:t>, and performance on this is used by the jury to determine potential prize winners.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arrangement is intended to make it difficult to hill climb on the test </a:t>
            </a:r>
            <a:r>
              <a:rPr lang="en-US" dirty="0" smtClean="0"/>
              <a:t>set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datasets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Submitted predictions are scored against the true r</a:t>
            </a:r>
            <a:r>
              <a:rPr lang="en-US" dirty="0" smtClean="0"/>
              <a:t>atings in </a:t>
            </a:r>
            <a:r>
              <a:rPr lang="en-US" dirty="0" smtClean="0"/>
              <a:t>terms of root mean squared error </a:t>
            </a:r>
            <a:r>
              <a:rPr lang="en-US" dirty="0" smtClean="0"/>
              <a:t>(RMSE), </a:t>
            </a:r>
            <a:r>
              <a:rPr lang="en-US" dirty="0" smtClean="0"/>
              <a:t>and the goal is to reduce this error as </a:t>
            </a:r>
            <a:r>
              <a:rPr lang="en-US" dirty="0" smtClean="0"/>
              <a:t>much </a:t>
            </a:r>
            <a:r>
              <a:rPr lang="en-US" dirty="0" smtClean="0"/>
              <a:t>as </a:t>
            </a:r>
            <a:r>
              <a:rPr lang="en-US" dirty="0" smtClean="0"/>
              <a:t>possible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RMSE </a:t>
            </a:r>
            <a:r>
              <a:rPr lang="en-US" dirty="0" smtClean="0"/>
              <a:t>measure is the </a:t>
            </a:r>
            <a:r>
              <a:rPr lang="en-US" sz="2700" dirty="0" smtClean="0">
                <a:solidFill>
                  <a:srgbClr val="0070C0"/>
                </a:solidFill>
              </a:rPr>
              <a:t>square root of the averaged squared difference between </a:t>
            </a:r>
            <a:r>
              <a:rPr lang="en-US" sz="2700" b="1" i="1" dirty="0" smtClean="0">
                <a:solidFill>
                  <a:srgbClr val="0070C0"/>
                </a:solidFill>
              </a:rPr>
              <a:t>each prediction</a:t>
            </a:r>
            <a:r>
              <a:rPr lang="en-US" sz="2700" dirty="0" smtClean="0">
                <a:solidFill>
                  <a:srgbClr val="0070C0"/>
                </a:solidFill>
              </a:rPr>
              <a:t> and the actual rating</a:t>
            </a:r>
            <a:r>
              <a:rPr lang="en-US" dirty="0" smtClean="0"/>
              <a:t> in each subset</a:t>
            </a:r>
            <a:r>
              <a:rPr lang="en-US" dirty="0" smtClean="0"/>
              <a:t>, rounded to the nearest .</a:t>
            </a:r>
            <a:r>
              <a:rPr lang="en-US" dirty="0" smtClean="0"/>
              <a:t>0001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dirty="0" smtClean="0"/>
              <a:t>prediction </a:t>
            </a:r>
            <a:r>
              <a:rPr lang="en-US" dirty="0" smtClean="0"/>
              <a:t>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613</TotalTime>
  <Words>615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STAT 6838 Statistical research II </vt:lpstr>
      <vt:lpstr>Overview about the problem</vt:lpstr>
      <vt:lpstr>Overview about the problem</vt:lpstr>
      <vt:lpstr>Netflix Prize</vt:lpstr>
      <vt:lpstr>Netflix Prize</vt:lpstr>
      <vt:lpstr>Netflix datasets</vt:lpstr>
      <vt:lpstr>Netflix datasets</vt:lpstr>
      <vt:lpstr>Netflix datasets</vt:lpstr>
      <vt:lpstr>Measuring prediction accuracy</vt:lpstr>
      <vt:lpstr>CinematchSM   prediction accuracy bar</vt:lpstr>
      <vt:lpstr>My research objectives (1)</vt:lpstr>
      <vt:lpstr>My research objectives (2)</vt:lpstr>
      <vt:lpstr>References</vt:lpstr>
    </vt:vector>
  </TitlesOfParts>
  <Company>UHCL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</dc:title>
  <dc:creator>library_guest</dc:creator>
  <cp:lastModifiedBy>thanh</cp:lastModifiedBy>
  <cp:revision>78</cp:revision>
  <dcterms:created xsi:type="dcterms:W3CDTF">2011-01-19T00:42:35Z</dcterms:created>
  <dcterms:modified xsi:type="dcterms:W3CDTF">2011-01-19T18:04:51Z</dcterms:modified>
</cp:coreProperties>
</file>