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86" autoAdjust="0"/>
  </p:normalViewPr>
  <p:slideViewPr>
    <p:cSldViewPr>
      <p:cViewPr varScale="1">
        <p:scale>
          <a:sx n="105" d="100"/>
          <a:sy n="105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328" y="411510"/>
            <a:ext cx="880616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Thèse</a:t>
            </a:r>
            <a:r>
              <a:rPr kumimoji="0" lang="en-US" altLang="ko-KR" sz="2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CIFRE : </a:t>
            </a:r>
            <a:r>
              <a:rPr lang="en-US" altLang="ko-KR" sz="2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Étude</a:t>
            </a:r>
            <a:r>
              <a:rPr lang="en-US" altLang="ko-KR" sz="2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et </a:t>
            </a:r>
            <a:r>
              <a:rPr lang="en-US" altLang="ko-KR" sz="2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formalisation</a:t>
            </a:r>
            <a:r>
              <a:rPr lang="en-US" altLang="ko-KR" sz="2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2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problématiques</a:t>
            </a:r>
            <a:r>
              <a:rPr lang="en-US" altLang="ko-KR" sz="2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scoring </a:t>
            </a:r>
            <a:r>
              <a:rPr lang="en-US" altLang="ko-KR" sz="2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altLang="ko-KR" sz="2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risque</a:t>
            </a:r>
            <a:r>
              <a:rPr lang="en-US" altLang="ko-KR" sz="2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2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crédit</a:t>
            </a:r>
            <a:endParaRPr kumimoji="0" lang="en-US" altLang="ko-KR" sz="2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58328" y="-20538"/>
            <a:ext cx="9001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Finale </a:t>
            </a:r>
            <a:r>
              <a:rPr lang="en-US" altLang="ko-KR" sz="26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Hauts</a:t>
            </a:r>
            <a:r>
              <a:rPr lang="en-US" altLang="ko-KR" sz="2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-de-France Force </a:t>
            </a:r>
            <a:r>
              <a:rPr lang="en-US" altLang="ko-KR" sz="2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Awards – Force Partners</a:t>
            </a:r>
          </a:p>
        </p:txBody>
      </p:sp>
      <p:pic>
        <p:nvPicPr>
          <p:cNvPr id="1026" name="Picture 2" descr="https://raw.githubusercontent.com/adimajo/slides_soutenance/master/figures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847355"/>
            <a:ext cx="2592288" cy="1296145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</p:spPr>
      </p:pic>
      <p:pic>
        <p:nvPicPr>
          <p:cNvPr id="1028" name="Picture 4" descr="inri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13" r="-60445"/>
          <a:stretch/>
        </p:blipFill>
        <p:spPr bwMode="auto">
          <a:xfrm>
            <a:off x="2411760" y="3842732"/>
            <a:ext cx="4032448" cy="1301499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</p:spPr>
      </p:pic>
      <p:pic>
        <p:nvPicPr>
          <p:cNvPr id="1030" name="Picture 6" descr="logo_lille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166" r="-18047" b="-39154"/>
          <a:stretch/>
        </p:blipFill>
        <p:spPr bwMode="auto">
          <a:xfrm>
            <a:off x="6444208" y="3841998"/>
            <a:ext cx="2736304" cy="1322040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</p:spPr>
      </p:pic>
      <p:pic>
        <p:nvPicPr>
          <p:cNvPr id="1034" name="Picture 10" descr="Résultat de recherche d'images pour &quot;score&quot;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5" t="24289" r="19998"/>
          <a:stretch/>
        </p:blipFill>
        <p:spPr bwMode="auto">
          <a:xfrm>
            <a:off x="755576" y="1339116"/>
            <a:ext cx="3014650" cy="148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22516" y="868680"/>
            <a:ext cx="1296144" cy="409695"/>
          </a:xfrm>
          <a:prstGeom prst="rect">
            <a:avLst/>
          </a:prstGeom>
          <a:noFill/>
          <a:ln w="76200">
            <a:solidFill>
              <a:schemeClr val="bg1">
                <a:lumMod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04048" y="868679"/>
            <a:ext cx="2578800" cy="409695"/>
          </a:xfrm>
          <a:prstGeom prst="rect">
            <a:avLst/>
          </a:prstGeom>
          <a:noFill/>
          <a:ln w="76200">
            <a:solidFill>
              <a:schemeClr val="bg1">
                <a:lumMod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795244" y="2822828"/>
            <a:ext cx="820196" cy="461665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Mauvais payeur ?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75504" y="2822828"/>
            <a:ext cx="820196" cy="461665"/>
          </a:xfrm>
          <a:prstGeom prst="rect">
            <a:avLst/>
          </a:prstGeom>
          <a:solidFill>
            <a:schemeClr val="bg1">
              <a:lumMod val="65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Bon      payeur ?</a:t>
            </a:r>
            <a:endParaRPr lang="en-GB" sz="1200" b="1" dirty="0">
              <a:solidFill>
                <a:schemeClr val="bg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14600" y="1497147"/>
            <a:ext cx="313970" cy="756091"/>
          </a:xfrm>
          <a:prstGeom prst="line">
            <a:avLst/>
          </a:prstGeom>
          <a:ln w="127000">
            <a:solidFill>
              <a:schemeClr val="bg1">
                <a:lumMod val="6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555776" y="2033022"/>
            <a:ext cx="105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Accepté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333996" y="1630710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Refusé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3" grpId="0" animBg="1"/>
      <p:bldP spid="15" grpId="0" animBg="1"/>
      <p:bldP spid="16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ésultat de recherche d'images pour &quot;smartphon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06" y="175563"/>
            <a:ext cx="1015028" cy="10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273765" y="271771"/>
            <a:ext cx="54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…</a:t>
            </a:r>
            <a:endParaRPr lang="en-GB" b="1" dirty="0"/>
          </a:p>
        </p:txBody>
      </p:sp>
      <p:pic>
        <p:nvPicPr>
          <p:cNvPr id="2052" name="Picture 4" descr="Résultat de recherche d'images pour &quot;ferrari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06" b="14470"/>
          <a:stretch/>
        </p:blipFill>
        <p:spPr bwMode="auto">
          <a:xfrm>
            <a:off x="4086557" y="107904"/>
            <a:ext cx="1781587" cy="109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uscrip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20464" r="67801" b="7291"/>
          <a:stretch/>
        </p:blipFill>
        <p:spPr bwMode="auto">
          <a:xfrm>
            <a:off x="6372200" y="411510"/>
            <a:ext cx="266429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mk0herothemesupv2k6v.kinstacdn.com/wp-content/uploads/net-promoter-scor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3" t="10434" r="6525" b="14030"/>
          <a:stretch/>
        </p:blipFill>
        <p:spPr bwMode="auto">
          <a:xfrm>
            <a:off x="4086557" y="3702516"/>
            <a:ext cx="2268523" cy="110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09746"/>
              </p:ext>
            </p:extLst>
          </p:nvPr>
        </p:nvGraphicFramePr>
        <p:xfrm>
          <a:off x="1547664" y="1838677"/>
          <a:ext cx="4824536" cy="18852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496">
                  <a:extLst>
                    <a:ext uri="{9D8B030D-6E8A-4147-A177-3AD203B41FA5}">
                      <a16:colId xmlns:a16="http://schemas.microsoft.com/office/drawing/2014/main" val="297421062"/>
                    </a:ext>
                  </a:extLst>
                </a:gridCol>
                <a:gridCol w="1263784">
                  <a:extLst>
                    <a:ext uri="{9D8B030D-6E8A-4147-A177-3AD203B41FA5}">
                      <a16:colId xmlns:a16="http://schemas.microsoft.com/office/drawing/2014/main" val="2912236299"/>
                    </a:ext>
                  </a:extLst>
                </a:gridCol>
                <a:gridCol w="1098122">
                  <a:extLst>
                    <a:ext uri="{9D8B030D-6E8A-4147-A177-3AD203B41FA5}">
                      <a16:colId xmlns:a16="http://schemas.microsoft.com/office/drawing/2014/main" val="3780054127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1866054515"/>
                    </a:ext>
                  </a:extLst>
                </a:gridCol>
              </a:tblGrid>
              <a:tr h="379093"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Modalité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Client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Client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290870"/>
                  </a:ext>
                </a:extLst>
              </a:tr>
              <a:tr h="382162">
                <a:tc>
                  <a:txBody>
                    <a:bodyPr/>
                    <a:lstStyle/>
                    <a:p>
                      <a:r>
                        <a:rPr lang="fr-FR" dirty="0" smtClean="0"/>
                        <a:t>Salaire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… - 1500 €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20 pts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166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1501€ -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35 pts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49538"/>
                  </a:ext>
                </a:extLst>
              </a:tr>
              <a:tr h="379093">
                <a:tc>
                  <a:txBody>
                    <a:bodyPr/>
                    <a:lstStyle/>
                    <a:p>
                      <a:r>
                        <a:rPr lang="fr-FR" dirty="0" smtClean="0"/>
                        <a:t>Catégorie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Technicien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20 pts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87350"/>
                  </a:ext>
                </a:extLst>
              </a:tr>
              <a:tr h="379093">
                <a:tc>
                  <a:txBody>
                    <a:bodyPr/>
                    <a:lstStyle/>
                    <a:p>
                      <a:r>
                        <a:rPr lang="fr-FR" dirty="0" smtClean="0"/>
                        <a:t>Socio-pro.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Cadre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30 pts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21235"/>
                  </a:ext>
                </a:extLst>
              </a:tr>
            </a:tbl>
          </a:graphicData>
        </a:graphic>
      </p:graphicFrame>
      <p:grpSp>
        <p:nvGrpSpPr>
          <p:cNvPr id="2" name="Groupe 1"/>
          <p:cNvGrpSpPr/>
          <p:nvPr/>
        </p:nvGrpSpPr>
        <p:grpSpPr>
          <a:xfrm>
            <a:off x="0" y="0"/>
            <a:ext cx="1547664" cy="5159451"/>
            <a:chOff x="0" y="0"/>
            <a:chExt cx="1537067" cy="5159451"/>
          </a:xfrm>
          <a:solidFill>
            <a:schemeClr val="bg1">
              <a:lumMod val="85000"/>
            </a:schemeClr>
          </a:solidFill>
        </p:grpSpPr>
        <p:pic>
          <p:nvPicPr>
            <p:cNvPr id="8" name="Picture 2" descr="https://raw.githubusercontent.com/adimajo/slides_soutenance/master/figures/logo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0" r="12520" b="-101849"/>
            <a:stretch/>
          </p:blipFill>
          <p:spPr bwMode="auto">
            <a:xfrm>
              <a:off x="0" y="0"/>
              <a:ext cx="1536560" cy="2067694"/>
            </a:xfrm>
            <a:prstGeom prst="rect">
              <a:avLst/>
            </a:prstGeom>
            <a:grpFill/>
          </p:spPr>
        </p:pic>
        <p:pic>
          <p:nvPicPr>
            <p:cNvPr id="9" name="Picture 4" descr="inria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326" r="-8283" b="-118217"/>
            <a:stretch/>
          </p:blipFill>
          <p:spPr bwMode="auto">
            <a:xfrm>
              <a:off x="508" y="2055354"/>
              <a:ext cx="1536559" cy="2244588"/>
            </a:xfrm>
            <a:prstGeom prst="rect">
              <a:avLst/>
            </a:prstGeom>
            <a:grpFill/>
          </p:spPr>
        </p:pic>
        <p:pic>
          <p:nvPicPr>
            <p:cNvPr id="10" name="Picture 6" descr="logo_lille1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9929" r="-2815" b="-36207"/>
            <a:stretch/>
          </p:blipFill>
          <p:spPr bwMode="auto">
            <a:xfrm>
              <a:off x="0" y="4227935"/>
              <a:ext cx="1536560" cy="93151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547664" y="123478"/>
            <a:ext cx="5212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Trois enjeux académiques et industriels…</a:t>
            </a:r>
            <a:endParaRPr lang="en-GB" sz="2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62753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« réintégration des refusés »</a:t>
            </a:r>
            <a:endParaRPr lang="en-GB" dirty="0"/>
          </a:p>
        </p:txBody>
      </p:sp>
      <p:sp>
        <p:nvSpPr>
          <p:cNvPr id="44" name="ZoneTexte 43"/>
          <p:cNvSpPr txBox="1"/>
          <p:nvPr/>
        </p:nvSpPr>
        <p:spPr>
          <a:xfrm>
            <a:off x="1547664" y="213970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prétraitement des données 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1763688" y="951605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Idée : seuls les clients précédemment financés participent à l’apprentissage. </a:t>
            </a:r>
            <a:endParaRPr lang="en-GB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1763688" y="1262847"/>
            <a:ext cx="7380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Enjeu académique : compréhension de l’impact du biais d’échantillonnage.</a:t>
            </a:r>
            <a:endParaRPr lang="en-GB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1763688" y="1586918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Enjeu industriel de « </a:t>
            </a:r>
            <a:r>
              <a:rPr lang="fr-FR" sz="1600" dirty="0" err="1" smtClean="0"/>
              <a:t>fairness</a:t>
            </a:r>
            <a:r>
              <a:rPr lang="fr-FR" sz="1600" dirty="0" smtClean="0"/>
              <a:t> » : les clients financés se ressemblent de</a:t>
            </a:r>
            <a:r>
              <a:rPr lang="fr-FR" sz="1050" dirty="0" smtClean="0"/>
              <a:t> </a:t>
            </a:r>
            <a:r>
              <a:rPr lang="fr-FR" sz="1600" dirty="0" smtClean="0"/>
              <a:t>+</a:t>
            </a:r>
            <a:r>
              <a:rPr lang="fr-FR" sz="1050" dirty="0" smtClean="0"/>
              <a:t> </a:t>
            </a:r>
            <a:r>
              <a:rPr lang="fr-FR" sz="1600" dirty="0" smtClean="0"/>
              <a:t>en</a:t>
            </a:r>
            <a:r>
              <a:rPr lang="fr-FR" sz="1050" dirty="0" smtClean="0"/>
              <a:t> </a:t>
            </a:r>
            <a:r>
              <a:rPr lang="fr-FR" sz="1600" dirty="0" smtClean="0"/>
              <a:t>+.</a:t>
            </a:r>
            <a:endParaRPr lang="en-GB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1763688" y="245401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Idée : discrétiser, regrouper, introduire des interactions entre prédicteurs.</a:t>
            </a:r>
            <a:endParaRPr lang="en-GB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1763688" y="2765256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Enjeu académique : technique de sélection de modèle novatrice.</a:t>
            </a:r>
            <a:endParaRPr lang="en-GB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1763688" y="3089327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Enjeu industriel : réduire le temps humain consacré à cette tâche.</a:t>
            </a:r>
            <a:endParaRPr lang="en-GB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547664" y="3710357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segmentation prédictive</a:t>
            </a:r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>
            <a:off x="1763688" y="4024669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Idée : il n’y a pas 1 mais potentiellement des dizaines de scores.</a:t>
            </a:r>
            <a:endParaRPr lang="en-GB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763688" y="4335911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Enjeu académique :       la qualité prédictive en maintenant l’</a:t>
            </a:r>
            <a:r>
              <a:rPr lang="fr-FR" sz="1600" dirty="0" err="1" smtClean="0"/>
              <a:t>interprétabilité</a:t>
            </a:r>
            <a:r>
              <a:rPr lang="fr-FR" sz="1600" dirty="0" smtClean="0"/>
              <a:t>.</a:t>
            </a:r>
            <a:endParaRPr lang="en-GB" sz="1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763688" y="4659982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Enjeu industriel : rationnaliser une pratique historique trop complexe.</a:t>
            </a:r>
            <a:endParaRPr lang="en-GB" sz="1600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3915478C-B836-4112-BE47-4744C91FA4CD}"/>
              </a:ext>
            </a:extLst>
          </p:cNvPr>
          <p:cNvGrpSpPr/>
          <p:nvPr/>
        </p:nvGrpSpPr>
        <p:grpSpPr>
          <a:xfrm>
            <a:off x="3707904" y="4335911"/>
            <a:ext cx="374042" cy="312300"/>
            <a:chOff x="3923928" y="2038003"/>
            <a:chExt cx="864096" cy="864096"/>
          </a:xfrm>
        </p:grpSpPr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A65B205B-AED0-42C1-9152-0763A2F618CC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Up Arrow 6">
              <a:extLst>
                <a:ext uri="{FF2B5EF4-FFF2-40B4-BE49-F238E27FC236}">
                  <a16:creationId xmlns:a16="http://schemas.microsoft.com/office/drawing/2014/main" id="{8715A5FC-57E5-4F05-8C61-8BDE3FB17606}"/>
                </a:ext>
              </a:extLst>
            </p:cNvPr>
            <p:cNvSpPr/>
            <p:nvPr/>
          </p:nvSpPr>
          <p:spPr>
            <a:xfrm>
              <a:off x="4077300" y="2168836"/>
              <a:ext cx="557353" cy="602430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0" y="0"/>
            <a:ext cx="1547664" cy="5159451"/>
            <a:chOff x="0" y="0"/>
            <a:chExt cx="1537067" cy="5159451"/>
          </a:xfrm>
          <a:solidFill>
            <a:schemeClr val="bg1">
              <a:lumMod val="85000"/>
            </a:schemeClr>
          </a:solidFill>
        </p:grpSpPr>
        <p:pic>
          <p:nvPicPr>
            <p:cNvPr id="23" name="Picture 2" descr="https://raw.githubusercontent.com/adimajo/slides_soutenance/master/figures/logo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0" r="12520" b="-101849"/>
            <a:stretch/>
          </p:blipFill>
          <p:spPr bwMode="auto">
            <a:xfrm>
              <a:off x="0" y="0"/>
              <a:ext cx="1536560" cy="2067694"/>
            </a:xfrm>
            <a:prstGeom prst="rect">
              <a:avLst/>
            </a:prstGeom>
            <a:grpFill/>
          </p:spPr>
        </p:pic>
        <p:pic>
          <p:nvPicPr>
            <p:cNvPr id="24" name="Picture 4" descr="inri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326" r="-8283" b="-118217"/>
            <a:stretch/>
          </p:blipFill>
          <p:spPr bwMode="auto">
            <a:xfrm>
              <a:off x="508" y="2055354"/>
              <a:ext cx="1536559" cy="2244588"/>
            </a:xfrm>
            <a:prstGeom prst="rect">
              <a:avLst/>
            </a:prstGeom>
            <a:grpFill/>
          </p:spPr>
        </p:pic>
        <p:pic>
          <p:nvPicPr>
            <p:cNvPr id="25" name="Picture 6" descr="logo_lille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9929" r="-2815" b="-36207"/>
            <a:stretch/>
          </p:blipFill>
          <p:spPr bwMode="auto">
            <a:xfrm>
              <a:off x="0" y="4227935"/>
              <a:ext cx="1536560" cy="93151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47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63688" y="123478"/>
            <a:ext cx="3836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… Trois livrables Open Source</a:t>
            </a:r>
            <a:endParaRPr lang="en-GB" sz="2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547664" y="62753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« réintégration des refusés »</a:t>
            </a:r>
            <a:endParaRPr lang="en-GB" dirty="0"/>
          </a:p>
        </p:txBody>
      </p:sp>
      <p:sp>
        <p:nvSpPr>
          <p:cNvPr id="21" name="ZoneTexte 20"/>
          <p:cNvSpPr txBox="1"/>
          <p:nvPr/>
        </p:nvSpPr>
        <p:spPr>
          <a:xfrm>
            <a:off x="1547664" y="213970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prétraitement des données </a:t>
            </a:r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1763688" y="951605"/>
            <a:ext cx="7264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Un article scientifique « </a:t>
            </a:r>
            <a:r>
              <a:rPr lang="fr-FR" sz="1600" dirty="0" err="1" smtClean="0"/>
              <a:t>preprint</a:t>
            </a:r>
            <a:r>
              <a:rPr lang="fr-FR" sz="1600" dirty="0" smtClean="0"/>
              <a:t> ».</a:t>
            </a:r>
          </a:p>
          <a:p>
            <a:endParaRPr lang="fr-FR" sz="800" dirty="0" smtClean="0"/>
          </a:p>
          <a:p>
            <a:r>
              <a:rPr lang="fr-FR" sz="1600" dirty="0" smtClean="0"/>
              <a:t>Une librairie logicielle utilisant les </a:t>
            </a:r>
            <a:r>
              <a:rPr lang="fr-FR" sz="1600" i="1" u="sng" dirty="0" smtClean="0"/>
              <a:t>informations collectées mais non utilisées </a:t>
            </a:r>
            <a:r>
              <a:rPr lang="fr-FR" sz="1600" dirty="0" smtClean="0"/>
              <a:t>jusqu’à présent sur les clients non financés.</a:t>
            </a:r>
            <a:endParaRPr lang="en-GB" sz="1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763688" y="2454014"/>
            <a:ext cx="70567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Deux articles scientifiques « </a:t>
            </a:r>
            <a:r>
              <a:rPr lang="fr-FR" sz="1600" dirty="0" err="1" smtClean="0"/>
              <a:t>preprint</a:t>
            </a:r>
            <a:r>
              <a:rPr lang="fr-FR" sz="1600" dirty="0" smtClean="0"/>
              <a:t> ».</a:t>
            </a:r>
          </a:p>
          <a:p>
            <a:endParaRPr lang="fr-FR" sz="800" dirty="0"/>
          </a:p>
          <a:p>
            <a:r>
              <a:rPr lang="fr-FR" sz="1600" dirty="0" smtClean="0"/>
              <a:t>Une librairie logicielle </a:t>
            </a:r>
            <a:r>
              <a:rPr lang="fr-FR" sz="1600" i="1" u="sng" dirty="0" smtClean="0"/>
              <a:t>automatisant tout le processus de construction du score</a:t>
            </a:r>
            <a:r>
              <a:rPr lang="fr-FR" sz="1600" dirty="0" smtClean="0"/>
              <a:t>.</a:t>
            </a:r>
            <a:endParaRPr lang="en-GB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547664" y="3710357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segmentation prédictive</a:t>
            </a:r>
            <a:endParaRPr lang="en-GB" dirty="0"/>
          </a:p>
        </p:txBody>
      </p:sp>
      <p:sp>
        <p:nvSpPr>
          <p:cNvPr id="29" name="ZoneTexte 28"/>
          <p:cNvSpPr txBox="1"/>
          <p:nvPr/>
        </p:nvSpPr>
        <p:spPr>
          <a:xfrm>
            <a:off x="1763688" y="4024669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Une librairie logicielle permettant de segmenter la clientèle tout en construisant les scores sur chacun des segments.</a:t>
            </a:r>
            <a:endParaRPr lang="en-GB" sz="1600" dirty="0"/>
          </a:p>
        </p:txBody>
      </p:sp>
      <p:sp>
        <p:nvSpPr>
          <p:cNvPr id="3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5997195" y="4591043"/>
            <a:ext cx="356575" cy="384739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ZoneTexte 35"/>
          <p:cNvSpPr txBox="1"/>
          <p:nvPr/>
        </p:nvSpPr>
        <p:spPr>
          <a:xfrm>
            <a:off x="6302378" y="4633304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Merci pour votre attention !</a:t>
            </a:r>
            <a:endParaRPr lang="en-GB" sz="16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0" y="0"/>
            <a:ext cx="1547664" cy="5159451"/>
            <a:chOff x="0" y="0"/>
            <a:chExt cx="1537067" cy="5159451"/>
          </a:xfrm>
          <a:solidFill>
            <a:schemeClr val="bg1">
              <a:lumMod val="85000"/>
            </a:schemeClr>
          </a:solidFill>
        </p:grpSpPr>
        <p:pic>
          <p:nvPicPr>
            <p:cNvPr id="42" name="Picture 2" descr="https://raw.githubusercontent.com/adimajo/slides_soutenance/master/figures/logo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0" r="12520" b="-101849"/>
            <a:stretch/>
          </p:blipFill>
          <p:spPr bwMode="auto">
            <a:xfrm>
              <a:off x="0" y="0"/>
              <a:ext cx="1536560" cy="2067694"/>
            </a:xfrm>
            <a:prstGeom prst="rect">
              <a:avLst/>
            </a:prstGeom>
            <a:grpFill/>
          </p:spPr>
        </p:pic>
        <p:pic>
          <p:nvPicPr>
            <p:cNvPr id="43" name="Picture 4" descr="inria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326" r="-8283" b="-118217"/>
            <a:stretch/>
          </p:blipFill>
          <p:spPr bwMode="auto">
            <a:xfrm>
              <a:off x="508" y="2055354"/>
              <a:ext cx="1536559" cy="2244588"/>
            </a:xfrm>
            <a:prstGeom prst="rect">
              <a:avLst/>
            </a:prstGeom>
            <a:grpFill/>
          </p:spPr>
        </p:pic>
        <p:pic>
          <p:nvPicPr>
            <p:cNvPr id="45" name="Picture 6" descr="logo_lille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9929" r="-2815" b="-36207"/>
            <a:stretch/>
          </p:blipFill>
          <p:spPr bwMode="auto">
            <a:xfrm>
              <a:off x="0" y="4227935"/>
              <a:ext cx="1536560" cy="93151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6559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5" grpId="0"/>
      <p:bldP spid="28" grpId="0"/>
      <p:bldP spid="29" grpId="0"/>
      <p:bldP spid="35" grpId="0" animBg="1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215</Words>
  <Application>Microsoft Office PowerPoint</Application>
  <PresentationFormat>Affichage à l'écran (16:9)</PresentationFormat>
  <Paragraphs>51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EHRHARDT Adrien</cp:lastModifiedBy>
  <cp:revision>53</cp:revision>
  <dcterms:created xsi:type="dcterms:W3CDTF">2014-04-01T16:27:38Z</dcterms:created>
  <dcterms:modified xsi:type="dcterms:W3CDTF">2019-10-15T08:25:06Z</dcterms:modified>
</cp:coreProperties>
</file>