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07" r:id="rId2"/>
    <p:sldId id="653" r:id="rId3"/>
    <p:sldId id="616" r:id="rId4"/>
    <p:sldId id="560" r:id="rId5"/>
    <p:sldId id="615" r:id="rId6"/>
    <p:sldId id="617" r:id="rId7"/>
    <p:sldId id="618" r:id="rId8"/>
    <p:sldId id="650" r:id="rId9"/>
    <p:sldId id="654" r:id="rId10"/>
    <p:sldId id="643" r:id="rId11"/>
    <p:sldId id="627" r:id="rId12"/>
    <p:sldId id="649" r:id="rId13"/>
    <p:sldId id="651" r:id="rId14"/>
    <p:sldId id="628" r:id="rId15"/>
    <p:sldId id="629" r:id="rId16"/>
    <p:sldId id="652" r:id="rId17"/>
    <p:sldId id="630" r:id="rId18"/>
    <p:sldId id="619" r:id="rId19"/>
    <p:sldId id="644" r:id="rId20"/>
    <p:sldId id="621" r:id="rId21"/>
    <p:sldId id="645" r:id="rId22"/>
    <p:sldId id="623" r:id="rId23"/>
    <p:sldId id="624" r:id="rId24"/>
    <p:sldId id="646" r:id="rId25"/>
    <p:sldId id="659" r:id="rId26"/>
    <p:sldId id="660" r:id="rId27"/>
    <p:sldId id="661" r:id="rId28"/>
    <p:sldId id="662" r:id="rId29"/>
    <p:sldId id="663" r:id="rId30"/>
    <p:sldId id="625" r:id="rId31"/>
    <p:sldId id="655" r:id="rId32"/>
    <p:sldId id="647" r:id="rId33"/>
    <p:sldId id="656" r:id="rId34"/>
    <p:sldId id="657" r:id="rId35"/>
    <p:sldId id="658" r:id="rId36"/>
    <p:sldId id="636" r:id="rId37"/>
    <p:sldId id="665" r:id="rId38"/>
    <p:sldId id="664" r:id="rId39"/>
    <p:sldId id="641" r:id="rId40"/>
    <p:sldId id="642" r:id="rId4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n LC" initials="JL" lastIdx="17" clrIdx="0"/>
  <p:cmAuthor id="1" name="Pierre-Hugo" initials="PHR" lastIdx="3" clrIdx="1"/>
  <p:cmAuthor id="2" name="GL" initials="G" lastIdx="14" clrIdx="2"/>
  <p:cmAuthor id="3" name="Chloé TISSOT" initials="C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517"/>
    <a:srgbClr val="101362"/>
    <a:srgbClr val="6D6E71"/>
    <a:srgbClr val="F6A11D"/>
    <a:srgbClr val="BFBFBF"/>
    <a:srgbClr val="DA1517"/>
    <a:srgbClr val="F60B1D"/>
    <a:srgbClr val="FF0000"/>
    <a:srgbClr val="0D0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190" autoAdjust="0"/>
  </p:normalViewPr>
  <p:slideViewPr>
    <p:cSldViewPr>
      <p:cViewPr varScale="1">
        <p:scale>
          <a:sx n="72" d="100"/>
          <a:sy n="72" d="100"/>
        </p:scale>
        <p:origin x="11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8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en%20Ehrhardt\Desktop\cours_grande_dist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Comparaison ROI selon pondération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Feuil16!$N$34</c:f>
              <c:strCache>
                <c:ptCount val="1"/>
                <c:pt idx="0">
                  <c:v>Marché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Feuil16!$O$33:$Q$33</c:f>
              <c:strCache>
                <c:ptCount val="3"/>
                <c:pt idx="0">
                  <c:v>Prix action</c:v>
                </c:pt>
                <c:pt idx="1">
                  <c:v>Market cap</c:v>
                </c:pt>
                <c:pt idx="2">
                  <c:v>Moyenne</c:v>
                </c:pt>
              </c:strCache>
            </c:strRef>
          </c:cat>
          <c:val>
            <c:numRef>
              <c:f>Feuil16!$O$34:$Q$34</c:f>
              <c:numCache>
                <c:formatCode>General</c:formatCode>
                <c:ptCount val="3"/>
                <c:pt idx="0">
                  <c:v>-5.9169652267365095E-3</c:v>
                </c:pt>
                <c:pt idx="1">
                  <c:v>4.4491453516168879E-2</c:v>
                </c:pt>
                <c:pt idx="2">
                  <c:v>0.12284636960798255</c:v>
                </c:pt>
              </c:numCache>
            </c:numRef>
          </c:val>
        </c:ser>
        <c:ser>
          <c:idx val="1"/>
          <c:order val="1"/>
          <c:tx>
            <c:strRef>
              <c:f>Feuil16!$N$35</c:f>
              <c:strCache>
                <c:ptCount val="1"/>
                <c:pt idx="0">
                  <c:v>Indice6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Feuil16!$O$33:$Q$33</c:f>
              <c:strCache>
                <c:ptCount val="3"/>
                <c:pt idx="0">
                  <c:v>Prix action</c:v>
                </c:pt>
                <c:pt idx="1">
                  <c:v>Market cap</c:v>
                </c:pt>
                <c:pt idx="2">
                  <c:v>Moyenne</c:v>
                </c:pt>
              </c:strCache>
            </c:strRef>
          </c:cat>
          <c:val>
            <c:numRef>
              <c:f>Feuil16!$O$35:$Q$35</c:f>
              <c:numCache>
                <c:formatCode>General</c:formatCode>
                <c:ptCount val="3"/>
                <c:pt idx="0">
                  <c:v>-1.1723718329821671E-2</c:v>
                </c:pt>
                <c:pt idx="1">
                  <c:v>4.6174628770231083E-2</c:v>
                </c:pt>
                <c:pt idx="2">
                  <c:v>0.11574372846557239</c:v>
                </c:pt>
              </c:numCache>
            </c:numRef>
          </c:val>
        </c:ser>
        <c:ser>
          <c:idx val="2"/>
          <c:order val="2"/>
          <c:tx>
            <c:strRef>
              <c:f>Feuil16!$N$36</c:f>
              <c:strCache>
                <c:ptCount val="1"/>
                <c:pt idx="0">
                  <c:v>Indice8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Feuil16!$O$33:$Q$33</c:f>
              <c:strCache>
                <c:ptCount val="3"/>
                <c:pt idx="0">
                  <c:v>Prix action</c:v>
                </c:pt>
                <c:pt idx="1">
                  <c:v>Market cap</c:v>
                </c:pt>
                <c:pt idx="2">
                  <c:v>Moyenne</c:v>
                </c:pt>
              </c:strCache>
            </c:strRef>
          </c:cat>
          <c:val>
            <c:numRef>
              <c:f>Feuil16!$O$36:$Q$36</c:f>
              <c:numCache>
                <c:formatCode>General</c:formatCode>
                <c:ptCount val="3"/>
                <c:pt idx="0">
                  <c:v>-1.9325485463849594E-2</c:v>
                </c:pt>
                <c:pt idx="1">
                  <c:v>4.7333424593616384E-2</c:v>
                </c:pt>
                <c:pt idx="2">
                  <c:v>8.2719729383336174E-2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2704184"/>
        <c:axId val="447161792"/>
        <c:axId val="314161624"/>
      </c:bar3DChart>
      <c:catAx>
        <c:axId val="492704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7161792"/>
        <c:crosses val="autoZero"/>
        <c:auto val="1"/>
        <c:lblAlgn val="ctr"/>
        <c:lblOffset val="100"/>
        <c:noMultiLvlLbl val="0"/>
      </c:catAx>
      <c:valAx>
        <c:axId val="4471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2704184"/>
        <c:crosses val="autoZero"/>
        <c:crossBetween val="between"/>
      </c:valAx>
      <c:serAx>
        <c:axId val="314161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716179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12640-3A69-4291-A243-347A14371DA0}" type="datetimeFigureOut">
              <a:rPr lang="fr-FR" smtClean="0"/>
              <a:pPr/>
              <a:t>08/04/2014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22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1D1F88-9368-4053-8088-6EEA84D003AF}" type="datetimeFigureOut">
              <a:rPr lang="fr-FR"/>
              <a:pPr>
                <a:defRPr/>
              </a:pPr>
              <a:t>08/04/2014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20BEF22-4663-4CCF-82B5-A2FE60187C0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393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BEF22-4663-4CCF-82B5-A2FE60187C01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14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3169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22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smtClean="0"/>
              <a:t>Contexte</a:t>
            </a:r>
            <a:r>
              <a:rPr lang="fr-FR" baseline="0" dirty="0" smtClean="0"/>
              <a:t> :</a:t>
            </a:r>
          </a:p>
          <a:p>
            <a:pPr marL="0" indent="0">
              <a:buNone/>
            </a:pPr>
            <a:r>
              <a:rPr lang="fr-FR" baseline="0" dirty="0" smtClean="0"/>
              <a:t>Finance de marché orienté math/info -&gt; DAD</a:t>
            </a:r>
          </a:p>
          <a:p>
            <a:pPr marL="0" indent="0">
              <a:buNone/>
            </a:pPr>
            <a:r>
              <a:rPr lang="fr-FR" baseline="0" dirty="0" smtClean="0"/>
              <a:t>Licence de math</a:t>
            </a:r>
          </a:p>
          <a:p>
            <a:pPr marL="0" indent="0">
              <a:buNone/>
            </a:pPr>
            <a:r>
              <a:rPr lang="fr-FR" baseline="0" dirty="0" smtClean="0"/>
              <a:t>Intérêt pour l’ANO et volonté d’approfondir</a:t>
            </a:r>
          </a:p>
          <a:p>
            <a:pPr marL="0" indent="0">
              <a:buNone/>
            </a:pPr>
            <a:r>
              <a:rPr lang="fr-FR" baseline="0" dirty="0" smtClean="0"/>
              <a:t>M. </a:t>
            </a:r>
            <a:r>
              <a:rPr lang="fr-FR" baseline="0" dirty="0" err="1" smtClean="0"/>
              <a:t>Semet</a:t>
            </a:r>
            <a:r>
              <a:rPr lang="fr-FR" baseline="0" dirty="0" smtClean="0"/>
              <a:t> : sujets de projet recherche en optimisation lié à la finance -&gt; un livre de base</a:t>
            </a:r>
          </a:p>
          <a:p>
            <a:pPr marL="0" indent="0">
              <a:buNone/>
            </a:pPr>
            <a:r>
              <a:rPr lang="fr-FR" baseline="0" dirty="0" smtClean="0"/>
              <a:t>J’ai fait mon PR tout seul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Contexte financier et intérêt pour les indices :</a:t>
            </a:r>
          </a:p>
          <a:p>
            <a:pPr marL="0" indent="0">
              <a:buNone/>
            </a:pPr>
            <a:r>
              <a:rPr lang="fr-FR" dirty="0" smtClean="0"/>
              <a:t>Qu’est-ce qu’un indice ?</a:t>
            </a:r>
          </a:p>
          <a:p>
            <a:pPr marL="0" indent="0">
              <a:buNone/>
            </a:pPr>
            <a:r>
              <a:rPr lang="fr-FR" dirty="0" smtClean="0"/>
              <a:t>Management actif et passif</a:t>
            </a:r>
          </a:p>
          <a:p>
            <a:pPr marL="0" indent="0">
              <a:buNone/>
            </a:pPr>
            <a:r>
              <a:rPr lang="fr-FR" dirty="0" err="1" smtClean="0"/>
              <a:t>Tendace</a:t>
            </a:r>
            <a:r>
              <a:rPr lang="fr-FR" dirty="0" smtClean="0"/>
              <a:t> actuelle</a:t>
            </a:r>
          </a:p>
          <a:p>
            <a:pPr marL="0" indent="0">
              <a:buNone/>
            </a:pPr>
            <a:r>
              <a:rPr lang="fr-FR" dirty="0" smtClean="0"/>
              <a:t>Problème pour l’investisseur pauvre ou pour suivre un marché précis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Modèle de résolution :</a:t>
            </a:r>
          </a:p>
          <a:p>
            <a:pPr marL="0" indent="0">
              <a:buNone/>
            </a:pPr>
            <a:r>
              <a:rPr lang="fr-FR" dirty="0" smtClean="0"/>
              <a:t>Présentation des</a:t>
            </a:r>
            <a:r>
              <a:rPr lang="fr-FR" baseline="0" dirty="0" smtClean="0"/>
              <a:t> cours, de la corrélation, du modèle du fond d’indice + pondération</a:t>
            </a:r>
          </a:p>
          <a:p>
            <a:pPr marL="0" indent="0">
              <a:buNone/>
            </a:pPr>
            <a:r>
              <a:rPr lang="fr-FR" baseline="0" dirty="0" smtClean="0"/>
              <a:t>Explication de programmation linéaire</a:t>
            </a:r>
          </a:p>
          <a:p>
            <a:pPr marL="0" indent="0">
              <a:buNone/>
            </a:pPr>
            <a:r>
              <a:rPr lang="fr-FR" baseline="0" dirty="0" smtClean="0"/>
              <a:t>Problèmes soulevés par la programmation linéaire en nombres entiers et exemple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Problèmes linéaires en nombres entiers – méthodes de résolution :</a:t>
            </a:r>
          </a:p>
          <a:p>
            <a:pPr marL="0" indent="0">
              <a:buNone/>
            </a:pPr>
            <a:r>
              <a:rPr lang="fr-FR" baseline="0" dirty="0" smtClean="0"/>
              <a:t>Pourquoi arrondir ça ne marche pas = il faut tester toutes les combinaisons</a:t>
            </a:r>
          </a:p>
          <a:p>
            <a:pPr marL="0" indent="0">
              <a:buNone/>
            </a:pPr>
            <a:r>
              <a:rPr lang="fr-FR" baseline="0" dirty="0" smtClean="0"/>
              <a:t>D’où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bound</a:t>
            </a: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Autre technique : </a:t>
            </a:r>
            <a:r>
              <a:rPr lang="fr-FR" baseline="0" dirty="0" err="1" smtClean="0"/>
              <a:t>cutting</a:t>
            </a:r>
            <a:r>
              <a:rPr lang="fr-FR" baseline="0" dirty="0" smtClean="0"/>
              <a:t> planes</a:t>
            </a:r>
          </a:p>
          <a:p>
            <a:pPr marL="0" indent="0">
              <a:buNone/>
            </a:pPr>
            <a:r>
              <a:rPr lang="fr-FR" baseline="0" dirty="0" smtClean="0"/>
              <a:t>Autres méthodes, alliance des deux et </a:t>
            </a:r>
            <a:r>
              <a:rPr lang="fr-FR" baseline="0" dirty="0" err="1" smtClean="0"/>
              <a:t>upper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bounds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Implémentation :</a:t>
            </a:r>
          </a:p>
          <a:p>
            <a:pPr marL="0" indent="0">
              <a:buNone/>
            </a:pPr>
            <a:r>
              <a:rPr lang="fr-FR" baseline="0" dirty="0" err="1" smtClean="0"/>
              <a:t>Matlab</a:t>
            </a:r>
            <a:r>
              <a:rPr lang="fr-FR" baseline="0" dirty="0" smtClean="0"/>
              <a:t> : problèmes</a:t>
            </a:r>
          </a:p>
          <a:p>
            <a:pPr marL="0" indent="0">
              <a:buNone/>
            </a:pPr>
            <a:r>
              <a:rPr lang="fr-FR" baseline="0" dirty="0" smtClean="0"/>
              <a:t>AMPL et CPLEX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Résultats :</a:t>
            </a:r>
          </a:p>
          <a:p>
            <a:pPr marL="0" indent="0">
              <a:buNone/>
            </a:pPr>
            <a:r>
              <a:rPr lang="fr-FR" baseline="0" dirty="0" smtClean="0"/>
              <a:t>X dans l’indice, Y dans le marché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3491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22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2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822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53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Mesure de la détérioration de la fonction objectif</a:t>
            </a:r>
          </a:p>
          <a:p>
            <a:r>
              <a:rPr lang="fr-FR" dirty="0" smtClean="0"/>
              <a:t>Estimation de cette détérioration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BEF22-4663-4CCF-82B5-A2FE60187C01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77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39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63500"/>
            <a:ext cx="2089150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9856" y="1772817"/>
            <a:ext cx="6838528" cy="1470025"/>
          </a:xfrm>
          <a:prstGeom prst="roundRect">
            <a:avLst>
              <a:gd name="adj" fmla="val 323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numCol="1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cap="all" baseline="0"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376463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  <a:ea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216" y="116632"/>
            <a:ext cx="7139136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B0985-EA26-43C6-B852-69A8881BF3D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0D925-0F33-44D3-BDE5-60609D2B99C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7000"/>
              </a:lnSpc>
              <a:defRPr sz="9600" b="1" cap="small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0400" y="64852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Myriad Pro" pitchFamily="34" charset="0"/>
                <a:cs typeface="Myriad Pro" pitchFamily="34" charset="0"/>
              </a:defRPr>
            </a:lvl1pPr>
          </a:lstStyle>
          <a:p>
            <a:fld id="{1A682CF0-0845-4512-8DDE-E1C8841DCF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7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12776"/>
            <a:ext cx="8352928" cy="4752528"/>
          </a:xfrm>
          <a:prstGeom prst="rect">
            <a:avLst/>
          </a:prstGeom>
        </p:spPr>
        <p:txBody>
          <a:bodyPr anchor="t"/>
          <a:lstStyle>
            <a:lvl1pPr marL="342900" marR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>
                <a:solidFill>
                  <a:srgbClr val="0D042A"/>
                </a:solidFill>
                <a:latin typeface="Cambria Math" pitchFamily="18" charset="0"/>
                <a:ea typeface="Cambria Math" pitchFamily="18" charset="0"/>
              </a:defRPr>
            </a:lvl1pPr>
            <a:lvl2pPr marL="742950" marR="0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>
                <a:solidFill>
                  <a:srgbClr val="0D042A"/>
                </a:solidFill>
                <a:latin typeface="Cambria Math" pitchFamily="18" charset="0"/>
                <a:ea typeface="Cambria Math" pitchFamily="18" charset="0"/>
              </a:defRPr>
            </a:lvl2pPr>
            <a:lvl3pPr marL="1143000" marR="0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>
                <a:solidFill>
                  <a:srgbClr val="0D042A"/>
                </a:solidFill>
                <a:latin typeface="Cambria Math" pitchFamily="18" charset="0"/>
                <a:ea typeface="Cambria Math" pitchFamily="18" charset="0"/>
              </a:defRPr>
            </a:lvl3pPr>
            <a:lvl4pPr marL="1600200" marR="0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>
                <a:solidFill>
                  <a:srgbClr val="0D042A"/>
                </a:solidFill>
                <a:latin typeface="Cambria Math" pitchFamily="18" charset="0"/>
                <a:ea typeface="Cambria Math" pitchFamily="18" charset="0"/>
              </a:defRPr>
            </a:lvl4pPr>
            <a:lvl5pPr marL="2057400" marR="0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>
                <a:solidFill>
                  <a:srgbClr val="0D042A"/>
                </a:solidFill>
                <a:latin typeface="Cambria Math" pitchFamily="18" charset="0"/>
                <a:ea typeface="Cambria Math" pitchFamily="18" charset="0"/>
              </a:defRPr>
            </a:lvl5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3600" b="1" i="0" u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4"/>
          </p:nvPr>
        </p:nvSpPr>
        <p:spPr>
          <a:xfrm>
            <a:off x="3779914" y="0"/>
            <a:ext cx="3831555" cy="365125"/>
          </a:xfrm>
        </p:spPr>
        <p:txBody>
          <a:bodyPr/>
          <a:lstStyle/>
          <a:p>
            <a:pPr algn="r">
              <a:defRPr/>
            </a:pPr>
            <a:r>
              <a:rPr lang="fr-FR" dirty="0" smtClean="0"/>
              <a:t>Réf: 394-SAMPLES 2-13-AP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66987-90B5-4A6F-8C33-82D5E22CCC7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216" y="116632"/>
            <a:ext cx="7139136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0398-A477-4680-B0B5-62B5F53CC21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216" y="116632"/>
            <a:ext cx="713913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10CB2-B178-44E0-BCD7-64532BB1AD7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216" y="116632"/>
            <a:ext cx="7139136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A0DF-2786-4652-A431-3D34F6137FD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9884D-CA20-41E1-951E-7894766DD92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207E0-1C0E-423D-8E0D-8EAEAE3FC61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C6C82-7895-407E-9A20-15AD99328B8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41300" y="6448426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89065" y="6448426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Réf: 394-SAMPLES 2-13-AP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19925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96AC98-63C0-4F7F-8B19-02E9A95C510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Titre 1"/>
          <p:cNvSpPr>
            <a:spLocks noGrp="1"/>
          </p:cNvSpPr>
          <p:nvPr/>
        </p:nvSpPr>
        <p:spPr>
          <a:xfrm>
            <a:off x="1290640" y="2825751"/>
            <a:ext cx="6562725" cy="1206500"/>
          </a:xfrm>
          <a:prstGeom prst="roundRect">
            <a:avLst>
              <a:gd name="adj" fmla="val 27944"/>
            </a:avLst>
          </a:prstGeom>
        </p:spPr>
        <p:txBody>
          <a:bodyPr anchor="ctr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 cap="small" baseline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Cambria Math" pitchFamily="18" charset="0"/>
          <a:ea typeface="Cambria Math" pitchFamily="18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mbria Math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9.jpeg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package" Target="../embeddings/Microsoft_Word_Document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1247" y="-31555"/>
            <a:ext cx="9225247" cy="6889555"/>
          </a:xfrm>
          <a:prstGeom prst="rect">
            <a:avLst/>
          </a:prstGeom>
          <a:solidFill>
            <a:srgbClr val="801517"/>
          </a:solidFill>
          <a:ln>
            <a:solidFill>
              <a:srgbClr val="801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-81247" y="5939988"/>
            <a:ext cx="6525455" cy="369332"/>
          </a:xfrm>
          <a:prstGeom prst="rect">
            <a:avLst/>
          </a:prstGeom>
          <a:solidFill>
            <a:srgbClr val="F6A11D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</a:rPr>
              <a:t>Adrien EHRHARDT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4818" y="5939988"/>
            <a:ext cx="2774217" cy="369332"/>
          </a:xfrm>
          <a:prstGeom prst="rect">
            <a:avLst/>
          </a:prstGeom>
          <a:solidFill>
            <a:srgbClr val="101362"/>
          </a:solidFill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/>
                </a:solidFill>
                <a:latin typeface="Myriad Pro" pitchFamily="34" charset="0"/>
              </a:rPr>
              <a:t>Projet recherche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6326987"/>
            <a:ext cx="9144000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kern="0" spc="500" dirty="0" smtClean="0">
                <a:solidFill>
                  <a:schemeClr val="bg1"/>
                </a:solidFill>
                <a:latin typeface="Myriad Pro" pitchFamily="34" charset="0"/>
              </a:rPr>
              <a:t>ECOLE CENTRALE DE LILLE</a:t>
            </a:r>
            <a:endParaRPr kumimoji="0" lang="fr-FR" i="0" u="none" strike="noStrike" kern="0" cap="none" spc="5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424696"/>
            <a:ext cx="5904656" cy="1169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7000" kern="0" dirty="0" smtClean="0">
                <a:solidFill>
                  <a:schemeClr val="bg1"/>
                </a:solidFill>
                <a:latin typeface="Myriad Pro" pitchFamily="34" charset="0"/>
              </a:rPr>
              <a:t>Optimisation</a:t>
            </a:r>
            <a:endParaRPr kumimoji="0" lang="fr-FR" sz="7000" b="0" i="0" u="none" strike="noStrike" kern="0" cap="none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</a:endParaRPr>
          </a:p>
        </p:txBody>
      </p:sp>
      <p:pic>
        <p:nvPicPr>
          <p:cNvPr id="1026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532" y="-31555"/>
            <a:ext cx="2672747" cy="215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t="30655" b="14441"/>
          <a:stretch/>
        </p:blipFill>
        <p:spPr>
          <a:xfrm>
            <a:off x="-108520" y="2127250"/>
            <a:ext cx="9252520" cy="381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t="21097" b="29611"/>
          <a:stretch/>
        </p:blipFill>
        <p:spPr>
          <a:xfrm>
            <a:off x="-108520" y="2159000"/>
            <a:ext cx="9269772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z="25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fr-FR" sz="25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18609"/>
              </p:ext>
            </p:extLst>
          </p:nvPr>
        </p:nvGraphicFramePr>
        <p:xfrm>
          <a:off x="611560" y="836712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Modélisation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192430"/>
              </p:ext>
            </p:extLst>
          </p:nvPr>
        </p:nvGraphicFramePr>
        <p:xfrm>
          <a:off x="25152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Mesure de ressemblance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2655495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539552" y="116632"/>
            <a:ext cx="727280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i="0" u="none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9pPr>
          </a:lstStyle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2319259"/>
            <a:ext cx="7704856" cy="3539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Objectif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Marché de n actifs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représenter par q actifs (q&lt;n)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Ces q actifs représentent au mieux le marché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Problème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Définir la ressemblance !</a:t>
            </a:r>
          </a:p>
        </p:txBody>
      </p:sp>
    </p:spTree>
    <p:extLst>
      <p:ext uri="{BB962C8B-B14F-4D97-AF65-F5344CB8AC3E}">
        <p14:creationId xmlns:p14="http://schemas.microsoft.com/office/powerpoint/2010/main" val="15792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323612"/>
              </p:ext>
            </p:extLst>
          </p:nvPr>
        </p:nvGraphicFramePr>
        <p:xfrm>
          <a:off x="611560" y="193576"/>
          <a:ext cx="7128792" cy="1219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2879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40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Mesure de ressemblance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2655495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539552" y="116632"/>
            <a:ext cx="727280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i="0" u="none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9pPr>
          </a:lstStyle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1700808"/>
            <a:ext cx="7560840" cy="584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Corrélation</a:t>
            </a:r>
          </a:p>
        </p:txBody>
      </p:sp>
      <p:pic>
        <p:nvPicPr>
          <p:cNvPr id="2" name="Image 1" descr="Screen Shot 2014-04-07 at 17.3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76872"/>
            <a:ext cx="6692900" cy="495300"/>
          </a:xfrm>
          <a:prstGeom prst="rect">
            <a:avLst/>
          </a:prstGeom>
        </p:spPr>
      </p:pic>
      <p:pic>
        <p:nvPicPr>
          <p:cNvPr id="3" name="Image 2" descr="Screen Shot 2014-04-07 at 17.37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959100"/>
            <a:ext cx="2209800" cy="469900"/>
          </a:xfrm>
          <a:prstGeom prst="rect">
            <a:avLst/>
          </a:prstGeom>
        </p:spPr>
      </p:pic>
      <p:pic>
        <p:nvPicPr>
          <p:cNvPr id="5" name="Image 4" descr="Screen Shot 2014-04-07 at 17.38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9072"/>
            <a:ext cx="9144000" cy="508000"/>
          </a:xfrm>
          <a:prstGeom prst="rect">
            <a:avLst/>
          </a:prstGeom>
        </p:spPr>
      </p:pic>
      <p:pic>
        <p:nvPicPr>
          <p:cNvPr id="11" name="Image 10" descr="Screen Shot 2014-04-07 at 17.38.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4251052"/>
            <a:ext cx="3721100" cy="546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4221088"/>
            <a:ext cx="1944216" cy="194421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4221088"/>
            <a:ext cx="1944216" cy="194421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843808" y="4944070"/>
            <a:ext cx="3744416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Matrice de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taille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rgbClr val="101362"/>
                </a:solidFill>
                <a:latin typeface="+mn-lt"/>
              </a:rPr>
              <a:t>n</a:t>
            </a:r>
            <a:r>
              <a:rPr lang="fr-FR" sz="3200" b="1" baseline="0" dirty="0" smtClean="0">
                <a:solidFill>
                  <a:srgbClr val="101362"/>
                </a:solidFill>
                <a:latin typeface="+mn-lt"/>
              </a:rPr>
              <a:t>*n !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2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2655495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78516"/>
              </p:ext>
            </p:extLst>
          </p:nvPr>
        </p:nvGraphicFramePr>
        <p:xfrm>
          <a:off x="467543" y="1268753"/>
          <a:ext cx="8695541" cy="4968558"/>
        </p:xfrm>
        <a:graphic>
          <a:graphicData uri="http://schemas.openxmlformats.org/drawingml/2006/table">
            <a:tbl>
              <a:tblPr/>
              <a:tblGrid>
                <a:gridCol w="199135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32324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52237"/>
                <a:gridCol w="232324"/>
                <a:gridCol w="232324"/>
                <a:gridCol w="232324"/>
              </a:tblGrid>
              <a:tr h="141843"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BNP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DG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EDF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GLE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GSZ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KER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RNO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SGO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VIV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VK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ALO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-0,136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-0,217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BNP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0,960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DG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EDF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-0,849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-0,522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-0,376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-0,457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GLE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-0,123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GSZ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-0,666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KER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-0,326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-0,423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-0,126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-0,240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-0,337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-0,122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-0,911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0,966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-0,549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-0,697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-0,566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-0,846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-0,621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-0,627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RNO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-0,160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0,923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0,623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-0,082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-0,147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-0,574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-0,267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SGO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-0,017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-0,347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-0,529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-0,221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-0,507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-0,746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-0,254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0,634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-0,510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-0,091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-0,647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-0,620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-0,568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-0,648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0,363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0,807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-0,435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-0,614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-0,350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-0,035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-0,369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-0,597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-0,490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43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VIV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0,545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-0,378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0,659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-0,403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0,866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-0,114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-0,383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-0,480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96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VK</a:t>
                      </a:r>
                    </a:p>
                  </a:txBody>
                  <a:tcPr marL="6282" marR="6282" marT="628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-0,108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-0,470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0,782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-0,744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0,833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-0,450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-0,291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-0,541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0,879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-0,458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-0,710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-0,177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-0,455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0,684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0,901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-0,506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0,907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0,672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6282" marR="6282" marT="6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467544" y="116632"/>
            <a:ext cx="3744416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CAC40 au 04/03/14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1 600 cases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355976" y="116632"/>
            <a:ext cx="3744416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S&amp;P 500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250 000 cases !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9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37835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Modèle final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67544" y="1760324"/>
            <a:ext cx="8352928" cy="49090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 binaires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	= 1 </a:t>
            </a: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: </a:t>
            </a: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action i dans le marché représentée par j dans </a:t>
            </a: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l’indice</a:t>
            </a:r>
            <a:endParaRPr lang="fr-FR" sz="2300" dirty="0" smtClean="0">
              <a:solidFill>
                <a:srgbClr val="101362"/>
              </a:solidFill>
              <a:latin typeface="+mn-lt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	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= 1</a:t>
            </a: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 : </a:t>
            </a: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action j dans le marché présente dans </a:t>
            </a: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l’indice</a:t>
            </a:r>
            <a:endParaRPr lang="fr-FR" sz="2300" dirty="0" smtClean="0">
              <a:solidFill>
                <a:srgbClr val="101362"/>
              </a:solidFill>
              <a:latin typeface="+mn-lt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25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Fonction objectif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Maximiser la ressemblance </a:t>
            </a: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de 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l’indice par rapport 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au marché</a:t>
            </a:r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539552" y="116632"/>
            <a:ext cx="727280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i="0" u="none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9pPr>
          </a:lstStyle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2" name="Image 1" descr="Screen Shot 2014-04-07 at 18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864096" cy="604867"/>
          </a:xfrm>
          <a:prstGeom prst="rect">
            <a:avLst/>
          </a:prstGeom>
        </p:spPr>
      </p:pic>
      <p:pic>
        <p:nvPicPr>
          <p:cNvPr id="3" name="Image 2" descr="Screen Shot 2014-04-07 at 18.30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648072" cy="560495"/>
          </a:xfrm>
          <a:prstGeom prst="rect">
            <a:avLst/>
          </a:prstGeom>
        </p:spPr>
      </p:pic>
      <p:pic>
        <p:nvPicPr>
          <p:cNvPr id="5" name="Image 4" descr="Screen Shot 2014-04-07 at 18.36.1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 b="6668"/>
          <a:stretch/>
        </p:blipFill>
        <p:spPr>
          <a:xfrm>
            <a:off x="755576" y="4509120"/>
            <a:ext cx="7632848" cy="9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887038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Modèle final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1712997"/>
            <a:ext cx="7560840" cy="45243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Contraintes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 smtClean="0">
              <a:solidFill>
                <a:srgbClr val="101362"/>
              </a:solidFill>
              <a:latin typeface="+mn-lt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			</a:t>
            </a: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L’indice contient q valeurs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					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1 Actif du marché </a:t>
            </a:r>
            <a:r>
              <a:rPr lang="fr-FR" sz="3200" dirty="0" smtClean="0">
                <a:solidFill>
                  <a:srgbClr val="101362"/>
                </a:solidFill>
                <a:latin typeface="+mn-lt"/>
                <a:sym typeface="Wingdings"/>
              </a:rPr>
              <a:t></a:t>
            </a: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 1 Actif de l’indice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					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j doit être dans l’indice pour représenter i !</a:t>
            </a:r>
          </a:p>
        </p:txBody>
      </p:sp>
      <p:pic>
        <p:nvPicPr>
          <p:cNvPr id="2" name="Image 1" descr="Screen Shot 2014-04-07 at 18.38.3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45"/>
          <a:stretch/>
        </p:blipFill>
        <p:spPr>
          <a:xfrm>
            <a:off x="539551" y="2780928"/>
            <a:ext cx="2738627" cy="588805"/>
          </a:xfrm>
          <a:prstGeom prst="rect">
            <a:avLst/>
          </a:prstGeom>
        </p:spPr>
      </p:pic>
      <p:pic>
        <p:nvPicPr>
          <p:cNvPr id="3" name="Image 2" descr="Screen Shot 2014-04-07 at 18.38.5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4"/>
          <a:stretch/>
        </p:blipFill>
        <p:spPr>
          <a:xfrm>
            <a:off x="539552" y="3611405"/>
            <a:ext cx="4589310" cy="537675"/>
          </a:xfrm>
          <a:prstGeom prst="rect">
            <a:avLst/>
          </a:prstGeom>
        </p:spPr>
      </p:pic>
      <p:pic>
        <p:nvPicPr>
          <p:cNvPr id="5" name="Image 4" descr="Screen Shot 2014-04-07 at 18.39.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5184"/>
            <a:ext cx="4330412" cy="576064"/>
          </a:xfrm>
          <a:prstGeom prst="rect">
            <a:avLst/>
          </a:prstGeom>
        </p:spPr>
      </p:pic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48773"/>
              </p:ext>
            </p:extLst>
          </p:nvPr>
        </p:nvGraphicFramePr>
        <p:xfrm>
          <a:off x="611560" y="3140968"/>
          <a:ext cx="748883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Document" r:id="rId7" imgW="6273800" imgH="711200" progId="Word.Document.12">
                  <p:embed/>
                </p:oleObj>
              </mc:Choice>
              <mc:Fallback>
                <p:oleObj name="Document" r:id="rId7" imgW="6273800" imgH="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140968"/>
                        <a:ext cx="748883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39209"/>
              </p:ext>
            </p:extLst>
          </p:nvPr>
        </p:nvGraphicFramePr>
        <p:xfrm>
          <a:off x="611560" y="4437112"/>
          <a:ext cx="748883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9" imgW="6273800" imgH="711200" progId="Word.Document.12">
                  <p:embed/>
                </p:oleObj>
              </mc:Choice>
              <mc:Fallback>
                <p:oleObj name="Document" r:id="rId9" imgW="6273800" imgH="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4437112"/>
                        <a:ext cx="7488832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86915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Modèle final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10" name="Image 9" descr="Screen Shot 2014-04-07 at 18.49.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" b="3497"/>
          <a:stretch/>
        </p:blipFill>
        <p:spPr>
          <a:xfrm>
            <a:off x="406400" y="2556933"/>
            <a:ext cx="8318500" cy="171026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691680" y="5157192"/>
            <a:ext cx="7560840" cy="5847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Attention </a:t>
            </a: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les variables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sont binaires !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Image 12" descr="panneuax019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152"/>
            <a:ext cx="1435100" cy="1435100"/>
          </a:xfrm>
          <a:prstGeom prst="rect">
            <a:avLst/>
          </a:prstGeom>
        </p:spPr>
      </p:pic>
      <p:pic>
        <p:nvPicPr>
          <p:cNvPr id="9" name="Image 8" descr="Screen Shot 2014-04-07 at 18.49.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t="57818" r="76859" b="3497"/>
          <a:stretch/>
        </p:blipFill>
        <p:spPr>
          <a:xfrm>
            <a:off x="3780314" y="2996952"/>
            <a:ext cx="57566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92240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Pondération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3363962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2073038"/>
            <a:ext cx="7560840" cy="4031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Anciennes méthodes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Capitalisation boursière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Prix de l’action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Problème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 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Sous-performance dans beaucoup de cas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Moyenne arithmétique ?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2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263"/>
              </p:ext>
            </p:extLst>
          </p:nvPr>
        </p:nvGraphicFramePr>
        <p:xfrm>
          <a:off x="611560" y="836712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Méthodes de résolution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7555"/>
              </p:ext>
            </p:extLst>
          </p:nvPr>
        </p:nvGraphicFramePr>
        <p:xfrm>
          <a:off x="539552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Exemple de résolution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3363962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3" name="Image 2" descr="Screen Shot 2014-04-07 at 23.03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5047580" cy="2688661"/>
          </a:xfrm>
          <a:prstGeom prst="rect">
            <a:avLst/>
          </a:prstGeom>
        </p:spPr>
      </p:pic>
      <p:pic>
        <p:nvPicPr>
          <p:cNvPr id="5" name="Image 4" descr="Screen Shot 2014-04-07 at 23.02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3683"/>
            <a:ext cx="4968552" cy="53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z="25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fr-FR" sz="25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39282"/>
              </p:ext>
            </p:extLst>
          </p:nvPr>
        </p:nvGraphicFramePr>
        <p:xfrm>
          <a:off x="611560" y="35034"/>
          <a:ext cx="7920880" cy="67783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Finance de marché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4400" b="1" i="1" dirty="0" smtClean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Optimisation linéaire en nombres entiers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4400" b="1" i="1" dirty="0" smtClean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Création d’un indice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76072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Branch</a:t>
                      </a: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and </a:t>
                      </a:r>
                      <a:r>
                        <a:rPr lang="fr-FR" sz="36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bound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1540819"/>
            <a:ext cx="7560840" cy="41242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  Algorithme de résolution le plus répandu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baseline="0" dirty="0" smtClean="0">
                <a:solidFill>
                  <a:srgbClr val="101362"/>
                </a:solidFill>
                <a:latin typeface="+mn-lt"/>
              </a:rPr>
              <a:t>Résolution du problème linéaire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Sélection d’une variable à séparer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baseline="0" dirty="0" smtClean="0">
                <a:solidFill>
                  <a:srgbClr val="101362"/>
                </a:solidFill>
                <a:latin typeface="+mn-lt"/>
              </a:rPr>
              <a:t>Résolution des deux nœuds séparés</a:t>
            </a:r>
          </a:p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Solution entière ?</a:t>
            </a:r>
            <a:br>
              <a:rPr lang="fr-FR" sz="2500" dirty="0" smtClean="0">
                <a:solidFill>
                  <a:srgbClr val="101362"/>
                </a:solidFill>
                <a:latin typeface="+mn-lt"/>
              </a:rPr>
            </a:b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Si oui :</a:t>
            </a:r>
            <a:br>
              <a:rPr lang="fr-FR" sz="2500" dirty="0" smtClean="0">
                <a:solidFill>
                  <a:srgbClr val="101362"/>
                </a:solidFill>
                <a:latin typeface="+mn-lt"/>
              </a:rPr>
            </a:b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	</a:t>
            </a: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Si meilleure actuelle solution entière, sauvegarder z</a:t>
            </a:r>
            <a:br>
              <a:rPr lang="fr-FR" sz="2300" dirty="0" smtClean="0">
                <a:solidFill>
                  <a:srgbClr val="101362"/>
                </a:solidFill>
                <a:latin typeface="+mn-lt"/>
              </a:rPr>
            </a:br>
            <a:r>
              <a:rPr lang="fr-FR" sz="2300" dirty="0" smtClean="0">
                <a:solidFill>
                  <a:srgbClr val="101362"/>
                </a:solidFill>
                <a:latin typeface="+mn-lt"/>
              </a:rPr>
              <a:t>	Sinon, « tailler » la branche</a:t>
            </a:r>
            <a:br>
              <a:rPr lang="fr-FR" sz="2300" dirty="0" smtClean="0">
                <a:solidFill>
                  <a:srgbClr val="101362"/>
                </a:solidFill>
                <a:latin typeface="+mn-lt"/>
              </a:rPr>
            </a:b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Si non, continuer l’algorithme sur les autres branches</a:t>
            </a:r>
            <a:endParaRPr lang="fr-FR" sz="2500" baseline="0" dirty="0">
              <a:solidFill>
                <a:srgbClr val="101362"/>
              </a:solidFill>
              <a:latin typeface="+mn-lt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Méthodes de résolution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12" name="Image 11" descr="branchandboun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488832" cy="33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87046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Autres spécificités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3363962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Modélisation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1777891"/>
            <a:ext cx="7560840" cy="44781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Autre algorithme : </a:t>
            </a:r>
            <a:r>
              <a:rPr kumimoji="0" lang="fr-F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cutting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Solveurs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Combinaison des deux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Autres paramètres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Sélection de la variable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Sélection du nœud</a:t>
            </a: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900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</a:rPr>
              <a:t>Amélioration de la rapidité et « taille</a:t>
            </a:r>
            <a:r>
              <a:rPr kumimoji="0" lang="fr-FR" sz="2900" i="0" u="none" strike="noStrike" kern="1200" cap="none" spc="0" normalizeH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</a:rPr>
              <a:t> de l’arbre »</a:t>
            </a:r>
            <a:endParaRPr kumimoji="0" lang="fr-FR" sz="2900" i="0" u="none" strike="noStrike" kern="1200" cap="none" spc="0" normalizeH="0" baseline="0" noProof="0" dirty="0" smtClean="0">
              <a:ln>
                <a:noFill/>
              </a:ln>
              <a:solidFill>
                <a:srgbClr val="801517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9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07539"/>
              </p:ext>
            </p:extLst>
          </p:nvPr>
        </p:nvGraphicFramePr>
        <p:xfrm>
          <a:off x="611560" y="836712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Implémentation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92650"/>
              </p:ext>
            </p:extLst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1666543"/>
            <a:ext cx="8352928" cy="255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Optimization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toolbox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dédiée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noProof="0" dirty="0" smtClean="0">
                <a:solidFill>
                  <a:srgbClr val="801517"/>
                </a:solidFill>
                <a:latin typeface="+mn-lt"/>
              </a:rPr>
              <a:t>Problèmes</a:t>
            </a:r>
            <a:r>
              <a:rPr lang="fr-FR" sz="3200" b="1" noProof="0" dirty="0" smtClean="0">
                <a:solidFill>
                  <a:srgbClr val="101362"/>
                </a:solidFill>
                <a:latin typeface="+mn-lt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noProof="0" dirty="0" smtClean="0">
                <a:solidFill>
                  <a:srgbClr val="101362"/>
                </a:solidFill>
                <a:latin typeface="+mn-lt"/>
              </a:rPr>
              <a:t>Uniquement dédié à des « petits » problèmes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Formulation très complexe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-5155"/>
            <a:ext cx="8748464" cy="68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86165"/>
              </p:ext>
            </p:extLst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561286" cy="46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05833"/>
            <a:ext cx="6264696" cy="41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3" y="2201407"/>
            <a:ext cx="5809165" cy="32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4968552" cy="42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95"/>
          <a:stretch/>
        </p:blipFill>
        <p:spPr>
          <a:xfrm>
            <a:off x="703575" y="2060848"/>
            <a:ext cx="7139752" cy="111869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9" t="57110"/>
          <a:stretch/>
        </p:blipFill>
        <p:spPr>
          <a:xfrm>
            <a:off x="1034441" y="3140968"/>
            <a:ext cx="6057839" cy="4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000" b="1" i="1" kern="1200" dirty="0" err="1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40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7" y="2169462"/>
            <a:ext cx="682394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11760" y="260648"/>
          <a:ext cx="4464497" cy="19947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64497"/>
              </a:tblGrid>
              <a:tr h="554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Sommaire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4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475656" y="1916832"/>
            <a:ext cx="6552728" cy="4184209"/>
            <a:chOff x="1475656" y="1909087"/>
            <a:chExt cx="6552728" cy="4184209"/>
          </a:xfrm>
        </p:grpSpPr>
        <p:cxnSp>
          <p:nvCxnSpPr>
            <p:cNvPr id="4" name="Straight Connector 22"/>
            <p:cNvCxnSpPr/>
            <p:nvPr/>
          </p:nvCxnSpPr>
          <p:spPr>
            <a:xfrm>
              <a:off x="4657652" y="2053103"/>
              <a:ext cx="0" cy="4040193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23"/>
            <p:cNvSpPr txBox="1"/>
            <p:nvPr/>
          </p:nvSpPr>
          <p:spPr>
            <a:xfrm>
              <a:off x="1475656" y="1981095"/>
              <a:ext cx="2929728" cy="3693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noProof="0" dirty="0" smtClean="0">
                  <a:solidFill>
                    <a:srgbClr val="801517"/>
                  </a:solidFill>
                  <a:latin typeface="Myriad Pro" pitchFamily="34" charset="0"/>
                </a:rPr>
                <a:t>CONTEXTE FINANCIER</a:t>
              </a:r>
              <a:endPara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endParaRPr>
            </a:p>
          </p:txBody>
        </p:sp>
        <p:sp>
          <p:nvSpPr>
            <p:cNvPr id="7" name="Flowchart: Connector 26"/>
            <p:cNvSpPr/>
            <p:nvPr/>
          </p:nvSpPr>
          <p:spPr>
            <a:xfrm>
              <a:off x="4572004" y="2053103"/>
              <a:ext cx="144000" cy="144000"/>
            </a:xfrm>
            <a:prstGeom prst="flowChartConnector">
              <a:avLst/>
            </a:prstGeom>
            <a:solidFill>
              <a:srgbClr val="BFBFB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fr-FR" sz="2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096" y="1921861"/>
              <a:ext cx="2592288" cy="92333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1517"/>
                  </a:solidFill>
                  <a:effectLst/>
                  <a:uLnTx/>
                  <a:uFillTx/>
                  <a:latin typeface="Myriad Pro" pitchFamily="34" charset="0"/>
                </a:rPr>
                <a:t>Qu’est-ce qu’un indice ?</a:t>
              </a:r>
            </a:p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1517"/>
                  </a:solidFill>
                  <a:effectLst/>
                  <a:uLnTx/>
                  <a:uFillTx/>
                  <a:latin typeface="Myriad Pro" pitchFamily="34" charset="0"/>
                </a:rPr>
                <a:t>Style de management</a:t>
              </a:r>
            </a:p>
            <a:p>
              <a:pPr marL="0" marR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dirty="0" smtClean="0">
                  <a:solidFill>
                    <a:srgbClr val="801517"/>
                  </a:solidFill>
                  <a:latin typeface="Myriad Pro" pitchFamily="34" charset="0"/>
                </a:rPr>
                <a:t>Tendance actuelle</a:t>
              </a:r>
              <a:endPara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endParaRPr>
            </a:p>
          </p:txBody>
        </p:sp>
        <p:sp>
          <p:nvSpPr>
            <p:cNvPr id="29" name="TextBox 23"/>
            <p:cNvSpPr txBox="1"/>
            <p:nvPr/>
          </p:nvSpPr>
          <p:spPr>
            <a:xfrm>
              <a:off x="4860032" y="1909087"/>
              <a:ext cx="295647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01362"/>
                  </a:solidFill>
                  <a:effectLst/>
                  <a:uLnTx/>
                  <a:uFillTx/>
                  <a:latin typeface="Myriad Pro" pitchFamily="34" charset="0"/>
                </a:rPr>
                <a:t>1</a:t>
              </a:r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5436096" y="3225750"/>
            <a:ext cx="295232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Mesure de ressemblance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801517"/>
                </a:solidFill>
                <a:latin typeface="Myriad Pro" pitchFamily="34" charset="0"/>
              </a:rPr>
              <a:t>Modèle final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801517"/>
                </a:solidFill>
                <a:latin typeface="Myriad Pro" pitchFamily="34" charset="0"/>
              </a:rPr>
              <a:t>Pondération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179512" y="3212976"/>
            <a:ext cx="4225872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MODELISATION</a:t>
            </a:r>
          </a:p>
        </p:txBody>
      </p:sp>
      <p:sp>
        <p:nvSpPr>
          <p:cNvPr id="27" name="Flowchart: Connector 47"/>
          <p:cNvSpPr/>
          <p:nvPr/>
        </p:nvSpPr>
        <p:spPr>
          <a:xfrm>
            <a:off x="4572000" y="3356992"/>
            <a:ext cx="144000" cy="144000"/>
          </a:xfrm>
          <a:prstGeom prst="flowChartConnector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fr-FR" sz="2000"/>
          </a:p>
        </p:txBody>
      </p:sp>
      <p:sp>
        <p:nvSpPr>
          <p:cNvPr id="33" name="TextBox 23"/>
          <p:cNvSpPr txBox="1"/>
          <p:nvPr/>
        </p:nvSpPr>
        <p:spPr>
          <a:xfrm>
            <a:off x="4860032" y="4293096"/>
            <a:ext cx="29564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rgbClr val="101362"/>
                </a:solidFill>
                <a:latin typeface="Myriad Pro" pitchFamily="34" charset="0"/>
              </a:rPr>
              <a:t>3</a:t>
            </a: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34" name="Flowchart: Connector 47"/>
          <p:cNvSpPr/>
          <p:nvPr/>
        </p:nvSpPr>
        <p:spPr>
          <a:xfrm>
            <a:off x="4572000" y="4509120"/>
            <a:ext cx="144000" cy="144000"/>
          </a:xfrm>
          <a:prstGeom prst="flowChartConnector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fr-FR" sz="2000"/>
          </a:p>
        </p:txBody>
      </p:sp>
      <p:sp>
        <p:nvSpPr>
          <p:cNvPr id="35" name="TextBox 23"/>
          <p:cNvSpPr txBox="1"/>
          <p:nvPr/>
        </p:nvSpPr>
        <p:spPr>
          <a:xfrm>
            <a:off x="395536" y="4365104"/>
            <a:ext cx="400984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METHODES DE RESOLUTION</a:t>
            </a:r>
          </a:p>
        </p:txBody>
      </p:sp>
      <p:pic>
        <p:nvPicPr>
          <p:cNvPr id="39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23"/>
          <p:cNvSpPr txBox="1"/>
          <p:nvPr/>
        </p:nvSpPr>
        <p:spPr>
          <a:xfrm>
            <a:off x="4862064" y="3140968"/>
            <a:ext cx="29564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rgbClr val="101362"/>
                </a:solidFill>
                <a:latin typeface="Myriad Pro" pitchFamily="34" charset="0"/>
              </a:rPr>
              <a:t>2</a:t>
            </a: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41" name="TextBox 23"/>
          <p:cNvSpPr txBox="1"/>
          <p:nvPr/>
        </p:nvSpPr>
        <p:spPr>
          <a:xfrm>
            <a:off x="5436096" y="4365105"/>
            <a:ext cx="33123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Exemple simple et problèmes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solidFill>
                  <a:srgbClr val="801517"/>
                </a:solidFill>
                <a:latin typeface="Myriad Pro" pitchFamily="34" charset="0"/>
              </a:rPr>
              <a:t>Branch</a:t>
            </a:r>
            <a:r>
              <a:rPr lang="fr-FR" b="1" dirty="0" smtClean="0">
                <a:solidFill>
                  <a:srgbClr val="801517"/>
                </a:solidFill>
                <a:latin typeface="Myriad Pro" pitchFamily="34" charset="0"/>
              </a:rPr>
              <a:t> and </a:t>
            </a:r>
            <a:r>
              <a:rPr lang="fr-FR" b="1" dirty="0" err="1" smtClean="0">
                <a:solidFill>
                  <a:srgbClr val="801517"/>
                </a:solidFill>
                <a:latin typeface="Myriad Pro" pitchFamily="34" charset="0"/>
              </a:rPr>
              <a:t>Bound</a:t>
            </a:r>
            <a:endParaRPr lang="fr-FR" b="1" dirty="0" smtClean="0">
              <a:solidFill>
                <a:srgbClr val="801517"/>
              </a:solidFill>
              <a:latin typeface="Myriad Pro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Autres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 spécificités</a:t>
            </a:r>
            <a:endParaRPr kumimoji="0" lang="fr-FR" b="1" i="0" u="none" strike="noStrike" kern="1200" cap="none" spc="0" normalizeH="0" baseline="0" noProof="0" dirty="0" smtClean="0">
              <a:ln>
                <a:noFill/>
              </a:ln>
              <a:solidFill>
                <a:srgbClr val="801517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860032" y="5364505"/>
            <a:ext cx="295647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noProof="0" dirty="0">
                <a:solidFill>
                  <a:srgbClr val="101362"/>
                </a:solidFill>
                <a:latin typeface="Myriad Pro" pitchFamily="34" charset="0"/>
              </a:rPr>
              <a:t>4</a:t>
            </a: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20" name="Flowchart: Connector 47"/>
          <p:cNvSpPr/>
          <p:nvPr/>
        </p:nvSpPr>
        <p:spPr>
          <a:xfrm>
            <a:off x="4572000" y="5661264"/>
            <a:ext cx="144000" cy="144000"/>
          </a:xfrm>
          <a:prstGeom prst="flowChartConnector">
            <a:avLst/>
          </a:prstGeom>
          <a:solidFill>
            <a:srgbClr val="BFBF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fr-FR" sz="2000"/>
          </a:p>
        </p:txBody>
      </p:sp>
      <p:sp>
        <p:nvSpPr>
          <p:cNvPr id="21" name="TextBox 23"/>
          <p:cNvSpPr txBox="1"/>
          <p:nvPr/>
        </p:nvSpPr>
        <p:spPr>
          <a:xfrm>
            <a:off x="395536" y="5507940"/>
            <a:ext cx="4009848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IMPLEMENTATION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5436096" y="5457998"/>
            <a:ext cx="295232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Matlab</a:t>
            </a:r>
            <a:endParaRPr kumimoji="0" lang="fr-FR" b="1" i="0" u="none" strike="noStrike" kern="1200" cap="none" spc="0" normalizeH="0" baseline="0" noProof="0" dirty="0" smtClean="0">
              <a:ln>
                <a:noFill/>
              </a:ln>
              <a:solidFill>
                <a:srgbClr val="801517"/>
              </a:solidFill>
              <a:effectLst/>
              <a:uLnTx/>
              <a:uFillTx/>
              <a:latin typeface="Myriad Pro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801517"/>
                </a:solidFill>
                <a:latin typeface="Myriad Pro" pitchFamily="34" charset="0"/>
              </a:rPr>
              <a:t>AMPL et CPLEX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Myriad Pro" pitchFamily="34" charset="0"/>
              </a:rPr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9793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83412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Matlab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552" y="2026583"/>
            <a:ext cx="7560840" cy="2554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 d’exécution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long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Ecriture des matrices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Matlab pas dédié à l’optimisation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</a:rPr>
              <a:t>Calcul impossible au-delà de 10 valeurs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rgbClr val="801517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214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1183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AMPL et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CPLEX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1564338"/>
            <a:ext cx="7560840" cy="3046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fr-F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Programing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(BELL </a:t>
            </a:r>
            <a:r>
              <a:rPr lang="fr-FR" sz="3200" b="1" dirty="0" err="1" smtClean="0">
                <a:solidFill>
                  <a:srgbClr val="101362"/>
                </a:solidFill>
                <a:latin typeface="+mn-lt"/>
              </a:rPr>
              <a:t>Labs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)</a:t>
            </a:r>
            <a:endParaRPr kumimoji="0" lang="fr-FR" sz="3200" b="1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Résolution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CPLEX (IBM)</a:t>
            </a:r>
            <a:endParaRPr lang="fr-FR" sz="3200" b="1" dirty="0">
              <a:solidFill>
                <a:srgbClr val="801517"/>
              </a:solidFill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4098" name="Picture 2" descr="http://www.coin-or.org/OS/images/AMPLCPL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" y="4805780"/>
            <a:ext cx="9026021" cy="200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918865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AMPL et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CPLEX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204864"/>
            <a:ext cx="7560840" cy="3539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Modélisation « naturelle »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Résolution instantanée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801517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 smtClean="0">
              <a:solidFill>
                <a:srgbClr val="801517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801517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Limité à 1000 variables / contraintes</a:t>
            </a: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9" name="Image 8" descr="panneuax01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97152"/>
            <a:ext cx="1435100" cy="14351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" y="1412776"/>
            <a:ext cx="9144000" cy="54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82750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AMPL et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CPLEX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8800" b="45600"/>
          <a:stretch/>
        </p:blipFill>
        <p:spPr>
          <a:xfrm>
            <a:off x="558244" y="1803250"/>
            <a:ext cx="830697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77811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AMPL et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CPLEX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9" t="54434"/>
          <a:stretch/>
        </p:blipFill>
        <p:spPr>
          <a:xfrm>
            <a:off x="514328" y="1805136"/>
            <a:ext cx="8459525" cy="41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27745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AMPL et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36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CPLEX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60" r="54911"/>
          <a:stretch/>
        </p:blipFill>
        <p:spPr>
          <a:xfrm>
            <a:off x="683568" y="1916832"/>
            <a:ext cx="7586369" cy="40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781176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Résultats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61" y="2134006"/>
            <a:ext cx="2790090" cy="37091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2856"/>
            <a:ext cx="2601849" cy="37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Résultats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1571308"/>
            <a:ext cx="7560840" cy="1569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>
                <a:solidFill>
                  <a:srgbClr val="101362"/>
                </a:solidFill>
                <a:latin typeface="+mn-lt"/>
              </a:rPr>
              <a:t>P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ondération « prix de l’action »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200" b="1" dirty="0">
                <a:solidFill>
                  <a:srgbClr val="101362"/>
                </a:solidFill>
                <a:latin typeface="+mn-lt"/>
              </a:rPr>
              <a:t>Pondération « capitalisation boursière »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r-FR" sz="3200" b="1" dirty="0">
                <a:solidFill>
                  <a:srgbClr val="101362"/>
                </a:solidFill>
                <a:latin typeface="+mn-lt"/>
              </a:rPr>
              <a:t>Moyenne 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arithmétique</a:t>
            </a:r>
            <a:endParaRPr lang="fr-FR" sz="3200" b="1" dirty="0">
              <a:solidFill>
                <a:srgbClr val="101362"/>
              </a:solidFill>
              <a:latin typeface="+mn-lt"/>
            </a:endParaRPr>
          </a:p>
        </p:txBody>
      </p:sp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57744"/>
              </p:ext>
            </p:extLst>
          </p:nvPr>
        </p:nvGraphicFramePr>
        <p:xfrm>
          <a:off x="1619672" y="3089920"/>
          <a:ext cx="5760640" cy="3384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7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Résultats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Implémentation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22618"/>
              </p:ext>
            </p:extLst>
          </p:nvPr>
        </p:nvGraphicFramePr>
        <p:xfrm>
          <a:off x="1187624" y="2348880"/>
          <a:ext cx="6075114" cy="2613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6901"/>
                <a:gridCol w="1280041"/>
                <a:gridCol w="1219086"/>
                <a:gridCol w="1219086"/>
              </a:tblGrid>
              <a:tr h="653312">
                <a:tc>
                  <a:txBody>
                    <a:bodyPr/>
                    <a:lstStyle/>
                    <a:p>
                      <a:pPr algn="l" fontAlgn="b"/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>
                          <a:effectLst/>
                        </a:rPr>
                        <a:t>Prix action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Market cap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Moyenne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53312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 dirty="0">
                          <a:effectLst/>
                        </a:rPr>
                        <a:t>Marché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>
                          <a:effectLst/>
                        </a:rPr>
                        <a:t>-</a:t>
                      </a:r>
                      <a:r>
                        <a:rPr lang="fr-FR" sz="2000" u="none" strike="noStrike" dirty="0" smtClean="0">
                          <a:effectLst/>
                        </a:rPr>
                        <a:t>0,00599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0,04449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0,12285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53312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Indice6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>
                          <a:effectLst/>
                        </a:rPr>
                        <a:t>-</a:t>
                      </a:r>
                      <a:r>
                        <a:rPr lang="fr-FR" sz="2000" u="none" strike="noStrike" dirty="0" smtClean="0">
                          <a:effectLst/>
                        </a:rPr>
                        <a:t>0,01172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0,04617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0,11574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53312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Indice8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>
                          <a:effectLst/>
                        </a:rPr>
                        <a:t>-</a:t>
                      </a:r>
                      <a:r>
                        <a:rPr lang="fr-FR" sz="2000" u="none" strike="noStrike" dirty="0" smtClean="0">
                          <a:effectLst/>
                        </a:rPr>
                        <a:t>0,01933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0,04733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u="none" strike="noStrike" dirty="0" smtClean="0">
                          <a:effectLst/>
                        </a:rPr>
                        <a:t>0,08272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3493"/>
              </p:ext>
            </p:extLst>
          </p:nvPr>
        </p:nvGraphicFramePr>
        <p:xfrm>
          <a:off x="611560" y="836712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Conclusion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z="25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fr-FR" sz="25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68955"/>
              </p:ext>
            </p:extLst>
          </p:nvPr>
        </p:nvGraphicFramePr>
        <p:xfrm>
          <a:off x="611560" y="836712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Contexte</a:t>
                      </a:r>
                      <a:r>
                        <a:rPr lang="fr-FR" sz="4400" b="1" i="1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financier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736836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Conclusion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1844824"/>
            <a:ext cx="7560840" cy="4031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Enjeux financiers importants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 de résolution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Construction d’un indice reflétant un marché particulier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Etude des types de pondération</a:t>
            </a:r>
            <a:endParaRPr kumimoji="0" lang="fr-FR" sz="3200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3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8510"/>
              </p:ext>
            </p:extLst>
          </p:nvPr>
        </p:nvGraphicFramePr>
        <p:xfrm>
          <a:off x="611560" y="620688"/>
          <a:ext cx="7488832" cy="655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2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Qu’est-ce qu’un indice ?</a:t>
                      </a:r>
                      <a:endParaRPr lang="fr-FR" sz="32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Contexte financier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1580595"/>
            <a:ext cx="7560840" cy="50167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Agrégat d’actifs (actions, obligations, …)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Pondération des actifs dans l’indice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L’indice (et la pondération) évolue(nt) en même temps que les 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actifs</a:t>
            </a:r>
            <a:endParaRPr lang="fr-FR" sz="3200" b="1" dirty="0" smtClean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But : représenter un marché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Ex.: IT américain 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  <a:sym typeface="Wingdings"/>
              </a:rPr>
              <a:t> NASDAQ Composite</a:t>
            </a: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06121"/>
              </p:ext>
            </p:extLst>
          </p:nvPr>
        </p:nvGraphicFramePr>
        <p:xfrm>
          <a:off x="611560" y="620688"/>
          <a:ext cx="7488832" cy="731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2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36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Style de management</a:t>
                      </a:r>
                      <a:endParaRPr lang="fr-FR" sz="36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3591594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fr-FR" sz="28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72808" cy="720080"/>
          </a:xfrm>
        </p:spPr>
        <p:txBody>
          <a:bodyPr/>
          <a:lstStyle/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Contexte financier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2319259"/>
            <a:ext cx="7560840" cy="3539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Management 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15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actif</a:t>
            </a: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Profit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court-terme 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Prévision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marché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Management </a:t>
            </a: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passif 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:</a:t>
            </a:r>
            <a:endParaRPr lang="fr-FR" sz="3200" b="1" dirty="0">
              <a:solidFill>
                <a:srgbClr val="101362"/>
              </a:solidFill>
              <a:latin typeface="+mn-lt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Investissement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 long-terme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Données passées</a:t>
            </a: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81738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Tendance actuelle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2"/>
          <p:cNvSpPr txBox="1">
            <a:spLocks/>
          </p:cNvSpPr>
          <p:nvPr/>
        </p:nvSpPr>
        <p:spPr>
          <a:xfrm>
            <a:off x="539552" y="116632"/>
            <a:ext cx="727280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i="0" u="none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9pPr>
          </a:lstStyle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Contexte financier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2319259"/>
            <a:ext cx="7560840" cy="35394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Diversification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constituer son propre portefeuille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3200" dirty="0" smtClean="0">
                <a:solidFill>
                  <a:srgbClr val="101362"/>
                </a:solidFill>
                <a:latin typeface="+mn-lt"/>
              </a:rPr>
              <a:t>Investir dans un indice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32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Construire un indice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rgbClr val="801517"/>
                </a:solidFill>
                <a:latin typeface="+mn-lt"/>
              </a:rPr>
              <a:t>Problèmes pour 1. et 2.</a:t>
            </a:r>
            <a:r>
              <a:rPr lang="fr-FR" sz="3200" b="1" dirty="0" smtClean="0">
                <a:solidFill>
                  <a:srgbClr val="101362"/>
                </a:solidFill>
                <a:latin typeface="+mn-lt"/>
              </a:rPr>
              <a:t> 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Frais ; cagnotte de départ</a:t>
            </a:r>
            <a:endParaRPr kumimoji="0" lang="fr-FR" sz="3200" i="0" u="none" strike="noStrike" kern="1200" cap="none" spc="0" normalizeH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3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45326"/>
              </p:ext>
            </p:extLst>
          </p:nvPr>
        </p:nvGraphicFramePr>
        <p:xfrm>
          <a:off x="611560" y="620688"/>
          <a:ext cx="7488832" cy="8991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88832"/>
              </a:tblGrid>
              <a:tr h="91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kern="120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Construction</a:t>
                      </a:r>
                      <a:r>
                        <a:rPr lang="fr-FR" sz="4400" b="1" i="1" kern="1200" baseline="0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 du CAC</a:t>
                      </a:r>
                      <a:endParaRPr lang="fr-FR" sz="4400" b="1" i="1" kern="1200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7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11560" y="3045733"/>
            <a:ext cx="7560840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lang="fr-FR" sz="3200" dirty="0">
              <a:solidFill>
                <a:srgbClr val="101362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itre 2"/>
          <p:cNvSpPr txBox="1">
            <a:spLocks/>
          </p:cNvSpPr>
          <p:nvPr/>
        </p:nvSpPr>
        <p:spPr>
          <a:xfrm>
            <a:off x="539552" y="116632"/>
            <a:ext cx="7272808" cy="72008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i="0" u="none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mbria Math" pitchFamily="18" charset="0"/>
              </a:defRPr>
            </a:lvl9pPr>
          </a:lstStyle>
          <a:p>
            <a:r>
              <a:rPr lang="fr-FR" b="0" dirty="0" smtClean="0">
                <a:solidFill>
                  <a:srgbClr val="801517"/>
                </a:solidFill>
                <a:effectLst/>
                <a:latin typeface="Myriad Pro"/>
              </a:rPr>
              <a:t>Contexte financier</a:t>
            </a:r>
            <a:endParaRPr lang="fr-FR" b="0" dirty="0">
              <a:solidFill>
                <a:srgbClr val="801517"/>
              </a:solidFill>
              <a:effectLst/>
              <a:latin typeface="Myriad Pr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1957622"/>
            <a:ext cx="7560840" cy="42627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 Tendance de l’économie des grandes entreprises françaises »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rgbClr val="1013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500" i="0" u="none" strike="noStrike" kern="1200" cap="none" spc="0" normalizeH="0" baseline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Choix des actions par</a:t>
            </a:r>
            <a:r>
              <a:rPr kumimoji="0" lang="fr-FR" sz="25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 un comité d’expert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Multiplication du dernier cours de clôture de chaque action par le volume d’actions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5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Addition des montants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sz="2500" dirty="0" smtClean="0">
                <a:solidFill>
                  <a:srgbClr val="101362"/>
                </a:solidFill>
                <a:latin typeface="+mn-lt"/>
              </a:rPr>
              <a:t>Division par la capitalisation totale à la première cotation (point 3 au 31/12/87)</a:t>
            </a:r>
          </a:p>
          <a:p>
            <a:pPr marL="514350" marR="0" indent="-5143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sz="2500" i="0" u="none" strike="noStrike" kern="1200" cap="none" spc="0" normalizeH="0" noProof="0" dirty="0" smtClean="0">
                <a:ln>
                  <a:noFill/>
                </a:ln>
                <a:solidFill>
                  <a:srgbClr val="101362"/>
                </a:solidFill>
                <a:effectLst/>
                <a:uLnTx/>
                <a:uFillTx/>
                <a:latin typeface="+mn-lt"/>
              </a:rPr>
              <a:t>Facteur d’ajustement lié aux changements (€)</a:t>
            </a:r>
          </a:p>
        </p:txBody>
      </p:sp>
    </p:spTree>
    <p:extLst>
      <p:ext uri="{BB962C8B-B14F-4D97-AF65-F5344CB8AC3E}">
        <p14:creationId xmlns:p14="http://schemas.microsoft.com/office/powerpoint/2010/main" val="12759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896AC98-63C0-4F7F-8B19-02E9A95C510F}" type="slidenum">
              <a:rPr lang="fr-FR" sz="25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fr-FR" sz="2500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71273"/>
              </p:ext>
            </p:extLst>
          </p:nvPr>
        </p:nvGraphicFramePr>
        <p:xfrm>
          <a:off x="611560" y="332656"/>
          <a:ext cx="7920880" cy="61077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5165"/>
                <a:gridCol w="3885715"/>
              </a:tblGrid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754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Objectif :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4400" b="1" i="1" dirty="0" smtClean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Créer un </a:t>
                      </a:r>
                      <a:r>
                        <a:rPr lang="fr-FR" sz="4400" b="1" i="1" dirty="0" smtClean="0">
                          <a:solidFill>
                            <a:srgbClr val="101362"/>
                          </a:solidFill>
                          <a:effectLst/>
                          <a:latin typeface="Georgia" pitchFamily="18" charset="0"/>
                          <a:ea typeface="Times New Roman"/>
                          <a:cs typeface="Times New Roman"/>
                        </a:rPr>
                        <a:t>indice reflétant le marché de la grande distribution</a:t>
                      </a:r>
                      <a:endParaRPr lang="fr-FR" sz="44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fr-FR" sz="3200" b="1" i="0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77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500" b="1" i="1" dirty="0">
                        <a:solidFill>
                          <a:srgbClr val="101362"/>
                        </a:solidFill>
                        <a:effectLst/>
                        <a:latin typeface="Georg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0" lvl="1" indent="-285750" algn="l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1400" b="1" dirty="0">
                        <a:solidFill>
                          <a:srgbClr val="6D6E71"/>
                        </a:solidFill>
                        <a:effectLst/>
                        <a:latin typeface="Myriad Pro" pitchFamily="34" charset="0"/>
                        <a:ea typeface="Times New Roman"/>
                        <a:cs typeface="Times New Roman"/>
                      </a:endParaRPr>
                    </a:p>
                  </a:txBody>
                  <a:tcPr marL="49554" marR="4955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8015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2" descr="https://pbs.twimg.com/profile_images/418445150474739712/zjc2_wyG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475656" cy="1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12725</TotalTime>
  <Words>1514</Words>
  <Application>Microsoft Office PowerPoint</Application>
  <PresentationFormat>Affichage à l'écran (4:3)</PresentationFormat>
  <Paragraphs>1535</Paragraphs>
  <Slides>40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Cambria</vt:lpstr>
      <vt:lpstr>Cambria Math</vt:lpstr>
      <vt:lpstr>Georgia</vt:lpstr>
      <vt:lpstr>Myriad Pro</vt:lpstr>
      <vt:lpstr>Symbol</vt:lpstr>
      <vt:lpstr>Times New Roman</vt:lpstr>
      <vt:lpstr>Wingdings</vt:lpstr>
      <vt:lpstr>Thème Office</vt:lpstr>
      <vt:lpstr>Document</vt:lpstr>
      <vt:lpstr>Présentation PowerPoint</vt:lpstr>
      <vt:lpstr>Présentation PowerPoint</vt:lpstr>
      <vt:lpstr>Présentation PowerPoint</vt:lpstr>
      <vt:lpstr>Présentation PowerPoint</vt:lpstr>
      <vt:lpstr>Contexte financier</vt:lpstr>
      <vt:lpstr>Contexte financier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Modélisation</vt:lpstr>
      <vt:lpstr>Modélisation</vt:lpstr>
      <vt:lpstr>Modélisation</vt:lpstr>
      <vt:lpstr>Présentation PowerPoint</vt:lpstr>
      <vt:lpstr>Modélisation</vt:lpstr>
      <vt:lpstr>Méthodes de résolution</vt:lpstr>
      <vt:lpstr>Modélisation</vt:lpstr>
      <vt:lpstr>Présentation PowerPoint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 Projet</dc:title>
  <dc:creator>Pierre-Hugo</dc:creator>
  <cp:lastModifiedBy>Adrien Ehrhardt</cp:lastModifiedBy>
  <cp:revision>478</cp:revision>
  <dcterms:created xsi:type="dcterms:W3CDTF">2011-12-19T12:11:06Z</dcterms:created>
  <dcterms:modified xsi:type="dcterms:W3CDTF">2014-04-09T06:55:14Z</dcterms:modified>
</cp:coreProperties>
</file>