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675" r:id="rId2"/>
    <p:sldId id="1022" r:id="rId3"/>
    <p:sldId id="1228" r:id="rId4"/>
    <p:sldId id="1300" r:id="rId5"/>
    <p:sldId id="1301" r:id="rId6"/>
    <p:sldId id="1304" r:id="rId7"/>
    <p:sldId id="1305" r:id="rId8"/>
    <p:sldId id="1306" r:id="rId9"/>
    <p:sldId id="1309" r:id="rId10"/>
    <p:sldId id="1307" r:id="rId11"/>
    <p:sldId id="1267" r:id="rId12"/>
    <p:sldId id="1333" r:id="rId13"/>
    <p:sldId id="1329" r:id="rId14"/>
    <p:sldId id="1311" r:id="rId15"/>
    <p:sldId id="1330" r:id="rId16"/>
    <p:sldId id="1332" r:id="rId17"/>
    <p:sldId id="1363" r:id="rId18"/>
    <p:sldId id="1312" r:id="rId19"/>
    <p:sldId id="1313" r:id="rId20"/>
    <p:sldId id="1334" r:id="rId21"/>
    <p:sldId id="1360" r:id="rId22"/>
    <p:sldId id="1361" r:id="rId23"/>
    <p:sldId id="1315" r:id="rId24"/>
    <p:sldId id="1362" r:id="rId25"/>
    <p:sldId id="1328" r:id="rId26"/>
    <p:sldId id="1335" r:id="rId27"/>
    <p:sldId id="1326" r:id="rId28"/>
    <p:sldId id="1336" r:id="rId29"/>
    <p:sldId id="1322" r:id="rId30"/>
    <p:sldId id="1341" r:id="rId31"/>
    <p:sldId id="1342" r:id="rId32"/>
    <p:sldId id="1343" r:id="rId33"/>
    <p:sldId id="1344" r:id="rId34"/>
    <p:sldId id="1349" r:id="rId35"/>
    <p:sldId id="1352" r:id="rId36"/>
    <p:sldId id="1353" r:id="rId37"/>
    <p:sldId id="1354" r:id="rId38"/>
    <p:sldId id="1356" r:id="rId39"/>
    <p:sldId id="1357" r:id="rId40"/>
    <p:sldId id="1347" r:id="rId41"/>
    <p:sldId id="1358" r:id="rId42"/>
    <p:sldId id="1364" r:id="rId43"/>
    <p:sldId id="1345" r:id="rId44"/>
    <p:sldId id="1359" r:id="rId45"/>
    <p:sldId id="1348" r:id="rId46"/>
    <p:sldId id="1346" r:id="rId47"/>
    <p:sldId id="1365" r:id="rId48"/>
    <p:sldId id="1323" r:id="rId49"/>
    <p:sldId id="1337" r:id="rId50"/>
    <p:sldId id="1368" r:id="rId51"/>
    <p:sldId id="1369" r:id="rId52"/>
    <p:sldId id="1338" r:id="rId53"/>
    <p:sldId id="1370" r:id="rId54"/>
    <p:sldId id="1373" r:id="rId55"/>
    <p:sldId id="1375" r:id="rId56"/>
    <p:sldId id="1377" r:id="rId57"/>
    <p:sldId id="1379" r:id="rId58"/>
    <p:sldId id="1378" r:id="rId59"/>
    <p:sldId id="1376" r:id="rId60"/>
    <p:sldId id="1380" r:id="rId61"/>
    <p:sldId id="1381" r:id="rId62"/>
    <p:sldId id="1383" r:id="rId63"/>
    <p:sldId id="1385" r:id="rId64"/>
    <p:sldId id="1366" r:id="rId65"/>
    <p:sldId id="1372" r:id="rId66"/>
    <p:sldId id="1339" r:id="rId67"/>
    <p:sldId id="1371" r:id="rId68"/>
    <p:sldId id="1320" r:id="rId69"/>
    <p:sldId id="1303" r:id="rId70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A0000"/>
    <a:srgbClr val="FF9933"/>
    <a:srgbClr val="FFFF00"/>
    <a:srgbClr val="FFFF99"/>
    <a:srgbClr val="4987CC"/>
    <a:srgbClr val="005500"/>
    <a:srgbClr val="00CC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87634" autoAdjust="0"/>
  </p:normalViewPr>
  <p:slideViewPr>
    <p:cSldViewPr>
      <p:cViewPr varScale="1">
        <p:scale>
          <a:sx n="98" d="100"/>
          <a:sy n="98" d="100"/>
        </p:scale>
        <p:origin x="10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830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5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830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5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4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0F7BDDF-8516-4CA5-9F7C-660B3EC16E6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066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830">
              <a:defRPr sz="1300">
                <a:latin typeface="Tahom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>
              <a:defRPr sz="1300">
                <a:latin typeface="Tahom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5406"/>
            <a:ext cx="4985772" cy="4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5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830">
              <a:defRPr sz="1300">
                <a:latin typeface="Tahom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235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>
              <a:defRPr sz="1300">
                <a:latin typeface="Tahom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5951CCD8-7DA2-41E1-BD05-A0C88B5EEEB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495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1CCD8-7DA2-41E1-BD05-A0C88B5EEEB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21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1CCD8-7DA2-41E1-BD05-A0C88B5EEEB7}" type="slidenum">
              <a:rPr lang="de-DE" smtClean="0"/>
              <a:pPr>
                <a:defRPr/>
              </a:pPr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92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1CCD8-7DA2-41E1-BD05-A0C88B5EEEB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0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1CCD8-7DA2-41E1-BD05-A0C88B5EEEB7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54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1CCD8-7DA2-41E1-BD05-A0C88B5EEEB7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6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1CCD8-7DA2-41E1-BD05-A0C88B5EEEB7}" type="slidenum">
              <a:rPr lang="de-DE" smtClean="0"/>
              <a:pPr>
                <a:defRPr/>
              </a:pPr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50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1CCD8-7DA2-41E1-BD05-A0C88B5EEEB7}" type="slidenum">
              <a:rPr lang="de-DE" smtClean="0"/>
              <a:pPr>
                <a:defRPr/>
              </a:pPr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400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1CCD8-7DA2-41E1-BD05-A0C88B5EEEB7}" type="slidenum">
              <a:rPr lang="de-DE" smtClean="0"/>
              <a:pPr>
                <a:defRPr/>
              </a:pPr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540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1CCD8-7DA2-41E1-BD05-A0C88B5EEEB7}" type="slidenum">
              <a:rPr lang="de-DE" smtClean="0"/>
              <a:pPr>
                <a:defRPr/>
              </a:pPr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84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1CCD8-7DA2-41E1-BD05-A0C88B5EEEB7}" type="slidenum">
              <a:rPr lang="de-DE" smtClean="0"/>
              <a:pPr>
                <a:defRPr/>
              </a:pPr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4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76200" y="76200"/>
            <a:ext cx="15240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15" descr="INF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5262"/>
            <a:ext cx="2713038" cy="7191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5" y="241300"/>
            <a:ext cx="2036763" cy="5780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41300"/>
            <a:ext cx="5957887" cy="5780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3992562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557338"/>
            <a:ext cx="3992563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241300"/>
            <a:ext cx="713898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81375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2"/>
            <a:r>
              <a:rPr lang="de-AT" dirty="0" smtClean="0"/>
              <a:t>Third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3"/>
            <a:r>
              <a:rPr lang="de-AT" dirty="0" err="1" smtClean="0"/>
              <a:t>Fourth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AT" dirty="0" smtClean="0"/>
          </a:p>
          <a:p>
            <a:pPr lvl="4"/>
            <a:r>
              <a:rPr lang="de-AT" dirty="0" err="1" smtClean="0"/>
              <a:t>Fifth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endParaRPr lang="de-AT" dirty="0" smtClean="0"/>
          </a:p>
        </p:txBody>
      </p:sp>
      <p:pic>
        <p:nvPicPr>
          <p:cNvPr id="1031" name="Picture 13" descr="logo_ifs_small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91538" y="6262688"/>
            <a:ext cx="533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5" t="-193" r="52638" b="-193"/>
          <a:stretch/>
        </p:blipFill>
        <p:spPr bwMode="auto">
          <a:xfrm>
            <a:off x="792000" y="188913"/>
            <a:ext cx="612000" cy="614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13" descr="TUSignet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30950" y="188913"/>
            <a:ext cx="6191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D1C24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-"/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globalpulse.carto.com/viz/96476204-3e06-11e4-aa0a-0edbca4b5057/embed_map" TargetMode="External"/><Relationship Id="rId4" Type="http://schemas.openxmlformats.org/officeDocument/2006/relationships/hyperlink" Target="http://post2015.unglobalpulse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avagai.s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lp.stanford.edu/sentiment/treebank.html" TargetMode="External"/><Relationship Id="rId3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STUDENT+ALCOHOL+CONSUMPTION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Verdana" charset="0"/>
                <a:ea typeface="Verdana" charset="0"/>
                <a:cs typeface="Verdana" charset="0"/>
              </a:rPr>
              <a:t>Opinion Mining &amp; Sentiment </a:t>
            </a:r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dirty="0">
                <a:latin typeface="Verdana" charset="0"/>
                <a:ea typeface="Verdana" charset="0"/>
                <a:cs typeface="Verdana" charset="0"/>
              </a:rPr>
            </a:b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188.977 </a:t>
            </a:r>
            <a:r>
              <a:rPr lang="en-US" sz="1600" dirty="0" err="1">
                <a:latin typeface="Verdana" charset="0"/>
                <a:ea typeface="Verdana" charset="0"/>
                <a:cs typeface="Verdana" charset="0"/>
              </a:rPr>
              <a:t>Grundlagen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 des Information Retrieval, 2016W</a:t>
            </a:r>
            <a:endParaRPr lang="en-GB" sz="14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Navid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Rekabsaz</a:t>
            </a: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rekabsaz@ifs.tuwien.ac.at</a:t>
            </a:r>
            <a:endParaRPr lang="en-GB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Opinion Definition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GB" sz="28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GB" sz="2800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GB" sz="2800" dirty="0" smtClean="0">
                <a:latin typeface="Calibri" charset="0"/>
                <a:ea typeface="Calibri" charset="0"/>
                <a:cs typeface="Calibri" charset="0"/>
              </a:rPr>
              <a:t>Opinion is a </a:t>
            </a:r>
            <a:r>
              <a:rPr lang="en-GB" sz="2800" b="1" dirty="0" smtClean="0">
                <a:latin typeface="Calibri" charset="0"/>
                <a:ea typeface="Calibri" charset="0"/>
                <a:cs typeface="Calibri" charset="0"/>
              </a:rPr>
              <a:t>subjective </a:t>
            </a:r>
            <a:r>
              <a:rPr lang="en-GB" sz="2800" dirty="0" smtClean="0">
                <a:latin typeface="Calibri" charset="0"/>
                <a:ea typeface="Calibri" charset="0"/>
                <a:cs typeface="Calibri" charset="0"/>
              </a:rPr>
              <a:t>statement describing what a </a:t>
            </a:r>
            <a:r>
              <a:rPr lang="en-GB" sz="2800" b="1" dirty="0" smtClean="0">
                <a:latin typeface="Calibri" charset="0"/>
                <a:ea typeface="Calibri" charset="0"/>
                <a:cs typeface="Calibri" charset="0"/>
              </a:rPr>
              <a:t>person</a:t>
            </a:r>
            <a:r>
              <a:rPr lang="en-GB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GB" sz="2800" b="1" dirty="0" smtClean="0">
                <a:latin typeface="Calibri" charset="0"/>
                <a:ea typeface="Calibri" charset="0"/>
                <a:cs typeface="Calibri" charset="0"/>
              </a:rPr>
              <a:t>believes </a:t>
            </a:r>
            <a:r>
              <a:rPr lang="en-GB" sz="2800" dirty="0" smtClean="0">
                <a:latin typeface="Calibri" charset="0"/>
                <a:ea typeface="Calibri" charset="0"/>
                <a:cs typeface="Calibri" charset="0"/>
              </a:rPr>
              <a:t>or </a:t>
            </a:r>
            <a:r>
              <a:rPr lang="en-GB" sz="2800" b="1" dirty="0" smtClean="0">
                <a:latin typeface="Calibri" charset="0"/>
                <a:ea typeface="Calibri" charset="0"/>
                <a:cs typeface="Calibri" charset="0"/>
              </a:rPr>
              <a:t>thinks</a:t>
            </a:r>
            <a:r>
              <a:rPr lang="en-GB" sz="2800" dirty="0" smtClean="0">
                <a:latin typeface="Calibri" charset="0"/>
                <a:ea typeface="Calibri" charset="0"/>
                <a:cs typeface="Calibri" charset="0"/>
              </a:rPr>
              <a:t> about </a:t>
            </a:r>
            <a:r>
              <a:rPr lang="en-GB" sz="2800" b="1" dirty="0" smtClean="0">
                <a:latin typeface="Calibri" charset="0"/>
                <a:ea typeface="Calibri" charset="0"/>
                <a:cs typeface="Calibri" charset="0"/>
              </a:rPr>
              <a:t>something </a:t>
            </a:r>
            <a:r>
              <a:rPr lang="en-GB" sz="1800" dirty="0" smtClean="0">
                <a:latin typeface="Calibri" charset="0"/>
                <a:ea typeface="Calibri" charset="0"/>
                <a:cs typeface="Calibri" charset="0"/>
              </a:rPr>
              <a:t>[2]</a:t>
            </a:r>
            <a:endParaRPr lang="en-GB" sz="2800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GB" sz="28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GB" sz="2800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GB" sz="28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2438400" y="2590800"/>
            <a:ext cx="1600200" cy="457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613313" y="3096000"/>
            <a:ext cx="1139287" cy="457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800000" y="3096000"/>
            <a:ext cx="2590800" cy="457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334000" y="3048000"/>
            <a:ext cx="1725168" cy="457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>
            <a:stCxn id="6" idx="0"/>
          </p:cNvCxnSpPr>
          <p:nvPr/>
        </p:nvCxnSpPr>
        <p:spPr bwMode="auto">
          <a:xfrm flipV="1">
            <a:off x="3238500" y="2133600"/>
            <a:ext cx="38100" cy="45720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480125" y="990600"/>
            <a:ext cx="79780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000" dirty="0" smtClean="0">
                <a:latin typeface="Verdana" charset="0"/>
                <a:ea typeface="Verdana" charset="0"/>
                <a:cs typeface="Verdana" charset="0"/>
              </a:rPr>
              <a:t>Objective: states a fact (can be proved if wrong/right9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000" dirty="0" smtClean="0">
                <a:latin typeface="Verdana" charset="0"/>
                <a:ea typeface="Verdana" charset="0"/>
                <a:cs typeface="Verdana" charset="0"/>
              </a:rPr>
              <a:t>Subjective: related to the sentiment holder and requires the aggregation of opinions of several individuals.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 bwMode="auto">
          <a:xfrm>
            <a:off x="1182956" y="3531903"/>
            <a:ext cx="36243" cy="48980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04800" y="3962400"/>
            <a:ext cx="20840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Verdana" charset="0"/>
                <a:ea typeface="Verdana" charset="0"/>
                <a:cs typeface="Verdana" charset="0"/>
              </a:rPr>
              <a:t>Opinion holder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9" name="Gerade Verbindung mit Pfeil 18"/>
          <p:cNvCxnSpPr>
            <a:stCxn id="8" idx="2"/>
          </p:cNvCxnSpPr>
          <p:nvPr/>
        </p:nvCxnSpPr>
        <p:spPr bwMode="auto">
          <a:xfrm>
            <a:off x="3095400" y="3553200"/>
            <a:ext cx="28800" cy="86640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9" idx="2"/>
          </p:cNvCxnSpPr>
          <p:nvPr/>
        </p:nvCxnSpPr>
        <p:spPr bwMode="auto">
          <a:xfrm>
            <a:off x="6196584" y="3505200"/>
            <a:ext cx="993647" cy="48980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6254394" y="4114800"/>
            <a:ext cx="2018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Verdana" charset="0"/>
                <a:ea typeface="Verdana" charset="0"/>
                <a:cs typeface="Verdana" charset="0"/>
              </a:rPr>
              <a:t>Opinion target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33400" y="4419600"/>
            <a:ext cx="556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Verdana" charset="0"/>
                <a:ea typeface="Verdana" charset="0"/>
                <a:cs typeface="Verdana" charset="0"/>
              </a:rPr>
              <a:t>Depends on context, culture, background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Opinion and Subjectivity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11188" y="1447800"/>
            <a:ext cx="8137525" cy="5257800"/>
          </a:xfrm>
        </p:spPr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The aim of opinion mining is to understand, predict, or quantify the </a:t>
            </a:r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subjectivity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 of an opinion</a:t>
            </a: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A common form of subjectivity is </a:t>
            </a:r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sentiment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i.e.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the feeling of the opinion holder regarding to the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opinion</a:t>
            </a: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Subjectivity can also be other concepts e.g.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Affection and appreciation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Hedge and speculation</a:t>
            </a:r>
          </a:p>
          <a:p>
            <a:pPr lvl="1"/>
            <a:r>
              <a:rPr lang="en-GB" dirty="0">
                <a:latin typeface="Verdana" charset="0"/>
                <a:ea typeface="Verdana" charset="0"/>
                <a:cs typeface="Verdana" charset="0"/>
              </a:rPr>
              <a:t>perspective,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instability and risk, 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agreement and disagreement, 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political stance</a:t>
            </a:r>
            <a:endParaRPr lang="en-GB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Opinion Mining?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11188" y="1479550"/>
            <a:ext cx="8137525" cy="4845050"/>
          </a:xfrm>
        </p:spPr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Understand individuals</a:t>
            </a:r>
          </a:p>
          <a:p>
            <a:pPr lvl="1"/>
            <a:r>
              <a:rPr lang="en-GB" dirty="0">
                <a:latin typeface="Verdana" charset="0"/>
                <a:ea typeface="Verdana" charset="0"/>
                <a:cs typeface="Verdana" charset="0"/>
              </a:rPr>
              <a:t>t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o understand people’s preferences and behaviours e.g. to optimize a search engine</a:t>
            </a: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Aggregated opinions (humans as sensors) 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Business intelligence and market research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Data-driven social science research </a:t>
            </a: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Decision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support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Inform voters to decide</a:t>
            </a:r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pPr lvl="1"/>
            <a:r>
              <a:rPr lang="en-GB" dirty="0">
                <a:latin typeface="Verdana" charset="0"/>
                <a:ea typeface="Verdana" charset="0"/>
                <a:cs typeface="Verdana" charset="0"/>
              </a:rPr>
              <a:t>Help policy makers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design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new policy </a:t>
            </a:r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Inform consumers about a product</a:t>
            </a:r>
            <a:endParaRPr lang="en-GB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9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Area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11188" y="1524000"/>
            <a:ext cx="8137525" cy="4419600"/>
          </a:xfrm>
        </p:spPr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Wide application area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Business, sale, CRM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Finance and banking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Management science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Political science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Social science</a:t>
            </a: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Examples</a:t>
            </a:r>
            <a:endParaRPr lang="en-GB" dirty="0">
              <a:latin typeface="Verdana" charset="0"/>
              <a:ea typeface="Verdana" charset="0"/>
              <a:cs typeface="Verdana" charset="0"/>
              <a:hlinkClick r:id="rId2"/>
            </a:endParaRPr>
          </a:p>
          <a:p>
            <a:pPr lvl="1"/>
            <a:r>
              <a:rPr lang="en-GB" sz="1800" dirty="0" smtClean="0">
                <a:latin typeface="Verdana" charset="0"/>
                <a:ea typeface="Verdana" charset="0"/>
                <a:cs typeface="Verdana" charset="0"/>
                <a:hlinkClick r:id="rId2"/>
              </a:rPr>
              <a:t>https</a:t>
            </a:r>
            <a:r>
              <a:rPr lang="en-GB" sz="1800" dirty="0">
                <a:latin typeface="Verdana" charset="0"/>
                <a:ea typeface="Verdana" charset="0"/>
                <a:cs typeface="Verdana" charset="0"/>
                <a:hlinkClick r:id="rId2"/>
              </a:rPr>
              <a:t>://www.gavagai.se</a:t>
            </a:r>
            <a:r>
              <a:rPr lang="en-GB" sz="1800" dirty="0" smtClean="0">
                <a:latin typeface="Verdana" charset="0"/>
                <a:ea typeface="Verdana" charset="0"/>
                <a:cs typeface="Verdana" charset="0"/>
                <a:hlinkClick r:id="rId2"/>
              </a:rPr>
              <a:t>/</a:t>
            </a:r>
            <a:endParaRPr lang="en-GB" sz="1800" dirty="0" smtClean="0">
              <a:latin typeface="Verdana" charset="0"/>
              <a:ea typeface="Verdana" charset="0"/>
              <a:cs typeface="Verdana" charset="0"/>
            </a:endParaRPr>
          </a:p>
          <a:p>
            <a:pPr lvl="1"/>
            <a:r>
              <a:rPr lang="en-GB" sz="1800" dirty="0">
                <a:latin typeface="Verdana" charset="0"/>
                <a:ea typeface="Verdana" charset="0"/>
                <a:cs typeface="Verdana" charset="0"/>
                <a:hlinkClick r:id="rId3"/>
              </a:rPr>
              <a:t>https://</a:t>
            </a:r>
            <a:r>
              <a:rPr lang="en-GB" sz="1800" dirty="0" smtClean="0">
                <a:latin typeface="Verdana" charset="0"/>
                <a:ea typeface="Verdana" charset="0"/>
                <a:cs typeface="Verdana" charset="0"/>
                <a:hlinkClick r:id="rId3"/>
              </a:rPr>
              <a:t>unglobalpulse.carto.com/viz/96476204-3e06-11e4-aa0a-0edbca4b5057/embed_map</a:t>
            </a:r>
            <a:endParaRPr lang="en-GB" sz="1800" dirty="0" smtClean="0">
              <a:latin typeface="Verdana" charset="0"/>
              <a:ea typeface="Verdana" charset="0"/>
              <a:cs typeface="Verdana" charset="0"/>
            </a:endParaRPr>
          </a:p>
          <a:p>
            <a:pPr lvl="1"/>
            <a:r>
              <a:rPr lang="en-GB" sz="1800" dirty="0">
                <a:latin typeface="Verdana" charset="0"/>
                <a:ea typeface="Verdana" charset="0"/>
                <a:cs typeface="Verdana" charset="0"/>
                <a:hlinkClick r:id="rId4"/>
              </a:rPr>
              <a:t>http://post2015.unglobalpulse.net</a:t>
            </a:r>
            <a:r>
              <a:rPr lang="en-GB" sz="1800" dirty="0" smtClean="0">
                <a:latin typeface="Verdana" charset="0"/>
                <a:ea typeface="Verdana" charset="0"/>
                <a:cs typeface="Verdana" charset="0"/>
                <a:hlinkClick r:id="rId4"/>
              </a:rPr>
              <a:t>/#</a:t>
            </a:r>
            <a:endParaRPr lang="en-GB" sz="1800" dirty="0" smtClean="0">
              <a:latin typeface="Verdana" charset="0"/>
              <a:ea typeface="Verdana" charset="0"/>
              <a:cs typeface="Verdana" charset="0"/>
            </a:endParaRPr>
          </a:p>
          <a:p>
            <a:endParaRPr lang="en-GB" sz="180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4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a </a:t>
            </a:r>
            <a:r>
              <a:rPr lang="en-GB" strike="sngStrike" dirty="0" smtClean="0"/>
              <a:t>Hard</a:t>
            </a:r>
            <a:r>
              <a:rPr lang="en-GB" dirty="0" smtClean="0"/>
              <a:t> Fascinating AI Problem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11188" y="1219200"/>
            <a:ext cx="8147050" cy="4802188"/>
          </a:xfrm>
        </p:spPr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NLP is hard!</a:t>
            </a: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Sentiment analysis inherits the challenges of NLP</a:t>
            </a: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However, the deeper in NLP, the more time consuming and less suitable for scaling</a:t>
            </a: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Shallow approaches tends to be more robust while still informative</a:t>
            </a:r>
          </a:p>
        </p:txBody>
      </p:sp>
      <p:sp>
        <p:nvSpPr>
          <p:cNvPr id="6" name="Rechteck 5"/>
          <p:cNvSpPr/>
          <p:nvPr/>
        </p:nvSpPr>
        <p:spPr>
          <a:xfrm>
            <a:off x="1396105" y="6620737"/>
            <a:ext cx="1423295" cy="237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 smtClean="0">
                <a:latin typeface="Verdana" charset="0"/>
                <a:ea typeface="Verdana" charset="0"/>
                <a:cs typeface="Verdana" charset="0"/>
              </a:rPr>
              <a:t>www.nytimes.com</a:t>
            </a:r>
            <a:endParaRPr lang="en-US" sz="1100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33800"/>
            <a:ext cx="6350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Some Challenges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11188" y="1295400"/>
            <a:ext cx="8532812" cy="4725988"/>
          </a:xfrm>
        </p:spPr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Ambiguity: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“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design” can be a noun or a verb (ambiguous POS) </a:t>
            </a:r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“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root” has multiple meanings (ambiguous sense) </a:t>
            </a: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Co-reference resolution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: </a:t>
            </a:r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“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John persuaded Bill to buy a TV for </a:t>
            </a:r>
            <a:r>
              <a:rPr lang="en-GB" u="sng" dirty="0">
                <a:latin typeface="Verdana" charset="0"/>
                <a:ea typeface="Verdana" charset="0"/>
                <a:cs typeface="Verdana" charset="0"/>
              </a:rPr>
              <a:t>himself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.” (himself = John or Bill?) </a:t>
            </a: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Presupposition: 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“He has quit smoking” implies that he smoked before. </a:t>
            </a: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Sarcasm 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“I’m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so </a:t>
            </a:r>
            <a:r>
              <a:rPr lang="en-GB" u="sng" dirty="0">
                <a:latin typeface="Verdana" charset="0"/>
                <a:ea typeface="Verdana" charset="0"/>
                <a:cs typeface="Verdana" charset="0"/>
              </a:rPr>
              <a:t>pleased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 mom woke me up with vacuuming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this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morning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.”</a:t>
            </a: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Negation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“I don’t like it very much”</a:t>
            </a:r>
          </a:p>
          <a:p>
            <a:endParaRPr lang="en-GB" sz="2800" dirty="0" smtClean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0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Some </a:t>
            </a:r>
            <a:r>
              <a:rPr lang="en-GB" dirty="0" smtClean="0"/>
              <a:t>Challenges (cont.)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11188" y="1447800"/>
            <a:ext cx="7694612" cy="4573588"/>
          </a:xfrm>
        </p:spPr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Explicit opinion: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a subjective statement</a:t>
            </a:r>
            <a:r>
              <a:rPr lang="en-GB" sz="2800" dirty="0">
                <a:latin typeface="Verdana" charset="0"/>
                <a:ea typeface="Verdana" charset="0"/>
                <a:cs typeface="Verdana" charset="0"/>
              </a:rPr>
              <a:t> </a:t>
            </a:r>
          </a:p>
          <a:p>
            <a:pPr lvl="1"/>
            <a:r>
              <a:rPr lang="en-GB" dirty="0">
                <a:latin typeface="Verdana" charset="0"/>
                <a:ea typeface="Verdana" charset="0"/>
                <a:cs typeface="Verdana" charset="0"/>
              </a:rPr>
              <a:t>“the microphone works very good”</a:t>
            </a: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Implicit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 opinion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an objective statement that implies an opinion by expressing a desirable or undesirable fact.</a:t>
            </a:r>
          </a:p>
          <a:p>
            <a:pPr lvl="1"/>
            <a:r>
              <a:rPr lang="en-GB" dirty="0">
                <a:latin typeface="Verdana" charset="0"/>
                <a:ea typeface="Verdana" charset="0"/>
                <a:cs typeface="Verdana" charset="0"/>
              </a:rPr>
              <a:t>“The earphone broke in two days.”</a:t>
            </a: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Some </a:t>
            </a:r>
            <a:r>
              <a:rPr lang="en-GB" dirty="0" smtClean="0"/>
              <a:t>Challenges (cont.)</a:t>
            </a:r>
            <a:endParaRPr lang="en-GB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611188" y="1557338"/>
            <a:ext cx="81375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1C2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Direct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 opinion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directly expressed on opinion target</a:t>
            </a:r>
          </a:p>
          <a:p>
            <a:pPr lvl="1"/>
            <a:r>
              <a:rPr lang="en-GB" dirty="0">
                <a:latin typeface="Verdana" charset="0"/>
                <a:ea typeface="Verdana" charset="0"/>
                <a:cs typeface="Verdana" charset="0"/>
              </a:rPr>
              <a:t>“the microphone works very good”</a:t>
            </a: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Indirect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opinion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expressed indirectly based on its effect on other entities</a:t>
            </a:r>
          </a:p>
          <a:p>
            <a:pPr lvl="1"/>
            <a:r>
              <a:rPr lang="en-GB" dirty="0">
                <a:latin typeface="Verdana" charset="0"/>
                <a:ea typeface="Verdana" charset="0"/>
                <a:cs typeface="Verdana" charset="0"/>
              </a:rPr>
              <a:t>“After taking the drug, my stomach felt worse.”</a:t>
            </a:r>
          </a:p>
        </p:txBody>
      </p:sp>
    </p:spTree>
    <p:extLst>
      <p:ext uri="{BB962C8B-B14F-4D97-AF65-F5344CB8AC3E}">
        <p14:creationId xmlns:p14="http://schemas.microsoft.com/office/powerpoint/2010/main" val="6974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Outline</a:t>
            </a:r>
            <a:endParaRPr lang="de-DE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505825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FF0000"/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What is opinion mining and </a:t>
            </a:r>
            <a:r>
              <a:rPr lang="en-US" sz="2400" dirty="0" smtClean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sentiment analysis?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FF0000"/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Methods and Approaches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Intro on Machine Learning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Opinion Mining in Practice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GB" dirty="0">
                <a:latin typeface="Verdana" charset="0"/>
                <a:ea typeface="Verdana" charset="0"/>
                <a:cs typeface="Verdana" charset="0"/>
              </a:rPr>
              <a:t>	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“</a:t>
            </a:r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This past Saturday, I bought a </a:t>
            </a:r>
            <a:r>
              <a:rPr lang="en-GB" i="1" u="sng" dirty="0" smtClean="0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rPr>
              <a:t>Nokia</a:t>
            </a:r>
            <a:r>
              <a:rPr lang="en-GB" dirty="0" smtClean="0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phone and my girlfriend bought a </a:t>
            </a:r>
            <a:r>
              <a:rPr lang="en-GB" i="1" u="sng" dirty="0" smtClean="0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rPr>
              <a:t>Motorola</a:t>
            </a:r>
            <a:r>
              <a:rPr lang="en-GB" i="1" dirty="0" smtClean="0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phone with Bluetooth. We called each other when we got home. </a:t>
            </a:r>
            <a:r>
              <a:rPr lang="en-GB" i="1" dirty="0" smtClean="0">
                <a:solidFill>
                  <a:srgbClr val="00B050"/>
                </a:solidFill>
                <a:latin typeface="Verdana" charset="0"/>
                <a:ea typeface="Verdana" charset="0"/>
                <a:cs typeface="Verdana" charset="0"/>
              </a:rPr>
              <a:t>The voice on my phone was clear, better than my previous Samsung phone.</a:t>
            </a:r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GB" i="1" dirty="0" smtClean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The battery life was however short.</a:t>
            </a:r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GB" i="1" dirty="0" smtClean="0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rPr>
              <a:t>My girlfriend was quite happy with her phone.</a:t>
            </a:r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GB" i="1" dirty="0" smtClean="0">
                <a:solidFill>
                  <a:srgbClr val="0070C0"/>
                </a:solidFill>
                <a:latin typeface="Verdana" charset="0"/>
                <a:ea typeface="Verdana" charset="0"/>
                <a:cs typeface="Verdana" charset="0"/>
              </a:rPr>
              <a:t>I wanted a phone with good sound quality</a:t>
            </a:r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. </a:t>
            </a:r>
            <a:r>
              <a:rPr lang="en-GB" i="1" dirty="0" smtClean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So my purchase was a real disappointment.</a:t>
            </a:r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 I returned the phone yesterday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.” [1]</a:t>
            </a:r>
          </a:p>
        </p:txBody>
      </p:sp>
    </p:spTree>
    <p:extLst>
      <p:ext uri="{BB962C8B-B14F-4D97-AF65-F5344CB8AC3E}">
        <p14:creationId xmlns:p14="http://schemas.microsoft.com/office/powerpoint/2010/main" val="10161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9250" y="76200"/>
            <a:ext cx="7138988" cy="7413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Material covered</a:t>
            </a:r>
            <a:endParaRPr lang="en-GB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762001" y="1262062"/>
            <a:ext cx="6765498" cy="4464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1C2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-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18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kern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Bing Liu, </a:t>
            </a:r>
            <a:r>
              <a:rPr lang="en-GB" i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Sentiment Analysis and Opinion Mining</a:t>
            </a:r>
            <a:r>
              <a:rPr lang="en-GB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now Publishers, 2012. slides are adapted</a:t>
            </a:r>
          </a:p>
          <a:p>
            <a:endParaRPr lang="en-GB" b="1" kern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i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 Mining and Analytics</a:t>
            </a:r>
            <a:r>
              <a:rPr lang="en-GB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course in </a:t>
            </a:r>
            <a:r>
              <a:rPr lang="en-GB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coursera.org</a:t>
            </a:r>
            <a:endParaRPr lang="en-GB" kern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i="1" kern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dirty="0" smtClean="0"/>
              <a:t>Aggarwal, </a:t>
            </a:r>
            <a:r>
              <a:rPr lang="en-GB" dirty="0" err="1" smtClean="0"/>
              <a:t>Charu</a:t>
            </a:r>
            <a:r>
              <a:rPr lang="en-GB" dirty="0" smtClean="0"/>
              <a:t> C., and </a:t>
            </a:r>
            <a:r>
              <a:rPr lang="en-GB" dirty="0" err="1" smtClean="0"/>
              <a:t>ChengXiang</a:t>
            </a:r>
            <a:r>
              <a:rPr lang="en-GB" dirty="0" smtClean="0"/>
              <a:t> </a:t>
            </a:r>
            <a:r>
              <a:rPr lang="en-GB" dirty="0" err="1" smtClean="0"/>
              <a:t>Zhai</a:t>
            </a:r>
            <a:r>
              <a:rPr lang="en-GB" dirty="0" smtClean="0"/>
              <a:t>. </a:t>
            </a:r>
            <a:r>
              <a:rPr lang="en-GB" i="1" dirty="0" smtClean="0"/>
              <a:t>Mining Text Data</a:t>
            </a:r>
            <a:r>
              <a:rPr lang="en-GB" dirty="0" smtClean="0"/>
              <a:t>. Springer, 2012</a:t>
            </a:r>
            <a:endParaRPr lang="en-GB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499" y="1657305"/>
            <a:ext cx="13208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Levels of Analysis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Verdana" charset="0"/>
                <a:ea typeface="Verdana" charset="0"/>
                <a:cs typeface="Verdana" charset="0"/>
              </a:rPr>
              <a:t>Document Level </a:t>
            </a:r>
            <a:r>
              <a:rPr lang="en-GB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(our focus)</a:t>
            </a:r>
          </a:p>
          <a:p>
            <a:pPr marL="514350" indent="-514350"/>
            <a:r>
              <a:rPr lang="en-GB" dirty="0">
                <a:latin typeface="Verdana" charset="0"/>
                <a:ea typeface="Verdana" charset="0"/>
                <a:cs typeface="Verdana" charset="0"/>
              </a:rPr>
              <a:t>assumes whole the text (document, paragraph, sentence) expresses one sentiment about one opinion target</a:t>
            </a:r>
          </a:p>
          <a:p>
            <a:pPr marL="514350" indent="-514350"/>
            <a:r>
              <a:rPr lang="en-GB" dirty="0">
                <a:latin typeface="Verdana" charset="0"/>
                <a:ea typeface="Verdana" charset="0"/>
                <a:cs typeface="Verdana" charset="0"/>
              </a:rPr>
              <a:t>no in-depth NLP understanding i.e. sarcasm, co-reference</a:t>
            </a:r>
          </a:p>
          <a:p>
            <a:pPr marL="514350" indent="-514350"/>
            <a:r>
              <a:rPr lang="en-GB" dirty="0">
                <a:latin typeface="Verdana" charset="0"/>
                <a:ea typeface="Verdana" charset="0"/>
                <a:cs typeface="Verdana" charset="0"/>
              </a:rPr>
              <a:t>Negation or disambiguation might be considered as pre-processing steps but with shallow and heuristic techniques (no parsing)</a:t>
            </a:r>
          </a:p>
          <a:p>
            <a:pPr marL="514350" indent="-514350"/>
            <a:r>
              <a:rPr lang="en-GB" dirty="0">
                <a:latin typeface="Verdana" charset="0"/>
                <a:ea typeface="Verdana" charset="0"/>
                <a:cs typeface="Verdana" charset="0"/>
              </a:rPr>
              <a:t>Can be scaled up for bigger collections or longer texts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611188" y="1295400"/>
            <a:ext cx="8137525" cy="514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1C2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Verdana" charset="0"/>
                <a:ea typeface="Verdana" charset="0"/>
                <a:cs typeface="Verdana" charset="0"/>
              </a:rPr>
              <a:t>Sentence Level</a:t>
            </a:r>
          </a:p>
          <a:p>
            <a:pPr marL="514350" indent="-514350"/>
            <a:r>
              <a:rPr lang="en-GB" dirty="0">
                <a:latin typeface="Verdana" charset="0"/>
                <a:ea typeface="Verdana" charset="0"/>
                <a:cs typeface="Verdana" charset="0"/>
              </a:rPr>
              <a:t>Same assumptions as document level</a:t>
            </a:r>
          </a:p>
          <a:p>
            <a:pPr marL="514350" indent="-514350"/>
            <a:r>
              <a:rPr lang="en-GB" dirty="0">
                <a:latin typeface="Verdana" charset="0"/>
                <a:ea typeface="Verdana" charset="0"/>
                <a:cs typeface="Verdana" charset="0"/>
              </a:rPr>
              <a:t>It benefits from sentence parsing and therefore better disambiguation, negation handling, etc.</a:t>
            </a:r>
          </a:p>
          <a:p>
            <a:pPr marL="514350" indent="-514350"/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pPr marL="514350" indent="-514350"/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pPr marL="514350" indent="-514350"/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pPr marL="514350" indent="-514350"/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pPr marL="514350" indent="-514350"/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pPr marL="514350" indent="-514350"/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pPr marL="514350" indent="-514350"/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buNone/>
            </a:pPr>
            <a:endParaRPr lang="en-GB" sz="1600" dirty="0" smtClean="0"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Verdana" charset="0"/>
                <a:ea typeface="Verdana" charset="0"/>
                <a:cs typeface="Verdana" charset="0"/>
              </a:rPr>
              <a:t>From </a:t>
            </a:r>
            <a:r>
              <a:rPr lang="en-GB" sz="1600" dirty="0">
                <a:latin typeface="Verdana" charset="0"/>
                <a:ea typeface="Verdana" charset="0"/>
                <a:cs typeface="Verdana" charset="0"/>
                <a:hlinkClick r:id="rId2"/>
              </a:rPr>
              <a:t>http://nlp.stanford.edu/sentiment/treebank.html</a:t>
            </a:r>
            <a:r>
              <a:rPr lang="en-GB" sz="1600" dirty="0">
                <a:latin typeface="Verdana" charset="0"/>
                <a:ea typeface="Verdana" charset="0"/>
                <a:cs typeface="Verdana" charset="0"/>
              </a:rPr>
              <a:t> [8</a:t>
            </a:r>
            <a:r>
              <a:rPr lang="en-GB" sz="1600" dirty="0" smtClean="0">
                <a:latin typeface="Verdana" charset="0"/>
                <a:ea typeface="Verdana" charset="0"/>
                <a:cs typeface="Verdana" charset="0"/>
              </a:rPr>
              <a:t>] item 000151</a:t>
            </a:r>
            <a:endParaRPr lang="en-GB" sz="1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Levels of Analysis</a:t>
            </a:r>
            <a:endParaRPr lang="en-GB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971800"/>
            <a:ext cx="67056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Levels of Analysis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Aspect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Level</a:t>
            </a:r>
          </a:p>
          <a:p>
            <a:pPr marL="514350" indent="-514350"/>
            <a:r>
              <a:rPr lang="en-GB" dirty="0">
                <a:latin typeface="Verdana" charset="0"/>
                <a:ea typeface="Verdana" charset="0"/>
                <a:cs typeface="Verdana" charset="0"/>
              </a:rPr>
              <a:t>finds each opinion target and all the opinion related to it</a:t>
            </a:r>
          </a:p>
          <a:p>
            <a:pPr marL="514350" indent="-514350"/>
            <a:r>
              <a:rPr lang="en-GB" dirty="0">
                <a:latin typeface="Verdana" charset="0"/>
                <a:ea typeface="Verdana" charset="0"/>
                <a:cs typeface="Verdana" charset="0"/>
              </a:rPr>
              <a:t>Deeper NLP</a:t>
            </a:r>
          </a:p>
          <a:p>
            <a:pPr marL="514350" indent="-514350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follows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by an opinion summarisation task</a:t>
            </a:r>
          </a:p>
          <a:p>
            <a:pPr marL="914400" lvl="1" indent="-514350">
              <a:buFont typeface="+mj-lt"/>
              <a:buAutoNum type="arabicPeriod"/>
            </a:pPr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4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Sentiment Lexicon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8600" y="1295400"/>
            <a:ext cx="8839200" cy="4464050"/>
          </a:xfrm>
        </p:spPr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A List of sentiment (subjective) words, usually categorized in sub-lists.</a:t>
            </a: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err="1" smtClean="0">
                <a:latin typeface="Verdana" charset="0"/>
                <a:ea typeface="Verdana" charset="0"/>
                <a:cs typeface="Verdana" charset="0"/>
              </a:rPr>
              <a:t>SentiWordNet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: 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positive and neg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a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tive scores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connected to </a:t>
            </a:r>
            <a:r>
              <a:rPr lang="en-GB" dirty="0" err="1" smtClean="0">
                <a:latin typeface="Verdana" charset="0"/>
                <a:ea typeface="Verdana" charset="0"/>
                <a:cs typeface="Verdana" charset="0"/>
              </a:rPr>
              <a:t>synsets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 in WordNet </a:t>
            </a:r>
          </a:p>
          <a:p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Bing Liu’s opinion lexicon [3]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2006 positive, 4783 negative words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32586"/>
              </p:ext>
            </p:extLst>
          </p:nvPr>
        </p:nvGraphicFramePr>
        <p:xfrm>
          <a:off x="3276600" y="3870960"/>
          <a:ext cx="51815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209"/>
                <a:gridCol w="1616871"/>
                <a:gridCol w="1561519"/>
              </a:tblGrid>
              <a:tr h="26242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SynsetTerms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NegScore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PosScore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  <a:tr h="26242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able#1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0.125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  <a:tr h="26242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unable#1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0.75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  <a:tr h="26242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emerging#2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3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Sentiment Lexicon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8600" y="1295400"/>
            <a:ext cx="8839200" cy="4464050"/>
          </a:xfrm>
        </p:spPr>
        <p:txBody>
          <a:bodyPr/>
          <a:lstStyle/>
          <a:p>
            <a:r>
              <a:rPr lang="en-GB" dirty="0" err="1" smtClean="0">
                <a:latin typeface="Verdana" charset="0"/>
                <a:ea typeface="Verdana" charset="0"/>
                <a:cs typeface="Verdana" charset="0"/>
              </a:rPr>
              <a:t>LoughranMcDonold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[4] financial sentiment dictionary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56380"/>
              </p:ext>
            </p:extLst>
          </p:nvPr>
        </p:nvGraphicFramePr>
        <p:xfrm>
          <a:off x="488194" y="2219145"/>
          <a:ext cx="8352473" cy="341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418"/>
                <a:gridCol w="1659255"/>
                <a:gridCol w="4876800"/>
              </a:tblGrid>
              <a:tr h="4278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Subjective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# of words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sample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  <a:tr h="4278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Negative 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2337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discontinued, penalties, misconduct, noncompliance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  <a:tr h="4278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Positive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353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achieve, efficient, profitable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  <a:tr h="4278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Uncertainty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285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approximate, fluctuate, uncertain, variability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  <a:tr h="4278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Litigiousness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731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claimant, deposition, testimony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  <a:tr h="4278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Weak modal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27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could, possibly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  <a:tr h="4278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Strong modal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17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always, must, highest</a:t>
                      </a:r>
                      <a:endParaRPr lang="en-US" sz="18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7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Definition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11188" y="1557338"/>
            <a:ext cx="8380412" cy="4464050"/>
          </a:xfrm>
        </p:spPr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Document-Level sentiment analysis: Given a set of text documents, we want to estimate/quantify their general sentiment</a:t>
            </a: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Sentiment target values:</a:t>
            </a:r>
          </a:p>
          <a:p>
            <a:pPr lvl="1"/>
            <a:r>
              <a:rPr lang="en-GB" dirty="0">
                <a:latin typeface="Verdana" charset="0"/>
                <a:ea typeface="Verdana" charset="0"/>
                <a:cs typeface="Verdana" charset="0"/>
              </a:rPr>
              <a:t>[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-1 (</a:t>
            </a:r>
            <a:r>
              <a:rPr lang="en-GB" dirty="0" err="1" smtClean="0">
                <a:latin typeface="Verdana" charset="0"/>
                <a:ea typeface="Verdana" charset="0"/>
                <a:cs typeface="Verdana" charset="0"/>
              </a:rPr>
              <a:t>neg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), 0 (</a:t>
            </a:r>
            <a:r>
              <a:rPr lang="en-GB" dirty="0" err="1" smtClean="0">
                <a:latin typeface="Verdana" charset="0"/>
                <a:ea typeface="Verdana" charset="0"/>
                <a:cs typeface="Verdana" charset="0"/>
              </a:rPr>
              <a:t>neu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), 1 (</a:t>
            </a:r>
            <a:r>
              <a:rPr lang="en-GB" dirty="0" err="1" smtClean="0">
                <a:latin typeface="Verdana" charset="0"/>
                <a:ea typeface="Verdana" charset="0"/>
                <a:cs typeface="Verdana" charset="0"/>
              </a:rPr>
              <a:t>pos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)]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  <a:sym typeface="Wingdings"/>
              </a:rPr>
              <a:t>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classification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[-2 (very </a:t>
            </a:r>
            <a:r>
              <a:rPr lang="en-GB" dirty="0" err="1" smtClean="0">
                <a:latin typeface="Verdana" charset="0"/>
                <a:ea typeface="Verdana" charset="0"/>
                <a:cs typeface="Verdana" charset="0"/>
              </a:rPr>
              <a:t>neg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), -1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en-GB" dirty="0" err="1" smtClean="0">
                <a:latin typeface="Verdana" charset="0"/>
                <a:ea typeface="Verdana" charset="0"/>
                <a:cs typeface="Verdana" charset="0"/>
              </a:rPr>
              <a:t>neg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), 0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en-GB" dirty="0" err="1" smtClean="0">
                <a:latin typeface="Verdana" charset="0"/>
                <a:ea typeface="Verdana" charset="0"/>
                <a:cs typeface="Verdana" charset="0"/>
              </a:rPr>
              <a:t>neu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),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1 (</a:t>
            </a:r>
            <a:r>
              <a:rPr lang="en-GB" dirty="0" err="1" smtClean="0">
                <a:latin typeface="Verdana" charset="0"/>
                <a:ea typeface="Verdana" charset="0"/>
                <a:cs typeface="Verdana" charset="0"/>
              </a:rPr>
              <a:t>pos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)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2 (very </a:t>
            </a:r>
            <a:r>
              <a:rPr lang="en-GB" dirty="0" err="1" smtClean="0">
                <a:latin typeface="Verdana" charset="0"/>
                <a:ea typeface="Verdana" charset="0"/>
                <a:cs typeface="Verdana" charset="0"/>
              </a:rPr>
              <a:t>pos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)] </a:t>
            </a:r>
            <a:r>
              <a:rPr lang="en-GB" dirty="0">
                <a:latin typeface="Verdana" charset="0"/>
                <a:ea typeface="Verdana" charset="0"/>
                <a:cs typeface="Verdana" charset="0"/>
                <a:sym typeface="Wingdings"/>
              </a:rPr>
              <a:t>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classification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or regression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A decimal number e.g. the financial risk of a company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  <a:sym typeface="Wingdings"/>
              </a:rPr>
              <a:t>regression</a:t>
            </a:r>
            <a:endParaRPr lang="en-GB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29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Estimate Sentiment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Unsupervised approach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No annotated data (set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of documents with their corresponding sentiment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values)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uses the contents of the documents together with a lexicon to roughly estimate their sentiments</a:t>
            </a:r>
          </a:p>
          <a:p>
            <a:pPr lvl="1"/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Supervised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 approach</a:t>
            </a:r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requires a set of annotated documents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applies machine learning to train a statistical model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uses the model to estimate/predict the sentiment value of real-world documents</a:t>
            </a:r>
          </a:p>
          <a:p>
            <a:pPr marL="457200" lvl="1" indent="0">
              <a:buNone/>
            </a:pPr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Discussed in the 4</a:t>
            </a:r>
            <a:r>
              <a:rPr lang="en-GB" i="1" baseline="30000" dirty="0" smtClean="0">
                <a:latin typeface="Verdana" charset="0"/>
                <a:ea typeface="Verdana" charset="0"/>
                <a:cs typeface="Verdana" charset="0"/>
              </a:rPr>
              <a:t>th</a:t>
            </a:r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 part of this lecture</a:t>
            </a:r>
          </a:p>
          <a:p>
            <a:pPr lvl="1"/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Unsupervised Approach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Based on words in a lexicon and their</a:t>
            </a:r>
          </a:p>
          <a:p>
            <a:pPr lvl="1"/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E.g. sum of the number of occurrences of the  lexicon terms in every document</a:t>
            </a: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Heuristics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to handle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negation</a:t>
            </a:r>
          </a:p>
          <a:p>
            <a:pPr lvl="1"/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E.g. if one of the three predecessors of a word is a negation word, the sentiment score will be negated [5]</a:t>
            </a: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Good for primitive analysis and observations</a:t>
            </a: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Not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much effective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in practice</a:t>
            </a:r>
          </a:p>
        </p:txBody>
      </p:sp>
    </p:spTree>
    <p:extLst>
      <p:ext uri="{BB962C8B-B14F-4D97-AF65-F5344CB8AC3E}">
        <p14:creationId xmlns:p14="http://schemas.microsoft.com/office/powerpoint/2010/main" val="124006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Unsupervised Approach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11188" y="990600"/>
            <a:ext cx="8532812" cy="5030788"/>
          </a:xfrm>
        </p:spPr>
        <p:txBody>
          <a:bodyPr/>
          <a:lstStyle/>
          <a:p>
            <a:r>
              <a:rPr lang="en-GB" sz="1800" dirty="0" smtClean="0">
                <a:latin typeface="Verdana" charset="0"/>
                <a:ea typeface="Verdana" charset="0"/>
                <a:cs typeface="Verdana" charset="0"/>
              </a:rPr>
              <a:t>Ex.: estimating the attitude of reports’ banks towards risk</a:t>
            </a:r>
            <a:r>
              <a:rPr lang="en-GB" sz="1800" dirty="0">
                <a:latin typeface="Verdana" charset="0"/>
                <a:ea typeface="Verdana" charset="0"/>
                <a:cs typeface="Verdana" charset="0"/>
              </a:rPr>
              <a:t> [</a:t>
            </a:r>
            <a:r>
              <a:rPr lang="en-GB" sz="1800" dirty="0" smtClean="0">
                <a:latin typeface="Verdana" charset="0"/>
                <a:ea typeface="Verdana" charset="0"/>
                <a:cs typeface="Verdana" charset="0"/>
              </a:rPr>
              <a:t>6]. They count the number of lexicon terms of each category in each document. The results are aggregated and normalized.</a:t>
            </a:r>
            <a:endParaRPr lang="en-GB" sz="1800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905000"/>
            <a:ext cx="8826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Outline</a:t>
            </a:r>
            <a:endParaRPr lang="de-DE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505825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FF0000"/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What is opinion mining and </a:t>
            </a:r>
            <a:r>
              <a:rPr lang="en-US" sz="2400" dirty="0" smtClean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sentiment analysis?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FF0000"/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Methods and Approaches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FF0000"/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Intro on Machine Learning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Opinion Mining </a:t>
            </a:r>
            <a:r>
              <a:rPr lang="en-US" sz="2400" smtClean="0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in Practice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81000" y="5018782"/>
            <a:ext cx="626113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latin typeface="Verdana" charset="0"/>
                <a:ea typeface="Verdana" charset="0"/>
                <a:cs typeface="Verdana" charset="0"/>
              </a:rPr>
              <a:t>In-depth learning:</a:t>
            </a:r>
          </a:p>
          <a:p>
            <a:pPr marL="285750" indent="-285750">
              <a:buClr>
                <a:srgbClr val="FF0000"/>
              </a:buClr>
              <a:buFont typeface="Wingdings" charset="2"/>
              <a:buChar char="§"/>
            </a:pPr>
            <a:r>
              <a:rPr lang="en-GB" sz="1600" dirty="0" smtClean="0">
                <a:latin typeface="Verdana" charset="0"/>
                <a:ea typeface="Verdana" charset="0"/>
                <a:cs typeface="Verdana" charset="0"/>
              </a:rPr>
              <a:t>184.702 Machine Learning, winter semester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charset="2"/>
              <a:buChar char="§"/>
            </a:pPr>
            <a:r>
              <a:rPr lang="en-GB" sz="1600" dirty="0" smtClean="0">
                <a:latin typeface="Verdana" charset="0"/>
                <a:ea typeface="Verdana" charset="0"/>
                <a:cs typeface="Verdana" charset="0"/>
              </a:rPr>
              <a:t>Machine Learning course by Andrew Ng in </a:t>
            </a:r>
            <a:r>
              <a:rPr lang="en-GB" sz="1600" dirty="0" err="1" smtClean="0">
                <a:latin typeface="Verdana" charset="0"/>
                <a:ea typeface="Verdana" charset="0"/>
                <a:cs typeface="Verdana" charset="0"/>
              </a:rPr>
              <a:t>coursera.org</a:t>
            </a:r>
            <a:endParaRPr lang="en-GB" sz="1600" dirty="0" smtClean="0">
              <a:latin typeface="Verdana" charset="0"/>
              <a:ea typeface="Verdana" charset="0"/>
              <a:cs typeface="Verdana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charset="2"/>
              <a:buChar char="§"/>
            </a:pPr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An Introduction to Statistical Learning (available online)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63" y="4822111"/>
            <a:ext cx="9779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Outline</a:t>
            </a:r>
            <a:endParaRPr lang="de-DE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505825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FF0000"/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What is opinion mining and </a:t>
            </a:r>
            <a:r>
              <a:rPr lang="en-US" sz="2400" dirty="0" smtClean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sentiment analysis?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FF0000"/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Methods and Approaches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FF0000"/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Intro on Machine Learning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FF0000"/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Opinion Mining in Practice</a:t>
            </a:r>
          </a:p>
        </p:txBody>
      </p:sp>
    </p:spTree>
    <p:extLst>
      <p:ext uri="{BB962C8B-B14F-4D97-AF65-F5344CB8AC3E}">
        <p14:creationId xmlns:p14="http://schemas.microsoft.com/office/powerpoint/2010/main" val="1372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Statistical Learning Theory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990600"/>
                <a:ext cx="8072439" cy="2514600"/>
              </a:xfrm>
            </p:spPr>
            <p:txBody>
              <a:bodyPr/>
              <a:lstStyle/>
              <a:p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We observe an output variable </a:t>
                </a:r>
                <a:r>
                  <a:rPr lang="en-US" sz="1600" dirty="0" smtClean="0">
                    <a:latin typeface="Verdana" charset="0"/>
                    <a:ea typeface="Verdana" charset="0"/>
                    <a:cs typeface="Verdana" charset="0"/>
                  </a:rPr>
                  <a:t>(sale)</a:t>
                </a:r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Verdana" charset="0"/>
                        <a:cs typeface="Verdana" charset="0"/>
                      </a:rPr>
                      <m:t>𝑌</m:t>
                    </m:r>
                  </m:oMath>
                </a14:m>
                <a:endParaRPr lang="en-US" sz="2000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US" sz="2000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We have data </a:t>
                </a:r>
                <a:r>
                  <a:rPr lang="en-US" sz="1600" dirty="0" smtClean="0">
                    <a:latin typeface="Verdana" charset="0"/>
                    <a:ea typeface="Verdana" charset="0"/>
                    <a:cs typeface="Verdana" charset="0"/>
                  </a:rPr>
                  <a:t>(red dots)</a:t>
                </a:r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𝑝</m:t>
                    </m:r>
                  </m:oMath>
                </a14:m>
                <a:r>
                  <a:rPr lang="en-US" sz="2000" i="1" dirty="0" smtClean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features </a:t>
                </a:r>
                <a:r>
                  <a:rPr lang="en-US" sz="1600" dirty="0">
                    <a:latin typeface="Verdana" charset="0"/>
                    <a:ea typeface="Verdana" charset="0"/>
                    <a:cs typeface="Verdana" charset="0"/>
                  </a:rPr>
                  <a:t>(TV, Radio, Newspaper</a:t>
                </a:r>
                <a:r>
                  <a:rPr lang="en-US" sz="1600" dirty="0" smtClean="0">
                    <a:latin typeface="Verdana" charset="0"/>
                    <a:ea typeface="Verdana" charset="0"/>
                    <a:cs typeface="Verdana" charset="0"/>
                  </a:rPr>
                  <a:t>)</a:t>
                </a:r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: </a:t>
                </a:r>
                <a:endParaRPr lang="de-AT" sz="2000" b="0" i="1" dirty="0" smtClean="0">
                  <a:latin typeface="Cambria Math" charset="0"/>
                  <a:ea typeface="Verdana" charset="0"/>
                  <a:cs typeface="Verdana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=(</m:t>
                          </m:r>
                          <m:r>
                            <a:rPr lang="en-US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)</m:t>
                      </m:r>
                    </m:oMath>
                  </m:oMathPara>
                </a14:m>
                <a:endParaRPr lang="en-US" sz="2000" b="0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US" sz="2000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We assume there exists such a relationship: </a:t>
                </a:r>
                <a:endParaRPr lang="de-AT" sz="2000" i="1" dirty="0" smtClean="0">
                  <a:latin typeface="Cambria Math" charset="0"/>
                  <a:ea typeface="Verdana" charset="0"/>
                  <a:cs typeface="Verdana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Verdana" charset="0"/>
                          <a:cs typeface="Verdana" charset="0"/>
                        </a:rPr>
                        <m:t>𝑌</m:t>
                      </m:r>
                      <m:r>
                        <a:rPr lang="en-US" sz="2000" i="1">
                          <a:latin typeface="Cambria Math" charset="0"/>
                          <a:ea typeface="Verdana" charset="0"/>
                          <a:cs typeface="Verdana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  <a:ea typeface="Verdana" charset="0"/>
                          <a:cs typeface="Verdana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𝑋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Verdana" charset="0"/>
                          <a:cs typeface="Verdana" charset="0"/>
                        </a:rPr>
                        <m:t>+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</m:oMath>
                  </m:oMathPara>
                </a14:m>
                <a:endParaRPr lang="en-US" sz="2000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US" sz="2000" dirty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US" sz="2000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US" sz="2000" dirty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US" sz="2000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US" sz="2000" dirty="0" smtClean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990600"/>
                <a:ext cx="8072439" cy="2514600"/>
              </a:xfrm>
              <a:blipFill rotWithShape="0">
                <a:blip r:embed="rId2"/>
                <a:stretch>
                  <a:fillRect l="-604" t="-1456" r="-1434" b="-2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/>
          <p:cNvSpPr/>
          <p:nvPr/>
        </p:nvSpPr>
        <p:spPr>
          <a:xfrm>
            <a:off x="7873412" y="6428601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[7]</a:t>
            </a:r>
            <a:endParaRPr lang="en-US" sz="120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3581400"/>
            <a:ext cx="6781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Learning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752600"/>
                <a:ext cx="7772401" cy="4267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𝑓</m:t>
                    </m:r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 </m:t>
                    </m:r>
                  </m:oMath>
                </a14:m>
                <a:r>
                  <a:rPr lang="en-GB" sz="2000" dirty="0" smtClean="0">
                    <a:latin typeface="Verdana" charset="0"/>
                    <a:ea typeface="Verdana" charset="0"/>
                    <a:cs typeface="Verdana" charset="0"/>
                  </a:rPr>
                  <a:t>is a fixed but unknown function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&gt;0</m:t>
                    </m:r>
                  </m:oMath>
                </a14:m>
                <a:r>
                  <a:rPr lang="en-GB" sz="2000" dirty="0" smtClean="0">
                    <a:latin typeface="Verdana" charset="0"/>
                    <a:ea typeface="Verdana" charset="0"/>
                    <a:cs typeface="Verdana" charset="0"/>
                  </a:rPr>
                  <a:t> is irreducible error </a:t>
                </a:r>
                <a:endParaRPr lang="en-GB" sz="2000" dirty="0" smtClean="0">
                  <a:latin typeface="Verdana" charset="0"/>
                  <a:ea typeface="Verdana" charset="0"/>
                  <a:cs typeface="Verdana" charset="0"/>
                  <a:sym typeface="Wingdings"/>
                </a:endParaRPr>
              </a:p>
              <a:p>
                <a:pPr lvl="1"/>
                <a:r>
                  <a:rPr lang="en-GB" sz="1600" dirty="0" smtClean="0">
                    <a:latin typeface="Verdana" charset="0"/>
                    <a:ea typeface="Verdana" charset="0"/>
                    <a:cs typeface="Verdana" charset="0"/>
                    <a:sym typeface="Wingdings"/>
                  </a:rPr>
                  <a:t>There is always some unknown factors that not exists in data</a:t>
                </a:r>
              </a:p>
              <a:p>
                <a:pPr lvl="1"/>
                <a:r>
                  <a:rPr lang="en-GB" sz="1600" dirty="0" smtClean="0">
                    <a:latin typeface="Verdana" charset="0"/>
                    <a:ea typeface="Verdana" charset="0"/>
                    <a:cs typeface="Verdana" charset="0"/>
                    <a:sym typeface="Wingdings"/>
                  </a:rPr>
                  <a:t>meaning we can never completely infer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charset="0"/>
                        <a:ea typeface="Verdana" charset="0"/>
                        <a:cs typeface="Verdana" charset="0"/>
                      </a:rPr>
                      <m:t>𝑌</m:t>
                    </m:r>
                  </m:oMath>
                </a14:m>
                <a:r>
                  <a:rPr lang="en-GB" sz="1600" dirty="0" smtClean="0">
                    <a:latin typeface="Verdana" charset="0"/>
                    <a:ea typeface="Verdana" charset="0"/>
                    <a:cs typeface="Verdana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𝑋</m:t>
                    </m:r>
                  </m:oMath>
                </a14:m>
                <a:endParaRPr lang="en-GB" sz="1600" b="0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lvl="1"/>
                <a:endParaRPr lang="en-GB" sz="1600" b="0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en-GB" sz="2000" dirty="0" smtClean="0">
                    <a:latin typeface="Verdana" charset="0"/>
                    <a:ea typeface="Verdana" charset="0"/>
                    <a:cs typeface="Verdana" charset="0"/>
                  </a:rPr>
                  <a:t>The aim of machine learning is to estimate</a:t>
                </a:r>
                <a:endParaRPr lang="en-GB" sz="2000" dirty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𝑌</m:t>
                          </m:r>
                        </m:e>
                      </m:acc>
                      <m:r>
                        <a:rPr lang="en-GB" sz="2000" i="1">
                          <a:latin typeface="Cambria Math" charset="0"/>
                          <a:ea typeface="Verdana" charset="0"/>
                          <a:cs typeface="Verdana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200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GB" sz="2000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0" indent="0">
                  <a:buNone/>
                </a:pPr>
                <a:r>
                  <a:rPr lang="en-GB" sz="2000" dirty="0" smtClean="0">
                    <a:latin typeface="Verdana" charset="0"/>
                    <a:ea typeface="Verdana" charset="0"/>
                    <a:cs typeface="Verdana" charset="0"/>
                  </a:rPr>
                  <a:t>i.e.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</m:ctrlPr>
                      </m:accPr>
                      <m:e>
                        <m:r>
                          <a:rPr lang="en-GB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GB" sz="2000" dirty="0" smtClean="0">
                    <a:latin typeface="Verdana" charset="0"/>
                    <a:ea typeface="Verdana" charset="0"/>
                    <a:cs typeface="Verdana" charset="0"/>
                  </a:rPr>
                  <a:t> (predicted </a:t>
                </a:r>
                <a:r>
                  <a:rPr lang="en-GB" sz="2000" dirty="0">
                    <a:latin typeface="Verdana" charset="0"/>
                    <a:ea typeface="Verdana" charset="0"/>
                    <a:cs typeface="Verdana" charset="0"/>
                  </a:rPr>
                  <a:t>output</a:t>
                </a:r>
                <a:r>
                  <a:rPr lang="en-GB" sz="2000" dirty="0" smtClean="0">
                    <a:latin typeface="Verdana" charset="0"/>
                    <a:ea typeface="Verdana" charset="0"/>
                    <a:cs typeface="Verdana" charset="0"/>
                  </a:rPr>
                  <a:t>) be </a:t>
                </a:r>
                <a:r>
                  <a:rPr lang="en-GB" sz="2000" i="1" dirty="0" smtClean="0">
                    <a:latin typeface="Verdana" charset="0"/>
                    <a:ea typeface="Verdana" charset="0"/>
                    <a:cs typeface="Verdana" charset="0"/>
                  </a:rPr>
                  <a:t>close </a:t>
                </a:r>
                <a:r>
                  <a:rPr lang="en-GB" sz="2000" dirty="0" smtClean="0">
                    <a:latin typeface="Verdana" charset="0"/>
                    <a:ea typeface="Verdana" charset="0"/>
                    <a:cs typeface="Verdana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𝑌</m:t>
                    </m:r>
                  </m:oMath>
                </a14:m>
                <a:r>
                  <a:rPr lang="en-GB" sz="2000" b="0" dirty="0" smtClean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GB" sz="2000" dirty="0" smtClean="0">
                    <a:latin typeface="Verdana" charset="0"/>
                    <a:ea typeface="Verdana" charset="0"/>
                    <a:cs typeface="Verdana" charset="0"/>
                  </a:rPr>
                  <a:t>(real output).</a:t>
                </a:r>
              </a:p>
              <a:p>
                <a:pPr marL="0" indent="0">
                  <a:buNone/>
                </a:pPr>
                <a:endParaRPr lang="en-GB" sz="2000" b="0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en-GB" sz="2000" dirty="0" smtClean="0">
                    <a:latin typeface="Verdana" charset="0"/>
                    <a:ea typeface="Verdana" charset="0"/>
                    <a:cs typeface="Verdana" charset="0"/>
                  </a:rPr>
                  <a:t>The difference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</m:ctrlPr>
                      </m:accPr>
                      <m:e>
                        <m:r>
                          <a:rPr lang="en-GB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sz="2000" dirty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GB" sz="2000" dirty="0" smtClean="0">
                    <a:latin typeface="Verdana" charset="0"/>
                    <a:ea typeface="Verdana" charset="0"/>
                    <a:cs typeface="Verdana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𝑓</m:t>
                    </m:r>
                  </m:oMath>
                </a14:m>
                <a:r>
                  <a:rPr lang="en-GB" sz="2000" dirty="0" smtClean="0">
                    <a:latin typeface="Verdana" charset="0"/>
                    <a:ea typeface="Verdana" charset="0"/>
                    <a:cs typeface="Verdana" charset="0"/>
                  </a:rPr>
                  <a:t> is reducible error </a:t>
                </a:r>
                <a14:m>
                  <m:oMath xmlns:m="http://schemas.openxmlformats.org/officeDocument/2006/math">
                    <m:r>
                      <a:rPr lang="de-AT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endParaRPr lang="en-GB" sz="2000" dirty="0"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en-GB" sz="2000" b="0" dirty="0" smtClean="0">
                    <a:latin typeface="Verdana" charset="0"/>
                    <a:ea typeface="Verdana" charset="0"/>
                    <a:cs typeface="Verdana" charset="0"/>
                  </a:rPr>
                  <a:t>We call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</m:ctrlPr>
                      </m:accPr>
                      <m:e>
                        <m:r>
                          <a:rPr lang="en-GB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sz="2000" b="0" dirty="0" smtClean="0">
                    <a:latin typeface="Verdana" charset="0"/>
                    <a:ea typeface="Verdana" charset="0"/>
                    <a:cs typeface="Verdana" charset="0"/>
                  </a:rPr>
                  <a:t> a </a:t>
                </a:r>
                <a:r>
                  <a:rPr lang="en-GB" sz="2000" b="0" i="1" dirty="0" smtClean="0">
                    <a:latin typeface="Verdana" charset="0"/>
                    <a:ea typeface="Verdana" charset="0"/>
                    <a:cs typeface="Verdana" charset="0"/>
                  </a:rPr>
                  <a:t>machine learning model</a:t>
                </a:r>
              </a:p>
              <a:p>
                <a:pPr marL="0" indent="0">
                  <a:buNone/>
                </a:pPr>
                <a:endParaRPr lang="en-GB" sz="200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752600"/>
                <a:ext cx="7772401" cy="4267200"/>
              </a:xfrm>
              <a:blipFill rotWithShape="0">
                <a:blip r:embed="rId2"/>
                <a:stretch>
                  <a:fillRect l="-1019" t="-9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4652387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Learning Theory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652387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>
              <a:xfrm>
                <a:off x="611188" y="5257800"/>
                <a:ext cx="8137525" cy="7635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000" dirty="0"/>
                  <a:t>income </a:t>
                </a:r>
                <a:r>
                  <a:rPr lang="en-GB" sz="2000" dirty="0"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𝑌</m:t>
                    </m:r>
                  </m:oMath>
                </a14:m>
                <a:r>
                  <a:rPr lang="en-GB" sz="2000" dirty="0" smtClean="0"/>
                  <a:t> 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000">
                        <a:sym typeface="Wingdings"/>
                      </a:rPr>
                      <m:t>red</m:t>
                    </m:r>
                    <m:r>
                      <m:rPr>
                        <m:nor/>
                      </m:rPr>
                      <a:rPr lang="en-GB" sz="2000">
                        <a:sym typeface="Wingdings"/>
                      </a:rPr>
                      <m:t> </m:t>
                    </m:r>
                    <m:r>
                      <m:rPr>
                        <m:nor/>
                      </m:rPr>
                      <a:rPr lang="en-GB" sz="2000">
                        <a:sym typeface="Wingdings"/>
                      </a:rPr>
                      <m:t>points</m:t>
                    </m:r>
                    <m:r>
                      <a:rPr lang="en-GB" sz="2000" b="0" i="0" smtClean="0">
                        <a:latin typeface="Cambria Math" charset="0"/>
                        <a:ea typeface="Verdana" charset="0"/>
                        <a:cs typeface="Verdana" charset="0"/>
                      </a:rPr>
                      <m:t> </m:t>
                    </m:r>
                  </m:oMath>
                </a14:m>
                <a:r>
                  <a:rPr lang="en-GB" sz="2000" dirty="0" smtClean="0">
                    <a:sym typeface="Wingdings"/>
                  </a:rPr>
                  <a:t></a:t>
                </a:r>
                <a:r>
                  <a:rPr lang="en-GB" sz="2000" dirty="0">
                    <a:ea typeface="Verdana" charset="0"/>
                    <a:cs typeface="Verdan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𝑋</m:t>
                    </m:r>
                  </m:oMath>
                </a14:m>
                <a:r>
                  <a:rPr lang="en-GB" sz="2000" dirty="0" smtClean="0">
                    <a:sym typeface="Wingdings"/>
                  </a:rPr>
                  <a:t> (two features)</a:t>
                </a:r>
              </a:p>
              <a:p>
                <a:pPr marL="0" indent="0">
                  <a:buNone/>
                </a:pPr>
                <a:r>
                  <a:rPr lang="en-GB" sz="2000" dirty="0" smtClean="0">
                    <a:sym typeface="Wingdings"/>
                  </a:rPr>
                  <a:t>blue surface 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</m:ctrlPr>
                      </m:accPr>
                      <m:e>
                        <m:r>
                          <a:rPr lang="de-AT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𝑓</m:t>
                        </m:r>
                      </m:e>
                    </m:acc>
                  </m:oMath>
                </a14:m>
                <a:endParaRPr lang="en-GB" sz="2000" dirty="0" smtClean="0">
                  <a:sym typeface="Wingdings"/>
                </a:endParaRPr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5257800"/>
                <a:ext cx="8137525" cy="763588"/>
              </a:xfrm>
              <a:blipFill rotWithShape="0">
                <a:blip r:embed="rId2"/>
                <a:stretch>
                  <a:fillRect l="-749" t="-51200" b="-19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/>
          <p:cNvSpPr/>
          <p:nvPr/>
        </p:nvSpPr>
        <p:spPr>
          <a:xfrm>
            <a:off x="7467600" y="4810906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[7]</a:t>
            </a:r>
            <a:endParaRPr lang="en-US" sz="120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990600"/>
            <a:ext cx="53213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estimate the model?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</a:p>
          <a:p>
            <a:pPr lvl="1"/>
            <a:r>
              <a:rPr lang="en-US" dirty="0" smtClean="0"/>
              <a:t>for training!</a:t>
            </a:r>
          </a:p>
          <a:p>
            <a:r>
              <a:rPr lang="en-US" dirty="0" smtClean="0"/>
              <a:t>Validation set </a:t>
            </a:r>
          </a:p>
          <a:p>
            <a:pPr lvl="1"/>
            <a:r>
              <a:rPr lang="en-US" dirty="0" smtClean="0"/>
              <a:t>for tuning hyper-parameters</a:t>
            </a:r>
          </a:p>
          <a:p>
            <a:r>
              <a:rPr lang="en-US" dirty="0" smtClean="0"/>
              <a:t>Test set</a:t>
            </a:r>
          </a:p>
          <a:p>
            <a:pPr lvl="1"/>
            <a:r>
              <a:rPr lang="en-US" dirty="0" smtClean="0"/>
              <a:t>for </a:t>
            </a:r>
            <a:r>
              <a:rPr lang="en-US" i="1" dirty="0" smtClean="0"/>
              <a:t>final</a:t>
            </a:r>
            <a:r>
              <a:rPr lang="en-US" dirty="0" smtClean="0"/>
              <a:t> performance check. </a:t>
            </a:r>
          </a:p>
          <a:p>
            <a:pPr lvl="1"/>
            <a:r>
              <a:rPr lang="en-US" dirty="0" smtClean="0"/>
              <a:t>Test set is considered as a sample of real data that we don’t have yet.</a:t>
            </a:r>
            <a:endParaRPr lang="en-US" i="1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1524000" y="4810211"/>
            <a:ext cx="5662178" cy="1666789"/>
            <a:chOff x="1600200" y="4191227"/>
            <a:chExt cx="5662178" cy="1666789"/>
          </a:xfrm>
        </p:grpSpPr>
        <p:sp>
          <p:nvSpPr>
            <p:cNvPr id="5" name="Textfeld 4"/>
            <p:cNvSpPr txBox="1"/>
            <p:nvPr/>
          </p:nvSpPr>
          <p:spPr>
            <a:xfrm>
              <a:off x="4234869" y="50945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Abgerundetes Rechteck 5"/>
            <p:cNvSpPr/>
            <p:nvPr/>
          </p:nvSpPr>
          <p:spPr bwMode="auto">
            <a:xfrm>
              <a:off x="1600200" y="4191227"/>
              <a:ext cx="5638800" cy="5334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Dataset</a:t>
              </a:r>
            </a:p>
          </p:txBody>
        </p:sp>
        <p:sp>
          <p:nvSpPr>
            <p:cNvPr id="7" name="Abgerundetes Rechteck 6"/>
            <p:cNvSpPr/>
            <p:nvPr/>
          </p:nvSpPr>
          <p:spPr bwMode="auto">
            <a:xfrm>
              <a:off x="1600200" y="4748292"/>
              <a:ext cx="3849682" cy="5334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Training</a:t>
              </a:r>
            </a:p>
          </p:txBody>
        </p:sp>
        <p:sp>
          <p:nvSpPr>
            <p:cNvPr id="8" name="Abgerundetes Rechteck 7"/>
            <p:cNvSpPr/>
            <p:nvPr/>
          </p:nvSpPr>
          <p:spPr bwMode="auto">
            <a:xfrm>
              <a:off x="5480838" y="4748292"/>
              <a:ext cx="1758162" cy="533400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Test</a:t>
              </a:r>
            </a:p>
          </p:txBody>
        </p:sp>
        <p:sp>
          <p:nvSpPr>
            <p:cNvPr id="9" name="Abgerundetes Rechteck 8"/>
            <p:cNvSpPr/>
            <p:nvPr/>
          </p:nvSpPr>
          <p:spPr bwMode="auto">
            <a:xfrm>
              <a:off x="1600200" y="5324616"/>
              <a:ext cx="2634669" cy="5334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Training set</a:t>
              </a:r>
            </a:p>
          </p:txBody>
        </p:sp>
        <p:sp>
          <p:nvSpPr>
            <p:cNvPr id="10" name="Abgerundetes Rechteck 9"/>
            <p:cNvSpPr/>
            <p:nvPr/>
          </p:nvSpPr>
          <p:spPr bwMode="auto">
            <a:xfrm>
              <a:off x="4262433" y="5324616"/>
              <a:ext cx="1218406" cy="5334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Validation set</a:t>
              </a:r>
            </a:p>
          </p:txBody>
        </p:sp>
        <p:sp>
          <p:nvSpPr>
            <p:cNvPr id="11" name="Abgerundetes Rechteck 10"/>
            <p:cNvSpPr/>
            <p:nvPr/>
          </p:nvSpPr>
          <p:spPr bwMode="auto">
            <a:xfrm>
              <a:off x="5504216" y="5324616"/>
              <a:ext cx="1758162" cy="533400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Test set</a:t>
              </a:r>
            </a:p>
          </p:txBody>
        </p:sp>
      </p:grpSp>
      <p:pic>
        <p:nvPicPr>
          <p:cNvPr id="14" name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598266"/>
            <a:ext cx="1308100" cy="84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estimate the model?</a:t>
            </a:r>
            <a:endParaRPr lang="en-GB" dirty="0"/>
          </a:p>
        </p:txBody>
      </p:sp>
      <p:sp>
        <p:nvSpPr>
          <p:cNvPr id="13" name="Rechteck 12"/>
          <p:cNvSpPr/>
          <p:nvPr/>
        </p:nvSpPr>
        <p:spPr>
          <a:xfrm>
            <a:off x="5016858" y="1676906"/>
            <a:ext cx="40767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Verdana" charset="0"/>
                <a:ea typeface="Verdana" charset="0"/>
                <a:cs typeface="Verdana" charset="0"/>
              </a:rPr>
              <a:t>Pstatus</a:t>
            </a:r>
            <a:r>
              <a:rPr lang="en-US" sz="1600" b="1" dirty="0" smtClean="0">
                <a:latin typeface="Verdana" charset="0"/>
                <a:ea typeface="Verdana" charset="0"/>
                <a:cs typeface="Verdana" charset="0"/>
              </a:rPr>
              <a:t>:</a:t>
            </a:r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 parent's 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cohabitation status </a:t>
            </a:r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('T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' - living together </a:t>
            </a:r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'A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' - apart) </a:t>
            </a:r>
          </a:p>
          <a:p>
            <a:r>
              <a:rPr lang="en-US" sz="1600" b="1" dirty="0" smtClean="0">
                <a:latin typeface="Verdana" charset="0"/>
                <a:ea typeface="Verdana" charset="0"/>
                <a:cs typeface="Verdana" charset="0"/>
              </a:rPr>
              <a:t>Romantic</a:t>
            </a:r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with a romantic </a:t>
            </a:r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relationship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1600" b="1" dirty="0" err="1" smtClean="0">
                <a:latin typeface="Verdana" charset="0"/>
                <a:ea typeface="Verdana" charset="0"/>
                <a:cs typeface="Verdana" charset="0"/>
              </a:rPr>
              <a:t>Walc</a:t>
            </a:r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weekend alcohol consumption </a:t>
            </a:r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(from </a:t>
            </a:r>
            <a:r>
              <a:rPr lang="en-US" sz="1600" dirty="0">
                <a:latin typeface="Verdana" charset="0"/>
                <a:ea typeface="Verdana" charset="0"/>
                <a:cs typeface="Verdana" charset="0"/>
              </a:rPr>
              <a:t>1 - very low to 5 - very high</a:t>
            </a:r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)</a:t>
            </a:r>
          </a:p>
          <a:p>
            <a:endParaRPr lang="en-US" sz="1200" dirty="0" smtClean="0">
              <a:latin typeface="Verdana" charset="0"/>
              <a:ea typeface="Verdana" charset="0"/>
              <a:cs typeface="Verdana" charset="0"/>
              <a:hlinkClick r:id="rId2"/>
            </a:endParaRPr>
          </a:p>
          <a:p>
            <a:r>
              <a:rPr lang="en-US" sz="1200" dirty="0" smtClean="0">
                <a:latin typeface="Verdana" charset="0"/>
                <a:ea typeface="Verdana" charset="0"/>
                <a:cs typeface="Verdana" charset="0"/>
                <a:hlinkClick r:id="rId2"/>
              </a:rPr>
              <a:t>http</a:t>
            </a:r>
            <a:r>
              <a:rPr lang="en-US" sz="1200" dirty="0">
                <a:latin typeface="Verdana" charset="0"/>
                <a:ea typeface="Verdana" charset="0"/>
                <a:cs typeface="Verdana" charset="0"/>
                <a:hlinkClick r:id="rId2"/>
              </a:rPr>
              <a:t>://archive.ics.uci.edu/ml/datasets/STUDENT+ALCOHOL+CONSUMPTION#</a:t>
            </a:r>
            <a:endParaRPr lang="en-US" sz="1200" dirty="0">
              <a:latin typeface="Verdana" charset="0"/>
              <a:ea typeface="Verdana" charset="0"/>
              <a:cs typeface="Verdana" charset="0"/>
            </a:endParaRPr>
          </a:p>
          <a:p>
            <a:endParaRPr 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2921"/>
              </p:ext>
            </p:extLst>
          </p:nvPr>
        </p:nvGraphicFramePr>
        <p:xfrm>
          <a:off x="1676400" y="1270000"/>
          <a:ext cx="3048000" cy="4521200"/>
        </p:xfrm>
        <a:graphic>
          <a:graphicData uri="http://schemas.openxmlformats.org/drawingml/2006/table">
            <a:tbl>
              <a:tblPr/>
              <a:tblGrid>
                <a:gridCol w="391723"/>
                <a:gridCol w="419528"/>
                <a:gridCol w="760501"/>
                <a:gridCol w="922655"/>
                <a:gridCol w="553593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age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Pstatus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romantic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Walc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yes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yes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echteck 16"/>
          <p:cNvSpPr/>
          <p:nvPr/>
        </p:nvSpPr>
        <p:spPr>
          <a:xfrm>
            <a:off x="304800" y="2831068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Dataset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Geschweifte Klammer links 18"/>
          <p:cNvSpPr/>
          <p:nvPr/>
        </p:nvSpPr>
        <p:spPr bwMode="auto">
          <a:xfrm rot="5400000">
            <a:off x="2760566" y="-135035"/>
            <a:ext cx="279401" cy="2429069"/>
          </a:xfrm>
          <a:prstGeom prst="leftBrace">
            <a:avLst>
              <a:gd name="adj1" fmla="val 8333"/>
              <a:gd name="adj2" fmla="val 4911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/>
              <p:cNvSpPr/>
              <p:nvPr/>
            </p:nvSpPr>
            <p:spPr>
              <a:xfrm>
                <a:off x="1383942" y="713601"/>
                <a:ext cx="303566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latin typeface="Verdana" charset="0"/>
                    <a:ea typeface="Verdana" charset="0"/>
                    <a:cs typeface="Verdana" charset="0"/>
                  </a:rPr>
                  <a:t>Features / Variables </a:t>
                </a:r>
                <a14:m>
                  <m:oMath xmlns:m="http://schemas.openxmlformats.org/officeDocument/2006/math">
                    <m:r>
                      <a:rPr lang="de-AT" sz="1200" b="0" i="0" smtClean="0">
                        <a:latin typeface="Cambria Math" charset="0"/>
                        <a:ea typeface="Verdana" charset="0"/>
                        <a:cs typeface="Verdana" charset="0"/>
                      </a:rPr>
                      <m:t>(</m:t>
                    </m:r>
                    <m:r>
                      <a:rPr lang="de-AT" sz="12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𝑋</m:t>
                    </m:r>
                    <m:r>
                      <a:rPr lang="de-AT" sz="12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)</m:t>
                    </m:r>
                  </m:oMath>
                </a14:m>
                <a:endParaRPr lang="en-US" sz="120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mc:Choice>
        <mc:Fallback xmlns=""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942" y="713601"/>
                <a:ext cx="3035660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winkelte Verbindung 21"/>
          <p:cNvCxnSpPr/>
          <p:nvPr/>
        </p:nvCxnSpPr>
        <p:spPr bwMode="auto">
          <a:xfrm rot="10800000" flipV="1">
            <a:off x="4419602" y="990600"/>
            <a:ext cx="761998" cy="228602"/>
          </a:xfrm>
          <a:prstGeom prst="bentConnector3">
            <a:avLst>
              <a:gd name="adj1" fmla="val 9879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/>
              <p:cNvSpPr/>
              <p:nvPr/>
            </p:nvSpPr>
            <p:spPr>
              <a:xfrm>
                <a:off x="5181600" y="827901"/>
                <a:ext cx="251460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>
                    <a:latin typeface="Verdana" charset="0"/>
                    <a:ea typeface="Verdana" charset="0"/>
                    <a:cs typeface="Verdana" charset="0"/>
                  </a:rPr>
                  <a:t>Labels / Output Variable </a:t>
                </a:r>
                <a14:m>
                  <m:oMath xmlns:m="http://schemas.openxmlformats.org/officeDocument/2006/math">
                    <m:r>
                      <a:rPr lang="de-AT" sz="1200" b="0" i="0" smtClean="0">
                        <a:latin typeface="Cambria Math" charset="0"/>
                        <a:ea typeface="Verdana" charset="0"/>
                        <a:cs typeface="Verdana" charset="0"/>
                      </a:rPr>
                      <m:t>(</m:t>
                    </m:r>
                    <m:r>
                      <a:rPr lang="en-GB" sz="1200" i="1">
                        <a:latin typeface="Cambria Math" charset="0"/>
                        <a:ea typeface="Verdana" charset="0"/>
                        <a:cs typeface="Verdana" charset="0"/>
                      </a:rPr>
                      <m:t>𝑌</m:t>
                    </m:r>
                    <m:r>
                      <a:rPr lang="de-AT" sz="12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)</m:t>
                    </m:r>
                  </m:oMath>
                </a14:m>
                <a:endParaRPr lang="en-US" sz="120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mc:Choice>
        <mc:Fallback xmlns="">
          <p:sp>
            <p:nvSpPr>
              <p:cNvPr id="31" name="Rechteck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827901"/>
                <a:ext cx="2514600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7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estimate the model?</a:t>
            </a:r>
            <a:endParaRPr lang="en-GB" dirty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29270"/>
              </p:ext>
            </p:extLst>
          </p:nvPr>
        </p:nvGraphicFramePr>
        <p:xfrm>
          <a:off x="1676400" y="980440"/>
          <a:ext cx="3048000" cy="3164840"/>
        </p:xfrm>
        <a:graphic>
          <a:graphicData uri="http://schemas.openxmlformats.org/drawingml/2006/table">
            <a:tbl>
              <a:tblPr/>
              <a:tblGrid>
                <a:gridCol w="391723"/>
                <a:gridCol w="419528"/>
                <a:gridCol w="760501"/>
                <a:gridCol w="922655"/>
                <a:gridCol w="553593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age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Pstatus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romantic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Walc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yes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echteck 16"/>
          <p:cNvSpPr/>
          <p:nvPr/>
        </p:nvSpPr>
        <p:spPr>
          <a:xfrm>
            <a:off x="304800" y="2318881"/>
            <a:ext cx="1214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Verdana" charset="0"/>
                <a:ea typeface="Verdana" charset="0"/>
                <a:cs typeface="Verdana" charset="0"/>
              </a:rPr>
              <a:t>Train Set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37753"/>
              </p:ext>
            </p:extLst>
          </p:nvPr>
        </p:nvGraphicFramePr>
        <p:xfrm>
          <a:off x="1676400" y="4434840"/>
          <a:ext cx="3048000" cy="1356360"/>
        </p:xfrm>
        <a:graphic>
          <a:graphicData uri="http://schemas.openxmlformats.org/drawingml/2006/table">
            <a:tbl>
              <a:tblPr/>
              <a:tblGrid>
                <a:gridCol w="391723"/>
                <a:gridCol w="419528"/>
                <a:gridCol w="760501"/>
                <a:gridCol w="922655"/>
                <a:gridCol w="553593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yes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hteck 10"/>
          <p:cNvSpPr/>
          <p:nvPr/>
        </p:nvSpPr>
        <p:spPr>
          <a:xfrm>
            <a:off x="304800" y="4615320"/>
            <a:ext cx="1120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Test Set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1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estimate the model?</a:t>
            </a:r>
            <a:endParaRPr lang="en-GB" dirty="0"/>
          </a:p>
        </p:txBody>
      </p:sp>
      <p:sp>
        <p:nvSpPr>
          <p:cNvPr id="17" name="Rechteck 16"/>
          <p:cNvSpPr/>
          <p:nvPr/>
        </p:nvSpPr>
        <p:spPr>
          <a:xfrm>
            <a:off x="304800" y="2318881"/>
            <a:ext cx="1214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Verdana" charset="0"/>
                <a:ea typeface="Verdana" charset="0"/>
                <a:cs typeface="Verdana" charset="0"/>
              </a:rPr>
              <a:t>Train Set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04800" y="4615320"/>
            <a:ext cx="1120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Test Set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59759"/>
              </p:ext>
            </p:extLst>
          </p:nvPr>
        </p:nvGraphicFramePr>
        <p:xfrm>
          <a:off x="5910517" y="4434840"/>
          <a:ext cx="553593" cy="1356360"/>
        </p:xfrm>
        <a:graphic>
          <a:graphicData uri="http://schemas.openxmlformats.org/drawingml/2006/table">
            <a:tbl>
              <a:tblPr/>
              <a:tblGrid>
                <a:gridCol w="553593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87037"/>
              </p:ext>
            </p:extLst>
          </p:nvPr>
        </p:nvGraphicFramePr>
        <p:xfrm>
          <a:off x="1676400" y="980440"/>
          <a:ext cx="3048000" cy="3164840"/>
        </p:xfrm>
        <a:graphic>
          <a:graphicData uri="http://schemas.openxmlformats.org/drawingml/2006/table">
            <a:tbl>
              <a:tblPr/>
              <a:tblGrid>
                <a:gridCol w="391723"/>
                <a:gridCol w="419528"/>
                <a:gridCol w="760501"/>
                <a:gridCol w="922655"/>
                <a:gridCol w="553593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age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Pstatus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romantic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Walc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yes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327699"/>
              </p:ext>
            </p:extLst>
          </p:nvPr>
        </p:nvGraphicFramePr>
        <p:xfrm>
          <a:off x="1676400" y="4434840"/>
          <a:ext cx="3048000" cy="1356360"/>
        </p:xfrm>
        <a:graphic>
          <a:graphicData uri="http://schemas.openxmlformats.org/drawingml/2006/table">
            <a:tbl>
              <a:tblPr/>
              <a:tblGrid>
                <a:gridCol w="391723"/>
                <a:gridCol w="419528"/>
                <a:gridCol w="760501"/>
                <a:gridCol w="922655"/>
                <a:gridCol w="553593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?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yes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?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?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?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?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?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6019800" y="5867400"/>
                <a:ext cx="4153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charset="0"/>
                          <a:ea typeface="Verdana" charset="0"/>
                          <a:cs typeface="Verdana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867400"/>
                <a:ext cx="4153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4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estimate the model?</a:t>
            </a:r>
            <a:endParaRPr lang="en-GB" dirty="0"/>
          </a:p>
        </p:txBody>
      </p:sp>
      <p:sp>
        <p:nvSpPr>
          <p:cNvPr id="17" name="Rechteck 16"/>
          <p:cNvSpPr/>
          <p:nvPr/>
        </p:nvSpPr>
        <p:spPr>
          <a:xfrm>
            <a:off x="304800" y="2318881"/>
            <a:ext cx="1214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Verdana" charset="0"/>
                <a:ea typeface="Verdana" charset="0"/>
                <a:cs typeface="Verdana" charset="0"/>
              </a:rPr>
              <a:t>Train Set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04800" y="4615320"/>
            <a:ext cx="1120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Test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Pfeil nach rechts 4"/>
          <p:cNvSpPr/>
          <p:nvPr/>
        </p:nvSpPr>
        <p:spPr bwMode="auto">
          <a:xfrm>
            <a:off x="4953000" y="2286000"/>
            <a:ext cx="1447800" cy="685801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Train</a:t>
            </a: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6553200" y="2071290"/>
            <a:ext cx="1576754" cy="111522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6019800" y="5867400"/>
                <a:ext cx="4153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charset="0"/>
                          <a:ea typeface="Verdana" charset="0"/>
                          <a:cs typeface="Verdana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867400"/>
                <a:ext cx="4153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92480"/>
              </p:ext>
            </p:extLst>
          </p:nvPr>
        </p:nvGraphicFramePr>
        <p:xfrm>
          <a:off x="5910517" y="4434840"/>
          <a:ext cx="553593" cy="1356360"/>
        </p:xfrm>
        <a:graphic>
          <a:graphicData uri="http://schemas.openxmlformats.org/drawingml/2006/table">
            <a:tbl>
              <a:tblPr/>
              <a:tblGrid>
                <a:gridCol w="553593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72525"/>
              </p:ext>
            </p:extLst>
          </p:nvPr>
        </p:nvGraphicFramePr>
        <p:xfrm>
          <a:off x="1676400" y="980440"/>
          <a:ext cx="3048000" cy="3164840"/>
        </p:xfrm>
        <a:graphic>
          <a:graphicData uri="http://schemas.openxmlformats.org/drawingml/2006/table">
            <a:tbl>
              <a:tblPr/>
              <a:tblGrid>
                <a:gridCol w="391723"/>
                <a:gridCol w="419528"/>
                <a:gridCol w="760501"/>
                <a:gridCol w="922655"/>
                <a:gridCol w="553593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age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Pstatus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romantic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Walc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yes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62500"/>
              </p:ext>
            </p:extLst>
          </p:nvPr>
        </p:nvGraphicFramePr>
        <p:xfrm>
          <a:off x="1676400" y="4434840"/>
          <a:ext cx="3048000" cy="1356360"/>
        </p:xfrm>
        <a:graphic>
          <a:graphicData uri="http://schemas.openxmlformats.org/drawingml/2006/table">
            <a:tbl>
              <a:tblPr/>
              <a:tblGrid>
                <a:gridCol w="391723"/>
                <a:gridCol w="419528"/>
                <a:gridCol w="760501"/>
                <a:gridCol w="922655"/>
                <a:gridCol w="553593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?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yes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?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?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?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?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?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1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estimate the model?</a:t>
            </a:r>
            <a:endParaRPr lang="en-GB" dirty="0"/>
          </a:p>
        </p:txBody>
      </p:sp>
      <p:sp>
        <p:nvSpPr>
          <p:cNvPr id="17" name="Rechteck 16"/>
          <p:cNvSpPr/>
          <p:nvPr/>
        </p:nvSpPr>
        <p:spPr>
          <a:xfrm>
            <a:off x="304800" y="2318881"/>
            <a:ext cx="1214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Verdana" charset="0"/>
                <a:ea typeface="Verdana" charset="0"/>
                <a:cs typeface="Verdana" charset="0"/>
              </a:rPr>
              <a:t>Train Set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04800" y="4615320"/>
            <a:ext cx="1120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Test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Pfeil nach rechts 4"/>
          <p:cNvSpPr/>
          <p:nvPr/>
        </p:nvSpPr>
        <p:spPr bwMode="auto">
          <a:xfrm>
            <a:off x="4953000" y="2286000"/>
            <a:ext cx="1447800" cy="685801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Train</a:t>
            </a: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6553200" y="2071290"/>
            <a:ext cx="1576754" cy="111522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ML Model</a:t>
            </a:r>
          </a:p>
        </p:txBody>
      </p:sp>
      <p:sp>
        <p:nvSpPr>
          <p:cNvPr id="12" name="Pfeil nach rechts 11"/>
          <p:cNvSpPr/>
          <p:nvPr/>
        </p:nvSpPr>
        <p:spPr bwMode="auto">
          <a:xfrm rot="18766383" flipH="1">
            <a:off x="4544100" y="3709156"/>
            <a:ext cx="2312791" cy="685801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Predict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4252106" y="5791200"/>
                <a:ext cx="415370" cy="408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accPr>
                        <m:e>
                          <m:r>
                            <a:rPr lang="de-AT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106" y="5791200"/>
                <a:ext cx="415370" cy="408445"/>
              </a:xfrm>
              <a:prstGeom prst="rect">
                <a:avLst/>
              </a:prstGeom>
              <a:blipFill rotWithShape="0">
                <a:blip r:embed="rId2"/>
                <a:stretch>
                  <a:fillRect t="-2985" r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6019800" y="5791200"/>
                <a:ext cx="4153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charset="0"/>
                          <a:ea typeface="Verdana" charset="0"/>
                          <a:cs typeface="Verdana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791200"/>
                <a:ext cx="41537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3507"/>
              </p:ext>
            </p:extLst>
          </p:nvPr>
        </p:nvGraphicFramePr>
        <p:xfrm>
          <a:off x="5910517" y="4445000"/>
          <a:ext cx="553593" cy="1356360"/>
        </p:xfrm>
        <a:graphic>
          <a:graphicData uri="http://schemas.openxmlformats.org/drawingml/2006/table">
            <a:tbl>
              <a:tblPr/>
              <a:tblGrid>
                <a:gridCol w="553593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29404"/>
              </p:ext>
            </p:extLst>
          </p:nvPr>
        </p:nvGraphicFramePr>
        <p:xfrm>
          <a:off x="1676400" y="990600"/>
          <a:ext cx="3048000" cy="3164840"/>
        </p:xfrm>
        <a:graphic>
          <a:graphicData uri="http://schemas.openxmlformats.org/drawingml/2006/table">
            <a:tbl>
              <a:tblPr/>
              <a:tblGrid>
                <a:gridCol w="391723"/>
                <a:gridCol w="419528"/>
                <a:gridCol w="760501"/>
                <a:gridCol w="922655"/>
                <a:gridCol w="553593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age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Pstatus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romantic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Walc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yes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35915"/>
              </p:ext>
            </p:extLst>
          </p:nvPr>
        </p:nvGraphicFramePr>
        <p:xfrm>
          <a:off x="1676400" y="4445000"/>
          <a:ext cx="3048000" cy="1356360"/>
        </p:xfrm>
        <a:graphic>
          <a:graphicData uri="http://schemas.openxmlformats.org/drawingml/2006/table">
            <a:tbl>
              <a:tblPr/>
              <a:tblGrid>
                <a:gridCol w="391723"/>
                <a:gridCol w="419528"/>
                <a:gridCol w="760501"/>
                <a:gridCol w="922655"/>
                <a:gridCol w="553593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yes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estimate the model?</a:t>
            </a:r>
            <a:endParaRPr lang="en-GB" dirty="0"/>
          </a:p>
        </p:txBody>
      </p:sp>
      <p:sp>
        <p:nvSpPr>
          <p:cNvPr id="17" name="Rechteck 16"/>
          <p:cNvSpPr/>
          <p:nvPr/>
        </p:nvSpPr>
        <p:spPr>
          <a:xfrm>
            <a:off x="304800" y="2318881"/>
            <a:ext cx="1214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Verdana" charset="0"/>
                <a:ea typeface="Verdana" charset="0"/>
                <a:cs typeface="Verdana" charset="0"/>
              </a:rPr>
              <a:t>Train Set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04800" y="4615320"/>
            <a:ext cx="1120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Test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Pfeil nach rechts 4"/>
          <p:cNvSpPr/>
          <p:nvPr/>
        </p:nvSpPr>
        <p:spPr bwMode="auto">
          <a:xfrm>
            <a:off x="4953000" y="2286000"/>
            <a:ext cx="1447800" cy="685801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Train</a:t>
            </a: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6553200" y="2071290"/>
            <a:ext cx="1576754" cy="111522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ML Model</a:t>
            </a:r>
          </a:p>
        </p:txBody>
      </p:sp>
      <p:sp>
        <p:nvSpPr>
          <p:cNvPr id="12" name="Pfeil nach rechts 11"/>
          <p:cNvSpPr/>
          <p:nvPr/>
        </p:nvSpPr>
        <p:spPr bwMode="auto">
          <a:xfrm rot="18766383" flipH="1">
            <a:off x="4544100" y="3709156"/>
            <a:ext cx="2312791" cy="685801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Predict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>
            <a:off x="4800600" y="5360913"/>
            <a:ext cx="457200" cy="715915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Gerade Verbindung mit Pfeil 17"/>
          <p:cNvCxnSpPr/>
          <p:nvPr/>
        </p:nvCxnSpPr>
        <p:spPr bwMode="auto">
          <a:xfrm flipH="1">
            <a:off x="5410200" y="5360913"/>
            <a:ext cx="381000" cy="715915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hteck 24"/>
          <p:cNvSpPr/>
          <p:nvPr/>
        </p:nvSpPr>
        <p:spPr>
          <a:xfrm>
            <a:off x="3429000" y="6183868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compare and performance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/>
              <p:cNvSpPr/>
              <p:nvPr/>
            </p:nvSpPr>
            <p:spPr>
              <a:xfrm>
                <a:off x="4252106" y="5791200"/>
                <a:ext cx="415370" cy="408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accPr>
                        <m:e>
                          <m:r>
                            <a:rPr lang="de-AT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hteck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106" y="5791200"/>
                <a:ext cx="415370" cy="408445"/>
              </a:xfrm>
              <a:prstGeom prst="rect">
                <a:avLst/>
              </a:prstGeom>
              <a:blipFill rotWithShape="0">
                <a:blip r:embed="rId3"/>
                <a:stretch>
                  <a:fillRect t="-2985" r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/>
              <p:cNvSpPr/>
              <p:nvPr/>
            </p:nvSpPr>
            <p:spPr>
              <a:xfrm>
                <a:off x="6019800" y="5791200"/>
                <a:ext cx="4153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charset="0"/>
                          <a:ea typeface="Verdana" charset="0"/>
                          <a:cs typeface="Verdana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Rechteck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791200"/>
                <a:ext cx="41537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el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27935"/>
              </p:ext>
            </p:extLst>
          </p:nvPr>
        </p:nvGraphicFramePr>
        <p:xfrm>
          <a:off x="5910517" y="4445000"/>
          <a:ext cx="553593" cy="1356360"/>
        </p:xfrm>
        <a:graphic>
          <a:graphicData uri="http://schemas.openxmlformats.org/drawingml/2006/table">
            <a:tbl>
              <a:tblPr/>
              <a:tblGrid>
                <a:gridCol w="553593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92887"/>
              </p:ext>
            </p:extLst>
          </p:nvPr>
        </p:nvGraphicFramePr>
        <p:xfrm>
          <a:off x="1676400" y="990600"/>
          <a:ext cx="3048000" cy="3164840"/>
        </p:xfrm>
        <a:graphic>
          <a:graphicData uri="http://schemas.openxmlformats.org/drawingml/2006/table">
            <a:tbl>
              <a:tblPr/>
              <a:tblGrid>
                <a:gridCol w="391723"/>
                <a:gridCol w="419528"/>
                <a:gridCol w="760501"/>
                <a:gridCol w="922655"/>
                <a:gridCol w="553593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age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Pstatus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romantic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Walc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yes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el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74588"/>
              </p:ext>
            </p:extLst>
          </p:nvPr>
        </p:nvGraphicFramePr>
        <p:xfrm>
          <a:off x="1676400" y="4445000"/>
          <a:ext cx="3048000" cy="1356360"/>
        </p:xfrm>
        <a:graphic>
          <a:graphicData uri="http://schemas.openxmlformats.org/drawingml/2006/table">
            <a:tbl>
              <a:tblPr/>
              <a:tblGrid>
                <a:gridCol w="391723"/>
                <a:gridCol w="419528"/>
                <a:gridCol w="760501"/>
                <a:gridCol w="922655"/>
                <a:gridCol w="553593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yes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8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Outline</a:t>
            </a:r>
            <a:endParaRPr lang="de-DE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505825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FF0000"/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What is opinion mining and sentiment analysis?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Methods and Approaches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Intro on Machine Learning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Opinion Mining in Practice</a:t>
            </a:r>
          </a:p>
        </p:txBody>
      </p:sp>
    </p:spTree>
    <p:extLst>
      <p:ext uri="{BB962C8B-B14F-4D97-AF65-F5344CB8AC3E}">
        <p14:creationId xmlns:p14="http://schemas.microsoft.com/office/powerpoint/2010/main" val="92225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4652387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/>
                  <a:t>Some popular measures</a:t>
                </a:r>
              </a:p>
              <a:p>
                <a:r>
                  <a:rPr lang="en-US" dirty="0" smtClean="0"/>
                  <a:t>Classification</a:t>
                </a:r>
              </a:p>
              <a:p>
                <a:pPr lvl="1"/>
                <a:r>
                  <a:rPr lang="en-US" dirty="0" smtClean="0"/>
                  <a:t>Accuracy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AT" b="0" i="1" smtClean="0">
                            <a:latin typeface="Cambria Math" charset="0"/>
                          </a:rPr>
                          <m:t>𝑇𝑃</m:t>
                        </m:r>
                        <m:r>
                          <a:rPr lang="de-AT" b="0" i="1" smtClean="0">
                            <a:latin typeface="Cambria Math" charset="0"/>
                          </a:rPr>
                          <m:t>+</m:t>
                        </m:r>
                        <m:r>
                          <a:rPr lang="de-AT" b="0" i="1" smtClean="0">
                            <a:latin typeface="Cambria Math" charset="0"/>
                          </a:rPr>
                          <m:t>𝑇𝑁</m:t>
                        </m:r>
                      </m:num>
                      <m:den>
                        <m:r>
                          <a:rPr lang="de-AT" b="0" i="1" smtClean="0">
                            <a:latin typeface="Cambria Math" charset="0"/>
                          </a:rPr>
                          <m:t># </m:t>
                        </m:r>
                        <m:r>
                          <a:rPr lang="de-AT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de-AT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AT" b="0" i="1" smtClean="0">
                            <a:latin typeface="Cambria Math" charset="0"/>
                          </a:rPr>
                          <m:t>𝑠𝑎𝑚𝑝𝑙𝑒𝑠</m:t>
                        </m:r>
                      </m:den>
                    </m:f>
                  </m:oMath>
                </a14:m>
                <a:endParaRPr lang="de-AT" dirty="0" smtClean="0"/>
              </a:p>
              <a:p>
                <a:pPr lvl="1"/>
                <a:r>
                  <a:rPr lang="en-US" dirty="0" smtClean="0"/>
                  <a:t>Precision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AT" i="1">
                            <a:latin typeface="Cambria Math" charset="0"/>
                          </a:rPr>
                          <m:t>𝑇𝑃</m:t>
                        </m:r>
                      </m:num>
                      <m:den>
                        <m:r>
                          <a:rPr lang="de-AT" b="0" i="1" smtClean="0">
                            <a:latin typeface="Cambria Math" charset="0"/>
                          </a:rPr>
                          <m:t>𝑇𝑃</m:t>
                        </m:r>
                        <m:r>
                          <a:rPr lang="de-AT" b="0" i="1" smtClean="0">
                            <a:latin typeface="Cambria Math" charset="0"/>
                          </a:rPr>
                          <m:t>+</m:t>
                        </m:r>
                        <m:r>
                          <a:rPr lang="de-AT" b="0" i="1" smtClean="0">
                            <a:latin typeface="Cambria Math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Recall	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AT" i="1">
                            <a:latin typeface="Cambria Math" charset="0"/>
                          </a:rPr>
                          <m:t>𝑇𝑃</m:t>
                        </m:r>
                      </m:num>
                      <m:den>
                        <m:r>
                          <a:rPr lang="de-AT" b="0" i="1" smtClean="0">
                            <a:latin typeface="Cambria Math" charset="0"/>
                          </a:rPr>
                          <m:t>𝑇𝑃</m:t>
                        </m:r>
                        <m:r>
                          <a:rPr lang="de-AT" b="0" i="1" smtClean="0">
                            <a:latin typeface="Cambria Math" charset="0"/>
                          </a:rPr>
                          <m:t>+</m:t>
                        </m:r>
                        <m:r>
                          <a:rPr lang="de-AT" b="0" i="1" smtClean="0">
                            <a:latin typeface="Cambria Math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F-measure	</a:t>
                </a:r>
                <a14:m>
                  <m:oMath xmlns:m="http://schemas.openxmlformats.org/officeDocument/2006/math">
                    <m:r>
                      <a:rPr lang="de-AT" b="0" i="0" smtClean="0">
                        <a:latin typeface="Cambria Math" charset="0"/>
                      </a:rPr>
                      <m:t>2</m:t>
                    </m:r>
                    <m:r>
                      <a:rPr lang="de-A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AT" b="0" i="1" smtClean="0">
                            <a:latin typeface="Cambria Math" charset="0"/>
                          </a:rPr>
                          <m:t>𝑝𝑟𝑒𝑐𝑖𝑠𝑖𝑜𝑛</m:t>
                        </m:r>
                        <m:r>
                          <a:rPr lang="de-AT" b="0" i="1" smtClean="0">
                            <a:latin typeface="Cambria Math" charset="0"/>
                          </a:rPr>
                          <m:t> ∗ </m:t>
                        </m:r>
                        <m:r>
                          <a:rPr lang="de-AT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𝑟𝑒𝑐𝑎𝑙𝑙</m:t>
                        </m:r>
                      </m:num>
                      <m:den>
                        <m:r>
                          <a:rPr lang="de-AT" i="1">
                            <a:latin typeface="Cambria Math" charset="0"/>
                          </a:rPr>
                          <m:t>𝑝𝑟𝑒𝑐𝑖𝑠𝑖𝑜𝑛</m:t>
                        </m:r>
                        <m:r>
                          <a:rPr lang="de-AT" b="0" i="1" smtClean="0">
                            <a:latin typeface="Cambria Math" charset="0"/>
                          </a:rPr>
                          <m:t>+</m:t>
                        </m:r>
                        <m:r>
                          <a:rPr lang="de-AT" i="1">
                            <a:latin typeface="Cambria Math" charset="0"/>
                          </a:rPr>
                          <m:t> </m:t>
                        </m:r>
                        <m:r>
                          <a:rPr lang="de-AT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Regression</a:t>
                </a:r>
              </a:p>
              <a:p>
                <a:pPr lvl="1"/>
                <a:r>
                  <a:rPr lang="en-US" dirty="0" smtClean="0"/>
                  <a:t>Mean squared error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AT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de-AT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de-AT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de-AT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AT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AT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de-AT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AT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de-AT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de-AT" b="0" i="1" smtClean="0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</m:d>
                          </m:e>
                          <m:sup>
                            <m:r>
                              <a:rPr lang="de-AT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4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1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split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4652387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188" y="1557338"/>
            <a:ext cx="8137525" cy="4843462"/>
          </a:xfrm>
        </p:spPr>
        <p:txBody>
          <a:bodyPr/>
          <a:lstStyle/>
          <a:p>
            <a:r>
              <a:rPr lang="en-GB" dirty="0" smtClean="0"/>
              <a:t>Split data into training and test sets</a:t>
            </a:r>
            <a:endParaRPr lang="en-GB" dirty="0"/>
          </a:p>
          <a:p>
            <a:pPr lvl="1"/>
            <a:r>
              <a:rPr lang="en-GB" dirty="0" smtClean="0"/>
              <a:t>E.g. train-test 80%-20% or 66%-33%</a:t>
            </a:r>
          </a:p>
          <a:p>
            <a:endParaRPr lang="en-GB" dirty="0" smtClean="0"/>
          </a:p>
          <a:p>
            <a:r>
              <a:rPr lang="en-GB" dirty="0" smtClean="0"/>
              <a:t>The test may highly vary depends on the selection of test set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68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Validation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4652387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188" y="1557338"/>
            <a:ext cx="8228012" cy="4843462"/>
          </a:xfrm>
        </p:spPr>
        <p:txBody>
          <a:bodyPr/>
          <a:lstStyle/>
          <a:p>
            <a:r>
              <a:rPr lang="en-GB" i="1" dirty="0"/>
              <a:t>n</a:t>
            </a:r>
            <a:r>
              <a:rPr lang="en-GB" dirty="0"/>
              <a:t>-Fold Cross </a:t>
            </a:r>
            <a:r>
              <a:rPr lang="en-GB" dirty="0" smtClean="0"/>
              <a:t>validation is an alternative to simple split</a:t>
            </a:r>
          </a:p>
          <a:p>
            <a:endParaRPr lang="en-GB" dirty="0" smtClean="0"/>
          </a:p>
          <a:p>
            <a:r>
              <a:rPr lang="en-GB" dirty="0" smtClean="0"/>
              <a:t>Split </a:t>
            </a:r>
            <a:r>
              <a:rPr lang="en-GB" dirty="0"/>
              <a:t>data into </a:t>
            </a:r>
            <a:r>
              <a:rPr lang="en-GB" i="1" dirty="0" smtClean="0"/>
              <a:t>n</a:t>
            </a:r>
            <a:r>
              <a:rPr lang="en-GB" dirty="0" smtClean="0"/>
              <a:t> parts with equal size (usually 10)</a:t>
            </a:r>
            <a:endParaRPr lang="en-GB" dirty="0"/>
          </a:p>
          <a:p>
            <a:r>
              <a:rPr lang="en-GB" dirty="0" smtClean="0"/>
              <a:t>Repeat </a:t>
            </a:r>
            <a:r>
              <a:rPr lang="en-GB" i="1" dirty="0" smtClean="0"/>
              <a:t>n </a:t>
            </a:r>
            <a:r>
              <a:rPr lang="en-GB" dirty="0" smtClean="0"/>
              <a:t>times</a:t>
            </a:r>
            <a:r>
              <a:rPr lang="en-GB" dirty="0"/>
              <a:t>: </a:t>
            </a:r>
          </a:p>
          <a:p>
            <a:pPr lvl="1">
              <a:buFont typeface="Symbol" charset="2"/>
              <a:buChar char="-"/>
            </a:pPr>
            <a:r>
              <a:rPr lang="en-GB" dirty="0" smtClean="0"/>
              <a:t>Train a model using 9 folds</a:t>
            </a:r>
          </a:p>
          <a:p>
            <a:pPr lvl="1">
              <a:buFont typeface="Symbol" charset="2"/>
              <a:buChar char="-"/>
            </a:pPr>
            <a:r>
              <a:rPr lang="en-GB" dirty="0" smtClean="0"/>
              <a:t>Test the model on the left-out fold</a:t>
            </a:r>
          </a:p>
          <a:p>
            <a:r>
              <a:rPr lang="en-GB" dirty="0" smtClean="0"/>
              <a:t>Final performance </a:t>
            </a:r>
            <a:r>
              <a:rPr lang="en-GB" dirty="0"/>
              <a:t>is </a:t>
            </a:r>
            <a:r>
              <a:rPr lang="en-GB" dirty="0" smtClean="0"/>
              <a:t>the average </a:t>
            </a:r>
            <a:r>
              <a:rPr lang="en-GB" dirty="0"/>
              <a:t>of the </a:t>
            </a:r>
            <a:r>
              <a:rPr lang="en-GB" dirty="0" smtClean="0"/>
              <a:t>results of the iterations</a:t>
            </a:r>
          </a:p>
          <a:p>
            <a:endParaRPr lang="en-GB" dirty="0" smtClean="0"/>
          </a:p>
          <a:p>
            <a:r>
              <a:rPr lang="en-GB" dirty="0" smtClean="0"/>
              <a:t>More reliable and best-practice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7313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Overfitting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4652387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188" y="1557338"/>
            <a:ext cx="4041199" cy="4464050"/>
          </a:xfrm>
        </p:spPr>
        <p:txBody>
          <a:bodyPr/>
          <a:lstStyle/>
          <a:p>
            <a:r>
              <a:rPr lang="en-GB" dirty="0"/>
              <a:t>When the model fit exactly to train data  </a:t>
            </a:r>
            <a:r>
              <a:rPr lang="en-GB" dirty="0">
                <a:sym typeface="Wingdings"/>
              </a:rPr>
              <a:t> </a:t>
            </a:r>
            <a:r>
              <a:rPr lang="en-GB" dirty="0" smtClean="0">
                <a:sym typeface="Wingdings"/>
              </a:rPr>
              <a:t>overfitting</a:t>
            </a:r>
          </a:p>
          <a:p>
            <a:endParaRPr lang="en-GB" dirty="0">
              <a:sym typeface="Wingdings"/>
            </a:endParaRPr>
          </a:p>
          <a:p>
            <a:r>
              <a:rPr lang="en-GB" dirty="0"/>
              <a:t>A </a:t>
            </a:r>
            <a:r>
              <a:rPr lang="en-GB" i="1" dirty="0"/>
              <a:t>good</a:t>
            </a:r>
            <a:r>
              <a:rPr lang="en-GB" dirty="0"/>
              <a:t> model must perform good on </a:t>
            </a:r>
            <a:r>
              <a:rPr lang="en-GB" i="1" dirty="0"/>
              <a:t>unseen </a:t>
            </a:r>
            <a:r>
              <a:rPr lang="en-GB" dirty="0"/>
              <a:t>data</a:t>
            </a:r>
          </a:p>
          <a:p>
            <a:endParaRPr lang="en-GB" dirty="0"/>
          </a:p>
          <a:p>
            <a:r>
              <a:rPr lang="en-GB" dirty="0"/>
              <a:t>ML models use regularization to provide a reasonable generalisation</a:t>
            </a:r>
          </a:p>
          <a:p>
            <a:endParaRPr lang="en-GB" dirty="0"/>
          </a:p>
        </p:txBody>
      </p:sp>
      <p:sp>
        <p:nvSpPr>
          <p:cNvPr id="7" name="Rechteck 6"/>
          <p:cNvSpPr/>
          <p:nvPr/>
        </p:nvSpPr>
        <p:spPr>
          <a:xfrm>
            <a:off x="7630100" y="5563849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rgbClr val="1C1C1C"/>
                </a:solidFill>
                <a:latin typeface="Verdana" charset="0"/>
                <a:ea typeface="Verdana" charset="0"/>
                <a:cs typeface="Verdana" charset="0"/>
              </a:rPr>
              <a:t>Wikipedia</a:t>
            </a:r>
            <a:endParaRPr lang="en-US" sz="140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526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3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Overfitting: Learning Curve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4652387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12" y="1132802"/>
            <a:ext cx="6153150" cy="453282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069956" y="5867400"/>
            <a:ext cx="7349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C1C1C"/>
                </a:solidFill>
                <a:latin typeface="Verdana" charset="0"/>
                <a:ea typeface="Verdana" charset="0"/>
                <a:cs typeface="Verdana" charset="0"/>
              </a:rPr>
              <a:t>From Wikipedia. Training </a:t>
            </a:r>
            <a:r>
              <a:rPr lang="en-US" dirty="0">
                <a:solidFill>
                  <a:srgbClr val="1C1C1C"/>
                </a:solidFill>
                <a:latin typeface="Verdana" charset="0"/>
                <a:ea typeface="Verdana" charset="0"/>
                <a:cs typeface="Verdana" charset="0"/>
              </a:rPr>
              <a:t>error is shown in blue, </a:t>
            </a:r>
            <a:r>
              <a:rPr lang="en-US" dirty="0" smtClean="0">
                <a:solidFill>
                  <a:srgbClr val="1C1C1C"/>
                </a:solidFill>
                <a:latin typeface="Verdana" charset="0"/>
                <a:ea typeface="Verdana" charset="0"/>
                <a:cs typeface="Verdana" charset="0"/>
              </a:rPr>
              <a:t>test error </a:t>
            </a:r>
            <a:r>
              <a:rPr lang="en-US" dirty="0">
                <a:solidFill>
                  <a:srgbClr val="1C1C1C"/>
                </a:solidFill>
                <a:latin typeface="Verdana" charset="0"/>
                <a:ea typeface="Verdana" charset="0"/>
                <a:cs typeface="Verdana" charset="0"/>
              </a:rPr>
              <a:t>in </a:t>
            </a:r>
            <a:r>
              <a:rPr lang="en-US" dirty="0" smtClean="0">
                <a:solidFill>
                  <a:srgbClr val="1C1C1C"/>
                </a:solidFill>
                <a:latin typeface="Verdana" charset="0"/>
                <a:ea typeface="Verdana" charset="0"/>
                <a:cs typeface="Verdana" charset="0"/>
              </a:rPr>
              <a:t>red. X-axes shows various models or the </a:t>
            </a:r>
            <a:r>
              <a:rPr lang="en-US" dirty="0">
                <a:solidFill>
                  <a:srgbClr val="1C1C1C"/>
                </a:solidFill>
                <a:latin typeface="Verdana" charset="0"/>
                <a:ea typeface="Verdana" charset="0"/>
                <a:cs typeface="Verdana" charset="0"/>
              </a:rPr>
              <a:t>number of training cycles. 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4652387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Linear regression formula:</a:t>
                </a:r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AT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de-AT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AT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de-AT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de-AT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de-AT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de-AT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AT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de-AT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AT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de-AT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de-AT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AT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de-AT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:r>
                  <a:rPr lang="is-IS" dirty="0" smtClean="0"/>
                  <a:t>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de-AT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de-AT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de-AT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For the “income” example: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charset="0"/>
                        </a:rPr>
                        <m:t>𝑖𝑛𝑐𝑜𝑚𝑒</m:t>
                      </m:r>
                      <m:r>
                        <a:rPr lang="de-AT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de-AT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de-AT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de-AT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de-AT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de-AT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AT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A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de-A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𝑒𝑑𝑢𝑐𝑎𝑡𝑖𝑜𝑛</m:t>
                          </m:r>
                        </m:e>
                        <m:sub>
                          <m:r>
                            <a:rPr lang="de-AT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de-AT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de-AT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de-AT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de-AT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de-A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𝑠𝑒𝑛𝑖𝑜𝑟𝑖𝑡𝑦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8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4652387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5867400" y="5666601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[7]</a:t>
            </a:r>
            <a:endParaRPr lang="en-US" sz="120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066800"/>
            <a:ext cx="6146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4652387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Based on the train data, </a:t>
                </a:r>
                <a:r>
                  <a:rPr lang="en-GB" dirty="0"/>
                  <a:t>one can estimate </a:t>
                </a:r>
                <a:r>
                  <a:rPr lang="en-GB" dirty="0" smtClean="0"/>
                  <a:t>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𝑝</m:t>
                    </m:r>
                    <m:r>
                      <a:rPr lang="en-GB" b="0" i="1" smtClean="0">
                        <a:latin typeface="Cambria Math" charset="0"/>
                      </a:rPr>
                      <m:t>+1</m:t>
                    </m:r>
                  </m:oMath>
                </a14:m>
                <a:r>
                  <a:rPr lang="en-GB" dirty="0" smtClean="0"/>
                  <a:t>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,…,</m:t>
                    </m:r>
                    <m:r>
                      <a:rPr lang="en-GB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 smtClean="0"/>
                  <a:t> by solving the optimization problem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Given the estimated coefficients, one can compute the predicted value for test data </a:t>
                </a:r>
              </a:p>
              <a:p>
                <a:endParaRPr lang="en-GB" dirty="0"/>
              </a:p>
              <a:p>
                <a:r>
                  <a:rPr lang="en-GB" dirty="0" smtClean="0"/>
                  <a:t>If data is normalized, the values of the coefficients show the importance (weight) of each feature</a:t>
                </a:r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4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Outline</a:t>
            </a:r>
            <a:endParaRPr lang="de-DE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505825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FF0000"/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What is opinion mining and </a:t>
            </a:r>
            <a:r>
              <a:rPr lang="en-US" sz="2400" dirty="0" smtClean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sentiment analysis?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FF0000"/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Methods and Approaches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FF0000"/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Intro on Machine Learning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FF0000"/>
              </a:buClr>
              <a:buSzPct val="100000"/>
              <a:buFont typeface="+mj-lt"/>
              <a:buAutoNum type="arabicParenBoth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rPr>
              <a:t>Opinion Mining in Practice</a:t>
            </a:r>
          </a:p>
        </p:txBody>
      </p:sp>
    </p:spTree>
    <p:extLst>
      <p:ext uri="{BB962C8B-B14F-4D97-AF65-F5344CB8AC3E}">
        <p14:creationId xmlns:p14="http://schemas.microsoft.com/office/powerpoint/2010/main" val="42478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Document-Level Sentiment Analysis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Set of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𝑚</m:t>
                    </m:r>
                  </m:oMath>
                </a14:m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 documents: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𝐷</m:t>
                      </m:r>
                      <m:r>
                        <a:rPr lang="de-AT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AT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AT" b="0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0" indent="0">
                  <a:buNone/>
                </a:pPr>
                <a:endParaRPr lang="en-GB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Each document has a corresponding sentiment: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𝑙</m:t>
                      </m:r>
                      <m:r>
                        <a:rPr lang="de-AT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AT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AT" b="0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0" indent="0" algn="ctr">
                  <a:buNone/>
                </a:pPr>
                <a:endParaRPr lang="en-GB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Set </a:t>
                </a:r>
                <a:r>
                  <a:rPr lang="en-GB" dirty="0">
                    <a:latin typeface="Verdana" charset="0"/>
                    <a:ea typeface="Verdana" charset="0"/>
                    <a:cs typeface="Verdana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𝑛</m:t>
                    </m:r>
                  </m:oMath>
                </a14:m>
                <a:r>
                  <a:rPr lang="en-GB" dirty="0">
                    <a:latin typeface="Verdana" charset="0"/>
                    <a:ea typeface="Verdana" charset="0"/>
                    <a:cs typeface="Verdana" charset="0"/>
                  </a:rPr>
                  <a:t> words (terms) in the collection: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i="1">
                          <a:latin typeface="Cambria Math" charset="0"/>
                          <a:ea typeface="Verdana" charset="0"/>
                          <a:cs typeface="Verdana" charset="0"/>
                        </a:rPr>
                        <m:t>𝑇</m:t>
                      </m:r>
                      <m:r>
                        <a:rPr lang="de-AT" i="1">
                          <a:latin typeface="Cambria Math" charset="0"/>
                          <a:ea typeface="Verdana" charset="0"/>
                          <a:cs typeface="Verdana" charset="0"/>
                        </a:rPr>
                        <m:t>={</m:t>
                      </m:r>
                      <m:sSub>
                        <m:sSubPr>
                          <m:ctrlPr>
                            <a:rPr lang="de-AT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𝑡</m:t>
                          </m:r>
                        </m:e>
                        <m:sub>
                          <m:r>
                            <a:rPr lang="de-AT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1</m:t>
                          </m:r>
                        </m:sub>
                      </m:sSub>
                      <m:r>
                        <a:rPr lang="de-AT" i="1">
                          <a:latin typeface="Cambria Math" charset="0"/>
                          <a:ea typeface="Verdana" charset="0"/>
                          <a:cs typeface="Verdana" charset="0"/>
                        </a:rPr>
                        <m:t>,</m:t>
                      </m:r>
                      <m:sSub>
                        <m:sSubPr>
                          <m:ctrlPr>
                            <a:rPr lang="de-AT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𝑡</m:t>
                          </m:r>
                        </m:e>
                        <m:sub>
                          <m:r>
                            <a:rPr lang="de-AT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2</m:t>
                          </m:r>
                        </m:sub>
                      </m:sSub>
                      <m:r>
                        <a:rPr lang="de-AT" i="1">
                          <a:latin typeface="Cambria Math" charset="0"/>
                          <a:ea typeface="Verdana" charset="0"/>
                          <a:cs typeface="Verdana" charset="0"/>
                        </a:rPr>
                        <m:t>,…,</m:t>
                      </m:r>
                      <m:sSub>
                        <m:sSubPr>
                          <m:ctrlPr>
                            <a:rPr lang="de-AT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𝑡</m:t>
                          </m:r>
                        </m:e>
                        <m:sub>
                          <m:r>
                            <a:rPr lang="de-AT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𝑛</m:t>
                          </m:r>
                        </m:sub>
                      </m:sSub>
                      <m:r>
                        <a:rPr lang="de-AT" i="1">
                          <a:latin typeface="Cambria Math" charset="0"/>
                          <a:ea typeface="Verdana" charset="0"/>
                          <a:cs typeface="Verdana" charset="0"/>
                        </a:rPr>
                        <m:t>}</m:t>
                      </m:r>
                    </m:oMath>
                  </m:oMathPara>
                </a14:m>
                <a:endParaRPr lang="en-GB" dirty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0" indent="0" algn="ctr">
                  <a:buNone/>
                </a:pPr>
                <a:endParaRPr lang="en-GB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0" indent="0" algn="ctr">
                  <a:buNone/>
                </a:pPr>
                <a:endParaRPr lang="en-GB" dirty="0" smtClean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74" t="-1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7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Mining</a:t>
            </a:r>
            <a:endParaRPr lang="en-GB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4" b="3948"/>
          <a:stretch/>
        </p:blipFill>
        <p:spPr>
          <a:xfrm>
            <a:off x="2555" y="1143000"/>
            <a:ext cx="9142694" cy="4464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 flipH="1">
            <a:off x="8305800" y="5607000"/>
            <a:ext cx="5494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/>
              <a:t>[2]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209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Document-Level Sentiment Analysis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Documents are data instances and terms are data features</a:t>
                </a:r>
              </a:p>
              <a:p>
                <a:endParaRPr lang="en-GB" dirty="0"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The value of each cell is defined: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de-A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de-A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de-A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de-A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GB" b="0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0" indent="0">
                  <a:buNone/>
                </a:pPr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    where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</m:oMath>
                </a14:m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 can be any of IR scorings i.e.: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𝑡</m:t>
                    </m:r>
                    <m:sSub>
                      <m:sSubPr>
                        <m:ctrlPr>
                          <a:rPr lang="de-AT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𝑐</m:t>
                        </m:r>
                      </m:e>
                      <m:sub>
                        <m:r>
                          <a:rPr lang="de-AT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𝑑</m:t>
                        </m:r>
                      </m:sub>
                    </m:sSub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(</m:t>
                    </m:r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𝑡</m:t>
                    </m:r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)</m:t>
                    </m:r>
                  </m:oMath>
                </a14:m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		# of occurrence of term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𝑡</m:t>
                    </m:r>
                  </m:oMath>
                </a14:m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 in doc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𝑑</m:t>
                    </m:r>
                  </m:oMath>
                </a14:m>
                <a:endParaRPr lang="en-GB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𝑡</m:t>
                    </m:r>
                    <m:sSub>
                      <m:sSubPr>
                        <m:ctrlPr>
                          <a:rPr lang="de-AT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𝑓</m:t>
                        </m:r>
                      </m:e>
                      <m:sub>
                        <m:r>
                          <a:rPr lang="de-AT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𝑑</m:t>
                        </m:r>
                      </m:sub>
                    </m:sSub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(</m:t>
                    </m:r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𝑡</m:t>
                    </m:r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)</m:t>
                    </m:r>
                  </m:oMath>
                </a14:m>
                <a:r>
                  <a:rPr lang="en-GB" dirty="0">
                    <a:latin typeface="Verdana" charset="0"/>
                    <a:ea typeface="Verdana" charset="0"/>
                    <a:cs typeface="Verdana" charset="0"/>
                  </a:rPr>
                  <a:t>	</a:t>
                </a:r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	term </a:t>
                </a:r>
                <a:r>
                  <a:rPr lang="en-GB" dirty="0">
                    <a:latin typeface="Verdana" charset="0"/>
                    <a:ea typeface="Verdana" charset="0"/>
                    <a:cs typeface="Verdana" charset="0"/>
                  </a:rPr>
                  <a:t>frequency of term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𝑡</m:t>
                    </m:r>
                  </m:oMath>
                </a14:m>
                <a:r>
                  <a:rPr lang="en-GB" dirty="0">
                    <a:latin typeface="Verdana" charset="0"/>
                    <a:ea typeface="Verdana" charset="0"/>
                    <a:cs typeface="Verdana" charset="0"/>
                  </a:rPr>
                  <a:t> in doc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𝑑</m:t>
                    </m:r>
                  </m:oMath>
                </a14:m>
                <a:endParaRPr lang="en-GB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𝑡</m:t>
                    </m:r>
                    <m:sSub>
                      <m:sSubPr>
                        <m:ctrlPr>
                          <a:rPr lang="de-AT" i="1">
                            <a:latin typeface="Cambria Math" charset="0"/>
                            <a:ea typeface="Verdana" charset="0"/>
                            <a:cs typeface="Verdana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𝑓</m:t>
                        </m:r>
                        <m:r>
                          <a:rPr lang="de-AT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𝑖𝑑𝑓</m:t>
                        </m:r>
                      </m:e>
                      <m:sub>
                        <m:r>
                          <a:rPr lang="de-AT" i="1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de-AT" i="1">
                            <a:latin typeface="Cambria Math" charset="0"/>
                            <a:ea typeface="Verdana" charset="0"/>
                            <a:cs typeface="Verdana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𝑡</m:t>
                    </m:r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𝑓𝑖𝑑𝑓</m:t>
                    </m:r>
                  </m:oMath>
                </a14:m>
                <a:r>
                  <a:rPr lang="en-GB" dirty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scoring of </a:t>
                </a:r>
                <a:r>
                  <a:rPr lang="en-GB" dirty="0">
                    <a:latin typeface="Verdana" charset="0"/>
                    <a:ea typeface="Verdana" charset="0"/>
                    <a:cs typeface="Verdana" charset="0"/>
                  </a:rPr>
                  <a:t>term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𝑡</m:t>
                    </m:r>
                  </m:oMath>
                </a14:m>
                <a:r>
                  <a:rPr lang="en-GB" dirty="0">
                    <a:latin typeface="Verdana" charset="0"/>
                    <a:ea typeface="Verdana" charset="0"/>
                    <a:cs typeface="Verdana" charset="0"/>
                  </a:rPr>
                  <a:t> in doc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𝑑</m:t>
                    </m:r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 </m:t>
                    </m:r>
                  </m:oMath>
                </a14:m>
                <a:endParaRPr lang="en-GB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𝐵𝑀</m:t>
                    </m:r>
                    <m:sSub>
                      <m:sSubPr>
                        <m:ctrlPr>
                          <a:rPr lang="de-AT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25</m:t>
                        </m:r>
                      </m:e>
                      <m:sub>
                        <m:r>
                          <a:rPr lang="de-AT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𝑑</m:t>
                        </m:r>
                      </m:sub>
                    </m:sSub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(</m:t>
                    </m:r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𝑡</m:t>
                    </m:r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)</m:t>
                    </m:r>
                  </m:oMath>
                </a14:m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𝐵𝑀</m:t>
                    </m:r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25</m:t>
                    </m:r>
                  </m:oMath>
                </a14:m>
                <a:r>
                  <a:rPr lang="en-GB" dirty="0">
                    <a:latin typeface="Verdana" charset="0"/>
                    <a:ea typeface="Verdana" charset="0"/>
                    <a:cs typeface="Verdana" charset="0"/>
                  </a:rPr>
                  <a:t> scoring</a:t>
                </a:r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GB" dirty="0">
                    <a:latin typeface="Verdana" charset="0"/>
                    <a:ea typeface="Verdana" charset="0"/>
                    <a:cs typeface="Verdana" charset="0"/>
                  </a:rPr>
                  <a:t>of term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𝑡</m:t>
                    </m:r>
                  </m:oMath>
                </a14:m>
                <a:r>
                  <a:rPr lang="en-GB" dirty="0">
                    <a:latin typeface="Verdana" charset="0"/>
                    <a:ea typeface="Verdana" charset="0"/>
                    <a:cs typeface="Verdana" charset="0"/>
                  </a:rPr>
                  <a:t> in doc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𝑑</m:t>
                    </m:r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 </m:t>
                    </m:r>
                  </m:oMath>
                </a14:m>
                <a:r>
                  <a:rPr lang="en-GB" dirty="0">
                    <a:latin typeface="Verdana" charset="0"/>
                    <a:ea typeface="Verdana" charset="0"/>
                    <a:cs typeface="Verdana" charset="0"/>
                  </a:rPr>
                  <a:t>	</a:t>
                </a:r>
              </a:p>
              <a:p>
                <a:endParaRPr lang="en-GB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called </a:t>
                </a:r>
                <a:r>
                  <a:rPr lang="en-GB" dirty="0">
                    <a:latin typeface="Verdana" charset="0"/>
                    <a:ea typeface="Verdana" charset="0"/>
                    <a:cs typeface="Verdana" charset="0"/>
                  </a:rPr>
                  <a:t>Bag of Words approach</a:t>
                </a:r>
              </a:p>
              <a:p>
                <a:pPr lvl="1"/>
                <a:endParaRPr lang="en-GB" dirty="0" smtClean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74" t="-1091" b="-1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5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Document-Level Sentiment Analysis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529415"/>
                  </p:ext>
                </p:extLst>
              </p:nvPr>
            </p:nvGraphicFramePr>
            <p:xfrm>
              <a:off x="1676400" y="1676400"/>
              <a:ext cx="6172201" cy="3962400"/>
            </p:xfrm>
            <a:graphic>
              <a:graphicData uri="http://schemas.openxmlformats.org/drawingml/2006/table">
                <a:tbl>
                  <a:tblPr/>
                  <a:tblGrid>
                    <a:gridCol w="686960"/>
                    <a:gridCol w="1220002"/>
                    <a:gridCol w="1333681"/>
                    <a:gridCol w="646788"/>
                    <a:gridCol w="1313941"/>
                    <a:gridCol w="970829"/>
                  </a:tblGrid>
                  <a:tr h="919112">
                    <a:tc>
                      <a:txBody>
                        <a:bodyPr/>
                        <a:lstStyle/>
                        <a:p>
                          <a:pPr algn="ctr" fontAlgn="b"/>
                          <a:endParaRPr lang="en-GB" sz="2400" b="1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400" b="1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400" b="1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2400" b="1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sz="2400" b="1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400" b="1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400" b="1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</a:rPr>
                            <a:t>labels</a:t>
                          </a:r>
                          <a:endParaRPr lang="en-GB" sz="2400" b="1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082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AT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AT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AT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AT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AT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AT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AT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AT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24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</a:rPr>
                            <a:t> </a:t>
                          </a:r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AT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AT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2400" b="1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AT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AT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082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AT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AT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AT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AT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2400" b="1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AT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AT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082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2400" b="1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2400" b="1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2400" b="1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2400" b="1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2400" b="1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2400" b="1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082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AT" sz="2400" b="1" i="1" u="none" strike="noStrike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AT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AT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AT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AT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2400" b="1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AT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AT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AT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2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529415"/>
                  </p:ext>
                </p:extLst>
              </p:nvPr>
            </p:nvGraphicFramePr>
            <p:xfrm>
              <a:off x="1676400" y="1676400"/>
              <a:ext cx="6172201" cy="3962400"/>
            </p:xfrm>
            <a:graphic>
              <a:graphicData uri="http://schemas.openxmlformats.org/drawingml/2006/table">
                <a:tbl>
                  <a:tblPr/>
                  <a:tblGrid>
                    <a:gridCol w="686960"/>
                    <a:gridCol w="1220002"/>
                    <a:gridCol w="1333681"/>
                    <a:gridCol w="646788"/>
                    <a:gridCol w="1313941"/>
                    <a:gridCol w="970829"/>
                  </a:tblGrid>
                  <a:tr h="919112">
                    <a:tc>
                      <a:txBody>
                        <a:bodyPr/>
                        <a:lstStyle/>
                        <a:p>
                          <a:pPr algn="ctr" fontAlgn="b"/>
                          <a:endParaRPr lang="en-GB" sz="2400" b="1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500" t="-1325" r="-351000" b="-333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3836" t="-1325" r="-220548" b="-333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03774" t="-1325" r="-355660" b="-333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6296" t="-1325" r="-74537" b="-333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2400" b="1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</a:rPr>
                            <a:t>labels</a:t>
                          </a:r>
                          <a:endParaRPr lang="en-GB" sz="2400" b="1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12700" marR="12700" marT="1270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08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70" t="-122400" r="-798230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500" t="-122400" r="-351000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3836" t="-122400" r="-220548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03774" t="-122400" r="-355660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6296" t="-122400" r="-74537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8365" t="-122400" r="-1258" b="-302400"/>
                          </a:stretch>
                        </a:blipFill>
                      </a:tcPr>
                    </a:tc>
                  </a:tr>
                  <a:tr h="7608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70" t="-224194" r="-798230" b="-2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500" t="-224194" r="-351000" b="-2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3836" t="-224194" r="-220548" b="-2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03774" t="-224194" r="-355660" b="-2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6296" t="-224194" r="-74537" b="-2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8365" t="-224194" r="-1258" b="-204839"/>
                          </a:stretch>
                        </a:blipFill>
                      </a:tcPr>
                    </a:tc>
                  </a:tr>
                  <a:tr h="7608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70" t="-321600" r="-798230" b="-1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500" t="-321600" r="-351000" b="-1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3836" t="-321600" r="-220548" b="-1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03774" t="-321600" r="-355660" b="-1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6296" t="-321600" r="-74537" b="-1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8365" t="-321600" r="-1258" b="-103200"/>
                          </a:stretch>
                        </a:blipFill>
                      </a:tcPr>
                    </a:tc>
                  </a:tr>
                  <a:tr h="7608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70" t="-421600" r="-798230" b="-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500" t="-421600" r="-351000" b="-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3836" t="-421600" r="-220548" b="-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03774" t="-421600" r="-355660" b="-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6296" t="-421600" r="-74537" b="-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2700" marR="12700" marT="1270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8365" t="-421600" r="-1258" b="-3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71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Reduction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The feature space is very sparse (a lot zeros) and very high dimensional</a:t>
            </a:r>
          </a:p>
          <a:p>
            <a:endParaRPr lang="en-GB" i="1" dirty="0" smtClean="0"/>
          </a:p>
          <a:p>
            <a:r>
              <a:rPr lang="en-GB" i="1" dirty="0" smtClean="0"/>
              <a:t>Curse </a:t>
            </a:r>
            <a:r>
              <a:rPr lang="en-GB" i="1" dirty="0"/>
              <a:t>of </a:t>
            </a:r>
            <a:r>
              <a:rPr lang="en-GB" i="1" dirty="0" smtClean="0"/>
              <a:t>dimensionality: 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amount of data does not suffice to support the sparsity in dimensionality </a:t>
            </a:r>
            <a:endParaRPr lang="en-GB" dirty="0" smtClean="0"/>
          </a:p>
          <a:p>
            <a:pPr lvl="1"/>
            <a:r>
              <a:rPr lang="en-GB" dirty="0" smtClean="0"/>
              <a:t>It degrades </a:t>
            </a:r>
            <a:r>
              <a:rPr lang="en-GB" dirty="0"/>
              <a:t>the performance of </a:t>
            </a:r>
            <a:r>
              <a:rPr lang="en-GB" dirty="0" smtClean="0"/>
              <a:t>ML models</a:t>
            </a:r>
          </a:p>
          <a:p>
            <a:pPr lvl="1"/>
            <a:endParaRPr lang="en-GB" dirty="0"/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Need to reduce dimension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Feature selection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Dimensionality reduction</a:t>
            </a:r>
          </a:p>
          <a:p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2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Selection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11188" y="1557338"/>
            <a:ext cx="8137525" cy="5072062"/>
          </a:xfrm>
        </p:spPr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We are only interested in </a:t>
            </a:r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informative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 features and get rid of the others!</a:t>
            </a: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Simple methods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Remove stop words or very common words</a:t>
            </a:r>
          </a:p>
          <a:p>
            <a:pPr lvl="2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TF-IDF do it in a “soft” way </a:t>
            </a:r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why?</a:t>
            </a:r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Remove very rare words</a:t>
            </a:r>
          </a:p>
          <a:p>
            <a:pPr lvl="2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They might be due to misspelling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Stemming</a:t>
            </a: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Advanced methods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Lexicon-based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Based on a measure of </a:t>
            </a:r>
            <a:r>
              <a:rPr lang="en-GB" dirty="0" err="1" smtClean="0">
                <a:latin typeface="Verdana" charset="0"/>
                <a:ea typeface="Verdana" charset="0"/>
                <a:cs typeface="Verdana" charset="0"/>
              </a:rPr>
              <a:t>informativeness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 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Subset selection</a:t>
            </a:r>
          </a:p>
        </p:txBody>
      </p:sp>
    </p:spTree>
    <p:extLst>
      <p:ext uri="{BB962C8B-B14F-4D97-AF65-F5344CB8AC3E}">
        <p14:creationId xmlns:p14="http://schemas.microsoft.com/office/powerpoint/2010/main" val="12074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Selection - Lexicon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11188" y="1557338"/>
            <a:ext cx="8380412" cy="4691062"/>
          </a:xfrm>
        </p:spPr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Instead of all the terms, only use the lexicon term</a:t>
            </a:r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>
                <a:latin typeface="Verdana" charset="0"/>
                <a:ea typeface="Verdana" charset="0"/>
                <a:cs typeface="Verdana" charset="0"/>
              </a:rPr>
              <a:t>Pros:</a:t>
            </a:r>
          </a:p>
          <a:p>
            <a:pPr lvl="1"/>
            <a:r>
              <a:rPr lang="en-GB" dirty="0">
                <a:latin typeface="Verdana" charset="0"/>
                <a:ea typeface="Verdana" charset="0"/>
                <a:cs typeface="Verdana" charset="0"/>
              </a:rPr>
              <a:t>Considerably reduce noise as many terms are uninformative</a:t>
            </a:r>
          </a:p>
          <a:p>
            <a:pPr lvl="1"/>
            <a:r>
              <a:rPr lang="en-GB" dirty="0">
                <a:latin typeface="Verdana" charset="0"/>
                <a:ea typeface="Verdana" charset="0"/>
                <a:cs typeface="Verdana" charset="0"/>
              </a:rPr>
              <a:t>Focus on the domain by using domain-specific lexicon</a:t>
            </a:r>
          </a:p>
          <a:p>
            <a:r>
              <a:rPr lang="en-GB" dirty="0">
                <a:latin typeface="Verdana" charset="0"/>
                <a:ea typeface="Verdana" charset="0"/>
                <a:cs typeface="Verdana" charset="0"/>
              </a:rPr>
              <a:t>Cons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: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Same word may have various orientations:</a:t>
            </a:r>
          </a:p>
          <a:p>
            <a:pPr lvl="2"/>
            <a:r>
              <a:rPr lang="en-GB" dirty="0" smtClean="0"/>
              <a:t>“</a:t>
            </a:r>
            <a:r>
              <a:rPr lang="en-GB" i="1" dirty="0"/>
              <a:t>This camera </a:t>
            </a:r>
            <a:r>
              <a:rPr lang="en-GB" i="1" u="sng" dirty="0" smtClean="0"/>
              <a:t>sucks</a:t>
            </a:r>
            <a:r>
              <a:rPr lang="en-GB" dirty="0" smtClean="0"/>
              <a:t>” and “</a:t>
            </a:r>
            <a:r>
              <a:rPr lang="en-GB" i="1" dirty="0"/>
              <a:t>This vacuum cleaner really </a:t>
            </a:r>
            <a:r>
              <a:rPr lang="en-GB" i="1" u="sng" dirty="0" smtClean="0"/>
              <a:t>sucks</a:t>
            </a:r>
            <a:r>
              <a:rPr lang="en-GB" dirty="0" smtClean="0"/>
              <a:t>” </a:t>
            </a:r>
          </a:p>
          <a:p>
            <a:pPr lvl="1"/>
            <a:r>
              <a:rPr lang="en-GB" dirty="0" smtClean="0"/>
              <a:t>Sentence with sentiment </a:t>
            </a:r>
            <a:r>
              <a:rPr lang="en-GB" dirty="0"/>
              <a:t>words </a:t>
            </a:r>
            <a:r>
              <a:rPr lang="en-GB" dirty="0" smtClean="0"/>
              <a:t>but express no sentiment </a:t>
            </a:r>
            <a:endParaRPr lang="en-GB" dirty="0"/>
          </a:p>
          <a:p>
            <a:pPr lvl="2"/>
            <a:r>
              <a:rPr lang="en-GB" dirty="0" smtClean="0"/>
              <a:t>“W</a:t>
            </a:r>
            <a:r>
              <a:rPr lang="en-GB" i="1" dirty="0" smtClean="0"/>
              <a:t>hat is a good camera?</a:t>
            </a:r>
            <a:r>
              <a:rPr lang="en-GB" dirty="0" smtClean="0"/>
              <a:t>”</a:t>
            </a:r>
          </a:p>
          <a:p>
            <a:pPr lvl="1"/>
            <a:r>
              <a:rPr lang="en-GB" dirty="0"/>
              <a:t>Sentence </a:t>
            </a:r>
            <a:r>
              <a:rPr lang="en-GB" dirty="0" smtClean="0"/>
              <a:t>without </a:t>
            </a:r>
            <a:r>
              <a:rPr lang="en-GB" dirty="0"/>
              <a:t>sentiment </a:t>
            </a:r>
            <a:r>
              <a:rPr lang="en-GB" dirty="0" smtClean="0"/>
              <a:t>words, implies opinion</a:t>
            </a:r>
            <a:endParaRPr lang="en-GB" dirty="0"/>
          </a:p>
          <a:p>
            <a:pPr lvl="2"/>
            <a:r>
              <a:rPr lang="en-GB" dirty="0" smtClean="0"/>
              <a:t>“</a:t>
            </a:r>
            <a:r>
              <a:rPr lang="en-GB" i="1" dirty="0"/>
              <a:t>This washer uses a lot of </a:t>
            </a:r>
            <a:r>
              <a:rPr lang="en-GB" i="1" dirty="0" smtClean="0"/>
              <a:t>water!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Sarcastic </a:t>
            </a:r>
            <a:r>
              <a:rPr lang="en-GB" dirty="0"/>
              <a:t>sentences </a:t>
            </a:r>
          </a:p>
          <a:p>
            <a:pPr lvl="2"/>
            <a:r>
              <a:rPr lang="en-GB" dirty="0"/>
              <a:t>“</a:t>
            </a:r>
            <a:r>
              <a:rPr lang="en-GB" i="1" dirty="0"/>
              <a:t>What a great car! It stopped working in two days.</a:t>
            </a:r>
            <a:r>
              <a:rPr lang="en-GB" dirty="0"/>
              <a:t>” </a:t>
            </a:r>
          </a:p>
          <a:p>
            <a:pPr lvl="2"/>
            <a:endParaRPr lang="en-GB" dirty="0"/>
          </a:p>
          <a:p>
            <a:pPr lvl="2"/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pPr lvl="1"/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3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Features Selection - </a:t>
            </a:r>
            <a:r>
              <a:rPr lang="en-GB" sz="2400" dirty="0" err="1" smtClean="0"/>
              <a:t>Informativeness</a:t>
            </a:r>
            <a:endParaRPr lang="en-GB" sz="24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Verdana" charset="0"/>
                <a:ea typeface="Verdana" charset="0"/>
                <a:cs typeface="Verdana" charset="0"/>
              </a:rPr>
              <a:t>Measure the </a:t>
            </a:r>
            <a:r>
              <a:rPr lang="en-GB" dirty="0" err="1">
                <a:latin typeface="Verdana" charset="0"/>
                <a:ea typeface="Verdana" charset="0"/>
                <a:cs typeface="Verdana" charset="0"/>
              </a:rPr>
              <a:t>informativeness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of each feature</a:t>
            </a: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How to select features:</a:t>
            </a:r>
          </a:p>
          <a:p>
            <a:pPr lvl="1"/>
            <a:r>
              <a:rPr lang="en-GB" dirty="0">
                <a:latin typeface="Verdana" charset="0"/>
                <a:ea typeface="Verdana" charset="0"/>
                <a:cs typeface="Verdana" charset="0"/>
              </a:rPr>
              <a:t>the features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with value higher than a hyper-parameter threshold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A percentage of the most informative ones</a:t>
            </a:r>
          </a:p>
          <a:p>
            <a:pPr lvl="1"/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A simple one: Variance</a:t>
            </a:r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pPr lvl="1"/>
            <a:r>
              <a:rPr lang="en-GB" dirty="0">
                <a:latin typeface="Verdana" charset="0"/>
                <a:ea typeface="Verdana" charset="0"/>
                <a:cs typeface="Verdana" charset="0"/>
              </a:rPr>
              <a:t>Variance of the data in the feature</a:t>
            </a:r>
          </a:p>
          <a:p>
            <a:pPr lvl="1"/>
            <a:r>
              <a:rPr lang="en-GB" dirty="0">
                <a:latin typeface="Verdana" charset="0"/>
                <a:ea typeface="Verdana" charset="0"/>
                <a:cs typeface="Verdana" charset="0"/>
              </a:rPr>
              <a:t>Unsupervised (does not consider labels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)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Not appropriate for text processing </a:t>
            </a:r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why?</a:t>
            </a:r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pPr lvl="1"/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8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Features Selection - </a:t>
            </a:r>
            <a:r>
              <a:rPr lang="en-GB" sz="2400" dirty="0" err="1" smtClean="0"/>
              <a:t>Informativeness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>
              <a:xfrm>
                <a:off x="611188" y="1219200"/>
                <a:ext cx="8137525" cy="4802188"/>
              </a:xfrm>
            </p:spPr>
            <p:txBody>
              <a:bodyPr/>
              <a:lstStyle/>
              <a:p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Mutual Information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𝑀𝐼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𝑐</m:t>
                          </m:r>
                        </m:e>
                      </m:d>
                      <m:r>
                        <a:rPr lang="en-GB" sz="2000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=</m:t>
                      </m:r>
                      <m:func>
                        <m:funcPr>
                          <m:ctrlPr>
                            <a:rPr lang="de-AT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sz="2000" b="0" i="0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bg-BG" sz="2000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</m:ctrlPr>
                            </m:fPr>
                            <m:num>
                              <m:r>
                                <a:rPr lang="de-AT" sz="2000" b="0" i="0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 </m:t>
                              </m:r>
                              <m:r>
                                <a:rPr lang="de-AT" sz="2000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𝑃𝑟</m:t>
                              </m:r>
                              <m:r>
                                <a:rPr lang="de-AT" sz="2000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⁡(</m:t>
                              </m:r>
                              <m:r>
                                <a:rPr lang="de-AT" sz="2000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𝑐</m:t>
                              </m:r>
                              <m:r>
                                <a:rPr lang="de-AT" sz="2000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,</m:t>
                              </m:r>
                              <m:r>
                                <a:rPr lang="de-AT" sz="2000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𝑡</m:t>
                              </m:r>
                              <m:r>
                                <a:rPr lang="de-AT" sz="2000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)⁡</m:t>
                              </m:r>
                            </m:num>
                            <m:den>
                              <m: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𝑃𝑟</m:t>
                              </m:r>
                              <m: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⁡(</m:t>
                              </m:r>
                              <m: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𝑐</m:t>
                              </m:r>
                              <m: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)</m:t>
                              </m:r>
                              <m: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𝑃𝑟</m:t>
                              </m:r>
                              <m: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⁡(</m:t>
                              </m:r>
                              <m: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𝑡</m:t>
                              </m:r>
                              <m: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de-AT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=</m:t>
                          </m:r>
                        </m:e>
                      </m:func>
                      <m:r>
                        <a:rPr lang="en-GB" sz="2000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𝑙𝑜𝑔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𝑃𝑟</m:t>
                          </m:r>
                          <m: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⁡(</m:t>
                          </m:r>
                          <m: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𝑐</m:t>
                          </m:r>
                          <m: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|</m:t>
                          </m:r>
                          <m: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)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𝑃𝑟</m:t>
                          </m:r>
                          <m: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⁡(</m:t>
                          </m:r>
                          <m: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𝑐</m:t>
                          </m:r>
                          <m: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𝑃𝑟</m:t>
                    </m:r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⁡(</m:t>
                    </m:r>
                    <m:r>
                      <a:rPr lang="en-GB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𝑐</m:t>
                    </m:r>
                    <m:r>
                      <a:rPr lang="en-GB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|</m:t>
                    </m:r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𝑡</m:t>
                    </m:r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)</m:t>
                    </m:r>
                  </m:oMath>
                </a14:m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GB" sz="2000" dirty="0" smtClean="0"/>
                  <a:t>probability </a:t>
                </a:r>
                <a:r>
                  <a:rPr lang="en-GB" sz="2000" dirty="0"/>
                  <a:t>of class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GB" sz="2000" dirty="0" smtClean="0"/>
                  <a:t>, </a:t>
                </a:r>
                <a:r>
                  <a:rPr lang="en-GB" sz="2000" dirty="0"/>
                  <a:t>given </a:t>
                </a:r>
                <a:r>
                  <a:rPr lang="en-GB" sz="2000" dirty="0" smtClean="0"/>
                  <a:t>documents contain term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𝑡</m:t>
                    </m:r>
                  </m:oMath>
                </a14:m>
                <a:r>
                  <a:rPr lang="en-GB" sz="2000" dirty="0" smtClean="0"/>
                  <a:t> </a:t>
                </a:r>
                <a:endParaRPr lang="en-GB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𝑃𝑟</m:t>
                    </m:r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⁡(</m:t>
                    </m:r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𝑐</m:t>
                    </m:r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)</m:t>
                    </m:r>
                  </m:oMath>
                </a14:m>
                <a:r>
                  <a:rPr lang="en-GB" sz="2000" dirty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GB" sz="2000" dirty="0"/>
                  <a:t>probability of class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charset="0"/>
                      </a:rPr>
                      <m:t>𝑐</m:t>
                    </m:r>
                  </m:oMath>
                </a14:m>
                <a:endParaRPr lang="en-GB" sz="2000" dirty="0" smtClean="0"/>
              </a:p>
              <a:p>
                <a:pPr marL="0" indent="0">
                  <a:buNone/>
                </a:pPr>
                <a:endParaRPr lang="en-GB" sz="2000" dirty="0" smtClean="0"/>
              </a:p>
              <a:p>
                <a:r>
                  <a:rPr lang="en-GB" sz="2000" dirty="0"/>
                  <a:t>the word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𝑡</m:t>
                    </m:r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 </m:t>
                    </m:r>
                  </m:oMath>
                </a14:m>
                <a:r>
                  <a:rPr lang="en-GB" sz="2000" dirty="0"/>
                  <a:t>is </a:t>
                </a:r>
                <a:r>
                  <a:rPr lang="en-GB" sz="2000" dirty="0" smtClean="0"/>
                  <a:t>positively/negatively </a:t>
                </a:r>
                <a:r>
                  <a:rPr lang="en-GB" sz="2000" dirty="0"/>
                  <a:t>correlated to the class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GB" sz="2000" dirty="0" smtClean="0"/>
                  <a:t>, </a:t>
                </a:r>
                <a:r>
                  <a:rPr lang="en-GB" sz="2000" dirty="0"/>
                  <a:t>when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𝑀𝐼</m:t>
                    </m:r>
                    <m:d>
                      <m:dPr>
                        <m:ctrlPr>
                          <a:rPr lang="en-GB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𝑡</m:t>
                        </m:r>
                        <m:r>
                          <a:rPr lang="en-GB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  <m:t>,</m:t>
                        </m:r>
                        <m:r>
                          <a:rPr lang="en-GB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𝑐</m:t>
                        </m:r>
                      </m:e>
                    </m:d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&gt;0</m:t>
                    </m:r>
                  </m:oMath>
                </a14:m>
                <a:r>
                  <a:rPr lang="en-GB" sz="2000" dirty="0" smtClean="0"/>
                  <a:t> /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𝑀𝐼</m:t>
                    </m:r>
                    <m:d>
                      <m:dPr>
                        <m:ctrlPr>
                          <a:rPr lang="en-GB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𝑡</m:t>
                        </m:r>
                        <m:r>
                          <a:rPr lang="en-GB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  <m:t>,</m:t>
                        </m:r>
                        <m:r>
                          <a:rPr lang="en-GB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𝑐</m:t>
                        </m:r>
                      </m:e>
                    </m:d>
                    <m:r>
                      <a:rPr lang="de-AT" sz="2000" b="0" i="0" smtClean="0">
                        <a:latin typeface="Cambria Math" charset="0"/>
                        <a:ea typeface="Verdana" charset="0"/>
                        <a:cs typeface="Verdana" charset="0"/>
                      </a:rPr>
                      <m:t>&lt;0</m:t>
                    </m:r>
                  </m:oMath>
                </a14:m>
                <a:endParaRPr lang="en-GB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GB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en-GB" sz="2000" dirty="0" smtClean="0"/>
                  <a:t>To </a:t>
                </a:r>
                <a:r>
                  <a:rPr lang="en-GB" sz="2000" dirty="0"/>
                  <a:t>measure the global goodness of a term </a:t>
                </a:r>
                <a:r>
                  <a:rPr lang="en-GB" sz="2000" dirty="0" smtClean="0"/>
                  <a:t>(feature), we use either of these:</a:t>
                </a:r>
                <a:endParaRPr lang="en-GB" sz="2000" dirty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charset="0"/>
                          <a:ea typeface="Verdana" charset="0"/>
                          <a:cs typeface="Verdana" charset="0"/>
                        </a:rPr>
                        <m:t>𝑀</m:t>
                      </m:r>
                      <m:sSub>
                        <m:sSubPr>
                          <m:ctrlPr>
                            <a:rPr lang="de-AT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𝐼</m:t>
                          </m:r>
                        </m:e>
                        <m:sub>
                          <m:r>
                            <a:rPr lang="de-AT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𝑡</m:t>
                          </m:r>
                        </m:e>
                      </m:d>
                      <m:r>
                        <a:rPr lang="de-AT" sz="2000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=</m:t>
                      </m:r>
                      <m:func>
                        <m:funcPr>
                          <m:ctrlPr>
                            <a:rPr lang="de-AT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AT" sz="2000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AT" sz="2000" b="0" i="0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AT" sz="2000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de-AT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𝑀𝐼</m:t>
                          </m:r>
                          <m:r>
                            <a:rPr lang="de-AT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(</m:t>
                          </m:r>
                          <m:r>
                            <a:rPr lang="de-AT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𝑡</m:t>
                          </m:r>
                          <m:r>
                            <a:rPr lang="de-AT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AT" sz="2000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</m:ctrlPr>
                            </m:sSubPr>
                            <m:e>
                              <m:r>
                                <a:rPr lang="de-AT" sz="2000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AT" sz="2000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charset="0"/>
                          <a:ea typeface="Verdana" charset="0"/>
                          <a:cs typeface="Verdana" charset="0"/>
                        </a:rPr>
                        <m:t>𝑀</m:t>
                      </m:r>
                      <m:sSub>
                        <m:sSubPr>
                          <m:ctrlP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𝐼</m:t>
                          </m:r>
                        </m:e>
                        <m:sub>
                          <m:r>
                            <a:rPr lang="de-AT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𝑡</m:t>
                          </m:r>
                        </m:e>
                      </m:d>
                      <m:r>
                        <a:rPr lang="de-AT" sz="2000" i="1">
                          <a:latin typeface="Cambria Math" charset="0"/>
                          <a:ea typeface="Verdana" charset="0"/>
                          <a:cs typeface="Verdana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𝑖</m:t>
                          </m:r>
                          <m: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=1</m:t>
                          </m:r>
                        </m:sub>
                        <m:sup>
                          <m: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𝑘</m:t>
                          </m:r>
                        </m:sup>
                        <m:e>
                          <m: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𝑃𝑟</m:t>
                          </m:r>
                          <m: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</m:ctrlPr>
                            </m:sSubPr>
                            <m:e>
                              <m: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)</m:t>
                          </m:r>
                          <m: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𝑀𝐼</m:t>
                          </m:r>
                          <m: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(</m:t>
                          </m:r>
                          <m: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𝑡</m:t>
                          </m:r>
                          <m: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</m:ctrlPr>
                            </m:sSubPr>
                            <m:e>
                              <m: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219200"/>
                <a:ext cx="8137525" cy="4802188"/>
              </a:xfrm>
              <a:blipFill rotWithShape="0">
                <a:blip r:embed="rId2"/>
                <a:stretch>
                  <a:fillRect l="-974" t="-1015" r="-1049" b="-9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2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Features Selection - </a:t>
            </a:r>
            <a:r>
              <a:rPr lang="en-GB" sz="2400" dirty="0" err="1" smtClean="0"/>
              <a:t>Informativeness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610600" cy="4800600"/>
              </a:xfrm>
            </p:spPr>
            <p:txBody>
              <a:bodyPr/>
              <a:lstStyle/>
              <a:p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Information Gain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𝐼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𝑡</m:t>
                          </m:r>
                        </m:e>
                      </m:d>
                      <m:r>
                        <a:rPr lang="en-GB" sz="2000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=</m:t>
                      </m:r>
                      <m:r>
                        <a:rPr lang="de-AT" sz="2000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is-IS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𝑖</m:t>
                          </m:r>
                          <m: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=1</m:t>
                          </m:r>
                        </m:sub>
                        <m:sup>
                          <m: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𝑘</m:t>
                          </m:r>
                        </m:sup>
                        <m:e>
                          <m:func>
                            <m:funcPr>
                              <m:ctrlP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</m:ctrlPr>
                            </m:funcPr>
                            <m:fName>
                              <m: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𝑃𝑟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AT" sz="2000" i="1">
                                      <a:latin typeface="Cambria Math" charset="0"/>
                                      <a:ea typeface="Verdana" charset="0"/>
                                      <a:cs typeface="Verdana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AT" sz="2000" i="1">
                                          <a:latin typeface="Cambria Math" charset="0"/>
                                          <a:ea typeface="Verdana" charset="0"/>
                                          <a:cs typeface="Verdan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AT" sz="2000" i="1">
                                          <a:latin typeface="Cambria Math" charset="0"/>
                                          <a:ea typeface="Verdana" charset="0"/>
                                          <a:cs typeface="Verdana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e-AT" sz="2000" i="1">
                                          <a:latin typeface="Cambria Math" charset="0"/>
                                          <a:ea typeface="Verdana" charset="0"/>
                                          <a:cs typeface="Verdana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de-AT" sz="2000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AT" sz="2000" b="0" i="0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de-AT" sz="2000" b="0" i="1" smtClean="0">
                                      <a:latin typeface="Cambria Math" charset="0"/>
                                      <a:ea typeface="Verdana" charset="0"/>
                                      <a:cs typeface="Verdana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e-AT" sz="2000" b="0" i="1" smtClean="0">
                                      <a:latin typeface="Cambria Math" charset="0"/>
                                      <a:ea typeface="Verdana" charset="0"/>
                                      <a:cs typeface="Verdana" charset="0"/>
                                    </a:rPr>
                                    <m:t>𝑃𝑟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AT" sz="2000" b="0" i="1" smtClean="0">
                                          <a:latin typeface="Cambria Math" charset="0"/>
                                          <a:ea typeface="Verdana" charset="0"/>
                                          <a:cs typeface="Verdana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AT" sz="2000" b="0" i="1" smtClean="0">
                                              <a:latin typeface="Cambria Math" charset="0"/>
                                              <a:ea typeface="Verdana" charset="0"/>
                                              <a:cs typeface="Verdana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AT" sz="2000" b="0" i="1" smtClean="0">
                                              <a:latin typeface="Cambria Math" charset="0"/>
                                              <a:ea typeface="Verdana" charset="0"/>
                                              <a:cs typeface="Verdana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de-AT" sz="2000" b="0" i="1" smtClean="0">
                                              <a:latin typeface="Cambria Math" charset="0"/>
                                              <a:ea typeface="Verdana" charset="0"/>
                                              <a:cs typeface="Verdana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de-AT" sz="2000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+</m:t>
                      </m:r>
                      <m:r>
                        <a:rPr lang="de-AT" sz="2000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𝑃𝑟</m:t>
                      </m:r>
                      <m:d>
                        <m:dPr>
                          <m:ctrlPr>
                            <a:rPr lang="de-AT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dPr>
                        <m:e>
                          <m:r>
                            <a:rPr lang="de-AT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is-IS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𝑖</m:t>
                          </m:r>
                          <m: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=1</m:t>
                          </m:r>
                        </m:sub>
                        <m:sup>
                          <m: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𝑘</m:t>
                          </m:r>
                        </m:sup>
                        <m:e>
                          <m:func>
                            <m:funcPr>
                              <m:ctrlP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</m:ctrlPr>
                            </m:funcPr>
                            <m:fName>
                              <m: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𝑃𝑟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AT" sz="2000" i="1">
                                      <a:latin typeface="Cambria Math" charset="0"/>
                                      <a:ea typeface="Verdana" charset="0"/>
                                      <a:cs typeface="Verdana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AT" sz="2000" i="1">
                                          <a:latin typeface="Cambria Math" charset="0"/>
                                          <a:ea typeface="Verdana" charset="0"/>
                                          <a:cs typeface="Verdan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AT" sz="2000" i="1">
                                          <a:latin typeface="Cambria Math" charset="0"/>
                                          <a:ea typeface="Verdana" charset="0"/>
                                          <a:cs typeface="Verdana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e-AT" sz="2000" i="1">
                                          <a:latin typeface="Cambria Math" charset="0"/>
                                          <a:ea typeface="Verdana" charset="0"/>
                                          <a:cs typeface="Verdana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AT" sz="2000" b="0" i="1" smtClean="0">
                                      <a:latin typeface="Cambria Math" charset="0"/>
                                      <a:ea typeface="Verdana" charset="0"/>
                                      <a:cs typeface="Verdana" charset="0"/>
                                    </a:rPr>
                                    <m:t>|</m:t>
                                  </m:r>
                                  <m:r>
                                    <a:rPr lang="de-AT" sz="2000" b="0" i="1" smtClean="0">
                                      <a:latin typeface="Cambria Math" charset="0"/>
                                      <a:ea typeface="Verdana" charset="0"/>
                                      <a:cs typeface="Verdana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AT" sz="200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de-AT" sz="2000" i="1">
                                      <a:latin typeface="Cambria Math" charset="0"/>
                                      <a:ea typeface="Verdana" charset="0"/>
                                      <a:cs typeface="Verdana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e-AT" sz="2000" i="1">
                                      <a:latin typeface="Cambria Math" charset="0"/>
                                      <a:ea typeface="Verdana" charset="0"/>
                                      <a:cs typeface="Verdana" charset="0"/>
                                    </a:rPr>
                                    <m:t>𝑃𝑟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AT" sz="2000" i="1">
                                          <a:latin typeface="Cambria Math" charset="0"/>
                                          <a:ea typeface="Verdana" charset="0"/>
                                          <a:cs typeface="Verdana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AT" sz="2000" i="1">
                                              <a:latin typeface="Cambria Math" charset="0"/>
                                              <a:ea typeface="Verdana" charset="0"/>
                                              <a:cs typeface="Verdana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AT" sz="2000" i="1">
                                              <a:latin typeface="Cambria Math" charset="0"/>
                                              <a:ea typeface="Verdana" charset="0"/>
                                              <a:cs typeface="Verdana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de-AT" sz="2000" i="1">
                                              <a:latin typeface="Cambria Math" charset="0"/>
                                              <a:ea typeface="Verdana" charset="0"/>
                                              <a:cs typeface="Verdana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AT" sz="2000" b="0" i="1" smtClean="0">
                                          <a:latin typeface="Cambria Math" charset="0"/>
                                          <a:ea typeface="Verdana" charset="0"/>
                                          <a:cs typeface="Verdana" charset="0"/>
                                        </a:rPr>
                                        <m:t>|</m:t>
                                      </m:r>
                                      <m:r>
                                        <a:rPr lang="de-AT" sz="2000" b="0" i="1" smtClean="0">
                                          <a:latin typeface="Cambria Math" charset="0"/>
                                          <a:ea typeface="Verdana" charset="0"/>
                                          <a:cs typeface="Verdana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de-AT" sz="2000" i="1">
                          <a:latin typeface="Cambria Math" charset="0"/>
                          <a:ea typeface="Verdana" charset="0"/>
                          <a:cs typeface="Verdana" charset="0"/>
                        </a:rPr>
                        <m:t>+</m:t>
                      </m:r>
                    </m:oMath>
                  </m:oMathPara>
                </a14:m>
                <a:endParaRPr lang="de-AT" sz="2000" i="1" dirty="0" smtClean="0">
                  <a:latin typeface="Cambria Math" charset="0"/>
                  <a:ea typeface="Verdana" charset="0"/>
                  <a:cs typeface="Verdana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2000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(1−</m:t>
                      </m:r>
                      <m:r>
                        <a:rPr lang="de-AT" sz="2000" i="1">
                          <a:latin typeface="Cambria Math" charset="0"/>
                          <a:ea typeface="Verdana" charset="0"/>
                          <a:cs typeface="Verdana" charset="0"/>
                        </a:rPr>
                        <m:t>𝑃𝑟</m:t>
                      </m:r>
                      <m:d>
                        <m:dPr>
                          <m:ctrlP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dPr>
                        <m:e>
                          <m: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𝑡</m:t>
                          </m:r>
                        </m:e>
                      </m:d>
                      <m:r>
                        <a:rPr lang="de-AT" sz="2000" b="0" i="1" smtClean="0">
                          <a:latin typeface="Cambria Math" charset="0"/>
                          <a:ea typeface="Verdana" charset="0"/>
                          <a:cs typeface="Verdana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is-IS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𝑖</m:t>
                          </m:r>
                          <m: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=1</m:t>
                          </m:r>
                        </m:sub>
                        <m:sup>
                          <m:r>
                            <a:rPr lang="de-AT" sz="2000" i="1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𝑘</m:t>
                          </m:r>
                        </m:sup>
                        <m:e>
                          <m:r>
                            <a:rPr lang="de-AT" sz="2000" b="0" i="1" smtClean="0">
                              <a:latin typeface="Cambria Math" charset="0"/>
                              <a:ea typeface="Verdana" charset="0"/>
                              <a:cs typeface="Verdana" charset="0"/>
                            </a:rPr>
                            <m:t>(1−</m:t>
                          </m:r>
                          <m:func>
                            <m:funcPr>
                              <m:ctrlP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</m:ctrlPr>
                            </m:funcPr>
                            <m:fName>
                              <m: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𝑃𝑟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AT" sz="2000" i="1">
                                      <a:latin typeface="Cambria Math" charset="0"/>
                                      <a:ea typeface="Verdana" charset="0"/>
                                      <a:cs typeface="Verdana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AT" sz="2000" i="1">
                                          <a:latin typeface="Cambria Math" charset="0"/>
                                          <a:ea typeface="Verdana" charset="0"/>
                                          <a:cs typeface="Verdan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AT" sz="2000" i="1">
                                          <a:latin typeface="Cambria Math" charset="0"/>
                                          <a:ea typeface="Verdana" charset="0"/>
                                          <a:cs typeface="Verdana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e-AT" sz="2000" i="1">
                                          <a:latin typeface="Cambria Math" charset="0"/>
                                          <a:ea typeface="Verdana" charset="0"/>
                                          <a:cs typeface="Verdana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AT" sz="2000" i="1">
                                      <a:latin typeface="Cambria Math" charset="0"/>
                                      <a:ea typeface="Verdana" charset="0"/>
                                      <a:cs typeface="Verdana" charset="0"/>
                                    </a:rPr>
                                    <m:t>|</m:t>
                                  </m:r>
                                  <m:r>
                                    <a:rPr lang="de-AT" sz="2000" i="1">
                                      <a:latin typeface="Cambria Math" charset="0"/>
                                      <a:ea typeface="Verdana" charset="0"/>
                                      <a:cs typeface="Verdana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AT" sz="2000" b="0" i="1" smtClean="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)</m:t>
                              </m:r>
                            </m:e>
                          </m:func>
                          <m:func>
                            <m:funcPr>
                              <m:ctrlPr>
                                <a:rPr lang="de-AT" sz="2000" i="1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AT" sz="2000">
                                  <a:latin typeface="Cambria Math" charset="0"/>
                                  <a:ea typeface="Verdana" charset="0"/>
                                  <a:cs typeface="Verdana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de-AT" sz="2000" i="1">
                                      <a:latin typeface="Cambria Math" charset="0"/>
                                      <a:ea typeface="Verdana" charset="0"/>
                                      <a:cs typeface="Verdana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e-AT" sz="2000" b="0" i="0" smtClean="0">
                                      <a:latin typeface="Cambria Math" charset="0"/>
                                      <a:ea typeface="Verdana" charset="0"/>
                                      <a:cs typeface="Verdana" charset="0"/>
                                    </a:rPr>
                                    <m:t>(1−</m:t>
                                  </m:r>
                                  <m:r>
                                    <a:rPr lang="de-AT" sz="2000" i="1">
                                      <a:latin typeface="Cambria Math" charset="0"/>
                                      <a:ea typeface="Verdana" charset="0"/>
                                      <a:cs typeface="Verdana" charset="0"/>
                                    </a:rPr>
                                    <m:t>𝑃𝑟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AT" sz="2000" i="1">
                                          <a:latin typeface="Cambria Math" charset="0"/>
                                          <a:ea typeface="Verdana" charset="0"/>
                                          <a:cs typeface="Verdana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AT" sz="2000" i="1">
                                              <a:latin typeface="Cambria Math" charset="0"/>
                                              <a:ea typeface="Verdana" charset="0"/>
                                              <a:cs typeface="Verdana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AT" sz="2000" i="1">
                                              <a:latin typeface="Cambria Math" charset="0"/>
                                              <a:ea typeface="Verdana" charset="0"/>
                                              <a:cs typeface="Verdana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de-AT" sz="2000" i="1">
                                              <a:latin typeface="Cambria Math" charset="0"/>
                                              <a:ea typeface="Verdana" charset="0"/>
                                              <a:cs typeface="Verdana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AT" sz="2000" i="1">
                                          <a:latin typeface="Cambria Math" charset="0"/>
                                          <a:ea typeface="Verdana" charset="0"/>
                                          <a:cs typeface="Verdana" charset="0"/>
                                        </a:rPr>
                                        <m:t>|</m:t>
                                      </m:r>
                                      <m:r>
                                        <a:rPr lang="de-AT" sz="2000" i="1">
                                          <a:latin typeface="Cambria Math" charset="0"/>
                                          <a:ea typeface="Verdana" charset="0"/>
                                          <a:cs typeface="Verdana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de-AT" sz="2000" b="0" i="1" smtClean="0">
                                      <a:latin typeface="Cambria Math" charset="0"/>
                                      <a:ea typeface="Verdana" charset="0"/>
                                      <a:cs typeface="Verdana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en-GB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𝑃𝑟</m:t>
                    </m:r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⁡(</m:t>
                    </m:r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𝑡</m:t>
                    </m:r>
                    <m:r>
                      <a:rPr lang="en-GB" sz="2000" i="1">
                        <a:latin typeface="Cambria Math" charset="0"/>
                        <a:ea typeface="Verdana" charset="0"/>
                        <a:cs typeface="Verdana" charset="0"/>
                      </a:rPr>
                      <m:t>)</m:t>
                    </m:r>
                  </m:oMath>
                </a14:m>
                <a:r>
                  <a:rPr lang="en-GB" sz="2000" dirty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GB" sz="2000" dirty="0" smtClean="0">
                    <a:latin typeface="Verdana" charset="0"/>
                    <a:ea typeface="Verdana" charset="0"/>
                    <a:cs typeface="Verdana" charset="0"/>
                  </a:rPr>
                  <a:t>t</a:t>
                </a:r>
                <a:r>
                  <a:rPr lang="en-GB" sz="2000" dirty="0" smtClean="0"/>
                  <a:t>he </a:t>
                </a:r>
                <a:r>
                  <a:rPr lang="en-GB" sz="2000" dirty="0"/>
                  <a:t>fraction of the documents containing the </a:t>
                </a:r>
                <a:r>
                  <a:rPr lang="en-GB" sz="2000" dirty="0" smtClean="0"/>
                  <a:t>term 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charset="0"/>
                      </a:rPr>
                      <m:t>𝑡</m:t>
                    </m:r>
                  </m:oMath>
                </a14:m>
                <a:endParaRPr lang="en-GB" sz="2000" dirty="0" smtClean="0"/>
              </a:p>
              <a:p>
                <a:endParaRPr lang="en-GB" sz="2000" dirty="0" smtClean="0"/>
              </a:p>
              <a:p>
                <a:r>
                  <a:rPr lang="en-GB" sz="2000" dirty="0"/>
                  <a:t>The greater the value of 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𝐼</m:t>
                    </m:r>
                    <m:d>
                      <m:dPr>
                        <m:ctrlPr>
                          <a:rPr lang="en-GB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2000" dirty="0"/>
                  <a:t>, the greater the </a:t>
                </a:r>
                <a:r>
                  <a:rPr lang="en-GB" sz="2000" dirty="0" smtClean="0"/>
                  <a:t>discriminatory </a:t>
                </a:r>
                <a:r>
                  <a:rPr lang="en-GB" sz="2000" dirty="0"/>
                  <a:t>power of the </a:t>
                </a:r>
                <a:r>
                  <a:rPr lang="en-GB" sz="2000" dirty="0" smtClean="0"/>
                  <a:t>term (feature) 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charset="0"/>
                      </a:rPr>
                      <m:t>𝑡</m:t>
                    </m:r>
                  </m:oMath>
                </a14:m>
                <a:endParaRPr lang="en-GB" sz="2000" dirty="0"/>
              </a:p>
              <a:p>
                <a:endParaRPr lang="en-GB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en-GB" sz="2000" dirty="0" err="1" smtClean="0"/>
                  <a:t>Recomanded</a:t>
                </a:r>
                <a:r>
                  <a:rPr lang="en-GB" sz="2000" dirty="0" smtClean="0"/>
                  <a:t> for text processing</a:t>
                </a:r>
                <a:endParaRPr lang="en-GB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610600" cy="4800600"/>
              </a:xfrm>
              <a:blipFill rotWithShape="0">
                <a:blip r:embed="rId2"/>
                <a:stretch>
                  <a:fillRect l="-920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Features Selection - </a:t>
            </a:r>
            <a:r>
              <a:rPr lang="en-GB" sz="2400" dirty="0" err="1" smtClean="0"/>
              <a:t>Informativeness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Other supervised measure:</a:t>
                </a:r>
              </a:p>
              <a:p>
                <a:pPr lvl="1"/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Gini Index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AT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de-AT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 statistics</a:t>
                </a:r>
              </a:p>
              <a:p>
                <a:pPr lvl="1"/>
                <a:endParaRPr lang="en-GB" sz="2800" dirty="0"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All of them measure the degree of </a:t>
                </a:r>
                <a:r>
                  <a:rPr lang="en-GB" dirty="0"/>
                  <a:t>discriminatory </a:t>
                </a:r>
                <a:r>
                  <a:rPr lang="en-GB" dirty="0" smtClean="0"/>
                  <a:t>of the feature regarding to the labels</a:t>
                </a:r>
                <a:endParaRPr lang="en-GB" sz="320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4" t="-1091" r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Features Selection – Subset selection</a:t>
            </a:r>
            <a:endParaRPr lang="en-GB" sz="24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We want to find the best features based on our training data</a:t>
            </a:r>
          </a:p>
          <a:p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How many features should we select?</a:t>
            </a: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Which feature subset?</a:t>
            </a:r>
          </a:p>
          <a:p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Subset selection algorithms: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Best Subset Selection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Forward Stepwise Selection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Backward Stepwise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Selection</a:t>
            </a:r>
          </a:p>
          <a:p>
            <a:pPr lvl="1"/>
            <a:r>
              <a:rPr lang="is-IS" dirty="0" smtClean="0">
                <a:latin typeface="Verdana" charset="0"/>
                <a:ea typeface="Verdana" charset="0"/>
                <a:cs typeface="Verdana" charset="0"/>
              </a:rPr>
              <a:t>…</a:t>
            </a:r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pPr lvl="1"/>
            <a:endParaRPr lang="en-GB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Mining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Data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  <a:sym typeface="Wingdings"/>
              </a:rPr>
              <a:t>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 Information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  <a:sym typeface="Wingdings"/>
              </a:rPr>
              <a:t>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Knowledge –&gt; </a:t>
            </a:r>
            <a:r>
              <a:rPr lang="is-IS" dirty="0" smtClean="0">
                <a:latin typeface="Verdana" charset="0"/>
                <a:ea typeface="Verdana" charset="0"/>
                <a:cs typeface="Verdana" charset="0"/>
              </a:rPr>
              <a:t>…</a:t>
            </a:r>
          </a:p>
          <a:p>
            <a:endParaRPr lang="is-IS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is-IS" dirty="0" smtClean="0">
                <a:latin typeface="Verdana" charset="0"/>
                <a:ea typeface="Verdana" charset="0"/>
                <a:cs typeface="Verdana" charset="0"/>
              </a:rPr>
              <a:t>Text mining objectives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Minimizes human effort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Discovers unseen patterns and knowledge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Knowledge for optimal decision making</a:t>
            </a:r>
          </a:p>
          <a:p>
            <a:pPr lvl="1"/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Text mining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  <a:sym typeface="Wingdings"/>
              </a:rPr>
              <a:t>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text retrieval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Retrieving related data and information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Pre-processing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57886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Features Selection – Subset selection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>
              <a:xfrm>
                <a:off x="611188" y="1557338"/>
                <a:ext cx="8137525" cy="49196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Best subset selection</a:t>
                </a:r>
              </a:p>
              <a:p>
                <a:pPr marL="0" indent="0">
                  <a:buNone/>
                </a:pPr>
                <a:endParaRPr lang="en-US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</m:e>
                      <m:sub>
                        <m:r>
                          <a:rPr lang="de-A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 denote the </a:t>
                </a:r>
                <a:r>
                  <a:rPr lang="en-US" sz="2000" i="1" dirty="0" smtClean="0">
                    <a:latin typeface="Verdana" charset="0"/>
                    <a:ea typeface="Verdana" charset="0"/>
                    <a:cs typeface="Verdana" charset="0"/>
                  </a:rPr>
                  <a:t>null</a:t>
                </a:r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 model, which contains no features.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𝑘</m:t>
                    </m:r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=1,2,…,</m:t>
                    </m:r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:</a:t>
                </a:r>
              </a:p>
              <a:p>
                <a:pPr marL="857250" lvl="1" indent="-457200">
                  <a:buFont typeface="+mj-lt"/>
                  <a:buAutoNum type="alphaLcPeriod"/>
                </a:pPr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Fit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s-IS" i="1" smtClean="0">
                                <a:latin typeface="Cambria Math" charset="0"/>
                                <a:ea typeface="Verdana" charset="0"/>
                                <a:cs typeface="Verdana" charset="0"/>
                              </a:rPr>
                            </m:ctrlPr>
                          </m:fPr>
                          <m:num>
                            <m:r>
                              <a:rPr lang="de-AT" b="0" i="1" smtClean="0">
                                <a:latin typeface="Cambria Math" charset="0"/>
                                <a:ea typeface="Verdana" charset="0"/>
                                <a:cs typeface="Verdana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s-IS" i="1" smtClean="0">
                                <a:latin typeface="Cambria Math" charset="0"/>
                                <a:ea typeface="Verdana" charset="0"/>
                                <a:cs typeface="Verdana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 models that contain exactly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 features</a:t>
                </a:r>
              </a:p>
              <a:p>
                <a:pPr marL="857250" lvl="1" indent="-457200">
                  <a:buFont typeface="+mj-lt"/>
                  <a:buAutoNum type="alphaLcPeriod"/>
                </a:pPr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Pick the best among these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i="1">
                            <a:latin typeface="Cambria Math" charset="0"/>
                            <a:ea typeface="Verdana" charset="0"/>
                            <a:cs typeface="Verdana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s-IS" i="1">
                                <a:latin typeface="Cambria Math" charset="0"/>
                                <a:ea typeface="Verdana" charset="0"/>
                                <a:cs typeface="Verdana" charset="0"/>
                              </a:rPr>
                            </m:ctrlPr>
                          </m:fPr>
                          <m:num>
                            <m:r>
                              <a:rPr lang="de-AT" b="0" i="1" smtClean="0">
                                <a:latin typeface="Cambria Math" charset="0"/>
                                <a:ea typeface="Verdana" charset="0"/>
                                <a:cs typeface="Verdana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s-IS" i="1">
                                <a:latin typeface="Cambria Math" charset="0"/>
                                <a:ea typeface="Verdana" charset="0"/>
                                <a:cs typeface="Verdana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 models, and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</m:e>
                      <m:sub>
                        <m:r>
                          <a:rPr lang="de-AT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. Here </a:t>
                </a:r>
                <a:r>
                  <a:rPr lang="en-US" i="1" dirty="0" smtClean="0">
                    <a:latin typeface="Verdana" charset="0"/>
                    <a:ea typeface="Verdana" charset="0"/>
                    <a:cs typeface="Verdana" charset="0"/>
                  </a:rPr>
                  <a:t>best</a:t>
                </a:r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 is defined as having smallest error in training-set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Select a single best model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</m:e>
                      <m:sub>
                        <m:r>
                          <a:rPr lang="de-A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de-A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sSub>
                      <m:sSubPr>
                        <m:ctrlPr>
                          <a:rPr lang="de-A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</m:e>
                      <m:sub>
                        <m:r>
                          <a:rPr lang="de-A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using validation-set</a:t>
                </a:r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557338"/>
                <a:ext cx="8137525" cy="4919662"/>
              </a:xfrm>
              <a:blipFill rotWithShape="0">
                <a:blip r:embed="rId2"/>
                <a:stretch>
                  <a:fillRect l="-1124" t="-990" r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9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Features Selection – Subset selection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Forward step selection</a:t>
                </a:r>
              </a:p>
              <a:p>
                <a:pPr marL="0" indent="0">
                  <a:buNone/>
                </a:pPr>
                <a:endParaRPr lang="en-US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</m:e>
                      <m:sub>
                        <m:r>
                          <a:rPr lang="de-A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 denote the </a:t>
                </a:r>
                <a:r>
                  <a:rPr lang="en-US" sz="2000" i="1" dirty="0" smtClean="0">
                    <a:latin typeface="Verdana" charset="0"/>
                    <a:ea typeface="Verdana" charset="0"/>
                    <a:cs typeface="Verdana" charset="0"/>
                  </a:rPr>
                  <a:t>null</a:t>
                </a:r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 model, which contains no features.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𝑘</m:t>
                    </m:r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=0, …,</m:t>
                    </m:r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𝑛</m:t>
                    </m:r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−1</m:t>
                    </m:r>
                  </m:oMath>
                </a14:m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:</a:t>
                </a:r>
              </a:p>
              <a:p>
                <a:pPr marL="857250" lvl="1" indent="-457200">
                  <a:buFont typeface="+mj-lt"/>
                  <a:buAutoNum type="alphaLcPeriod"/>
                </a:pPr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Consider all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𝑛</m:t>
                    </m:r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−</m:t>
                    </m:r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 models that augment the features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</m:e>
                      <m:sub>
                        <m:r>
                          <a:rPr lang="de-AT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 with one additional feature</a:t>
                </a:r>
              </a:p>
              <a:p>
                <a:pPr marL="857250" lvl="1" indent="-457200">
                  <a:buFont typeface="+mj-lt"/>
                  <a:buAutoNum type="alphaLcPeriod"/>
                </a:pPr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Choose the </a:t>
                </a:r>
                <a:r>
                  <a:rPr lang="en-US" i="1" dirty="0" smtClean="0">
                    <a:latin typeface="Verdana" charset="0"/>
                    <a:ea typeface="Verdana" charset="0"/>
                    <a:cs typeface="Verdana" charset="0"/>
                  </a:rPr>
                  <a:t>best</a:t>
                </a:r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 among these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𝑛</m:t>
                    </m:r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−</m:t>
                    </m:r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 models, and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</m:e>
                      <m:sub>
                        <m:r>
                          <a:rPr lang="de-AT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de-AT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. Here </a:t>
                </a:r>
                <a:r>
                  <a:rPr lang="en-US" i="1" dirty="0">
                    <a:latin typeface="Verdana" charset="0"/>
                    <a:ea typeface="Verdana" charset="0"/>
                    <a:cs typeface="Verdana" charset="0"/>
                  </a:rPr>
                  <a:t>best</a:t>
                </a:r>
                <a:r>
                  <a:rPr lang="en-US" dirty="0">
                    <a:latin typeface="Verdana" charset="0"/>
                    <a:ea typeface="Verdana" charset="0"/>
                    <a:cs typeface="Verdana" charset="0"/>
                  </a:rPr>
                  <a:t> is </a:t>
                </a:r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defined as having smallest error in training-set.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Select a single best model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</m:e>
                      <m:sub>
                        <m:r>
                          <a:rPr lang="de-A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de-A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sSub>
                      <m:sSubPr>
                        <m:ctrlPr>
                          <a:rPr lang="de-A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</m:e>
                      <m:sub>
                        <m:r>
                          <a:rPr lang="de-A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using validation-set</a:t>
                </a:r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4" t="-1091" r="-225" b="-8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4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Features Selection – Subset selection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Backward step selection</a:t>
                </a:r>
              </a:p>
              <a:p>
                <a:pPr marL="0" indent="0">
                  <a:buNone/>
                </a:pPr>
                <a:endParaRPr lang="en-US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</m:e>
                      <m:sub>
                        <m:r>
                          <a:rPr lang="de-A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 denote the </a:t>
                </a:r>
                <a:r>
                  <a:rPr lang="en-US" sz="2000" i="1" dirty="0" smtClean="0">
                    <a:latin typeface="Verdana" charset="0"/>
                    <a:ea typeface="Verdana" charset="0"/>
                    <a:cs typeface="Verdana" charset="0"/>
                  </a:rPr>
                  <a:t>full</a:t>
                </a:r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 model, which contains all 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𝑛</m:t>
                    </m:r>
                    <m:r>
                      <a:rPr lang="de-AT" sz="2000" i="1">
                        <a:latin typeface="Cambria Math" charset="0"/>
                        <a:ea typeface="Verdana" charset="0"/>
                        <a:cs typeface="Verdana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 features.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𝑘</m:t>
                    </m:r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=</m:t>
                    </m:r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𝑛</m:t>
                    </m:r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, </m:t>
                    </m:r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𝑛</m:t>
                    </m:r>
                    <m:r>
                      <a:rPr lang="de-AT" sz="2000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−1,…, 1</m:t>
                    </m:r>
                  </m:oMath>
                </a14:m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:</a:t>
                </a:r>
              </a:p>
              <a:p>
                <a:pPr marL="857250" lvl="1" indent="-457200">
                  <a:buFont typeface="+mj-lt"/>
                  <a:buAutoNum type="alphaLcPeriod"/>
                </a:pPr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Consider all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 models that contain all but one of the features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</m:e>
                      <m:sub>
                        <m:r>
                          <a:rPr lang="de-AT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, for a total of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𝑘</m:t>
                    </m:r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−1</m:t>
                    </m:r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 </m:t>
                    </m:r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features.</a:t>
                </a:r>
              </a:p>
              <a:p>
                <a:pPr marL="857250" lvl="1" indent="-457200">
                  <a:buFont typeface="+mj-lt"/>
                  <a:buAutoNum type="alphaLcPeriod"/>
                </a:pPr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Choose the </a:t>
                </a:r>
                <a:r>
                  <a:rPr lang="en-US" i="1" dirty="0" smtClean="0">
                    <a:latin typeface="Verdana" charset="0"/>
                    <a:ea typeface="Verdana" charset="0"/>
                    <a:cs typeface="Verdana" charset="0"/>
                  </a:rPr>
                  <a:t>best</a:t>
                </a:r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 among these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charset="0"/>
                        <a:ea typeface="Verdana" charset="0"/>
                        <a:cs typeface="Verdana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 models, and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</m:e>
                      <m:sub>
                        <m:r>
                          <a:rPr lang="de-AT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de-AT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. Here </a:t>
                </a:r>
                <a:r>
                  <a:rPr lang="en-US" i="1" dirty="0">
                    <a:latin typeface="Verdana" charset="0"/>
                    <a:ea typeface="Verdana" charset="0"/>
                    <a:cs typeface="Verdana" charset="0"/>
                  </a:rPr>
                  <a:t>best</a:t>
                </a:r>
                <a:r>
                  <a:rPr lang="en-US" dirty="0">
                    <a:latin typeface="Verdana" charset="0"/>
                    <a:ea typeface="Verdana" charset="0"/>
                    <a:cs typeface="Verdana" charset="0"/>
                  </a:rPr>
                  <a:t> is </a:t>
                </a:r>
                <a:r>
                  <a:rPr lang="en-US" dirty="0" smtClean="0">
                    <a:latin typeface="Verdana" charset="0"/>
                    <a:ea typeface="Verdana" charset="0"/>
                    <a:cs typeface="Verdana" charset="0"/>
                  </a:rPr>
                  <a:t>defined as having smallest error in training-set.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Select a single best model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</m:e>
                      <m:sub>
                        <m:r>
                          <a:rPr lang="de-A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de-A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sSub>
                      <m:sSubPr>
                        <m:ctrlPr>
                          <a:rPr lang="de-A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</m:e>
                      <m:sub>
                        <m:r>
                          <a:rPr lang="de-A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Verdana" charset="0"/>
                    <a:ea typeface="Verdana" charset="0"/>
                    <a:cs typeface="Verdana" charset="0"/>
                  </a:rPr>
                  <a:t>using validation-set</a:t>
                </a:r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4" t="-1091" b="-15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9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Features Selection – Subset selection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Best subset selection </a:t>
                </a:r>
              </a:p>
              <a:p>
                <a:pPr lvl="1"/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guarantees to find the best feature subset </a:t>
                </a:r>
              </a:p>
              <a:p>
                <a:pPr lvl="1"/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Computationally expensive</a:t>
                </a:r>
              </a:p>
              <a:p>
                <a:pPr lvl="1"/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fit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e>
                      <m:sup>
                        <m:r>
                          <a:rPr lang="de-AT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 models</a:t>
                </a:r>
              </a:p>
              <a:p>
                <a:pPr lvl="1"/>
                <a:endParaRPr lang="en-GB" dirty="0"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Forward and backward stepwise selection</a:t>
                </a:r>
              </a:p>
              <a:p>
                <a:pPr lvl="1"/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Good in practice</a:t>
                </a:r>
              </a:p>
              <a:p>
                <a:pPr lvl="1"/>
                <a:r>
                  <a:rPr lang="en-GB" dirty="0">
                    <a:latin typeface="Verdana" charset="0"/>
                    <a:ea typeface="Verdana" charset="0"/>
                    <a:cs typeface="Verdana" charset="0"/>
                  </a:rPr>
                  <a:t>f</a:t>
                </a:r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it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1+</m:t>
                    </m:r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𝑝</m:t>
                    </m:r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(</m:t>
                    </m:r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𝑝</m:t>
                    </m:r>
                    <m:r>
                      <a:rPr lang="de-AT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+1)/2</m:t>
                    </m:r>
                  </m:oMath>
                </a14:m>
                <a:r>
                  <a:rPr lang="en-GB" dirty="0" smtClean="0">
                    <a:latin typeface="Verdana" charset="0"/>
                    <a:ea typeface="Verdana" charset="0"/>
                    <a:cs typeface="Verdana" charset="0"/>
                  </a:rPr>
                  <a:t> models</a:t>
                </a:r>
              </a:p>
              <a:p>
                <a:pPr lvl="1"/>
                <a:endParaRPr lang="en-GB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4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9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Dimensionality Reduction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Reducing dimension by removing noise and keeping </a:t>
            </a:r>
            <a:r>
              <a:rPr lang="en-GB" i="1" dirty="0" smtClean="0">
                <a:latin typeface="Verdana" charset="0"/>
                <a:ea typeface="Verdana" charset="0"/>
                <a:cs typeface="Verdana" charset="0"/>
              </a:rPr>
              <a:t>informative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 data</a:t>
            </a: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Similar to </a:t>
            </a:r>
            <a:r>
              <a:rPr lang="en-GB" dirty="0" err="1" smtClean="0">
                <a:latin typeface="Verdana" charset="0"/>
                <a:ea typeface="Verdana" charset="0"/>
                <a:cs typeface="Verdana" charset="0"/>
              </a:rPr>
              <a:t>lossy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 compressing</a:t>
            </a:r>
          </a:p>
          <a:p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Methods: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Principle Component Analysis (PCA)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Latent Semantic Analysis (LSA)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Probabilistic Latent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Semantic Analysis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en-GB" dirty="0" err="1" smtClean="0">
                <a:latin typeface="Verdana" charset="0"/>
                <a:ea typeface="Verdana" charset="0"/>
                <a:cs typeface="Verdana" charset="0"/>
              </a:rPr>
              <a:t>pLSA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)</a:t>
            </a:r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pPr lvl="1"/>
            <a:r>
              <a:rPr lang="en-GB" dirty="0">
                <a:latin typeface="Verdana" charset="0"/>
                <a:ea typeface="Verdana" charset="0"/>
                <a:cs typeface="Verdana" charset="0"/>
              </a:rPr>
              <a:t>Latent </a:t>
            </a:r>
            <a:r>
              <a:rPr lang="en-GB" dirty="0" err="1">
                <a:latin typeface="Verdana" charset="0"/>
                <a:ea typeface="Verdana" charset="0"/>
                <a:cs typeface="Verdana" charset="0"/>
              </a:rPr>
              <a:t>Dirichlet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 Allocation 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(LDA)</a:t>
            </a:r>
          </a:p>
          <a:p>
            <a:pPr lvl="1"/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pPr marL="0" lvl="1" indent="0">
              <a:buClr>
                <a:srgbClr val="ED1C24"/>
              </a:buClr>
              <a:buNone/>
            </a:pP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designed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for text processing </a:t>
            </a:r>
            <a:r>
              <a:rPr lang="en-GB" dirty="0">
                <a:latin typeface="Verdana" charset="0"/>
                <a:ea typeface="Verdana" charset="0"/>
                <a:cs typeface="Verdana" charset="0"/>
                <a:sym typeface="Wingdings"/>
              </a:rPr>
              <a:t> </a:t>
            </a:r>
            <a:endParaRPr lang="en-GB" dirty="0" smtClean="0">
              <a:latin typeface="Verdana" charset="0"/>
              <a:ea typeface="Verdana" charset="0"/>
              <a:cs typeface="Verdana" charset="0"/>
              <a:sym typeface="Wingdings"/>
            </a:endParaRPr>
          </a:p>
          <a:p>
            <a:pPr marL="0" lvl="1" indent="0">
              <a:buClr>
                <a:srgbClr val="ED1C24"/>
              </a:buClr>
              <a:buNone/>
            </a:pPr>
            <a:r>
              <a:rPr lang="en-GB" dirty="0">
                <a:latin typeface="Verdana" charset="0"/>
                <a:ea typeface="Verdana" charset="0"/>
                <a:cs typeface="Verdana" charset="0"/>
                <a:sym typeface="Wingdings"/>
              </a:rPr>
              <a:t>	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188.980 Advanced Information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Retrieval, SS</a:t>
            </a:r>
          </a:p>
          <a:p>
            <a:endParaRPr lang="en-GB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0" name="Gruppierung 9"/>
          <p:cNvGrpSpPr/>
          <p:nvPr/>
        </p:nvGrpSpPr>
        <p:grpSpPr>
          <a:xfrm>
            <a:off x="762000" y="4114800"/>
            <a:ext cx="304800" cy="1447800"/>
            <a:chOff x="762000" y="4114800"/>
            <a:chExt cx="304800" cy="1447800"/>
          </a:xfrm>
        </p:grpSpPr>
        <p:sp>
          <p:nvSpPr>
            <p:cNvPr id="2" name="Geschweifte Klammer links 1"/>
            <p:cNvSpPr/>
            <p:nvPr/>
          </p:nvSpPr>
          <p:spPr bwMode="auto">
            <a:xfrm>
              <a:off x="914400" y="4114800"/>
              <a:ext cx="152400" cy="1066800"/>
            </a:xfrm>
            <a:prstGeom prst="leftBrac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Gewinkelte Verbindung 5"/>
            <p:cNvCxnSpPr/>
            <p:nvPr/>
          </p:nvCxnSpPr>
          <p:spPr bwMode="auto">
            <a:xfrm rot="5400000">
              <a:off x="387350" y="5029200"/>
              <a:ext cx="908050" cy="158750"/>
            </a:xfrm>
            <a:prstGeom prst="bentConnector3">
              <a:avLst>
                <a:gd name="adj1" fmla="val -1175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4894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Dimensionality Reduction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>
                <a:latin typeface="Verdana" charset="0"/>
                <a:ea typeface="Verdana" charset="0"/>
                <a:cs typeface="Verdana" charset="0"/>
              </a:rPr>
              <a:t>Ex.: trade-off point between removing noise and keeping information [9]</a:t>
            </a:r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235200"/>
            <a:ext cx="58928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9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ML and Evaluation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The rest is ML and evaluation!</a:t>
            </a: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Some popular ML algorithms for SA: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SVM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Naïve Bias</a:t>
            </a:r>
          </a:p>
          <a:p>
            <a:pPr lvl="1"/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Regression</a:t>
            </a:r>
          </a:p>
          <a:p>
            <a:pPr lvl="1"/>
            <a:endParaRPr lang="en-GB" dirty="0">
              <a:latin typeface="Verdana" charset="0"/>
              <a:ea typeface="Verdana" charset="0"/>
              <a:cs typeface="Verdana" charset="0"/>
            </a:endParaRP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Textual features based on IR methods usually don’t need normalization as they are already normalized on length. Except when the </a:t>
            </a:r>
            <a:r>
              <a:rPr lang="en-GB" dirty="0">
                <a:latin typeface="Verdana" charset="0"/>
                <a:ea typeface="Verdana" charset="0"/>
                <a:cs typeface="Verdana" charset="0"/>
              </a:rPr>
              <a:t>algorithm expect zero-mean normalization (e.g. neural networks</a:t>
            </a: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7620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ML and Evaluation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11188" y="1557338"/>
            <a:ext cx="8389847" cy="4464050"/>
          </a:xfrm>
        </p:spPr>
        <p:txBody>
          <a:bodyPr/>
          <a:lstStyle/>
          <a:p>
            <a:r>
              <a:rPr lang="en-GB" sz="1800" dirty="0" smtClean="0">
                <a:latin typeface="Verdana" charset="0"/>
                <a:ea typeface="Verdana" charset="0"/>
                <a:cs typeface="Verdana" charset="0"/>
              </a:rPr>
              <a:t>Ex.: Text-based predicting of financial volatility using companies </a:t>
            </a:r>
            <a:r>
              <a:rPr lang="en-GB" sz="1800" dirty="0">
                <a:latin typeface="Verdana" charset="0"/>
                <a:ea typeface="Verdana" charset="0"/>
                <a:cs typeface="Verdana" charset="0"/>
              </a:rPr>
              <a:t>annual </a:t>
            </a:r>
            <a:r>
              <a:rPr lang="en-GB" sz="1800" dirty="0" smtClean="0">
                <a:latin typeface="Verdana" charset="0"/>
                <a:ea typeface="Verdana" charset="0"/>
                <a:cs typeface="Verdana" charset="0"/>
              </a:rPr>
              <a:t>reports[9]. Performance highly varies for various scoring methods and </a:t>
            </a:r>
            <a:r>
              <a:rPr lang="en-GB" sz="1800" dirty="0">
                <a:latin typeface="Verdana" charset="0"/>
                <a:ea typeface="Verdana" charset="0"/>
                <a:cs typeface="Verdana" charset="0"/>
              </a:rPr>
              <a:t>ML </a:t>
            </a:r>
            <a:r>
              <a:rPr lang="en-GB" sz="1800" dirty="0" smtClean="0">
                <a:latin typeface="Verdana" charset="0"/>
                <a:ea typeface="Verdana" charset="0"/>
                <a:cs typeface="Verdana" charset="0"/>
              </a:rPr>
              <a:t>algorithms.</a:t>
            </a:r>
          </a:p>
          <a:p>
            <a:endParaRPr lang="en-GB" dirty="0" smtClean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489200"/>
            <a:ext cx="88646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Topics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Lexicon </a:t>
            </a:r>
            <a:r>
              <a:rPr lang="en-GB" dirty="0" smtClean="0"/>
              <a:t>Generation</a:t>
            </a:r>
          </a:p>
          <a:p>
            <a:pPr lvl="1"/>
            <a:r>
              <a:rPr lang="en-GB" dirty="0" smtClean="0"/>
              <a:t>Chapter 6 of “Sentiment Analysis and Opinion Mining”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Domain Adaptation and Cross-domain SA</a:t>
            </a:r>
            <a:endParaRPr lang="en-GB" dirty="0"/>
          </a:p>
          <a:p>
            <a:pPr marL="742950" lvl="2" indent="-342900">
              <a:buClr>
                <a:srgbClr val="ED1C24"/>
              </a:buClr>
              <a:buFont typeface="Symbol" charset="2"/>
              <a:buChar char="-"/>
            </a:pPr>
            <a:r>
              <a:rPr lang="en-GB" sz="2000" dirty="0" smtClean="0"/>
              <a:t>Chapter 3.4 </a:t>
            </a:r>
            <a:r>
              <a:rPr lang="en-GB" sz="2000" dirty="0"/>
              <a:t>of “Sentiment Analysis and Opinion Mining</a:t>
            </a:r>
            <a:r>
              <a:rPr lang="en-GB" sz="2000" dirty="0" smtClean="0"/>
              <a:t>”</a:t>
            </a:r>
          </a:p>
          <a:p>
            <a:pPr marL="742950" lvl="2" indent="-342900">
              <a:buClr>
                <a:srgbClr val="ED1C24"/>
              </a:buClr>
              <a:buFont typeface="Symbol" charset="2"/>
              <a:buChar char="-"/>
            </a:pPr>
            <a:r>
              <a:rPr lang="en-GB" sz="2000" dirty="0" smtClean="0"/>
              <a:t>Challenging topic in machine learning</a:t>
            </a:r>
          </a:p>
          <a:p>
            <a:pPr marL="742950" lvl="2" indent="-342900">
              <a:buClr>
                <a:srgbClr val="ED1C24"/>
              </a:buClr>
              <a:buFont typeface="Wingdings" pitchFamily="2" charset="2"/>
              <a:buChar char="§"/>
            </a:pPr>
            <a:endParaRPr lang="en-GB" dirty="0" smtClean="0"/>
          </a:p>
          <a:p>
            <a:r>
              <a:rPr lang="en-GB" dirty="0" smtClean="0"/>
              <a:t>Sentiment Retrieval</a:t>
            </a:r>
          </a:p>
          <a:p>
            <a:pPr lvl="1"/>
            <a:r>
              <a:rPr lang="en-GB" dirty="0"/>
              <a:t>Chapter </a:t>
            </a:r>
            <a:r>
              <a:rPr lang="en-GB" dirty="0" smtClean="0"/>
              <a:t>9 </a:t>
            </a:r>
            <a:r>
              <a:rPr lang="en-GB" dirty="0"/>
              <a:t>of “Sentiment Analysis and Opinion Mining”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703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9250" y="76200"/>
            <a:ext cx="7138988" cy="7413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References</a:t>
            </a:r>
            <a:endParaRPr lang="en-GB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762000" y="1262062"/>
            <a:ext cx="8077199" cy="4464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1C2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-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18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400" kern="0" dirty="0" smtClean="0">
                <a:latin typeface="Verdana" charset="0"/>
                <a:ea typeface="Verdana" charset="0"/>
                <a:cs typeface="Verdana" charset="0"/>
              </a:rPr>
              <a:t>[1] Bing Liu, Sentiment Analysis and Opinion Mining, now Publishers, 2012.</a:t>
            </a:r>
            <a:endParaRPr lang="en-GB" sz="1400" b="1" kern="0" dirty="0" smtClean="0"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sz="1400" kern="0" dirty="0" smtClean="0">
                <a:latin typeface="Verdana" charset="0"/>
                <a:ea typeface="Verdana" charset="0"/>
                <a:cs typeface="Verdana" charset="0"/>
              </a:rPr>
              <a:t>[2] Text Mining and Analytics course in </a:t>
            </a:r>
            <a:r>
              <a:rPr lang="en-GB" sz="1400" i="1" kern="0" dirty="0" err="1" smtClean="0">
                <a:latin typeface="Verdana" charset="0"/>
                <a:ea typeface="Verdana" charset="0"/>
                <a:cs typeface="Verdana" charset="0"/>
              </a:rPr>
              <a:t>coursera.org</a:t>
            </a:r>
            <a:endParaRPr lang="en-GB" sz="1400" i="1" kern="0" dirty="0" smtClean="0"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[3] </a:t>
            </a:r>
            <a:r>
              <a:rPr lang="en-US" sz="1400" dirty="0" err="1">
                <a:latin typeface="Verdana" charset="0"/>
                <a:ea typeface="Verdana" charset="0"/>
                <a:cs typeface="Verdana" charset="0"/>
              </a:rPr>
              <a:t>Minqing</a:t>
            </a: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 Hu and Bing Liu. </a:t>
            </a:r>
            <a:r>
              <a:rPr lang="en-US" sz="1400" i="1" dirty="0" smtClean="0">
                <a:latin typeface="Verdana" charset="0"/>
                <a:ea typeface="Verdana" charset="0"/>
                <a:cs typeface="Verdana" charset="0"/>
              </a:rPr>
              <a:t>Mining </a:t>
            </a:r>
            <a:r>
              <a:rPr lang="en-US" sz="1400" i="1" dirty="0">
                <a:latin typeface="Verdana" charset="0"/>
                <a:ea typeface="Verdana" charset="0"/>
                <a:cs typeface="Verdana" charset="0"/>
              </a:rPr>
              <a:t>and summarizing customer </a:t>
            </a:r>
            <a:r>
              <a:rPr lang="en-US" sz="1400" i="1" dirty="0" smtClean="0">
                <a:latin typeface="Verdana" charset="0"/>
                <a:ea typeface="Verdana" charset="0"/>
                <a:cs typeface="Verdana" charset="0"/>
              </a:rPr>
              <a:t>reviews,</a:t>
            </a: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 KDD-2004</a:t>
            </a:r>
          </a:p>
          <a:p>
            <a:pPr marL="0" indent="0">
              <a:buNone/>
            </a:pP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[4] </a:t>
            </a:r>
            <a:r>
              <a:rPr lang="en-US" sz="1400" dirty="0" err="1">
                <a:latin typeface="Verdana" charset="0"/>
                <a:ea typeface="Verdana" charset="0"/>
                <a:cs typeface="Verdana" charset="0"/>
              </a:rPr>
              <a:t>Loughran</a:t>
            </a: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, Tim, and Bill McDonald. </a:t>
            </a:r>
            <a:r>
              <a:rPr lang="en-US" sz="1400" i="1" dirty="0" smtClean="0">
                <a:latin typeface="Verdana" charset="0"/>
                <a:ea typeface="Verdana" charset="0"/>
                <a:cs typeface="Verdana" charset="0"/>
              </a:rPr>
              <a:t>When </a:t>
            </a:r>
            <a:r>
              <a:rPr lang="en-US" sz="1400" i="1" dirty="0">
                <a:latin typeface="Verdana" charset="0"/>
                <a:ea typeface="Verdana" charset="0"/>
                <a:cs typeface="Verdana" charset="0"/>
              </a:rPr>
              <a:t>is a liability not a liability? Textual analysis, dictionaries, and 10‐Ks</a:t>
            </a:r>
            <a:r>
              <a:rPr lang="en-US" sz="1400" i="1" dirty="0" smtClean="0"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i="1" dirty="0">
                <a:latin typeface="Verdana" charset="0"/>
                <a:ea typeface="Verdana" charset="0"/>
                <a:cs typeface="Verdana" charset="0"/>
              </a:rPr>
              <a:t>The Journal of Finance</a:t>
            </a: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 66.1 (2011): 35-65</a:t>
            </a: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 marL="0" indent="0">
              <a:buNone/>
            </a:pP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[5] Livia </a:t>
            </a: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Polanyi and Annie </a:t>
            </a:r>
            <a:r>
              <a:rPr lang="en-US" sz="1400" dirty="0" err="1">
                <a:latin typeface="Verdana" charset="0"/>
                <a:ea typeface="Verdana" charset="0"/>
                <a:cs typeface="Verdana" charset="0"/>
              </a:rPr>
              <a:t>Zaenen</a:t>
            </a: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. 2006. </a:t>
            </a:r>
            <a:r>
              <a:rPr lang="en-US" sz="1400" i="1" dirty="0">
                <a:latin typeface="Verdana" charset="0"/>
                <a:ea typeface="Verdana" charset="0"/>
                <a:cs typeface="Verdana" charset="0"/>
              </a:rPr>
              <a:t>Contextual valence shifters.</a:t>
            </a: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 In </a:t>
            </a: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Computing </a:t>
            </a: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Attitude and </a:t>
            </a: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Affect </a:t>
            </a: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in Text: Theory and Applications, volume 20 of The Information Retrieval Series, </a:t>
            </a: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Springer.</a:t>
            </a:r>
          </a:p>
          <a:p>
            <a:pPr marL="0" indent="0">
              <a:buNone/>
            </a:pP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[6] </a:t>
            </a:r>
            <a:r>
              <a:rPr lang="en-US" sz="1400" dirty="0" err="1">
                <a:latin typeface="Verdana" charset="0"/>
                <a:ea typeface="Verdana" charset="0"/>
                <a:cs typeface="Verdana" charset="0"/>
              </a:rPr>
              <a:t>Nopp</a:t>
            </a: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, Clemens, and Allan </a:t>
            </a:r>
            <a:r>
              <a:rPr lang="en-US" sz="1400" dirty="0" err="1">
                <a:latin typeface="Verdana" charset="0"/>
                <a:ea typeface="Verdana" charset="0"/>
                <a:cs typeface="Verdana" charset="0"/>
              </a:rPr>
              <a:t>Hanbury</a:t>
            </a: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. </a:t>
            </a:r>
            <a:r>
              <a:rPr lang="en-US" sz="1400" i="1" dirty="0">
                <a:latin typeface="Verdana" charset="0"/>
                <a:ea typeface="Verdana" charset="0"/>
                <a:cs typeface="Verdana" charset="0"/>
              </a:rPr>
              <a:t>"Detecting Risks in the Banking System by Sentiment Analysis."</a:t>
            </a: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 Proceedings of the EMNLP </a:t>
            </a: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2015</a:t>
            </a:r>
          </a:p>
          <a:p>
            <a:pPr marL="0" indent="0">
              <a:buNone/>
            </a:pP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[7]</a:t>
            </a: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 James, Gareth, et al. </a:t>
            </a:r>
            <a:r>
              <a:rPr lang="en-US" sz="1400" i="1" dirty="0">
                <a:latin typeface="Verdana" charset="0"/>
                <a:ea typeface="Verdana" charset="0"/>
                <a:cs typeface="Verdana" charset="0"/>
              </a:rPr>
              <a:t>An introduction to statistical learning</a:t>
            </a: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. Vol. 6. New York: springer, 2013</a:t>
            </a: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 marL="0" indent="0">
              <a:buNone/>
            </a:pP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[8]</a:t>
            </a: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latin typeface="Verdana" charset="0"/>
                <a:ea typeface="Verdana" charset="0"/>
                <a:cs typeface="Verdana" charset="0"/>
              </a:rPr>
              <a:t>Socher</a:t>
            </a: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, Richard, et al. "Recursive deep models for semantic compositionality over a sentiment treebank." </a:t>
            </a:r>
            <a:r>
              <a:rPr lang="en-US" sz="1400" i="1" dirty="0">
                <a:latin typeface="Verdana" charset="0"/>
                <a:ea typeface="Verdana" charset="0"/>
                <a:cs typeface="Verdana" charset="0"/>
              </a:rPr>
              <a:t>Proceedings of the conference on empirical methods in natural language processing (EMNLP)</a:t>
            </a: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. Vol. 1631. 2013</a:t>
            </a: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 marL="0" indent="0">
              <a:buNone/>
            </a:pP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[9]</a:t>
            </a:r>
            <a:r>
              <a:rPr lang="en-US" sz="1400" dirty="0"/>
              <a:t> </a:t>
            </a:r>
            <a:r>
              <a:rPr lang="en-US" sz="1400" dirty="0" err="1"/>
              <a:t>Rekabsaz</a:t>
            </a:r>
            <a:r>
              <a:rPr lang="en-US" sz="1400" dirty="0"/>
              <a:t> </a:t>
            </a:r>
            <a:r>
              <a:rPr lang="en-US" sz="1400" dirty="0" smtClean="0"/>
              <a:t>, </a:t>
            </a:r>
            <a:r>
              <a:rPr lang="en-US" sz="1400" dirty="0" err="1" smtClean="0"/>
              <a:t>Navid</a:t>
            </a:r>
            <a:r>
              <a:rPr lang="en-US" sz="1400" dirty="0" smtClean="0"/>
              <a:t> ”</a:t>
            </a:r>
            <a:r>
              <a:rPr lang="en-US" sz="1400" i="1" dirty="0" smtClean="0"/>
              <a:t>Predicting </a:t>
            </a:r>
            <a:r>
              <a:rPr lang="en-US" sz="1400" i="1" dirty="0"/>
              <a:t>Volatility in Financial System by Sentiment Analysis of </a:t>
            </a:r>
            <a:r>
              <a:rPr lang="en-US" sz="1400" i="1" dirty="0" smtClean="0"/>
              <a:t>Annual Reports”</a:t>
            </a:r>
            <a:r>
              <a:rPr lang="en-US" sz="1400" dirty="0" smtClean="0"/>
              <a:t>, Young </a:t>
            </a:r>
            <a:r>
              <a:rPr lang="en-US" sz="1400" dirty="0"/>
              <a:t>Scientist Summer Program (YSSP) 2016 in International Institute for Applied Systems Analysis (IIASA)</a:t>
            </a:r>
            <a:endParaRPr lang="en-US" sz="140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447800" y="241300"/>
            <a:ext cx="7524750" cy="576263"/>
          </a:xfrm>
        </p:spPr>
        <p:txBody>
          <a:bodyPr/>
          <a:lstStyle/>
          <a:p>
            <a:r>
              <a:rPr lang="en-GB" dirty="0" smtClean="0"/>
              <a:t>Natural </a:t>
            </a:r>
            <a:r>
              <a:rPr lang="en-GB" smtClean="0"/>
              <a:t>Language Processing (NLP)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3075" y="1143000"/>
            <a:ext cx="8137525" cy="4464050"/>
          </a:xfrm>
        </p:spPr>
        <p:txBody>
          <a:bodyPr/>
          <a:lstStyle/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How machine can perceive human language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9144000" cy="51435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 flipH="1">
            <a:off x="7848600" y="6381690"/>
            <a:ext cx="5494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/>
              <a:t>[2]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4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 bwMode="auto">
          <a:xfrm>
            <a:off x="1371600" y="1143000"/>
            <a:ext cx="3506400" cy="3506400"/>
          </a:xfrm>
          <a:prstGeom prst="ellipse">
            <a:avLst/>
          </a:prstGeom>
          <a:solidFill>
            <a:srgbClr val="00B0F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latin typeface="Verdana" charset="0"/>
                <a:ea typeface="Verdana" charset="0"/>
                <a:cs typeface="Verdana" charset="0"/>
              </a:rPr>
              <a:t>Information </a:t>
            </a:r>
          </a:p>
          <a:p>
            <a:r>
              <a:rPr lang="en-US" sz="2800" dirty="0" smtClean="0">
                <a:latin typeface="Verdana" charset="0"/>
                <a:ea typeface="Verdana" charset="0"/>
                <a:cs typeface="Verdana" charset="0"/>
              </a:rPr>
              <a:t>Retrieval</a:t>
            </a:r>
            <a:endParaRPr 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810000" y="1219200"/>
            <a:ext cx="3506400" cy="3506400"/>
          </a:xfrm>
          <a:prstGeom prst="ellipse">
            <a:avLst/>
          </a:prstGeom>
          <a:solidFill>
            <a:srgbClr val="92D05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Text 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Mining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590800" y="2972400"/>
            <a:ext cx="3506400" cy="3506400"/>
          </a:xfrm>
          <a:prstGeom prst="ellipse">
            <a:avLst/>
          </a:prstGeom>
          <a:solidFill>
            <a:srgbClr val="FF000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Verdana" charset="0"/>
              <a:ea typeface="Verdana" charset="0"/>
              <a:cs typeface="Verdan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NLP</a:t>
            </a:r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4344000" y="3352800"/>
            <a:ext cx="2742600" cy="2057400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hteck 12"/>
          <p:cNvSpPr/>
          <p:nvPr/>
        </p:nvSpPr>
        <p:spPr>
          <a:xfrm>
            <a:off x="6117187" y="5421280"/>
            <a:ext cx="2864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Verdana" charset="0"/>
                <a:ea typeface="Verdana" charset="0"/>
                <a:cs typeface="Verdana" charset="0"/>
              </a:rPr>
              <a:t>Opinion Mining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06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Terminology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Various names and tasks with slightly different objectives, however similar in approaches:</a:t>
            </a: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Opinion mining/extraction</a:t>
            </a: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Sentiment analysis/mining</a:t>
            </a: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Subjectivity analysis</a:t>
            </a: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Affect analysis</a:t>
            </a: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Emotion analysis</a:t>
            </a:r>
          </a:p>
          <a:p>
            <a:r>
              <a:rPr lang="en-GB" dirty="0" smtClean="0">
                <a:latin typeface="Verdana" charset="0"/>
                <a:ea typeface="Verdana" charset="0"/>
                <a:cs typeface="Verdana" charset="0"/>
              </a:rPr>
              <a:t>Review mining</a:t>
            </a:r>
          </a:p>
        </p:txBody>
      </p:sp>
    </p:spTree>
    <p:extLst>
      <p:ext uri="{BB962C8B-B14F-4D97-AF65-F5344CB8AC3E}">
        <p14:creationId xmlns:p14="http://schemas.microsoft.com/office/powerpoint/2010/main" val="9325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out_eng">
  <a:themeElements>
    <a:clrScheme name="about_e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bout_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bout_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out_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out_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out_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out_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out_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out_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out_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out_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out_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out_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out_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3064</Words>
  <Application>Microsoft Macintosh PowerPoint</Application>
  <PresentationFormat>Bildschirmpräsentation (4:3)</PresentationFormat>
  <Paragraphs>1233</Paragraphs>
  <Slides>69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69</vt:i4>
      </vt:variant>
    </vt:vector>
  </HeadingPairs>
  <TitlesOfParts>
    <vt:vector size="79" baseType="lpstr">
      <vt:lpstr>Calibri</vt:lpstr>
      <vt:lpstr>Cambria Math</vt:lpstr>
      <vt:lpstr>MS PGothic</vt:lpstr>
      <vt:lpstr>ＭＳ Ｐゴシック</vt:lpstr>
      <vt:lpstr>Symbol</vt:lpstr>
      <vt:lpstr>Tahoma</vt:lpstr>
      <vt:lpstr>Verdana</vt:lpstr>
      <vt:lpstr>Wingdings</vt:lpstr>
      <vt:lpstr>Arial</vt:lpstr>
      <vt:lpstr>about_eng</vt:lpstr>
      <vt:lpstr>Opinion Mining &amp; Sentiment Analysis 188.977 Grundlagen des Information Retrieval, 2016W</vt:lpstr>
      <vt:lpstr>Material covered</vt:lpstr>
      <vt:lpstr>Outline</vt:lpstr>
      <vt:lpstr>Outline</vt:lpstr>
      <vt:lpstr>Text Mining</vt:lpstr>
      <vt:lpstr>Text Mining</vt:lpstr>
      <vt:lpstr>Natural Language Processing (NLP)</vt:lpstr>
      <vt:lpstr>Scope</vt:lpstr>
      <vt:lpstr>Terminology</vt:lpstr>
      <vt:lpstr>Opinion Definition</vt:lpstr>
      <vt:lpstr>Opinion and Subjectivity</vt:lpstr>
      <vt:lpstr>Why Opinion Mining?</vt:lpstr>
      <vt:lpstr>Application Area</vt:lpstr>
      <vt:lpstr> a Hard Fascinating AI Problem</vt:lpstr>
      <vt:lpstr> Some Challenges</vt:lpstr>
      <vt:lpstr> Some Challenges (cont.)</vt:lpstr>
      <vt:lpstr> Some Challenges (cont.)</vt:lpstr>
      <vt:lpstr>Outline</vt:lpstr>
      <vt:lpstr>Example</vt:lpstr>
      <vt:lpstr>Levels of Analysis</vt:lpstr>
      <vt:lpstr>Levels of Analysis</vt:lpstr>
      <vt:lpstr>Levels of Analysis</vt:lpstr>
      <vt:lpstr>Sentiment Lexicon</vt:lpstr>
      <vt:lpstr>Sentiment Lexicon</vt:lpstr>
      <vt:lpstr>Problem Definition</vt:lpstr>
      <vt:lpstr>How to Estimate Sentiment</vt:lpstr>
      <vt:lpstr>Unsupervised Approach</vt:lpstr>
      <vt:lpstr>Unsupervised Approach</vt:lpstr>
      <vt:lpstr>Outline</vt:lpstr>
      <vt:lpstr>Statistical Learning Theory</vt:lpstr>
      <vt:lpstr>Statistical Learning Theory</vt:lpstr>
      <vt:lpstr>Statistical Learning Theory</vt:lpstr>
      <vt:lpstr>How to estimate the model?</vt:lpstr>
      <vt:lpstr>How to estimate the model?</vt:lpstr>
      <vt:lpstr>How to estimate the model?</vt:lpstr>
      <vt:lpstr>How to estimate the model?</vt:lpstr>
      <vt:lpstr>How to estimate the model?</vt:lpstr>
      <vt:lpstr>How to estimate the model?</vt:lpstr>
      <vt:lpstr>How to estimate the model?</vt:lpstr>
      <vt:lpstr>Evaluation</vt:lpstr>
      <vt:lpstr>How to split</vt:lpstr>
      <vt:lpstr>Cross Validation</vt:lpstr>
      <vt:lpstr>Overfitting</vt:lpstr>
      <vt:lpstr>Overfitting: Learning Curve</vt:lpstr>
      <vt:lpstr>Linear Regression</vt:lpstr>
      <vt:lpstr>Linear Regression</vt:lpstr>
      <vt:lpstr>Linear Regression</vt:lpstr>
      <vt:lpstr>Outline</vt:lpstr>
      <vt:lpstr>Document-Level Sentiment Analysis</vt:lpstr>
      <vt:lpstr>Document-Level Sentiment Analysis</vt:lpstr>
      <vt:lpstr>Document-Level Sentiment Analysis</vt:lpstr>
      <vt:lpstr>Features Reduction</vt:lpstr>
      <vt:lpstr>Features Selection</vt:lpstr>
      <vt:lpstr>Features Selection - Lexicon</vt:lpstr>
      <vt:lpstr>Features Selection - Informativeness</vt:lpstr>
      <vt:lpstr>Features Selection - Informativeness</vt:lpstr>
      <vt:lpstr>Features Selection - Informativeness</vt:lpstr>
      <vt:lpstr>Features Selection - Informativeness</vt:lpstr>
      <vt:lpstr>Features Selection – Subset selection</vt:lpstr>
      <vt:lpstr>Features Selection – Subset selection</vt:lpstr>
      <vt:lpstr>Features Selection – Subset selection</vt:lpstr>
      <vt:lpstr>Features Selection – Subset selection</vt:lpstr>
      <vt:lpstr>Features Selection – Subset selection</vt:lpstr>
      <vt:lpstr>Dimensionality Reduction</vt:lpstr>
      <vt:lpstr>Dimensionality Reduction</vt:lpstr>
      <vt:lpstr>ML and Evaluation</vt:lpstr>
      <vt:lpstr>ML and Evaluation</vt:lpstr>
      <vt:lpstr>Further Topics</vt:lpstr>
      <vt:lpstr>References</vt:lpstr>
    </vt:vector>
  </TitlesOfParts>
  <Company>TU - Wien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Khabib Mustofa</dc:creator>
  <cp:lastModifiedBy>qilfsc</cp:lastModifiedBy>
  <cp:revision>1767</cp:revision>
  <cp:lastPrinted>2016-12-01T19:09:49Z</cp:lastPrinted>
  <dcterms:created xsi:type="dcterms:W3CDTF">2009-09-26T19:49:27Z</dcterms:created>
  <dcterms:modified xsi:type="dcterms:W3CDTF">2016-12-01T19:26:11Z</dcterms:modified>
</cp:coreProperties>
</file>