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57" r:id="rId3"/>
    <p:sldId id="316" r:id="rId4"/>
    <p:sldId id="315" r:id="rId5"/>
    <p:sldId id="317" r:id="rId6"/>
    <p:sldId id="258" r:id="rId7"/>
    <p:sldId id="319" r:id="rId8"/>
    <p:sldId id="318" r:id="rId9"/>
    <p:sldId id="320" r:id="rId10"/>
    <p:sldId id="259" r:id="rId11"/>
    <p:sldId id="260" r:id="rId12"/>
    <p:sldId id="322" r:id="rId13"/>
    <p:sldId id="323" r:id="rId14"/>
    <p:sldId id="324" r:id="rId15"/>
    <p:sldId id="321" r:id="rId16"/>
    <p:sldId id="263" r:id="rId17"/>
    <p:sldId id="327" r:id="rId18"/>
    <p:sldId id="328" r:id="rId19"/>
    <p:sldId id="329" r:id="rId20"/>
    <p:sldId id="264" r:id="rId21"/>
    <p:sldId id="331" r:id="rId22"/>
    <p:sldId id="265" r:id="rId23"/>
    <p:sldId id="266" r:id="rId24"/>
    <p:sldId id="267" r:id="rId25"/>
    <p:sldId id="268" r:id="rId26"/>
    <p:sldId id="269" r:id="rId27"/>
    <p:sldId id="330" r:id="rId28"/>
    <p:sldId id="325" r:id="rId29"/>
    <p:sldId id="335" r:id="rId30"/>
    <p:sldId id="275" r:id="rId31"/>
    <p:sldId id="334" r:id="rId32"/>
    <p:sldId id="333" r:id="rId33"/>
    <p:sldId id="280" r:id="rId34"/>
    <p:sldId id="281" r:id="rId35"/>
    <p:sldId id="284" r:id="rId36"/>
    <p:sldId id="285" r:id="rId37"/>
    <p:sldId id="286" r:id="rId38"/>
    <p:sldId id="288" r:id="rId39"/>
    <p:sldId id="289" r:id="rId40"/>
    <p:sldId id="291" r:id="rId41"/>
    <p:sldId id="292" r:id="rId42"/>
    <p:sldId id="293" r:id="rId43"/>
    <p:sldId id="294" r:id="rId44"/>
    <p:sldId id="295" r:id="rId45"/>
    <p:sldId id="296" r:id="rId46"/>
    <p:sldId id="298" r:id="rId47"/>
    <p:sldId id="300" r:id="rId48"/>
    <p:sldId id="305" r:id="rId49"/>
    <p:sldId id="332" r:id="rId50"/>
    <p:sldId id="307" r:id="rId51"/>
    <p:sldId id="308" r:id="rId52"/>
    <p:sldId id="309" r:id="rId53"/>
    <p:sldId id="310" r:id="rId54"/>
    <p:sldId id="311" r:id="rId55"/>
    <p:sldId id="312" r:id="rId56"/>
    <p:sldId id="313" r:id="rId57"/>
    <p:sldId id="31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16" autoAdjust="0"/>
    <p:restoredTop sz="80282" autoAdjust="0"/>
  </p:normalViewPr>
  <p:slideViewPr>
    <p:cSldViewPr snapToGrid="0" snapToObjects="1">
      <p:cViewPr>
        <p:scale>
          <a:sx n="88" d="100"/>
          <a:sy n="88" d="100"/>
        </p:scale>
        <p:origin x="1192"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1" d="100"/>
        <a:sy n="111" d="100"/>
      </p:scale>
      <p:origin x="0" y="16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7CD725-297F-CA48-88EF-0D85454D6356}" type="datetimeFigureOut">
              <a:rPr lang="en-US" smtClean="0"/>
              <a:t>12/13/17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9D159C-633F-6A41-9E00-94ED40BBE9CB}" type="slidenum">
              <a:rPr lang="en-US" smtClean="0"/>
              <a:t>‹Nr.›</a:t>
            </a:fld>
            <a:endParaRPr lang="en-US"/>
          </a:p>
        </p:txBody>
      </p:sp>
    </p:spTree>
    <p:extLst>
      <p:ext uri="{BB962C8B-B14F-4D97-AF65-F5344CB8AC3E}">
        <p14:creationId xmlns:p14="http://schemas.microsoft.com/office/powerpoint/2010/main" val="1572550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405A0-8926-C146-969C-558D7C56D853}" type="datetimeFigureOut">
              <a:rPr lang="en-US" smtClean="0"/>
              <a:t>12/13/17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2054B-93C6-9A4D-B941-6D09AC595E62}" type="slidenum">
              <a:rPr lang="en-US" smtClean="0"/>
              <a:t>‹Nr.›</a:t>
            </a:fld>
            <a:endParaRPr lang="en-US"/>
          </a:p>
        </p:txBody>
      </p:sp>
    </p:spTree>
    <p:extLst>
      <p:ext uri="{BB962C8B-B14F-4D97-AF65-F5344CB8AC3E}">
        <p14:creationId xmlns:p14="http://schemas.microsoft.com/office/powerpoint/2010/main" val="14373169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a:t>
            </a:fld>
            <a:endParaRPr lang="en-US"/>
          </a:p>
        </p:txBody>
      </p:sp>
    </p:spTree>
    <p:extLst>
      <p:ext uri="{BB962C8B-B14F-4D97-AF65-F5344CB8AC3E}">
        <p14:creationId xmlns:p14="http://schemas.microsoft.com/office/powerpoint/2010/main" val="152905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13</a:t>
            </a:fld>
            <a:endParaRPr lang="en-US"/>
          </a:p>
        </p:txBody>
      </p:sp>
    </p:spTree>
    <p:extLst>
      <p:ext uri="{BB962C8B-B14F-4D97-AF65-F5344CB8AC3E}">
        <p14:creationId xmlns:p14="http://schemas.microsoft.com/office/powerpoint/2010/main" val="135488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14</a:t>
            </a:fld>
            <a:endParaRPr lang="en-US"/>
          </a:p>
        </p:txBody>
      </p:sp>
    </p:spTree>
    <p:extLst>
      <p:ext uri="{BB962C8B-B14F-4D97-AF65-F5344CB8AC3E}">
        <p14:creationId xmlns:p14="http://schemas.microsoft.com/office/powerpoint/2010/main" val="152575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15</a:t>
            </a:fld>
            <a:endParaRPr lang="en-US"/>
          </a:p>
        </p:txBody>
      </p:sp>
    </p:spTree>
    <p:extLst>
      <p:ext uri="{BB962C8B-B14F-4D97-AF65-F5344CB8AC3E}">
        <p14:creationId xmlns:p14="http://schemas.microsoft.com/office/powerpoint/2010/main" val="48278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16</a:t>
            </a:fld>
            <a:endParaRPr lang="en-US"/>
          </a:p>
        </p:txBody>
      </p:sp>
    </p:spTree>
    <p:extLst>
      <p:ext uri="{BB962C8B-B14F-4D97-AF65-F5344CB8AC3E}">
        <p14:creationId xmlns:p14="http://schemas.microsoft.com/office/powerpoint/2010/main" val="176655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17</a:t>
            </a:fld>
            <a:endParaRPr lang="en-US"/>
          </a:p>
        </p:txBody>
      </p:sp>
    </p:spTree>
    <p:extLst>
      <p:ext uri="{BB962C8B-B14F-4D97-AF65-F5344CB8AC3E}">
        <p14:creationId xmlns:p14="http://schemas.microsoft.com/office/powerpoint/2010/main" val="137632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18</a:t>
            </a:fld>
            <a:endParaRPr lang="en-US"/>
          </a:p>
        </p:txBody>
      </p:sp>
    </p:spTree>
    <p:extLst>
      <p:ext uri="{BB962C8B-B14F-4D97-AF65-F5344CB8AC3E}">
        <p14:creationId xmlns:p14="http://schemas.microsoft.com/office/powerpoint/2010/main" val="187842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19</a:t>
            </a:fld>
            <a:endParaRPr lang="en-US"/>
          </a:p>
        </p:txBody>
      </p:sp>
    </p:spTree>
    <p:extLst>
      <p:ext uri="{BB962C8B-B14F-4D97-AF65-F5344CB8AC3E}">
        <p14:creationId xmlns:p14="http://schemas.microsoft.com/office/powerpoint/2010/main" val="2070683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20</a:t>
            </a:fld>
            <a:endParaRPr lang="en-US"/>
          </a:p>
        </p:txBody>
      </p:sp>
    </p:spTree>
    <p:extLst>
      <p:ext uri="{BB962C8B-B14F-4D97-AF65-F5344CB8AC3E}">
        <p14:creationId xmlns:p14="http://schemas.microsoft.com/office/powerpoint/2010/main" val="206320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21</a:t>
            </a:fld>
            <a:endParaRPr lang="en-US"/>
          </a:p>
        </p:txBody>
      </p:sp>
    </p:spTree>
    <p:extLst>
      <p:ext uri="{BB962C8B-B14F-4D97-AF65-F5344CB8AC3E}">
        <p14:creationId xmlns:p14="http://schemas.microsoft.com/office/powerpoint/2010/main" val="198713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22</a:t>
            </a:fld>
            <a:endParaRPr lang="en-US"/>
          </a:p>
        </p:txBody>
      </p:sp>
    </p:spTree>
    <p:extLst>
      <p:ext uri="{BB962C8B-B14F-4D97-AF65-F5344CB8AC3E}">
        <p14:creationId xmlns:p14="http://schemas.microsoft.com/office/powerpoint/2010/main" val="167133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a:t>
            </a:fld>
            <a:endParaRPr lang="en-US"/>
          </a:p>
        </p:txBody>
      </p:sp>
    </p:spTree>
    <p:extLst>
      <p:ext uri="{BB962C8B-B14F-4D97-AF65-F5344CB8AC3E}">
        <p14:creationId xmlns:p14="http://schemas.microsoft.com/office/powerpoint/2010/main" val="27106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23</a:t>
            </a:fld>
            <a:endParaRPr lang="en-US"/>
          </a:p>
        </p:txBody>
      </p:sp>
    </p:spTree>
    <p:extLst>
      <p:ext uri="{BB962C8B-B14F-4D97-AF65-F5344CB8AC3E}">
        <p14:creationId xmlns:p14="http://schemas.microsoft.com/office/powerpoint/2010/main" val="41183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24</a:t>
            </a:fld>
            <a:endParaRPr lang="en-US"/>
          </a:p>
        </p:txBody>
      </p:sp>
    </p:spTree>
    <p:extLst>
      <p:ext uri="{BB962C8B-B14F-4D97-AF65-F5344CB8AC3E}">
        <p14:creationId xmlns:p14="http://schemas.microsoft.com/office/powerpoint/2010/main" val="592069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25</a:t>
            </a:fld>
            <a:endParaRPr lang="en-US"/>
          </a:p>
        </p:txBody>
      </p:sp>
    </p:spTree>
    <p:extLst>
      <p:ext uri="{BB962C8B-B14F-4D97-AF65-F5344CB8AC3E}">
        <p14:creationId xmlns:p14="http://schemas.microsoft.com/office/powerpoint/2010/main" val="1128110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26</a:t>
            </a:fld>
            <a:endParaRPr lang="en-US"/>
          </a:p>
        </p:txBody>
      </p:sp>
    </p:spTree>
    <p:extLst>
      <p:ext uri="{BB962C8B-B14F-4D97-AF65-F5344CB8AC3E}">
        <p14:creationId xmlns:p14="http://schemas.microsoft.com/office/powerpoint/2010/main" val="15727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27</a:t>
            </a:fld>
            <a:endParaRPr lang="en-US"/>
          </a:p>
        </p:txBody>
      </p:sp>
    </p:spTree>
    <p:extLst>
      <p:ext uri="{BB962C8B-B14F-4D97-AF65-F5344CB8AC3E}">
        <p14:creationId xmlns:p14="http://schemas.microsoft.com/office/powerpoint/2010/main" val="1940022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28</a:t>
            </a:fld>
            <a:endParaRPr lang="en-US"/>
          </a:p>
        </p:txBody>
      </p:sp>
    </p:spTree>
    <p:extLst>
      <p:ext uri="{BB962C8B-B14F-4D97-AF65-F5344CB8AC3E}">
        <p14:creationId xmlns:p14="http://schemas.microsoft.com/office/powerpoint/2010/main" val="214098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812054B-93C6-9A4D-B941-6D09AC595E62}" type="slidenum">
              <a:rPr lang="en-US" smtClean="0"/>
              <a:t>30</a:t>
            </a:fld>
            <a:endParaRPr lang="en-US"/>
          </a:p>
        </p:txBody>
      </p:sp>
    </p:spTree>
    <p:extLst>
      <p:ext uri="{BB962C8B-B14F-4D97-AF65-F5344CB8AC3E}">
        <p14:creationId xmlns:p14="http://schemas.microsoft.com/office/powerpoint/2010/main" val="66195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48</a:t>
            </a:fld>
            <a:endParaRPr lang="en-US"/>
          </a:p>
        </p:txBody>
      </p:sp>
    </p:spTree>
    <p:extLst>
      <p:ext uri="{BB962C8B-B14F-4D97-AF65-F5344CB8AC3E}">
        <p14:creationId xmlns:p14="http://schemas.microsoft.com/office/powerpoint/2010/main" val="115611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49</a:t>
            </a:fld>
            <a:endParaRPr lang="en-US"/>
          </a:p>
        </p:txBody>
      </p:sp>
    </p:spTree>
    <p:extLst>
      <p:ext uri="{BB962C8B-B14F-4D97-AF65-F5344CB8AC3E}">
        <p14:creationId xmlns:p14="http://schemas.microsoft.com/office/powerpoint/2010/main" val="2096582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 (command</a:t>
            </a:r>
            <a:r>
              <a:rPr lang="en-US" baseline="0" dirty="0" smtClean="0"/>
              <a:t> line interface)</a:t>
            </a:r>
            <a:endParaRPr lang="en-US" dirty="0"/>
          </a:p>
        </p:txBody>
      </p:sp>
      <p:sp>
        <p:nvSpPr>
          <p:cNvPr id="4" name="Slide Number Placeholder 3"/>
          <p:cNvSpPr>
            <a:spLocks noGrp="1"/>
          </p:cNvSpPr>
          <p:nvPr>
            <p:ph type="sldNum" sz="quarter" idx="10"/>
          </p:nvPr>
        </p:nvSpPr>
        <p:spPr/>
        <p:txBody>
          <a:bodyPr/>
          <a:lstStyle/>
          <a:p>
            <a:fld id="{6812054B-93C6-9A4D-B941-6D09AC595E62}" type="slidenum">
              <a:rPr lang="en-US" smtClean="0"/>
              <a:t>51</a:t>
            </a:fld>
            <a:endParaRPr lang="en-US"/>
          </a:p>
        </p:txBody>
      </p:sp>
    </p:spTree>
    <p:extLst>
      <p:ext uri="{BB962C8B-B14F-4D97-AF65-F5344CB8AC3E}">
        <p14:creationId xmlns:p14="http://schemas.microsoft.com/office/powerpoint/2010/main" val="64203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3</a:t>
            </a:fld>
            <a:endParaRPr lang="en-US"/>
          </a:p>
        </p:txBody>
      </p:sp>
    </p:spTree>
    <p:extLst>
      <p:ext uri="{BB962C8B-B14F-4D97-AF65-F5344CB8AC3E}">
        <p14:creationId xmlns:p14="http://schemas.microsoft.com/office/powerpoint/2010/main" val="186522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Elasticsearch</a:t>
            </a:r>
            <a:r>
              <a:rPr lang="en-US" dirty="0" smtClean="0"/>
              <a:t>, </a:t>
            </a:r>
            <a:r>
              <a:rPr lang="en-US" dirty="0" err="1" smtClean="0"/>
              <a:t>Logstash</a:t>
            </a:r>
            <a:r>
              <a:rPr lang="en-US" dirty="0" smtClean="0"/>
              <a:t>, Beats, </a:t>
            </a:r>
            <a:r>
              <a:rPr lang="en-US" dirty="0" err="1" smtClean="0"/>
              <a:t>Kibana</a:t>
            </a:r>
            <a:r>
              <a:rPr lang="en-US" dirty="0" smtClean="0"/>
              <a:t>, and X-Pack</a:t>
            </a:r>
            <a:endParaRPr lang="en-US" dirty="0"/>
          </a:p>
        </p:txBody>
      </p:sp>
      <p:sp>
        <p:nvSpPr>
          <p:cNvPr id="4" name="Slide Number Placeholder 3"/>
          <p:cNvSpPr>
            <a:spLocks noGrp="1"/>
          </p:cNvSpPr>
          <p:nvPr>
            <p:ph type="sldNum" sz="quarter" idx="10"/>
          </p:nvPr>
        </p:nvSpPr>
        <p:spPr/>
        <p:txBody>
          <a:bodyPr/>
          <a:lstStyle/>
          <a:p>
            <a:fld id="{6812054B-93C6-9A4D-B941-6D09AC595E62}" type="slidenum">
              <a:rPr lang="en-US" smtClean="0"/>
              <a:t>52</a:t>
            </a:fld>
            <a:endParaRPr lang="en-US"/>
          </a:p>
        </p:txBody>
      </p:sp>
    </p:spTree>
    <p:extLst>
      <p:ext uri="{BB962C8B-B14F-4D97-AF65-F5344CB8AC3E}">
        <p14:creationId xmlns:p14="http://schemas.microsoft.com/office/powerpoint/2010/main" val="88457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4</a:t>
            </a:fld>
            <a:endParaRPr lang="en-US"/>
          </a:p>
        </p:txBody>
      </p:sp>
    </p:spTree>
    <p:extLst>
      <p:ext uri="{BB962C8B-B14F-4D97-AF65-F5344CB8AC3E}">
        <p14:creationId xmlns:p14="http://schemas.microsoft.com/office/powerpoint/2010/main" val="158379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5</a:t>
            </a:fld>
            <a:endParaRPr lang="en-US"/>
          </a:p>
        </p:txBody>
      </p:sp>
    </p:spTree>
    <p:extLst>
      <p:ext uri="{BB962C8B-B14F-4D97-AF65-F5344CB8AC3E}">
        <p14:creationId xmlns:p14="http://schemas.microsoft.com/office/powerpoint/2010/main" val="142898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9</a:t>
            </a:fld>
            <a:endParaRPr lang="en-US"/>
          </a:p>
        </p:txBody>
      </p:sp>
    </p:spTree>
    <p:extLst>
      <p:ext uri="{BB962C8B-B14F-4D97-AF65-F5344CB8AC3E}">
        <p14:creationId xmlns:p14="http://schemas.microsoft.com/office/powerpoint/2010/main" val="71323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2054B-93C6-9A4D-B941-6D09AC595E62}" type="slidenum">
              <a:rPr lang="en-US" smtClean="0"/>
              <a:t>10</a:t>
            </a:fld>
            <a:endParaRPr lang="en-US"/>
          </a:p>
        </p:txBody>
      </p:sp>
    </p:spTree>
    <p:extLst>
      <p:ext uri="{BB962C8B-B14F-4D97-AF65-F5344CB8AC3E}">
        <p14:creationId xmlns:p14="http://schemas.microsoft.com/office/powerpoint/2010/main" val="124529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11</a:t>
            </a:fld>
            <a:endParaRPr lang="en-US"/>
          </a:p>
        </p:txBody>
      </p:sp>
    </p:spTree>
    <p:extLst>
      <p:ext uri="{BB962C8B-B14F-4D97-AF65-F5344CB8AC3E}">
        <p14:creationId xmlns:p14="http://schemas.microsoft.com/office/powerpoint/2010/main" val="1894664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2054B-93C6-9A4D-B941-6D09AC595E62}" type="slidenum">
              <a:rPr lang="en-US" smtClean="0"/>
              <a:t>12</a:t>
            </a:fld>
            <a:endParaRPr lang="en-US"/>
          </a:p>
        </p:txBody>
      </p:sp>
    </p:spTree>
    <p:extLst>
      <p:ext uri="{BB962C8B-B14F-4D97-AF65-F5344CB8AC3E}">
        <p14:creationId xmlns:p14="http://schemas.microsoft.com/office/powerpoint/2010/main" val="108259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rIns="91440"/>
          <a:lstStyle>
            <a:lvl1pPr algn="ctr">
              <a:defRPr sz="3200">
                <a:solidFill>
                  <a:schemeClr val="tx1"/>
                </a:solidFill>
              </a:defRPr>
            </a:lvl1pPr>
          </a:lstStyle>
          <a:p>
            <a:r>
              <a:rPr lang="en-US" smtClean="0"/>
              <a:t>Click to edit Master title style</a:t>
            </a:r>
            <a:endParaRPr lang="de-AT"/>
          </a:p>
        </p:txBody>
      </p:sp>
      <p:sp>
        <p:nvSpPr>
          <p:cNvPr id="3075" name="Rectangle 3"/>
          <p:cNvSpPr>
            <a:spLocks noGrp="1" noChangeArrowheads="1"/>
          </p:cNvSpPr>
          <p:nvPr>
            <p:ph type="subTitle" idx="1"/>
          </p:nvPr>
        </p:nvSpPr>
        <p:spPr>
          <a:xfrm>
            <a:off x="1371600" y="3886200"/>
            <a:ext cx="6400800" cy="1752600"/>
          </a:xfrm>
        </p:spPr>
        <p:txBody>
          <a:bodyPr lIns="91440"/>
          <a:lstStyle>
            <a:lvl1pPr marL="0" indent="0" algn="ctr">
              <a:buFont typeface="Wingdings" pitchFamily="2" charset="2"/>
              <a:buNone/>
              <a:defRPr sz="2000"/>
            </a:lvl1pPr>
          </a:lstStyle>
          <a:p>
            <a:r>
              <a:rPr lang="en-US" smtClean="0"/>
              <a:t>Click to edit Master subtitle style</a:t>
            </a:r>
            <a:endParaRPr lang="de-AT"/>
          </a:p>
        </p:txBody>
      </p:sp>
      <p:pic>
        <p:nvPicPr>
          <p:cNvPr id="3087" name="Picture 15" descr="INF_Logo"/>
          <p:cNvPicPr>
            <a:picLocks noChangeAspect="1" noChangeArrowheads="1"/>
          </p:cNvPicPr>
          <p:nvPr/>
        </p:nvPicPr>
        <p:blipFill>
          <a:blip r:embed="rId2" cstate="print"/>
          <a:srcRect/>
          <a:stretch>
            <a:fillRect/>
          </a:stretch>
        </p:blipFill>
        <p:spPr bwMode="auto">
          <a:xfrm>
            <a:off x="250825" y="260350"/>
            <a:ext cx="2713038" cy="719138"/>
          </a:xfrm>
          <a:prstGeom prst="rect">
            <a:avLst/>
          </a:prstGeom>
          <a:noFill/>
        </p:spPr>
      </p:pic>
    </p:spTree>
    <p:extLst>
      <p:ext uri="{BB962C8B-B14F-4D97-AF65-F5344CB8AC3E}">
        <p14:creationId xmlns:p14="http://schemas.microsoft.com/office/powerpoint/2010/main" val="28519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AT"/>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Tree>
    <p:extLst>
      <p:ext uri="{BB962C8B-B14F-4D97-AF65-F5344CB8AC3E}">
        <p14:creationId xmlns:p14="http://schemas.microsoft.com/office/powerpoint/2010/main" val="200757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42113" y="195263"/>
            <a:ext cx="2151062" cy="5930900"/>
          </a:xfrm>
        </p:spPr>
        <p:txBody>
          <a:bodyPr vert="eaVert"/>
          <a:lstStyle/>
          <a:p>
            <a:r>
              <a:rPr lang="en-US" smtClean="0"/>
              <a:t>Click to edit Master title style</a:t>
            </a:r>
            <a:endParaRPr lang="de-AT"/>
          </a:p>
        </p:txBody>
      </p:sp>
      <p:sp>
        <p:nvSpPr>
          <p:cNvPr id="3" name="Vertikaler Textplatzhalter 2"/>
          <p:cNvSpPr>
            <a:spLocks noGrp="1"/>
          </p:cNvSpPr>
          <p:nvPr>
            <p:ph type="body" orient="vert" idx="1"/>
          </p:nvPr>
        </p:nvSpPr>
        <p:spPr>
          <a:xfrm>
            <a:off x="287338" y="195263"/>
            <a:ext cx="6302375" cy="5930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Tree>
    <p:extLst>
      <p:ext uri="{BB962C8B-B14F-4D97-AF65-F5344CB8AC3E}">
        <p14:creationId xmlns:p14="http://schemas.microsoft.com/office/powerpoint/2010/main" val="1936835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a:xfrm>
            <a:off x="457200" y="6356350"/>
            <a:ext cx="2133600" cy="365125"/>
          </a:xfrm>
          <a:prstGeom prst="rect">
            <a:avLst/>
          </a:prstGeom>
        </p:spPr>
        <p:txBody>
          <a:bodyPr rtlCol="0"/>
          <a:lstStyle>
            <a:lvl1pPr fontAlgn="auto">
              <a:spcBef>
                <a:spcPts val="0"/>
              </a:spcBef>
              <a:spcAft>
                <a:spcPts val="0"/>
              </a:spcAft>
              <a:defRPr>
                <a:solidFill>
                  <a:srgbClr val="437085"/>
                </a:solidFill>
                <a:latin typeface="+mn-lt"/>
                <a:ea typeface="+mn-ea"/>
                <a:cs typeface="+mn-cs"/>
              </a:defRPr>
            </a:lvl1pPr>
          </a:lstStyle>
          <a:p>
            <a:fld id="{6C2F0AED-A142-734B-A845-3ABF011CAC53}" type="datetimeFigureOut">
              <a:rPr lang="en-US" smtClean="0"/>
              <a:t>12/13/17</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437085"/>
                </a:solidFill>
              </a:defRPr>
            </a:lvl1pPr>
          </a:lstStyle>
          <a:p>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437085"/>
                </a:solidFill>
              </a:defRPr>
            </a:lvl1pPr>
          </a:lstStyle>
          <a:p>
            <a:fld id="{0530ABDA-CF4A-404A-8BCA-A17E889A43E2}" type="slidenum">
              <a:rPr lang="en-US" smtClean="0"/>
              <a:t>‹Nr.›</a:t>
            </a:fld>
            <a:endParaRPr lang="en-US"/>
          </a:p>
        </p:txBody>
      </p:sp>
    </p:spTree>
    <p:extLst>
      <p:ext uri="{BB962C8B-B14F-4D97-AF65-F5344CB8AC3E}">
        <p14:creationId xmlns:p14="http://schemas.microsoft.com/office/powerpoint/2010/main" val="160599240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rtlCol="0"/>
          <a:lstStyle>
            <a:lvl1pPr fontAlgn="auto">
              <a:spcBef>
                <a:spcPts val="0"/>
              </a:spcBef>
              <a:spcAft>
                <a:spcPts val="0"/>
              </a:spcAft>
              <a:defRPr>
                <a:solidFill>
                  <a:schemeClr val="tx1">
                    <a:tint val="75000"/>
                  </a:schemeClr>
                </a:solidFill>
                <a:latin typeface="+mn-lt"/>
                <a:ea typeface="+mn-ea"/>
                <a:cs typeface="+mn-cs"/>
              </a:defRPr>
            </a:lvl1pPr>
          </a:lstStyle>
          <a:p>
            <a:fld id="{6C2F0AED-A142-734B-A845-3ABF011CAC53}" type="datetimeFigureOut">
              <a:rPr lang="en-US" smtClean="0"/>
              <a:t>12/13/17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0530ABDA-CF4A-404A-8BCA-A17E889A43E2}" type="slidenum">
              <a:rPr lang="en-US" smtClean="0"/>
              <a:t>‹Nr.›</a:t>
            </a:fld>
            <a:endParaRPr lang="en-US"/>
          </a:p>
        </p:txBody>
      </p:sp>
    </p:spTree>
    <p:extLst>
      <p:ext uri="{BB962C8B-B14F-4D97-AF65-F5344CB8AC3E}">
        <p14:creationId xmlns:p14="http://schemas.microsoft.com/office/powerpoint/2010/main" val="414245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AT"/>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Tree>
    <p:extLst>
      <p:ext uri="{BB962C8B-B14F-4D97-AF65-F5344CB8AC3E}">
        <p14:creationId xmlns:p14="http://schemas.microsoft.com/office/powerpoint/2010/main" val="75159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354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AT"/>
          </a:p>
        </p:txBody>
      </p:sp>
      <p:sp>
        <p:nvSpPr>
          <p:cNvPr id="3" name="Inhaltsplatzhalter 2"/>
          <p:cNvSpPr>
            <a:spLocks noGrp="1"/>
          </p:cNvSpPr>
          <p:nvPr>
            <p:ph sz="half" idx="1"/>
          </p:nvPr>
        </p:nvSpPr>
        <p:spPr>
          <a:xfrm>
            <a:off x="287338" y="1125538"/>
            <a:ext cx="4208462"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Inhaltsplatzhalter 3"/>
          <p:cNvSpPr>
            <a:spLocks noGrp="1"/>
          </p:cNvSpPr>
          <p:nvPr>
            <p:ph sz="half" idx="2"/>
          </p:nvPr>
        </p:nvSpPr>
        <p:spPr>
          <a:xfrm>
            <a:off x="4648200" y="1125538"/>
            <a:ext cx="4208463"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Tree>
    <p:extLst>
      <p:ext uri="{BB962C8B-B14F-4D97-AF65-F5344CB8AC3E}">
        <p14:creationId xmlns:p14="http://schemas.microsoft.com/office/powerpoint/2010/main" val="342784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Tree>
    <p:extLst>
      <p:ext uri="{BB962C8B-B14F-4D97-AF65-F5344CB8AC3E}">
        <p14:creationId xmlns:p14="http://schemas.microsoft.com/office/powerpoint/2010/main" val="279979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AT"/>
          </a:p>
        </p:txBody>
      </p:sp>
    </p:spTree>
    <p:extLst>
      <p:ext uri="{BB962C8B-B14F-4D97-AF65-F5344CB8AC3E}">
        <p14:creationId xmlns:p14="http://schemas.microsoft.com/office/powerpoint/2010/main" val="239775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04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993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AT"/>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0555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spect="1" noChangeArrowheads="1"/>
          </p:cNvSpPr>
          <p:nvPr>
            <p:ph type="title"/>
          </p:nvPr>
        </p:nvSpPr>
        <p:spPr bwMode="auto">
          <a:xfrm>
            <a:off x="1557338" y="195263"/>
            <a:ext cx="7335837" cy="490537"/>
          </a:xfrm>
          <a:prstGeom prst="rect">
            <a:avLst/>
          </a:prstGeom>
          <a:noFill/>
          <a:ln w="9525">
            <a:noFill/>
            <a:miter lim="800000"/>
            <a:headEnd/>
            <a:tailEnd/>
          </a:ln>
          <a:effectLst/>
        </p:spPr>
        <p:txBody>
          <a:bodyPr vert="horz" wrap="square" lIns="91440" tIns="45720" rIns="0" bIns="45720" numCol="1" anchor="ctr" anchorCtr="0" compatLnSpc="1">
            <a:prstTxWarp prst="textNoShape">
              <a:avLst/>
            </a:prstTxWarp>
          </a:bodyPr>
          <a:lstStyle/>
          <a:p>
            <a:pPr lvl="0"/>
            <a:r>
              <a:rPr lang="de-AT" smtClean="0"/>
              <a:t>Titelmasterformat durch Klicken bearbeiten</a:t>
            </a:r>
          </a:p>
        </p:txBody>
      </p:sp>
      <p:sp>
        <p:nvSpPr>
          <p:cNvPr id="1027" name="Rectangle 3"/>
          <p:cNvSpPr>
            <a:spLocks noGrp="1" noChangeArrowheads="1"/>
          </p:cNvSpPr>
          <p:nvPr>
            <p:ph type="body" idx="1"/>
          </p:nvPr>
        </p:nvSpPr>
        <p:spPr bwMode="auto">
          <a:xfrm>
            <a:off x="287338" y="1125538"/>
            <a:ext cx="8569325" cy="5000625"/>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de-AT" smtClean="0"/>
              <a:t>Textmasterformate durch Klicken bearbeiten</a:t>
            </a:r>
          </a:p>
          <a:p>
            <a:pPr lvl="1"/>
            <a:r>
              <a:rPr lang="de-AT" smtClean="0"/>
              <a:t>Zweite Ebene</a:t>
            </a:r>
          </a:p>
          <a:p>
            <a:pPr lvl="2"/>
            <a:r>
              <a:rPr lang="de-AT" smtClean="0"/>
              <a:t>Dritte Ebene</a:t>
            </a:r>
          </a:p>
          <a:p>
            <a:pPr lvl="3"/>
            <a:r>
              <a:rPr lang="de-AT" smtClean="0"/>
              <a:t>Vierte Ebene</a:t>
            </a:r>
          </a:p>
          <a:p>
            <a:pPr lvl="4"/>
            <a:r>
              <a:rPr lang="de-AT" smtClean="0"/>
              <a:t>Fünfte Ebene</a:t>
            </a:r>
          </a:p>
        </p:txBody>
      </p:sp>
      <p:pic>
        <p:nvPicPr>
          <p:cNvPr id="1040" name="Picture 16" descr="INF_Bildmarke"/>
          <p:cNvPicPr>
            <a:picLocks noChangeAspect="1" noChangeArrowheads="1"/>
          </p:cNvPicPr>
          <p:nvPr/>
        </p:nvPicPr>
        <p:blipFill>
          <a:blip r:embed="rId15" cstate="print"/>
          <a:srcRect/>
          <a:stretch>
            <a:fillRect/>
          </a:stretch>
        </p:blipFill>
        <p:spPr bwMode="auto">
          <a:xfrm>
            <a:off x="250825" y="165100"/>
            <a:ext cx="1119188" cy="539750"/>
          </a:xfrm>
          <a:prstGeom prst="rect">
            <a:avLst/>
          </a:prstGeom>
          <a:noFill/>
        </p:spPr>
      </p:pic>
      <p:pic>
        <p:nvPicPr>
          <p:cNvPr id="1042" name="Picture 18" descr="ffi_schriftzug_EN"/>
          <p:cNvPicPr>
            <a:picLocks noChangeAspect="1" noChangeArrowheads="1"/>
          </p:cNvPicPr>
          <p:nvPr/>
        </p:nvPicPr>
        <p:blipFill>
          <a:blip r:embed="rId16" cstate="print"/>
          <a:srcRect/>
          <a:stretch>
            <a:fillRect/>
          </a:stretch>
        </p:blipFill>
        <p:spPr bwMode="auto">
          <a:xfrm>
            <a:off x="6588125" y="6453188"/>
            <a:ext cx="2314575" cy="136525"/>
          </a:xfrm>
          <a:prstGeom prst="rect">
            <a:avLst/>
          </a:prstGeom>
          <a:noFill/>
        </p:spPr>
      </p:pic>
    </p:spTree>
    <p:extLst>
      <p:ext uri="{BB962C8B-B14F-4D97-AF65-F5344CB8AC3E}">
        <p14:creationId xmlns:p14="http://schemas.microsoft.com/office/powerpoint/2010/main" val="2406786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r" rtl="0" eaLnBrk="1" fontAlgn="base" hangingPunct="1">
        <a:spcBef>
          <a:spcPct val="0"/>
        </a:spcBef>
        <a:spcAft>
          <a:spcPct val="0"/>
        </a:spcAft>
        <a:defRPr sz="2400" b="1">
          <a:solidFill>
            <a:schemeClr val="tx2"/>
          </a:solidFill>
          <a:latin typeface="+mj-lt"/>
          <a:ea typeface="+mj-ea"/>
          <a:cs typeface="+mj-cs"/>
        </a:defRPr>
      </a:lvl1pPr>
      <a:lvl2pPr algn="r" rtl="0" eaLnBrk="1" fontAlgn="base" hangingPunct="1">
        <a:spcBef>
          <a:spcPct val="0"/>
        </a:spcBef>
        <a:spcAft>
          <a:spcPct val="0"/>
        </a:spcAft>
        <a:defRPr sz="2400" b="1">
          <a:solidFill>
            <a:schemeClr val="tx2"/>
          </a:solidFill>
          <a:latin typeface="Arial" charset="0"/>
        </a:defRPr>
      </a:lvl2pPr>
      <a:lvl3pPr algn="r" rtl="0" eaLnBrk="1" fontAlgn="base" hangingPunct="1">
        <a:spcBef>
          <a:spcPct val="0"/>
        </a:spcBef>
        <a:spcAft>
          <a:spcPct val="0"/>
        </a:spcAft>
        <a:defRPr sz="2400" b="1">
          <a:solidFill>
            <a:schemeClr val="tx2"/>
          </a:solidFill>
          <a:latin typeface="Arial" charset="0"/>
        </a:defRPr>
      </a:lvl3pPr>
      <a:lvl4pPr algn="r" rtl="0" eaLnBrk="1" fontAlgn="base" hangingPunct="1">
        <a:spcBef>
          <a:spcPct val="0"/>
        </a:spcBef>
        <a:spcAft>
          <a:spcPct val="0"/>
        </a:spcAft>
        <a:defRPr sz="2400" b="1">
          <a:solidFill>
            <a:schemeClr val="tx2"/>
          </a:solidFill>
          <a:latin typeface="Arial" charset="0"/>
        </a:defRPr>
      </a:lvl4pPr>
      <a:lvl5pPr algn="r" rtl="0" eaLnBrk="1" fontAlgn="base" hangingPunct="1">
        <a:spcBef>
          <a:spcPct val="0"/>
        </a:spcBef>
        <a:spcAft>
          <a:spcPct val="0"/>
        </a:spcAft>
        <a:defRPr sz="2400" b="1">
          <a:solidFill>
            <a:schemeClr val="tx2"/>
          </a:solidFill>
          <a:latin typeface="Arial" charset="0"/>
        </a:defRPr>
      </a:lvl5pPr>
      <a:lvl6pPr marL="457200" algn="r" rtl="0" eaLnBrk="1" fontAlgn="base" hangingPunct="1">
        <a:spcBef>
          <a:spcPct val="0"/>
        </a:spcBef>
        <a:spcAft>
          <a:spcPct val="0"/>
        </a:spcAft>
        <a:defRPr sz="2400" b="1">
          <a:solidFill>
            <a:schemeClr val="tx2"/>
          </a:solidFill>
          <a:latin typeface="Arial" charset="0"/>
        </a:defRPr>
      </a:lvl6pPr>
      <a:lvl7pPr marL="914400" algn="r" rtl="0" eaLnBrk="1" fontAlgn="base" hangingPunct="1">
        <a:spcBef>
          <a:spcPct val="0"/>
        </a:spcBef>
        <a:spcAft>
          <a:spcPct val="0"/>
        </a:spcAft>
        <a:defRPr sz="2400" b="1">
          <a:solidFill>
            <a:schemeClr val="tx2"/>
          </a:solidFill>
          <a:latin typeface="Arial" charset="0"/>
        </a:defRPr>
      </a:lvl7pPr>
      <a:lvl8pPr marL="1371600" algn="r" rtl="0" eaLnBrk="1" fontAlgn="base" hangingPunct="1">
        <a:spcBef>
          <a:spcPct val="0"/>
        </a:spcBef>
        <a:spcAft>
          <a:spcPct val="0"/>
        </a:spcAft>
        <a:defRPr sz="2400" b="1">
          <a:solidFill>
            <a:schemeClr val="tx2"/>
          </a:solidFill>
          <a:latin typeface="Arial" charset="0"/>
        </a:defRPr>
      </a:lvl8pPr>
      <a:lvl9pPr marL="1828800" algn="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SzPct val="90000"/>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SzPct val="75000"/>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21.tif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tiff"/><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ucene.apache.org/core/6_2_1/core/overview-summary.html#overview.descriptio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ucene.apache.org/solr/" TargetMode="Externa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Scoring </a:t>
            </a:r>
            <a:r>
              <a:rPr lang="en-US" smtClean="0"/>
              <a:t>and </a:t>
            </a:r>
            <a:r>
              <a:rPr lang="en-US" smtClean="0"/>
              <a:t>Search</a:t>
            </a:r>
            <a:endParaRPr lang="en-US" sz="1800" dirty="0"/>
          </a:p>
        </p:txBody>
      </p:sp>
      <p:sp>
        <p:nvSpPr>
          <p:cNvPr id="3" name="Subtitle 2"/>
          <p:cNvSpPr>
            <a:spLocks noGrp="1"/>
          </p:cNvSpPr>
          <p:nvPr>
            <p:ph type="subTitle" idx="1"/>
          </p:nvPr>
        </p:nvSpPr>
        <p:spPr/>
        <p:txBody>
          <a:bodyPr/>
          <a:lstStyle/>
          <a:p>
            <a:r>
              <a:rPr lang="en-US" dirty="0" err="1" smtClean="0"/>
              <a:t>Navid</a:t>
            </a:r>
            <a:r>
              <a:rPr lang="en-US" dirty="0" smtClean="0"/>
              <a:t> </a:t>
            </a:r>
            <a:r>
              <a:rPr lang="en-US" dirty="0" err="1" smtClean="0"/>
              <a:t>Rekabsaz</a:t>
            </a:r>
            <a:endParaRPr lang="en-US" dirty="0" smtClean="0"/>
          </a:p>
          <a:p>
            <a:r>
              <a:rPr lang="en-US" dirty="0" err="1" smtClean="0"/>
              <a:t>rekabsaz@ifs.tuwien.ac.at</a:t>
            </a:r>
            <a:endParaRPr lang="en-US" dirty="0"/>
          </a:p>
        </p:txBody>
      </p:sp>
      <p:sp>
        <p:nvSpPr>
          <p:cNvPr id="5" name="Textfeld 4"/>
          <p:cNvSpPr txBox="1"/>
          <p:nvPr/>
        </p:nvSpPr>
        <p:spPr>
          <a:xfrm>
            <a:off x="1346662" y="66501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1256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Retrieval</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Calibri" charset="0"/>
                <a:cs typeface="Calibri" charset="0"/>
              </a:rPr>
              <a:t>Disadvantages of Boolean Search</a:t>
            </a:r>
          </a:p>
          <a:p>
            <a:pPr lvl="1"/>
            <a:r>
              <a:rPr lang="en-GB" dirty="0" smtClean="0">
                <a:latin typeface="Calibri" charset="0"/>
                <a:ea typeface="Calibri" charset="0"/>
                <a:cs typeface="Calibri" charset="0"/>
              </a:rPr>
              <a:t>Feast or Famine</a:t>
            </a:r>
          </a:p>
          <a:p>
            <a:pPr lvl="2"/>
            <a:r>
              <a:rPr lang="en-US" dirty="0" smtClean="0">
                <a:latin typeface="Calibri" charset="0"/>
                <a:ea typeface="Calibri" charset="0"/>
                <a:cs typeface="Calibri" charset="0"/>
              </a:rPr>
              <a:t>Boolean queries often result in either too few (zero) or too many (1000s) results.</a:t>
            </a:r>
          </a:p>
          <a:p>
            <a:pPr lvl="2"/>
            <a:r>
              <a:rPr lang="en-US" dirty="0" smtClean="0">
                <a:latin typeface="Calibri" charset="0"/>
                <a:ea typeface="Calibri" charset="0"/>
                <a:cs typeface="Calibri" charset="0"/>
              </a:rPr>
              <a:t>It takes a lot of skill to come up with a query that produces a manageable number of hits.</a:t>
            </a:r>
          </a:p>
          <a:p>
            <a:pPr lvl="3"/>
            <a:r>
              <a:rPr lang="en-US" dirty="0" smtClean="0">
                <a:latin typeface="Calibri" charset="0"/>
                <a:ea typeface="Calibri" charset="0"/>
                <a:cs typeface="Calibri" charset="0"/>
              </a:rPr>
              <a:t>AND gives too few; OR gives too many</a:t>
            </a:r>
          </a:p>
          <a:p>
            <a:pPr lvl="3"/>
            <a:r>
              <a:rPr lang="en-US" dirty="0" smtClean="0">
                <a:latin typeface="Calibri" charset="0"/>
                <a:ea typeface="Calibri" charset="0"/>
                <a:cs typeface="Calibri" charset="0"/>
              </a:rPr>
              <a:t>Phrased another way: AND produces high precision but low recall; OR gives low precision but high recall</a:t>
            </a:r>
          </a:p>
          <a:p>
            <a:pPr lvl="1"/>
            <a:r>
              <a:rPr lang="en-US" dirty="0" smtClean="0">
                <a:latin typeface="Calibri" charset="0"/>
                <a:ea typeface="Calibri" charset="0"/>
                <a:cs typeface="Calibri" charset="0"/>
              </a:rPr>
              <a:t>Difficult to rank output, some documents are more important than others</a:t>
            </a:r>
          </a:p>
          <a:p>
            <a:pPr lvl="2"/>
            <a:r>
              <a:rPr lang="en-US" dirty="0" smtClean="0">
                <a:latin typeface="Calibri" charset="0"/>
                <a:ea typeface="Calibri" charset="0"/>
                <a:cs typeface="Calibri" charset="0"/>
              </a:rPr>
              <a:t>Chronological order is often used</a:t>
            </a:r>
          </a:p>
          <a:p>
            <a:pPr lvl="1"/>
            <a:r>
              <a:rPr lang="en-US" dirty="0" smtClean="0">
                <a:latin typeface="Calibri" charset="0"/>
                <a:ea typeface="Calibri" charset="0"/>
                <a:cs typeface="Calibri" charset="0"/>
              </a:rPr>
              <a:t>All terms are </a:t>
            </a:r>
            <a:r>
              <a:rPr lang="en-US" dirty="0" smtClean="0">
                <a:solidFill>
                  <a:schemeClr val="accent1"/>
                </a:solidFill>
                <a:latin typeface="Calibri" charset="0"/>
                <a:ea typeface="Calibri" charset="0"/>
                <a:cs typeface="Calibri" charset="0"/>
              </a:rPr>
              <a:t>equally weighted</a:t>
            </a:r>
          </a:p>
          <a:p>
            <a:pPr lvl="1"/>
            <a:r>
              <a:rPr lang="en-US" dirty="0" smtClean="0">
                <a:latin typeface="Calibri" charset="0"/>
                <a:ea typeface="Calibri" charset="0"/>
                <a:cs typeface="Calibri" charset="0"/>
              </a:rPr>
              <a:t>Not good for the majority of users</a:t>
            </a:r>
          </a:p>
        </p:txBody>
      </p:sp>
    </p:spTree>
    <p:extLst>
      <p:ext uri="{BB962C8B-B14F-4D97-AF65-F5344CB8AC3E}">
        <p14:creationId xmlns:p14="http://schemas.microsoft.com/office/powerpoint/2010/main" val="166687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Boolean Retrieval to Ranked Retrieval</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Calibri" charset="0"/>
                <a:cs typeface="Calibri" charset="0"/>
              </a:rPr>
              <a:t>Rather than a set of documents satisfying a query expression (</a:t>
            </a:r>
            <a:r>
              <a:rPr lang="en-US" dirty="0" err="1" smtClean="0">
                <a:latin typeface="Calibri" charset="0"/>
                <a:ea typeface="Calibri" charset="0"/>
                <a:cs typeface="Calibri" charset="0"/>
              </a:rPr>
              <a:t>boolean</a:t>
            </a:r>
            <a:r>
              <a:rPr lang="en-US" dirty="0" smtClean="0">
                <a:latin typeface="Calibri" charset="0"/>
                <a:ea typeface="Calibri" charset="0"/>
                <a:cs typeface="Calibri" charset="0"/>
              </a:rPr>
              <a:t> retrieval), in </a:t>
            </a:r>
            <a:r>
              <a:rPr lang="en-US" dirty="0" smtClean="0">
                <a:solidFill>
                  <a:srgbClr val="FF0000"/>
                </a:solidFill>
                <a:latin typeface="Calibri" charset="0"/>
                <a:ea typeface="Calibri" charset="0"/>
                <a:cs typeface="Calibri" charset="0"/>
              </a:rPr>
              <a:t>ranked retrieval</a:t>
            </a:r>
            <a:r>
              <a:rPr lang="en-US" dirty="0" smtClean="0">
                <a:latin typeface="Calibri" charset="0"/>
                <a:ea typeface="Calibri" charset="0"/>
                <a:cs typeface="Calibri" charset="0"/>
              </a:rPr>
              <a:t>, the system uses a </a:t>
            </a:r>
            <a:r>
              <a:rPr lang="en-US" dirty="0" smtClean="0">
                <a:solidFill>
                  <a:srgbClr val="FF0000"/>
                </a:solidFill>
                <a:latin typeface="Calibri" charset="0"/>
                <a:ea typeface="Calibri" charset="0"/>
                <a:cs typeface="Calibri" charset="0"/>
              </a:rPr>
              <a:t>ranking algorithm </a:t>
            </a:r>
            <a:r>
              <a:rPr lang="en-US" dirty="0" smtClean="0">
                <a:latin typeface="Calibri" charset="0"/>
                <a:ea typeface="Calibri" charset="0"/>
                <a:cs typeface="Calibri" charset="0"/>
              </a:rPr>
              <a:t>to scores the relevance of the documents to a query and returns an ordered list of the (top) documents in the collection.</a:t>
            </a:r>
          </a:p>
          <a:p>
            <a:r>
              <a:rPr lang="en-US" dirty="0" smtClean="0">
                <a:solidFill>
                  <a:srgbClr val="FF0000"/>
                </a:solidFill>
                <a:latin typeface="Calibri" charset="0"/>
                <a:ea typeface="Calibri" charset="0"/>
                <a:cs typeface="Calibri" charset="0"/>
              </a:rPr>
              <a:t>Free text queries</a:t>
            </a:r>
            <a:r>
              <a:rPr lang="en-US" dirty="0" smtClean="0">
                <a:latin typeface="Calibri" charset="0"/>
                <a:ea typeface="Calibri" charset="0"/>
                <a:cs typeface="Calibri" charset="0"/>
              </a:rPr>
              <a:t>: Rather than a query language of operators and expressions (</a:t>
            </a:r>
            <a:r>
              <a:rPr lang="en-US" dirty="0" err="1" smtClean="0">
                <a:latin typeface="Calibri" charset="0"/>
                <a:ea typeface="Calibri" charset="0"/>
                <a:cs typeface="Calibri" charset="0"/>
              </a:rPr>
              <a:t>boolean</a:t>
            </a:r>
            <a:r>
              <a:rPr lang="en-US" dirty="0" smtClean="0">
                <a:latin typeface="Calibri" charset="0"/>
                <a:ea typeface="Calibri" charset="0"/>
                <a:cs typeface="Calibri" charset="0"/>
              </a:rPr>
              <a:t> query), the user’s query is just one or more words in a human language.</a:t>
            </a:r>
          </a:p>
        </p:txBody>
      </p:sp>
      <p:sp>
        <p:nvSpPr>
          <p:cNvPr id="5" name="Würfel 4"/>
          <p:cNvSpPr/>
          <p:nvPr/>
        </p:nvSpPr>
        <p:spPr>
          <a:xfrm>
            <a:off x="4573565" y="4604656"/>
            <a:ext cx="1528354" cy="1240971"/>
          </a:xfrm>
          <a:prstGeom prst="cub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Ranking algorithm</a:t>
            </a:r>
            <a:endParaRPr lang="en-US" dirty="0">
              <a:solidFill>
                <a:schemeClr val="tx1"/>
              </a:solidFill>
            </a:endParaRPr>
          </a:p>
        </p:txBody>
      </p:sp>
      <p:cxnSp>
        <p:nvCxnSpPr>
          <p:cNvPr id="9" name="Gekrümmte Verbindung 8"/>
          <p:cNvCxnSpPr/>
          <p:nvPr/>
        </p:nvCxnSpPr>
        <p:spPr>
          <a:xfrm>
            <a:off x="1710205" y="5355771"/>
            <a:ext cx="2689491" cy="305190"/>
          </a:xfrm>
          <a:prstGeom prst="curvedConnector3">
            <a:avLst>
              <a:gd name="adj1" fmla="val 50000"/>
            </a:avLst>
          </a:prstGeom>
          <a:ln w="349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2878127" y="5665705"/>
            <a:ext cx="728982" cy="369332"/>
          </a:xfrm>
          <a:prstGeom prst="rect">
            <a:avLst/>
          </a:prstGeom>
        </p:spPr>
        <p:txBody>
          <a:bodyPr wrap="none">
            <a:spAutoFit/>
          </a:bodyPr>
          <a:lstStyle/>
          <a:p>
            <a:r>
              <a:rPr lang="en-US" dirty="0" smtClean="0">
                <a:latin typeface="Calibri" charset="0"/>
                <a:ea typeface="Calibri" charset="0"/>
                <a:cs typeface="Calibri" charset="0"/>
              </a:rPr>
              <a:t>query</a:t>
            </a:r>
            <a:endParaRPr lang="en-US" dirty="0"/>
          </a:p>
        </p:txBody>
      </p:sp>
      <p:cxnSp>
        <p:nvCxnSpPr>
          <p:cNvPr id="20" name="Gerade Verbindung mit Pfeil 19"/>
          <p:cNvCxnSpPr>
            <a:endCxn id="5" idx="5"/>
          </p:cNvCxnSpPr>
          <p:nvPr/>
        </p:nvCxnSpPr>
        <p:spPr>
          <a:xfrm flipH="1" flipV="1">
            <a:off x="6101919" y="5070020"/>
            <a:ext cx="1092461" cy="26305"/>
          </a:xfrm>
          <a:prstGeom prst="straightConnector1">
            <a:avLst/>
          </a:prstGeom>
          <a:ln w="952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krümmte Verbindung 20"/>
          <p:cNvCxnSpPr/>
          <p:nvPr/>
        </p:nvCxnSpPr>
        <p:spPr>
          <a:xfrm rot="10800000">
            <a:off x="2395327" y="4716648"/>
            <a:ext cx="2073735" cy="291173"/>
          </a:xfrm>
          <a:prstGeom prst="curvedConnector3">
            <a:avLst>
              <a:gd name="adj1" fmla="val 50000"/>
            </a:avLst>
          </a:prstGeom>
          <a:ln w="349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4" name="Rechteck 23"/>
          <p:cNvSpPr/>
          <p:nvPr/>
        </p:nvSpPr>
        <p:spPr>
          <a:xfrm>
            <a:off x="3141995" y="4444375"/>
            <a:ext cx="1310808" cy="369332"/>
          </a:xfrm>
          <a:prstGeom prst="rect">
            <a:avLst/>
          </a:prstGeom>
        </p:spPr>
        <p:txBody>
          <a:bodyPr wrap="none">
            <a:spAutoFit/>
          </a:bodyPr>
          <a:lstStyle/>
          <a:p>
            <a:r>
              <a:rPr lang="en-US" dirty="0" smtClean="0">
                <a:latin typeface="Calibri" charset="0"/>
                <a:ea typeface="Calibri" charset="0"/>
                <a:cs typeface="Calibri" charset="0"/>
              </a:rPr>
              <a:t>ranked docs</a:t>
            </a:r>
            <a:endParaRPr lang="en-US" dirty="0"/>
          </a:p>
        </p:txBody>
      </p:sp>
      <p:sp>
        <p:nvSpPr>
          <p:cNvPr id="26" name="Rechteck 25"/>
          <p:cNvSpPr/>
          <p:nvPr/>
        </p:nvSpPr>
        <p:spPr>
          <a:xfrm>
            <a:off x="7305849" y="5648469"/>
            <a:ext cx="692562" cy="369332"/>
          </a:xfrm>
          <a:prstGeom prst="rect">
            <a:avLst/>
          </a:prstGeom>
        </p:spPr>
        <p:txBody>
          <a:bodyPr wrap="none">
            <a:spAutoFit/>
          </a:bodyPr>
          <a:lstStyle/>
          <a:p>
            <a:r>
              <a:rPr lang="en-US" dirty="0" smtClean="0">
                <a:latin typeface="Calibri" charset="0"/>
                <a:ea typeface="Calibri" charset="0"/>
                <a:cs typeface="Calibri" charset="0"/>
              </a:rPr>
              <a:t>index</a:t>
            </a:r>
            <a:endParaRPr lang="en-US" dirty="0"/>
          </a:p>
        </p:txBody>
      </p:sp>
      <p:sp>
        <p:nvSpPr>
          <p:cNvPr id="28" name="Eine Ecke des Rechtecks abrunden 27"/>
          <p:cNvSpPr/>
          <p:nvPr/>
        </p:nvSpPr>
        <p:spPr>
          <a:xfrm>
            <a:off x="1657953" y="4357290"/>
            <a:ext cx="366789" cy="439738"/>
          </a:xfrm>
          <a:prstGeom prst="round1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ine Ecke des Rechtecks abrunden 29"/>
          <p:cNvSpPr/>
          <p:nvPr/>
        </p:nvSpPr>
        <p:spPr>
          <a:xfrm>
            <a:off x="1731975" y="4444375"/>
            <a:ext cx="366789" cy="439738"/>
          </a:xfrm>
          <a:prstGeom prst="round1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ine Ecke des Rechtecks abrunden 30"/>
          <p:cNvSpPr/>
          <p:nvPr/>
        </p:nvSpPr>
        <p:spPr>
          <a:xfrm>
            <a:off x="1823416" y="4522753"/>
            <a:ext cx="366789" cy="439738"/>
          </a:xfrm>
          <a:prstGeom prst="round1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ine Ecke des Rechtecks abrunden 31"/>
          <p:cNvSpPr/>
          <p:nvPr/>
        </p:nvSpPr>
        <p:spPr>
          <a:xfrm>
            <a:off x="1927920" y="4601131"/>
            <a:ext cx="366789" cy="439738"/>
          </a:xfrm>
          <a:prstGeom prst="round1Rect">
            <a:avLst/>
          </a:prstGeom>
          <a:solidFill>
            <a:schemeClr val="bg2">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3"/>
          <p:cNvPicPr>
            <a:picLocks noChangeAspect="1"/>
          </p:cNvPicPr>
          <p:nvPr/>
        </p:nvPicPr>
        <p:blipFill>
          <a:blip r:embed="rId3"/>
          <a:stretch>
            <a:fillRect/>
          </a:stretch>
        </p:blipFill>
        <p:spPr>
          <a:xfrm>
            <a:off x="182844" y="4232241"/>
            <a:ext cx="1282700" cy="1460500"/>
          </a:xfrm>
          <a:prstGeom prst="rect">
            <a:avLst/>
          </a:prstGeom>
        </p:spPr>
      </p:pic>
      <p:pic>
        <p:nvPicPr>
          <p:cNvPr id="6" name="Bild 5"/>
          <p:cNvPicPr>
            <a:picLocks noChangeAspect="1"/>
          </p:cNvPicPr>
          <p:nvPr/>
        </p:nvPicPr>
        <p:blipFill>
          <a:blip r:embed="rId4"/>
          <a:stretch>
            <a:fillRect/>
          </a:stretch>
        </p:blipFill>
        <p:spPr>
          <a:xfrm>
            <a:off x="7283022" y="4469369"/>
            <a:ext cx="927100" cy="1143000"/>
          </a:xfrm>
          <a:prstGeom prst="rect">
            <a:avLst/>
          </a:prstGeom>
        </p:spPr>
      </p:pic>
    </p:spTree>
    <p:extLst>
      <p:ext uri="{BB962C8B-B14F-4D97-AF65-F5344CB8AC3E}">
        <p14:creationId xmlns:p14="http://schemas.microsoft.com/office/powerpoint/2010/main" val="288113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Model</a:t>
            </a:r>
            <a:endParaRPr lang="en-US" dirty="0"/>
          </a:p>
        </p:txBody>
      </p:sp>
      <p:sp>
        <p:nvSpPr>
          <p:cNvPr id="3" name="Content Placeholder 2"/>
          <p:cNvSpPr>
            <a:spLocks noGrp="1"/>
          </p:cNvSpPr>
          <p:nvPr>
            <p:ph idx="1"/>
          </p:nvPr>
        </p:nvSpPr>
        <p:spPr/>
        <p:txBody>
          <a:bodyPr>
            <a:normAutofit/>
          </a:bodyPr>
          <a:lstStyle/>
          <a:p>
            <a:r>
              <a:rPr lang="en-US" dirty="0">
                <a:latin typeface="Calibri" charset="0"/>
                <a:ea typeface="Calibri" charset="0"/>
                <a:cs typeface="Calibri" charset="0"/>
              </a:rPr>
              <a:t>Ranking algorithms are implicitly based on </a:t>
            </a:r>
            <a:r>
              <a:rPr lang="en-US" dirty="0">
                <a:solidFill>
                  <a:schemeClr val="accent1"/>
                </a:solidFill>
                <a:latin typeface="Calibri" charset="0"/>
                <a:ea typeface="Calibri" charset="0"/>
                <a:cs typeface="Calibri" charset="0"/>
              </a:rPr>
              <a:t>retrieval models</a:t>
            </a:r>
          </a:p>
          <a:p>
            <a:r>
              <a:rPr lang="en-US" dirty="0" smtClean="0">
                <a:latin typeface="Calibri" charset="0"/>
                <a:ea typeface="Calibri" charset="0"/>
                <a:cs typeface="Calibri" charset="0"/>
              </a:rPr>
              <a:t>A </a:t>
            </a:r>
            <a:r>
              <a:rPr lang="en-US" dirty="0">
                <a:latin typeface="Calibri" charset="0"/>
                <a:ea typeface="Calibri" charset="0"/>
                <a:cs typeface="Calibri" charset="0"/>
              </a:rPr>
              <a:t>primary goal of IR: “to understand and formalize the processes that underlie a person making the decision that a piece of text is relevant to </a:t>
            </a:r>
            <a:r>
              <a:rPr lang="en-US" dirty="0" smtClean="0">
                <a:latin typeface="Calibri" charset="0"/>
                <a:ea typeface="Calibri" charset="0"/>
                <a:cs typeface="Calibri" charset="0"/>
              </a:rPr>
              <a:t>his/her </a:t>
            </a:r>
            <a:r>
              <a:rPr lang="en-US" dirty="0">
                <a:latin typeface="Calibri" charset="0"/>
                <a:ea typeface="Calibri" charset="0"/>
                <a:cs typeface="Calibri" charset="0"/>
              </a:rPr>
              <a:t>information need” [2]</a:t>
            </a:r>
          </a:p>
          <a:p>
            <a:r>
              <a:rPr lang="en-US" dirty="0" smtClean="0">
                <a:latin typeface="Calibri" charset="0"/>
                <a:ea typeface="Calibri" charset="0"/>
                <a:cs typeface="Calibri" charset="0"/>
              </a:rPr>
              <a:t>Understanding of relevance probably requires deep understanding of language and human brain.</a:t>
            </a:r>
          </a:p>
          <a:p>
            <a:r>
              <a:rPr lang="en-US" dirty="0" smtClean="0">
                <a:solidFill>
                  <a:schemeClr val="accent1"/>
                </a:solidFill>
                <a:latin typeface="Calibri" charset="0"/>
                <a:ea typeface="Calibri" charset="0"/>
                <a:cs typeface="Calibri" charset="0"/>
              </a:rPr>
              <a:t>Retrieval models</a:t>
            </a:r>
            <a:r>
              <a:rPr lang="en-US" dirty="0" smtClean="0">
                <a:latin typeface="Calibri" charset="0"/>
                <a:ea typeface="Calibri" charset="0"/>
                <a:cs typeface="Calibri" charset="0"/>
              </a:rPr>
              <a:t> are proposed </a:t>
            </a:r>
            <a:r>
              <a:rPr lang="en-US" dirty="0" smtClean="0">
                <a:solidFill>
                  <a:schemeClr val="accent1"/>
                </a:solidFill>
                <a:latin typeface="Calibri" charset="0"/>
                <a:ea typeface="Calibri" charset="0"/>
                <a:cs typeface="Calibri" charset="0"/>
              </a:rPr>
              <a:t>theories about relevance</a:t>
            </a:r>
            <a:r>
              <a:rPr lang="en-US" dirty="0" smtClean="0">
                <a:latin typeface="Calibri" charset="0"/>
                <a:ea typeface="Calibri" charset="0"/>
                <a:cs typeface="Calibri" charset="0"/>
              </a:rPr>
              <a:t> in the form of </a:t>
            </a:r>
            <a:r>
              <a:rPr lang="en-US" dirty="0" smtClean="0">
                <a:solidFill>
                  <a:schemeClr val="accent1"/>
                </a:solidFill>
                <a:latin typeface="Calibri" charset="0"/>
                <a:ea typeface="Calibri" charset="0"/>
                <a:cs typeface="Calibri" charset="0"/>
              </a:rPr>
              <a:t>mathematical models</a:t>
            </a:r>
            <a:r>
              <a:rPr lang="en-US" dirty="0" smtClean="0">
                <a:latin typeface="Calibri" charset="0"/>
                <a:ea typeface="Calibri" charset="0"/>
                <a:cs typeface="Calibri" charset="0"/>
              </a:rPr>
              <a:t>.</a:t>
            </a:r>
          </a:p>
          <a:p>
            <a:r>
              <a:rPr lang="en-US" dirty="0" smtClean="0">
                <a:latin typeface="Calibri" charset="0"/>
                <a:ea typeface="Calibri" charset="0"/>
                <a:cs typeface="Calibri" charset="0"/>
              </a:rPr>
              <a:t>We can assess the </a:t>
            </a:r>
            <a:r>
              <a:rPr lang="en-US" i="1" dirty="0" smtClean="0">
                <a:latin typeface="Calibri" charset="0"/>
                <a:ea typeface="Calibri" charset="0"/>
                <a:cs typeface="Calibri" charset="0"/>
              </a:rPr>
              <a:t>goodness</a:t>
            </a:r>
            <a:r>
              <a:rPr lang="en-US" dirty="0" smtClean="0">
                <a:latin typeface="Calibri" charset="0"/>
                <a:ea typeface="Calibri" charset="0"/>
                <a:cs typeface="Calibri" charset="0"/>
              </a:rPr>
              <a:t> of a retrieval model by comparing its output with the human decisions on relevance (evaluation).</a:t>
            </a:r>
            <a:endParaRPr lang="en-US" i="1" dirty="0">
              <a:latin typeface="Calibri" charset="0"/>
              <a:ea typeface="Calibri" charset="0"/>
              <a:cs typeface="Calibri" charset="0"/>
            </a:endParaRPr>
          </a:p>
          <a:p>
            <a:endParaRPr lang="en-US" dirty="0" smtClean="0">
              <a:latin typeface="Calibri" charset="0"/>
              <a:ea typeface="Calibri" charset="0"/>
              <a:cs typeface="Calibri" charset="0"/>
            </a:endParaRPr>
          </a:p>
        </p:txBody>
      </p:sp>
    </p:spTree>
    <p:extLst>
      <p:ext uri="{BB962C8B-B14F-4D97-AF65-F5344CB8AC3E}">
        <p14:creationId xmlns:p14="http://schemas.microsoft.com/office/powerpoint/2010/main" val="190209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143692" y="26126"/>
            <a:ext cx="1267097" cy="753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p:cNvSpPr/>
          <p:nvPr/>
        </p:nvSpPr>
        <p:spPr>
          <a:xfrm>
            <a:off x="1476104" y="1502229"/>
            <a:ext cx="6872700" cy="3461658"/>
          </a:xfrm>
          <a:prstGeom prst="rect">
            <a:avLst/>
          </a:prstGeom>
          <a:noFill/>
          <a:ln w="92075" cap="rnd" cmpd="tri">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1"/>
                </a:solidFill>
              </a:rPr>
              <a:t>Think about </a:t>
            </a:r>
            <a:r>
              <a:rPr lang="en-US" sz="3200" b="1" dirty="0" smtClean="0">
                <a:solidFill>
                  <a:schemeClr val="accent1"/>
                </a:solidFill>
              </a:rPr>
              <a:t>intuitions</a:t>
            </a:r>
            <a:r>
              <a:rPr lang="en-US" sz="3200" dirty="0" smtClean="0">
                <a:solidFill>
                  <a:schemeClr val="accent1"/>
                </a:solidFill>
              </a:rPr>
              <a:t> to develop an effective </a:t>
            </a:r>
            <a:r>
              <a:rPr lang="en-US" sz="3200" b="1" dirty="0" smtClean="0">
                <a:solidFill>
                  <a:schemeClr val="accent1"/>
                </a:solidFill>
              </a:rPr>
              <a:t>retrieval model</a:t>
            </a:r>
            <a:r>
              <a:rPr lang="en-US" sz="3200" dirty="0">
                <a:solidFill>
                  <a:schemeClr val="accent1"/>
                </a:solidFill>
              </a:rPr>
              <a:t> </a:t>
            </a:r>
            <a:r>
              <a:rPr lang="en-US" sz="3200" dirty="0" smtClean="0">
                <a:solidFill>
                  <a:schemeClr val="accent1"/>
                </a:solidFill>
              </a:rPr>
              <a:t>for such a query.</a:t>
            </a:r>
          </a:p>
          <a:p>
            <a:pPr algn="ctr"/>
            <a:endParaRPr lang="en-US" sz="3200" dirty="0">
              <a:solidFill>
                <a:schemeClr val="accent1"/>
              </a:solidFill>
            </a:endParaRPr>
          </a:p>
          <a:p>
            <a:pPr algn="ctr"/>
            <a:r>
              <a:rPr lang="en-US" sz="3200" dirty="0" smtClean="0">
                <a:solidFill>
                  <a:schemeClr val="accent1"/>
                </a:solidFill>
              </a:rPr>
              <a:t>What are the </a:t>
            </a:r>
            <a:r>
              <a:rPr lang="en-US" sz="3200" b="1" dirty="0" smtClean="0">
                <a:solidFill>
                  <a:schemeClr val="accent1"/>
                </a:solidFill>
              </a:rPr>
              <a:t>critical factors</a:t>
            </a:r>
            <a:r>
              <a:rPr lang="en-US" sz="3200" dirty="0" smtClean="0">
                <a:solidFill>
                  <a:schemeClr val="accent1"/>
                </a:solidFill>
              </a:rPr>
              <a:t>?</a:t>
            </a:r>
            <a:endParaRPr lang="en-US" sz="3200" dirty="0">
              <a:solidFill>
                <a:schemeClr val="accent1"/>
              </a:solidFill>
            </a:endParaRPr>
          </a:p>
        </p:txBody>
      </p:sp>
      <p:sp>
        <p:nvSpPr>
          <p:cNvPr id="9" name="Rechteck 8"/>
          <p:cNvSpPr/>
          <p:nvPr/>
        </p:nvSpPr>
        <p:spPr>
          <a:xfrm>
            <a:off x="404937" y="5399705"/>
            <a:ext cx="8556184" cy="923330"/>
          </a:xfrm>
          <a:prstGeom prst="rect">
            <a:avLst/>
          </a:prstGeom>
        </p:spPr>
        <p:txBody>
          <a:bodyPr wrap="square">
            <a:spAutoFit/>
          </a:bodyPr>
          <a:lstStyle/>
          <a:p>
            <a:pPr marL="285750" indent="-285750">
              <a:buFont typeface="Arial" charset="0"/>
              <a:buChar char="•"/>
            </a:pPr>
            <a:r>
              <a:rPr lang="en-US" dirty="0" smtClean="0">
                <a:latin typeface="Calibri" charset="0"/>
                <a:ea typeface="Calibri" charset="0"/>
                <a:cs typeface="Calibri" charset="0"/>
              </a:rPr>
              <a:t>A search engine in practice exploits various features i.e. query logs, importance of information resources, user’s search session, etc. for ranking. </a:t>
            </a:r>
          </a:p>
          <a:p>
            <a:pPr marL="285750" indent="-285750">
              <a:buFont typeface="Arial" charset="0"/>
              <a:buChar char="•"/>
            </a:pPr>
            <a:r>
              <a:rPr lang="en-US" dirty="0" smtClean="0">
                <a:latin typeface="Calibri" charset="0"/>
                <a:ea typeface="Calibri" charset="0"/>
                <a:cs typeface="Calibri" charset="0"/>
              </a:rPr>
              <a:t>For now, only think of using the contents of documents (</a:t>
            </a:r>
            <a:r>
              <a:rPr lang="en-US" b="1" dirty="0" err="1" smtClean="0">
                <a:latin typeface="Calibri" charset="0"/>
                <a:ea typeface="Calibri" charset="0"/>
                <a:cs typeface="Calibri" charset="0"/>
              </a:rPr>
              <a:t>Adhoc</a:t>
            </a:r>
            <a:r>
              <a:rPr lang="en-US" b="1" dirty="0" smtClean="0">
                <a:latin typeface="Calibri" charset="0"/>
                <a:ea typeface="Calibri" charset="0"/>
                <a:cs typeface="Calibri" charset="0"/>
              </a:rPr>
              <a:t> retrieval</a:t>
            </a:r>
            <a:r>
              <a:rPr lang="en-US" dirty="0" smtClean="0">
                <a:latin typeface="Calibri" charset="0"/>
                <a:ea typeface="Calibri" charset="0"/>
                <a:cs typeface="Calibri" charset="0"/>
              </a:rPr>
              <a:t>).</a:t>
            </a:r>
            <a:endParaRPr lang="en-US" dirty="0"/>
          </a:p>
        </p:txBody>
      </p:sp>
      <p:sp>
        <p:nvSpPr>
          <p:cNvPr id="15" name="Rechteck 14"/>
          <p:cNvSpPr/>
          <p:nvPr/>
        </p:nvSpPr>
        <p:spPr>
          <a:xfrm>
            <a:off x="1634494" y="270164"/>
            <a:ext cx="955326" cy="461665"/>
          </a:xfrm>
          <a:prstGeom prst="rect">
            <a:avLst/>
          </a:prstGeom>
        </p:spPr>
        <p:txBody>
          <a:bodyPr wrap="none">
            <a:spAutoFit/>
          </a:bodyPr>
          <a:lstStyle/>
          <a:p>
            <a:r>
              <a:rPr lang="en-US" sz="2400" dirty="0" smtClean="0">
                <a:latin typeface="Calibri" charset="0"/>
                <a:ea typeface="Calibri" charset="0"/>
                <a:cs typeface="Calibri" charset="0"/>
              </a:rPr>
              <a:t>Query</a:t>
            </a:r>
            <a:endParaRPr lang="en-US" sz="2400" dirty="0"/>
          </a:p>
        </p:txBody>
      </p:sp>
      <p:sp>
        <p:nvSpPr>
          <p:cNvPr id="16" name="Abgerundetes Rechteck 15"/>
          <p:cNvSpPr/>
          <p:nvPr/>
        </p:nvSpPr>
        <p:spPr>
          <a:xfrm>
            <a:off x="2589820" y="335343"/>
            <a:ext cx="5064828" cy="4373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global warming </a:t>
            </a:r>
            <a:r>
              <a:rPr lang="en-US" dirty="0" smtClean="0">
                <a:solidFill>
                  <a:schemeClr val="tx1"/>
                </a:solidFill>
              </a:rPr>
              <a:t>and </a:t>
            </a:r>
            <a:r>
              <a:rPr lang="en-US" dirty="0">
                <a:solidFill>
                  <a:schemeClr val="tx1"/>
                </a:solidFill>
              </a:rPr>
              <a:t>following consequences</a:t>
            </a:r>
          </a:p>
        </p:txBody>
      </p:sp>
    </p:spTree>
    <p:extLst>
      <p:ext uri="{BB962C8B-B14F-4D97-AF65-F5344CB8AC3E}">
        <p14:creationId xmlns:p14="http://schemas.microsoft.com/office/powerpoint/2010/main" val="17370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1634494" y="270164"/>
            <a:ext cx="955326" cy="461665"/>
          </a:xfrm>
          <a:prstGeom prst="rect">
            <a:avLst/>
          </a:prstGeom>
        </p:spPr>
        <p:txBody>
          <a:bodyPr wrap="none">
            <a:spAutoFit/>
          </a:bodyPr>
          <a:lstStyle/>
          <a:p>
            <a:r>
              <a:rPr lang="en-US" sz="2400" dirty="0" smtClean="0">
                <a:latin typeface="Calibri" charset="0"/>
                <a:ea typeface="Calibri" charset="0"/>
                <a:cs typeface="Calibri" charset="0"/>
              </a:rPr>
              <a:t>Query</a:t>
            </a:r>
            <a:endParaRPr lang="en-US" sz="2400" dirty="0"/>
          </a:p>
        </p:txBody>
      </p:sp>
      <p:sp>
        <p:nvSpPr>
          <p:cNvPr id="8" name="Abgerundetes Rechteck 7"/>
          <p:cNvSpPr/>
          <p:nvPr/>
        </p:nvSpPr>
        <p:spPr>
          <a:xfrm>
            <a:off x="2589820" y="335343"/>
            <a:ext cx="5064828" cy="4373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global </a:t>
            </a:r>
            <a:r>
              <a:rPr lang="en-US" dirty="0" smtClean="0">
                <a:solidFill>
                  <a:schemeClr val="tx1"/>
                </a:solidFill>
              </a:rPr>
              <a:t>warming and following </a:t>
            </a:r>
            <a:r>
              <a:rPr lang="en-US" dirty="0">
                <a:solidFill>
                  <a:schemeClr val="tx1"/>
                </a:solidFill>
              </a:rPr>
              <a:t>consequences</a:t>
            </a:r>
          </a:p>
        </p:txBody>
      </p:sp>
      <p:sp>
        <p:nvSpPr>
          <p:cNvPr id="10" name="Rechteck 9"/>
          <p:cNvSpPr/>
          <p:nvPr/>
        </p:nvSpPr>
        <p:spPr>
          <a:xfrm>
            <a:off x="222069" y="1254029"/>
            <a:ext cx="4310742" cy="54733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The effects of global warming are the environmental and social changes caused (directly or indirectly) by human emissions of greenhouse gases. There is a scientific consensus that climate change is occurring, and that human activities are the primary driver. Many impacts of climate change have already been observed, including glacier retreat, changes in the timing of seasonal events (e.g., earlier flowering of plants), and changes in agricultural productivity.</a:t>
            </a:r>
          </a:p>
          <a:p>
            <a:endParaRPr lang="en-US" sz="1400" dirty="0" smtClean="0">
              <a:solidFill>
                <a:schemeClr val="tx1"/>
              </a:solidFill>
            </a:endParaRPr>
          </a:p>
          <a:p>
            <a:r>
              <a:rPr lang="en-US" sz="1400" dirty="0" smtClean="0">
                <a:solidFill>
                  <a:schemeClr val="tx1"/>
                </a:solidFill>
              </a:rPr>
              <a:t>Future effects of climate change will vary depending on climate change policies and social development. The two main policies to address climate change are reducing human greenhouse gas emissions (climate change mitigation) and adapting to the impacts of climate change. Geoengineering is another policy option.</a:t>
            </a:r>
          </a:p>
          <a:p>
            <a:endParaRPr lang="en-US" sz="1400" dirty="0" smtClean="0">
              <a:solidFill>
                <a:schemeClr val="tx1"/>
              </a:solidFill>
            </a:endParaRPr>
          </a:p>
          <a:p>
            <a:r>
              <a:rPr lang="en-US" sz="1400" dirty="0" smtClean="0">
                <a:solidFill>
                  <a:schemeClr val="tx1"/>
                </a:solidFill>
              </a:rPr>
              <a:t>Near-term climate change policies could significantly affect long-term climate change impacts. Stringent mitigation policies might be able to limit global warming (in 2100) to around 2 °C or below, relative to pre-industrial levels.</a:t>
            </a:r>
          </a:p>
          <a:p>
            <a:endParaRPr lang="en-US" sz="1600" i="1" dirty="0" smtClean="0">
              <a:solidFill>
                <a:schemeClr val="tx1"/>
              </a:solidFill>
            </a:endParaRPr>
          </a:p>
          <a:p>
            <a:r>
              <a:rPr lang="en-US" sz="1600" i="1" dirty="0" smtClean="0">
                <a:solidFill>
                  <a:schemeClr val="tx1"/>
                </a:solidFill>
              </a:rPr>
              <a:t>…...continues in several pages</a:t>
            </a:r>
            <a:endParaRPr lang="en-US" sz="1600" i="1" dirty="0">
              <a:solidFill>
                <a:schemeClr val="tx1"/>
              </a:solidFill>
            </a:endParaRPr>
          </a:p>
        </p:txBody>
      </p:sp>
      <p:sp>
        <p:nvSpPr>
          <p:cNvPr id="11" name="Rechteck 10"/>
          <p:cNvSpPr/>
          <p:nvPr/>
        </p:nvSpPr>
        <p:spPr>
          <a:xfrm>
            <a:off x="4715691" y="880482"/>
            <a:ext cx="657552" cy="338554"/>
          </a:xfrm>
          <a:prstGeom prst="rect">
            <a:avLst/>
          </a:prstGeom>
        </p:spPr>
        <p:txBody>
          <a:bodyPr wrap="none">
            <a:spAutoFit/>
          </a:bodyPr>
          <a:lstStyle/>
          <a:p>
            <a:r>
              <a:rPr lang="en-US" sz="1600" b="1" dirty="0" smtClean="0">
                <a:latin typeface="Calibri" charset="0"/>
                <a:ea typeface="Calibri" charset="0"/>
                <a:cs typeface="Calibri" charset="0"/>
              </a:rPr>
              <a:t>Doc 2</a:t>
            </a:r>
            <a:endParaRPr lang="en-US" sz="1600" b="1" dirty="0"/>
          </a:p>
        </p:txBody>
      </p:sp>
      <p:sp>
        <p:nvSpPr>
          <p:cNvPr id="12" name="Rechteck 11"/>
          <p:cNvSpPr/>
          <p:nvPr/>
        </p:nvSpPr>
        <p:spPr>
          <a:xfrm>
            <a:off x="4715691" y="1235912"/>
            <a:ext cx="4319452" cy="54914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The information on health effects has been excerpted from the Third National Climate Assessment’s Health Chapter. Additional information regarding the health effects of climate change and references to supporting literature can be found in the Health Chapter</a:t>
            </a:r>
            <a:r>
              <a:rPr lang="en-US" sz="1400" dirty="0" smtClean="0">
                <a:solidFill>
                  <a:schemeClr val="tx1"/>
                </a:solidFill>
              </a:rPr>
              <a:t>.</a:t>
            </a:r>
          </a:p>
          <a:p>
            <a:endParaRPr lang="en-US" sz="1400" dirty="0">
              <a:solidFill>
                <a:schemeClr val="tx1"/>
              </a:solidFill>
            </a:endParaRPr>
          </a:p>
          <a:p>
            <a:r>
              <a:rPr lang="en-US" sz="1400" dirty="0">
                <a:solidFill>
                  <a:schemeClr val="tx1"/>
                </a:solidFill>
              </a:rPr>
              <a:t>Climate change, together with other natural and human-made health stressors, influences human health and disease in numerous ways. Some existing health threats will intensify and new health threats will emerge. Not everyone is equally at risk. Important considerations include age, economic resources, and location</a:t>
            </a:r>
            <a:r>
              <a:rPr lang="en-US" sz="1400" dirty="0" smtClean="0">
                <a:solidFill>
                  <a:schemeClr val="tx1"/>
                </a:solidFill>
              </a:rPr>
              <a:t>.</a:t>
            </a:r>
          </a:p>
          <a:p>
            <a:endParaRPr lang="en-US" sz="1400" dirty="0">
              <a:solidFill>
                <a:schemeClr val="tx1"/>
              </a:solidFill>
            </a:endParaRPr>
          </a:p>
          <a:p>
            <a:r>
              <a:rPr lang="en-US" sz="1400" dirty="0">
                <a:solidFill>
                  <a:schemeClr val="tx1"/>
                </a:solidFill>
              </a:rPr>
              <a:t>In the U.S., public health can be affected by disruptions of physical, biological, and ecological systems, including disturbances originating here and elsewhere. The health effects of these disruptions include increased respiratory and cardiovascular disease, injuries and premature deaths related to extreme weather events, changes in the prevalence and geographical distribution of food- and water-borne illnesses and other infectious diseases, and threats to mental health.</a:t>
            </a:r>
          </a:p>
        </p:txBody>
      </p:sp>
      <p:sp>
        <p:nvSpPr>
          <p:cNvPr id="13" name="Rechteck 12"/>
          <p:cNvSpPr/>
          <p:nvPr/>
        </p:nvSpPr>
        <p:spPr>
          <a:xfrm>
            <a:off x="296091" y="932192"/>
            <a:ext cx="657552" cy="338554"/>
          </a:xfrm>
          <a:prstGeom prst="rect">
            <a:avLst/>
          </a:prstGeom>
        </p:spPr>
        <p:txBody>
          <a:bodyPr wrap="none">
            <a:spAutoFit/>
          </a:bodyPr>
          <a:lstStyle/>
          <a:p>
            <a:r>
              <a:rPr lang="en-US" sz="1600" b="1" dirty="0" smtClean="0">
                <a:latin typeface="Calibri" charset="0"/>
                <a:ea typeface="Calibri" charset="0"/>
                <a:cs typeface="Calibri" charset="0"/>
              </a:rPr>
              <a:t>Doc 1</a:t>
            </a:r>
            <a:endParaRPr lang="en-US" sz="1600" b="1" dirty="0"/>
          </a:p>
        </p:txBody>
      </p:sp>
      <p:sp>
        <p:nvSpPr>
          <p:cNvPr id="14" name="Rechteck 13"/>
          <p:cNvSpPr/>
          <p:nvPr/>
        </p:nvSpPr>
        <p:spPr>
          <a:xfrm>
            <a:off x="143692" y="26126"/>
            <a:ext cx="1267097" cy="753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p:cNvSpPr/>
          <p:nvPr/>
        </p:nvSpPr>
        <p:spPr>
          <a:xfrm>
            <a:off x="22166" y="201275"/>
            <a:ext cx="1763092" cy="646331"/>
          </a:xfrm>
          <a:prstGeom prst="rect">
            <a:avLst/>
          </a:prstGeom>
        </p:spPr>
        <p:txBody>
          <a:bodyPr wrap="square">
            <a:spAutoFit/>
          </a:bodyPr>
          <a:lstStyle/>
          <a:p>
            <a:r>
              <a:rPr lang="en-US" dirty="0" smtClean="0">
                <a:solidFill>
                  <a:schemeClr val="accent1"/>
                </a:solidFill>
              </a:rPr>
              <a:t>Which one is more relevant?</a:t>
            </a:r>
            <a:endParaRPr lang="en-US" dirty="0"/>
          </a:p>
        </p:txBody>
      </p:sp>
    </p:spTree>
    <p:extLst>
      <p:ext uri="{BB962C8B-B14F-4D97-AF65-F5344CB8AC3E}">
        <p14:creationId xmlns:p14="http://schemas.microsoft.com/office/powerpoint/2010/main" val="566637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latin typeface="Calibri" charset="0"/>
                <a:ea typeface="Calibri" charset="0"/>
                <a:cs typeface="Calibri" charset="0"/>
              </a:rPr>
              <a:t>Recap of last lecture</a:t>
            </a:r>
          </a:p>
          <a:p>
            <a:r>
              <a:rPr lang="en-US" sz="2800" dirty="0" smtClean="0">
                <a:latin typeface="Calibri" charset="0"/>
                <a:ea typeface="Calibri" charset="0"/>
                <a:cs typeface="Calibri" charset="0"/>
              </a:rPr>
              <a:t>Scoring and Retrieval Models</a:t>
            </a:r>
          </a:p>
          <a:p>
            <a:pPr lvl="1"/>
            <a:r>
              <a:rPr lang="en-US" sz="2400" dirty="0" smtClean="0">
                <a:solidFill>
                  <a:schemeClr val="bg1">
                    <a:lumMod val="65000"/>
                  </a:schemeClr>
                </a:solidFill>
                <a:latin typeface="Calibri" charset="0"/>
                <a:ea typeface="Calibri" charset="0"/>
                <a:cs typeface="Calibri" charset="0"/>
              </a:rPr>
              <a:t>Boolean Retrieval (last lecture)</a:t>
            </a:r>
            <a:endParaRPr lang="en-US" sz="2400" dirty="0" smtClean="0">
              <a:latin typeface="Calibri" charset="0"/>
              <a:ea typeface="Calibri" charset="0"/>
              <a:cs typeface="Calibri" charset="0"/>
            </a:endParaRPr>
          </a:p>
          <a:p>
            <a:pPr lvl="1"/>
            <a:r>
              <a:rPr lang="en-US" sz="2400" u="sng" dirty="0" smtClean="0">
                <a:latin typeface="Calibri" charset="0"/>
                <a:ea typeface="Calibri" charset="0"/>
                <a:cs typeface="Calibri" charset="0"/>
              </a:rPr>
              <a:t>Vector-Space Model</a:t>
            </a:r>
          </a:p>
          <a:p>
            <a:pPr lvl="1"/>
            <a:r>
              <a:rPr lang="en-US" sz="2400" dirty="0" smtClean="0">
                <a:solidFill>
                  <a:schemeClr val="bg1">
                    <a:lumMod val="65000"/>
                  </a:schemeClr>
                </a:solidFill>
                <a:latin typeface="Calibri" charset="0"/>
                <a:ea typeface="Calibri" charset="0"/>
                <a:cs typeface="Calibri" charset="0"/>
              </a:rPr>
              <a:t>Probabilistic Retrieval Models (upcoming lectures)</a:t>
            </a:r>
          </a:p>
          <a:p>
            <a:r>
              <a:rPr lang="en-US" sz="2800" dirty="0" smtClean="0">
                <a:latin typeface="Calibri" charset="0"/>
                <a:ea typeface="Calibri" charset="0"/>
                <a:cs typeface="Calibri" charset="0"/>
              </a:rPr>
              <a:t>Efficient scoring and ranking</a:t>
            </a:r>
          </a:p>
          <a:p>
            <a:endParaRPr lang="en-US" sz="2800" dirty="0">
              <a:solidFill>
                <a:schemeClr val="bg1">
                  <a:lumMod val="65000"/>
                </a:schemeClr>
              </a:solidFill>
              <a:latin typeface="Calibri" charset="0"/>
              <a:ea typeface="Calibri" charset="0"/>
              <a:cs typeface="Calibri" charset="0"/>
            </a:endParaRPr>
          </a:p>
        </p:txBody>
      </p:sp>
    </p:spTree>
    <p:extLst>
      <p:ext uri="{BB962C8B-B14F-4D97-AF65-F5344CB8AC3E}">
        <p14:creationId xmlns:p14="http://schemas.microsoft.com/office/powerpoint/2010/main" val="456306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Occurrences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57167"/>
                <a:ext cx="8229600" cy="1544562"/>
              </a:xfrm>
            </p:spPr>
            <p:txBody>
              <a:bodyPr/>
              <a:lstStyle/>
              <a:p>
                <a:r>
                  <a:rPr lang="en-US" dirty="0" smtClean="0">
                    <a:latin typeface="Calibri" charset="0"/>
                    <a:ea typeface="Calibri" charset="0"/>
                    <a:cs typeface="Calibri" charset="0"/>
                  </a:rPr>
                  <a:t>First step for a retrieval model: number of occurrences counts!</a:t>
                </a:r>
              </a:p>
              <a:p>
                <a:r>
                  <a:rPr lang="en-US" dirty="0">
                    <a:solidFill>
                      <a:schemeClr val="accent1"/>
                    </a:solidFill>
                    <a:latin typeface="Calibri" charset="0"/>
                    <a:ea typeface="Calibri" charset="0"/>
                    <a:cs typeface="Calibri" charset="0"/>
                  </a:rPr>
                  <a:t>Bag of words</a:t>
                </a:r>
                <a:r>
                  <a:rPr lang="en-US" dirty="0">
                    <a:latin typeface="Calibri" charset="0"/>
                    <a:ea typeface="Calibri" charset="0"/>
                    <a:cs typeface="Calibri" charset="0"/>
                  </a:rPr>
                  <a:t>: order is not </a:t>
                </a:r>
                <a:r>
                  <a:rPr lang="en-US" dirty="0" smtClean="0">
                    <a:latin typeface="Calibri" charset="0"/>
                    <a:ea typeface="Calibri" charset="0"/>
                    <a:cs typeface="Calibri" charset="0"/>
                  </a:rPr>
                  <a:t>important</a:t>
                </a:r>
              </a:p>
              <a:p>
                <a14:m>
                  <m:oMath xmlns:m="http://schemas.openxmlformats.org/officeDocument/2006/math">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oMath>
                </a14:m>
                <a:r>
                  <a:rPr lang="en-US" dirty="0" smtClean="0">
                    <a:latin typeface="Calibri" charset="0"/>
                    <a:ea typeface="Calibri" charset="0"/>
                    <a:cs typeface="Calibri" charset="0"/>
                  </a:rPr>
                  <a:t> number </a:t>
                </a:r>
                <a:r>
                  <a:rPr lang="en-US" dirty="0">
                    <a:latin typeface="Calibri" charset="0"/>
                    <a:ea typeface="Calibri" charset="0"/>
                    <a:cs typeface="Calibri" charset="0"/>
                  </a:rPr>
                  <a:t>of </a:t>
                </a:r>
                <a:r>
                  <a:rPr lang="en-US" dirty="0" smtClean="0">
                    <a:latin typeface="Calibri" charset="0"/>
                    <a:ea typeface="Calibri" charset="0"/>
                    <a:cs typeface="Calibri" charset="0"/>
                  </a:rPr>
                  <a:t>occurrences of term </a:t>
                </a:r>
                <a:r>
                  <a:rPr lang="en-US" i="1" dirty="0" smtClean="0">
                    <a:latin typeface="Calibri" charset="0"/>
                    <a:ea typeface="Calibri" charset="0"/>
                    <a:cs typeface="Calibri" charset="0"/>
                  </a:rPr>
                  <a:t>t</a:t>
                </a:r>
                <a:r>
                  <a:rPr lang="en-US" dirty="0" smtClean="0">
                    <a:latin typeface="Calibri" charset="0"/>
                    <a:ea typeface="Calibri" charset="0"/>
                    <a:cs typeface="Calibri" charset="0"/>
                  </a:rPr>
                  <a:t> in document </a:t>
                </a:r>
                <a:r>
                  <a:rPr lang="en-US" i="1" dirty="0" smtClean="0">
                    <a:latin typeface="Calibri" charset="0"/>
                    <a:ea typeface="Calibri" charset="0"/>
                    <a:cs typeface="Calibri" charset="0"/>
                  </a:rPr>
                  <a:t>d</a:t>
                </a:r>
                <a:endParaRPr lang="en-US" i="1" dirty="0">
                  <a:latin typeface="Calibri" charset="0"/>
                  <a:ea typeface="Calibri" charset="0"/>
                  <a:cs typeface="Calibr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57167"/>
                <a:ext cx="8229600" cy="1544562"/>
              </a:xfrm>
              <a:blipFill rotWithShape="0">
                <a:blip r:embed="rId3"/>
                <a:stretch>
                  <a:fillRect l="-1852" t="-3150" r="-741"/>
                </a:stretch>
              </a:blipFill>
            </p:spPr>
            <p:txBody>
              <a:bodyPr/>
              <a:lstStyle/>
              <a:p>
                <a:r>
                  <a:rPr lang="en-US">
                    <a:noFill/>
                  </a:rPr>
                  <a:t> </a:t>
                </a:r>
              </a:p>
            </p:txBody>
          </p:sp>
        </mc:Fallback>
      </mc:AlternateContent>
      <p:sp>
        <p:nvSpPr>
          <p:cNvPr id="6" name="Content Placeholder 2"/>
          <p:cNvSpPr txBox="1">
            <a:spLocks/>
          </p:cNvSpPr>
          <p:nvPr/>
        </p:nvSpPr>
        <p:spPr>
          <a:xfrm>
            <a:off x="457200" y="4815406"/>
            <a:ext cx="8229600" cy="1544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smtClean="0">
              <a:latin typeface="Calibri" charset="0"/>
              <a:ea typeface="Calibri" charset="0"/>
              <a:cs typeface="Calibri" charset="0"/>
            </a:endParaRPr>
          </a:p>
        </p:txBody>
      </p:sp>
      <p:graphicFrame>
        <p:nvGraphicFramePr>
          <p:cNvPr id="10" name="Tabelle 9"/>
          <p:cNvGraphicFramePr>
            <a:graphicFrameLocks noGrp="1"/>
          </p:cNvGraphicFramePr>
          <p:nvPr>
            <p:extLst>
              <p:ext uri="{D42A27DB-BD31-4B8C-83A1-F6EECF244321}">
                <p14:modId xmlns:p14="http://schemas.microsoft.com/office/powerpoint/2010/main" val="667013262"/>
              </p:ext>
            </p:extLst>
          </p:nvPr>
        </p:nvGraphicFramePr>
        <p:xfrm>
          <a:off x="249239" y="3010071"/>
          <a:ext cx="8643935" cy="2789840"/>
        </p:xfrm>
        <a:graphic>
          <a:graphicData uri="http://schemas.openxmlformats.org/drawingml/2006/table">
            <a:tbl>
              <a:tblPr>
                <a:tableStyleId>{9D7B26C5-4107-4FEC-AEDC-1716B250A1EF}</a:tableStyleId>
              </a:tblPr>
              <a:tblGrid>
                <a:gridCol w="1381342"/>
                <a:gridCol w="2055867"/>
                <a:gridCol w="1288433"/>
                <a:gridCol w="1286201"/>
                <a:gridCol w="922929"/>
                <a:gridCol w="816846"/>
                <a:gridCol w="892317"/>
              </a:tblGrid>
              <a:tr h="348730">
                <a:tc>
                  <a:txBody>
                    <a:bodyPr/>
                    <a:lstStyle/>
                    <a:p>
                      <a:pPr algn="ctr" fontAlgn="ctr"/>
                      <a:r>
                        <a:rPr lang="sk-SK" sz="1600" u="none" strike="noStrike">
                          <a:effectLst/>
                          <a:latin typeface="Calibri" charset="0"/>
                          <a:ea typeface="Calibri" charset="0"/>
                          <a:cs typeface="Calibri" charset="0"/>
                        </a:rPr>
                        <a:t> </a:t>
                      </a:r>
                      <a:endParaRPr lang="sk-SK" sz="1600" b="1" i="0" u="none" strike="noStrike">
                        <a:solidFill>
                          <a:srgbClr val="99330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a:solidFill>
                            <a:srgbClr val="0070C0"/>
                          </a:solidFill>
                          <a:effectLst/>
                          <a:latin typeface="Calibri" charset="0"/>
                          <a:ea typeface="Calibri" charset="0"/>
                          <a:cs typeface="Calibri" charset="0"/>
                        </a:rPr>
                        <a:t>Antony </a:t>
                      </a:r>
                      <a:r>
                        <a:rPr lang="de-DE" sz="1600" u="none" strike="noStrike" dirty="0" err="1">
                          <a:solidFill>
                            <a:srgbClr val="0070C0"/>
                          </a:solidFill>
                          <a:effectLst/>
                          <a:latin typeface="Calibri" charset="0"/>
                          <a:ea typeface="Calibri" charset="0"/>
                          <a:cs typeface="Calibri" charset="0"/>
                        </a:rPr>
                        <a:t>and</a:t>
                      </a:r>
                      <a:r>
                        <a:rPr lang="de-DE" sz="1600" u="none" strike="noStrike" dirty="0">
                          <a:solidFill>
                            <a:srgbClr val="0070C0"/>
                          </a:solidFill>
                          <a:effectLst/>
                          <a:latin typeface="Calibri" charset="0"/>
                          <a:ea typeface="Calibri" charset="0"/>
                          <a:cs typeface="Calibri" charset="0"/>
                        </a:rPr>
                        <a:t> Cleopatra</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a:solidFill>
                            <a:srgbClr val="0070C0"/>
                          </a:solidFill>
                          <a:effectLst/>
                          <a:latin typeface="Calibri" charset="0"/>
                          <a:ea typeface="Calibri" charset="0"/>
                          <a:cs typeface="Calibri" charset="0"/>
                        </a:rPr>
                        <a:t>Julius Caesar</a:t>
                      </a:r>
                      <a:endParaRPr lang="de-DE" sz="1600" b="1" i="0" u="none" strike="noStrike">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a:solidFill>
                            <a:srgbClr val="0070C0"/>
                          </a:solidFill>
                          <a:effectLst/>
                          <a:latin typeface="Calibri" charset="0"/>
                          <a:ea typeface="Calibri" charset="0"/>
                          <a:cs typeface="Calibri" charset="0"/>
                        </a:rPr>
                        <a:t>The Tempest</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a:solidFill>
                            <a:srgbClr val="0070C0"/>
                          </a:solidFill>
                          <a:effectLst/>
                          <a:latin typeface="Calibri" charset="0"/>
                          <a:ea typeface="Calibri" charset="0"/>
                          <a:cs typeface="Calibri" charset="0"/>
                        </a:rPr>
                        <a:t>Hamlet</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a:solidFill>
                            <a:srgbClr val="0070C0"/>
                          </a:solidFill>
                          <a:effectLst/>
                          <a:latin typeface="Calibri" charset="0"/>
                          <a:ea typeface="Calibri" charset="0"/>
                          <a:cs typeface="Calibri" charset="0"/>
                        </a:rPr>
                        <a:t>Othello</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a:solidFill>
                            <a:srgbClr val="0070C0"/>
                          </a:solidFill>
                          <a:effectLst/>
                          <a:latin typeface="Calibri" charset="0"/>
                          <a:ea typeface="Calibri" charset="0"/>
                          <a:cs typeface="Calibri" charset="0"/>
                        </a:rPr>
                        <a:t>Macbeth</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a:solidFill>
                            <a:schemeClr val="accent1"/>
                          </a:solidFill>
                          <a:effectLst/>
                          <a:latin typeface="Calibri" charset="0"/>
                          <a:ea typeface="Calibri" charset="0"/>
                          <a:cs typeface="Calibri" charset="0"/>
                        </a:rPr>
                        <a:t>Antony</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dirty="0">
                          <a:effectLst/>
                          <a:latin typeface="Calibri" charset="0"/>
                          <a:ea typeface="Calibri" charset="0"/>
                          <a:cs typeface="Calibri" charset="0"/>
                        </a:rPr>
                        <a:t>157</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dirty="0">
                          <a:effectLst/>
                          <a:latin typeface="Calibri" charset="0"/>
                          <a:ea typeface="Calibri" charset="0"/>
                          <a:cs typeface="Calibri" charset="0"/>
                        </a:rPr>
                        <a:t>73</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dirty="0">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a:solidFill>
                            <a:schemeClr val="accent1"/>
                          </a:solidFill>
                          <a:effectLst/>
                          <a:latin typeface="Calibri" charset="0"/>
                          <a:ea typeface="Calibri" charset="0"/>
                          <a:cs typeface="Calibri" charset="0"/>
                        </a:rPr>
                        <a:t>Brutus</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4</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a:effectLst/>
                          <a:latin typeface="Calibri" charset="0"/>
                          <a:ea typeface="Calibri" charset="0"/>
                          <a:cs typeface="Calibri" charset="0"/>
                        </a:rPr>
                        <a:t>157</a:t>
                      </a:r>
                      <a:endParaRPr lang="is-IS"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a:solidFill>
                            <a:schemeClr val="accent1"/>
                          </a:solidFill>
                          <a:effectLst/>
                          <a:latin typeface="Calibri" charset="0"/>
                          <a:ea typeface="Calibri" charset="0"/>
                          <a:cs typeface="Calibri" charset="0"/>
                        </a:rPr>
                        <a:t>Caesar</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a:effectLst/>
                          <a:latin typeface="Calibri" charset="0"/>
                          <a:ea typeface="Calibri" charset="0"/>
                          <a:cs typeface="Calibri" charset="0"/>
                        </a:rPr>
                        <a:t>231</a:t>
                      </a:r>
                      <a:endParaRPr lang="is-IS"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a:effectLst/>
                          <a:latin typeface="Calibri" charset="0"/>
                          <a:ea typeface="Calibri" charset="0"/>
                          <a:cs typeface="Calibri" charset="0"/>
                        </a:rPr>
                        <a:t>227</a:t>
                      </a:r>
                      <a:endParaRPr lang="is-IS"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a:effectLst/>
                          <a:latin typeface="Calibri" charset="0"/>
                          <a:ea typeface="Calibri" charset="0"/>
                          <a:cs typeface="Calibri" charset="0"/>
                        </a:rPr>
                        <a:t>2</a:t>
                      </a:r>
                      <a:endParaRPr lang="is-IS"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err="1">
                          <a:solidFill>
                            <a:schemeClr val="accent1"/>
                          </a:solidFill>
                          <a:effectLst/>
                          <a:latin typeface="Calibri" charset="0"/>
                          <a:ea typeface="Calibri" charset="0"/>
                          <a:cs typeface="Calibri" charset="0"/>
                        </a:rPr>
                        <a:t>Calpurnia</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dirty="0">
                          <a:effectLst/>
                          <a:latin typeface="Calibri" charset="0"/>
                          <a:ea typeface="Calibri" charset="0"/>
                          <a:cs typeface="Calibri" charset="0"/>
                        </a:rPr>
                        <a:t>10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a:solidFill>
                            <a:schemeClr val="accent1"/>
                          </a:solidFill>
                          <a:effectLst/>
                          <a:latin typeface="Calibri" charset="0"/>
                          <a:ea typeface="Calibri" charset="0"/>
                          <a:cs typeface="Calibri" charset="0"/>
                        </a:rPr>
                        <a:t>Cleopatra</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ru-RU" sz="1600" b="1" u="none" strike="noStrike">
                          <a:effectLst/>
                          <a:latin typeface="Calibri" charset="0"/>
                          <a:ea typeface="Calibri" charset="0"/>
                          <a:cs typeface="Calibri" charset="0"/>
                        </a:rPr>
                        <a:t>57</a:t>
                      </a:r>
                      <a:endParaRPr lang="ru-RU"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err="1">
                          <a:solidFill>
                            <a:schemeClr val="accent1"/>
                          </a:solidFill>
                          <a:effectLst/>
                          <a:latin typeface="Calibri" charset="0"/>
                          <a:ea typeface="Calibri" charset="0"/>
                          <a:cs typeface="Calibri" charset="0"/>
                        </a:rPr>
                        <a:t>mercy</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a:effectLst/>
                          <a:latin typeface="Calibri" charset="0"/>
                          <a:ea typeface="Calibri" charset="0"/>
                          <a:cs typeface="Calibri" charset="0"/>
                        </a:rPr>
                        <a:t>2</a:t>
                      </a:r>
                      <a:endParaRPr lang="is-IS"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3</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5</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5</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r>
              <a:tr h="348730">
                <a:tc>
                  <a:txBody>
                    <a:bodyPr/>
                    <a:lstStyle/>
                    <a:p>
                      <a:pPr algn="ctr" fontAlgn="ctr"/>
                      <a:r>
                        <a:rPr lang="de-DE" sz="1600" u="none" strike="noStrike" dirty="0" err="1">
                          <a:solidFill>
                            <a:schemeClr val="accent1"/>
                          </a:solidFill>
                          <a:effectLst/>
                          <a:latin typeface="Calibri" charset="0"/>
                          <a:ea typeface="Calibri" charset="0"/>
                          <a:cs typeface="Calibri" charset="0"/>
                        </a:rPr>
                        <a:t>worser</a:t>
                      </a:r>
                      <a:endParaRPr lang="de-DE" sz="1600" b="1" i="0" u="none" strike="noStrike" dirty="0">
                        <a:solidFill>
                          <a:schemeClr val="accent1"/>
                        </a:solidFill>
                        <a:effectLst/>
                        <a:latin typeface="Calibri" charset="0"/>
                        <a:ea typeface="Calibri" charset="0"/>
                        <a:cs typeface="Calibri" charset="0"/>
                      </a:endParaRPr>
                    </a:p>
                  </a:txBody>
                  <a:tcPr marL="12700" marR="12700" marT="12700" marB="0" anchor="ctr"/>
                </a:tc>
                <a:tc>
                  <a:txBody>
                    <a:bodyPr/>
                    <a:lstStyle/>
                    <a:p>
                      <a:pPr algn="ctr" fontAlgn="ctr"/>
                      <a:r>
                        <a:rPr lang="is-IS" sz="1600" b="1" u="none" strike="noStrike" dirty="0">
                          <a:effectLst/>
                          <a:latin typeface="Calibri" charset="0"/>
                          <a:ea typeface="Calibri" charset="0"/>
                          <a:cs typeface="Calibri" charset="0"/>
                        </a:rPr>
                        <a:t>2</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0</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a:effectLst/>
                          <a:latin typeface="Calibri" charset="0"/>
                          <a:ea typeface="Calibri" charset="0"/>
                          <a:cs typeface="Calibri" charset="0"/>
                        </a:rPr>
                        <a:t>1</a:t>
                      </a:r>
                      <a:endParaRPr lang="de-DE" sz="1600" b="1" i="0" u="none" strike="noStrike">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u="none" strike="noStrike" dirty="0">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bl>
          </a:graphicData>
        </a:graphic>
      </p:graphicFrame>
    </p:spTree>
    <p:extLst>
      <p:ext uri="{BB962C8B-B14F-4D97-AF65-F5344CB8AC3E}">
        <p14:creationId xmlns:p14="http://schemas.microsoft.com/office/powerpoint/2010/main" val="513369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Vector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3031" y="981393"/>
                <a:ext cx="8585201" cy="3808320"/>
              </a:xfrm>
            </p:spPr>
            <p:txBody>
              <a:bodyPr/>
              <a:lstStyle/>
              <a:p>
                <a:r>
                  <a:rPr lang="en-US" dirty="0" smtClean="0">
                    <a:latin typeface="Calibri" charset="0"/>
                    <a:ea typeface="Calibri" charset="0"/>
                    <a:cs typeface="Calibri" charset="0"/>
                  </a:rPr>
                  <a:t>Documents and queries are represented as </a:t>
                </a:r>
                <a:r>
                  <a:rPr lang="en-US" dirty="0" smtClean="0">
                    <a:solidFill>
                      <a:schemeClr val="accent1"/>
                    </a:solidFill>
                    <a:latin typeface="Calibri" charset="0"/>
                    <a:ea typeface="Calibri" charset="0"/>
                    <a:cs typeface="Calibri" charset="0"/>
                  </a:rPr>
                  <a:t>vectors in a </a:t>
                </a:r>
                <a:r>
                  <a:rPr lang="en-US" i="1" dirty="0" smtClean="0">
                    <a:solidFill>
                      <a:schemeClr val="accent1"/>
                    </a:solidFill>
                    <a:latin typeface="Calibri" charset="0"/>
                    <a:ea typeface="Calibri" charset="0"/>
                    <a:cs typeface="Calibri" charset="0"/>
                  </a:rPr>
                  <a:t>t-</a:t>
                </a:r>
                <a:r>
                  <a:rPr lang="en-US" dirty="0" smtClean="0">
                    <a:solidFill>
                      <a:schemeClr val="accent1"/>
                    </a:solidFill>
                    <a:latin typeface="Calibri" charset="0"/>
                    <a:ea typeface="Calibri" charset="0"/>
                    <a:cs typeface="Calibri" charset="0"/>
                  </a:rPr>
                  <a:t>dimensional</a:t>
                </a:r>
                <a:r>
                  <a:rPr lang="en-US" dirty="0" smtClean="0">
                    <a:latin typeface="Calibri" charset="0"/>
                    <a:ea typeface="Calibri" charset="0"/>
                    <a:cs typeface="Calibri" charset="0"/>
                  </a:rPr>
                  <a:t> space</a:t>
                </a:r>
                <a:endParaRPr lang="en-US" b="0" dirty="0" smtClean="0">
                  <a:latin typeface="Cambria Math" charset="0"/>
                  <a:ea typeface="Calibri" charset="0"/>
                  <a:cs typeface="Calibri" charset="0"/>
                </a:endParaRPr>
              </a:p>
              <a:p>
                <a:pPr lvl="1"/>
                <a:r>
                  <a:rPr lang="en-US" sz="2200" i="1" dirty="0" smtClean="0">
                    <a:latin typeface="Calibri" charset="0"/>
                    <a:ea typeface="Calibri" charset="0"/>
                    <a:cs typeface="Calibri" charset="0"/>
                  </a:rPr>
                  <a:t>T</a:t>
                </a:r>
                <a:r>
                  <a:rPr lang="en-US" sz="2200" dirty="0" smtClean="0">
                    <a:latin typeface="Calibri" charset="0"/>
                    <a:ea typeface="Calibri" charset="0"/>
                    <a:cs typeface="Calibri" charset="0"/>
                  </a:rPr>
                  <a:t>  is the collection of distinct terms in collection with </a:t>
                </a:r>
                <a:r>
                  <a:rPr lang="en-US" sz="2200" i="1" dirty="0" smtClean="0">
                    <a:latin typeface="Calibri" charset="0"/>
                    <a:ea typeface="Calibri" charset="0"/>
                    <a:cs typeface="Calibri" charset="0"/>
                  </a:rPr>
                  <a:t>M </a:t>
                </a:r>
                <a:r>
                  <a:rPr lang="en-US" sz="2200" dirty="0" smtClean="0">
                    <a:latin typeface="Calibri" charset="0"/>
                    <a:ea typeface="Calibri" charset="0"/>
                    <a:cs typeface="Calibri" charset="0"/>
                  </a:rPr>
                  <a:t>members</a:t>
                </a:r>
              </a:p>
              <a:p>
                <a:pPr lvl="1"/>
                <a:r>
                  <a:rPr lang="en-US" sz="2200" i="1" dirty="0" smtClean="0">
                    <a:latin typeface="Calibri" charset="0"/>
                    <a:ea typeface="Calibri" charset="0"/>
                    <a:cs typeface="Calibri" charset="0"/>
                  </a:rPr>
                  <a:t>N</a:t>
                </a:r>
                <a:r>
                  <a:rPr lang="en-US" sz="2200" dirty="0" smtClean="0">
                    <a:latin typeface="Calibri" charset="0"/>
                    <a:ea typeface="Calibri" charset="0"/>
                    <a:cs typeface="Calibri" charset="0"/>
                  </a:rPr>
                  <a:t> is the number of documents in collection</a:t>
                </a:r>
              </a:p>
              <a:p>
                <a:pPr lvl="1"/>
                <a:r>
                  <a:rPr lang="en-US" sz="2200" i="1" dirty="0" smtClean="0">
                    <a:latin typeface="Calibri" charset="0"/>
                    <a:ea typeface="Calibri" charset="0"/>
                    <a:cs typeface="Calibri" charset="0"/>
                  </a:rPr>
                  <a:t>M</a:t>
                </a:r>
                <a14:m>
                  <m:oMath xmlns:m="http://schemas.openxmlformats.org/officeDocument/2006/math">
                    <m:r>
                      <a:rPr lang="en-US" sz="2200" i="1" dirty="0" smtClean="0">
                        <a:latin typeface="Cambria Math" charset="0"/>
                        <a:ea typeface="Cambria Math" charset="0"/>
                        <a:cs typeface="Cambria Math" charset="0"/>
                      </a:rPr>
                      <m:t>≈</m:t>
                    </m:r>
                  </m:oMath>
                </a14:m>
                <a:r>
                  <a:rPr lang="en-US" sz="2200" dirty="0" smtClean="0">
                    <a:latin typeface="Calibri" charset="0"/>
                    <a:ea typeface="Calibri" charset="0"/>
                    <a:cs typeface="Calibri" charset="0"/>
                  </a:rPr>
                  <a:t>[100K to 500K]      </a:t>
                </a:r>
                <a:r>
                  <a:rPr lang="en-US" sz="2200" i="1" dirty="0" smtClean="0">
                    <a:latin typeface="Calibri" charset="0"/>
                    <a:ea typeface="Calibri" charset="0"/>
                    <a:cs typeface="Calibri" charset="0"/>
                  </a:rPr>
                  <a:t>N</a:t>
                </a:r>
                <a14:m>
                  <m:oMath xmlns:m="http://schemas.openxmlformats.org/officeDocument/2006/math">
                    <m:r>
                      <a:rPr lang="en-US" sz="2200" i="1" dirty="0">
                        <a:latin typeface="Cambria Math" charset="0"/>
                        <a:ea typeface="Cambria Math" charset="0"/>
                        <a:cs typeface="Cambria Math" charset="0"/>
                      </a:rPr>
                      <m:t>≈</m:t>
                    </m:r>
                  </m:oMath>
                </a14:m>
                <a:r>
                  <a:rPr lang="en-US" sz="2200" smtClean="0">
                    <a:latin typeface="Calibri" charset="0"/>
                    <a:ea typeface="Calibri" charset="0"/>
                    <a:cs typeface="Calibri" charset="0"/>
                  </a:rPr>
                  <a:t>[100 </a:t>
                </a:r>
                <a:r>
                  <a:rPr lang="en-US" sz="2200" dirty="0" smtClean="0">
                    <a:latin typeface="Calibri" charset="0"/>
                    <a:ea typeface="Calibri" charset="0"/>
                    <a:cs typeface="Calibri" charset="0"/>
                  </a:rPr>
                  <a:t>to some millions]</a:t>
                </a:r>
              </a:p>
              <a:p>
                <a:r>
                  <a:rPr lang="en-US" dirty="0" smtClean="0">
                    <a:latin typeface="Calibri" charset="0"/>
                    <a:ea typeface="Calibri" charset="0"/>
                    <a:cs typeface="Calibri" charset="0"/>
                  </a:rPr>
                  <a:t>Document vector  </a:t>
                </a:r>
                <a14:m>
                  <m:oMath xmlns:m="http://schemas.openxmlformats.org/officeDocument/2006/math">
                    <m:acc>
                      <m:accPr>
                        <m:chr m:val="⃗"/>
                        <m:ctrlPr>
                          <a:rPr lang="de-AT" b="0" i="1" smtClean="0">
                            <a:latin typeface="Cambria Math" charset="0"/>
                            <a:ea typeface="Calibri" charset="0"/>
                            <a:cs typeface="Calibri" charset="0"/>
                          </a:rPr>
                        </m:ctrlPr>
                      </m:accPr>
                      <m:e>
                        <m:r>
                          <a:rPr lang="de-AT" b="0" i="1" smtClean="0">
                            <a:latin typeface="Cambria Math" charset="0"/>
                            <a:ea typeface="Calibri" charset="0"/>
                            <a:cs typeface="Calibri" charset="0"/>
                          </a:rPr>
                          <m:t>𝑑</m:t>
                        </m:r>
                      </m:e>
                    </m:acc>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1</m:t>
                            </m:r>
                          </m:sub>
                        </m:sSub>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r>
                      <a:rPr lang="de-AT" b="0" i="1" smtClean="0">
                        <a:latin typeface="Cambria Math" charset="0"/>
                        <a:ea typeface="Calibri" charset="0"/>
                        <a:cs typeface="Calibri" charset="0"/>
                      </a:rPr>
                      <m:t>,</m:t>
                    </m:r>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𝑤</m:t>
                        </m:r>
                      </m:e>
                      <m:sub>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e>
                          <m:sub>
                            <m:r>
                              <a:rPr lang="de-AT" b="0" i="1" smtClean="0">
                                <a:latin typeface="Cambria Math" charset="0"/>
                                <a:ea typeface="Calibri" charset="0"/>
                                <a:cs typeface="Calibri" charset="0"/>
                              </a:rPr>
                              <m:t>2</m:t>
                            </m:r>
                          </m:sub>
                        </m:sSub>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r>
                      <a:rPr lang="de-AT" b="0" i="1" smtClean="0">
                        <a:latin typeface="Cambria Math" charset="0"/>
                        <a:ea typeface="Calibri" charset="0"/>
                        <a:cs typeface="Calibri" charset="0"/>
                      </a:rPr>
                      <m:t>,…,</m:t>
                    </m:r>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𝑤</m:t>
                        </m:r>
                      </m:e>
                      <m:sub>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e>
                          <m:sub>
                            <m:r>
                              <a:rPr lang="de-AT" b="0" i="1" smtClean="0">
                                <a:latin typeface="Cambria Math" charset="0"/>
                                <a:ea typeface="Calibri" charset="0"/>
                                <a:cs typeface="Calibri" charset="0"/>
                              </a:rPr>
                              <m:t>𝑀</m:t>
                            </m:r>
                          </m:sub>
                        </m:sSub>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r>
                      <a:rPr lang="de-AT" b="0" i="1" smtClean="0">
                        <a:latin typeface="Cambria Math" charset="0"/>
                        <a:ea typeface="Calibri" charset="0"/>
                        <a:cs typeface="Calibri" charset="0"/>
                      </a:rPr>
                      <m:t>)</m:t>
                    </m:r>
                  </m:oMath>
                </a14:m>
                <a:endParaRPr lang="en-US" dirty="0" smtClean="0">
                  <a:latin typeface="Calibri" charset="0"/>
                  <a:ea typeface="Calibri" charset="0"/>
                  <a:cs typeface="Calibri" charset="0"/>
                </a:endParaRPr>
              </a:p>
              <a:p>
                <a:pPr lvl="1"/>
                <a14:m>
                  <m:oMath xmlns:m="http://schemas.openxmlformats.org/officeDocument/2006/math">
                    <m:sSub>
                      <m:sSubPr>
                        <m:ctrlPr>
                          <a:rPr lang="en-US" sz="2200" i="1">
                            <a:latin typeface="Cambria Math" charset="0"/>
                            <a:ea typeface="Calibri" charset="0"/>
                            <a:cs typeface="Calibri" charset="0"/>
                          </a:rPr>
                        </m:ctrlPr>
                      </m:sSubPr>
                      <m:e>
                        <m:r>
                          <a:rPr lang="de-AT" sz="2200" b="0" i="1" smtClean="0">
                            <a:latin typeface="Cambria Math" charset="0"/>
                            <a:ea typeface="Calibri" charset="0"/>
                            <a:cs typeface="Calibri" charset="0"/>
                          </a:rPr>
                          <m:t>𝑤</m:t>
                        </m:r>
                      </m:e>
                      <m:sub>
                        <m:r>
                          <a:rPr lang="de-AT" sz="2200" b="0" i="1" smtClean="0">
                            <a:latin typeface="Cambria Math" charset="0"/>
                            <a:ea typeface="Calibri" charset="0"/>
                            <a:cs typeface="Calibri" charset="0"/>
                          </a:rPr>
                          <m:t>𝑡</m:t>
                        </m:r>
                        <m:r>
                          <a:rPr lang="de-AT" sz="2200" b="0" i="1" smtClean="0">
                            <a:latin typeface="Cambria Math" charset="0"/>
                            <a:ea typeface="Calibri" charset="0"/>
                            <a:cs typeface="Calibri" charset="0"/>
                          </a:rPr>
                          <m:t>,</m:t>
                        </m:r>
                        <m:r>
                          <a:rPr lang="de-AT" sz="2200" b="0" i="1" smtClean="0">
                            <a:latin typeface="Cambria Math" charset="0"/>
                            <a:ea typeface="Calibri" charset="0"/>
                            <a:cs typeface="Calibri" charset="0"/>
                          </a:rPr>
                          <m:t>𝑑</m:t>
                        </m:r>
                      </m:sub>
                    </m:sSub>
                  </m:oMath>
                </a14:m>
                <a:r>
                  <a:rPr lang="en-US" sz="2200" dirty="0" smtClean="0">
                    <a:latin typeface="Calibri" charset="0"/>
                    <a:ea typeface="Calibri" charset="0"/>
                    <a:cs typeface="Calibri" charset="0"/>
                  </a:rPr>
                  <a:t> is referred to as </a:t>
                </a:r>
                <a:r>
                  <a:rPr lang="en-US" sz="2200" dirty="0" smtClean="0">
                    <a:solidFill>
                      <a:schemeClr val="accent1"/>
                    </a:solidFill>
                    <a:latin typeface="Calibri" charset="0"/>
                    <a:ea typeface="Calibri" charset="0"/>
                    <a:cs typeface="Calibri" charset="0"/>
                  </a:rPr>
                  <a:t>term weighting</a:t>
                </a:r>
              </a:p>
              <a:p>
                <a:r>
                  <a:rPr lang="en-US" dirty="0" smtClean="0">
                    <a:latin typeface="Calibri" charset="0"/>
                    <a:ea typeface="Calibri" charset="0"/>
                    <a:cs typeface="Calibri" charset="0"/>
                  </a:rPr>
                  <a:t>Query vector </a:t>
                </a:r>
                <a14:m>
                  <m:oMath xmlns:m="http://schemas.openxmlformats.org/officeDocument/2006/math">
                    <m:acc>
                      <m:accPr>
                        <m:chr m:val="⃗"/>
                        <m:ctrlPr>
                          <a:rPr lang="de-AT" i="1">
                            <a:latin typeface="Cambria Math" charset="0"/>
                            <a:ea typeface="Calibri" charset="0"/>
                            <a:cs typeface="Calibri" charset="0"/>
                          </a:rPr>
                        </m:ctrlPr>
                      </m:accPr>
                      <m:e>
                        <m:r>
                          <a:rPr lang="de-AT" b="0" i="1" smtClean="0">
                            <a:latin typeface="Cambria Math" charset="0"/>
                            <a:ea typeface="Calibri" charset="0"/>
                            <a:cs typeface="Calibri" charset="0"/>
                          </a:rPr>
                          <m:t>𝑞</m:t>
                        </m:r>
                      </m:e>
                    </m:acc>
                    <m:r>
                      <a:rPr lang="de-AT" b="0" i="1" smtClean="0">
                        <a:latin typeface="Cambria Math" charset="0"/>
                        <a:ea typeface="Calibri" charset="0"/>
                        <a:cs typeface="Calibri" charset="0"/>
                      </a:rPr>
                      <m:t>=(</m:t>
                    </m:r>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𝑞</m:t>
                        </m:r>
                      </m:e>
                      <m:sub>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e>
                          <m:sub>
                            <m:r>
                              <a:rPr lang="de-AT" i="1">
                                <a:latin typeface="Cambria Math" charset="0"/>
                                <a:ea typeface="Calibri" charset="0"/>
                                <a:cs typeface="Calibri" charset="0"/>
                              </a:rPr>
                              <m:t>1</m:t>
                            </m:r>
                          </m:sub>
                        </m:sSub>
                      </m:sub>
                    </m:sSub>
                    <m:r>
                      <a:rPr lang="de-AT" i="1">
                        <a:latin typeface="Cambria Math" charset="0"/>
                        <a:ea typeface="Calibri" charset="0"/>
                        <a:cs typeface="Calibri" charset="0"/>
                      </a:rPr>
                      <m:t>,</m:t>
                    </m:r>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𝑞</m:t>
                        </m:r>
                      </m:e>
                      <m:sub>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e>
                          <m:sub>
                            <m:r>
                              <a:rPr lang="de-AT" b="0" i="1" smtClean="0">
                                <a:latin typeface="Cambria Math" charset="0"/>
                                <a:ea typeface="Calibri" charset="0"/>
                                <a:cs typeface="Calibri" charset="0"/>
                              </a:rPr>
                              <m:t>2</m:t>
                            </m:r>
                          </m:sub>
                        </m:sSub>
                      </m:sub>
                    </m:sSub>
                    <m:r>
                      <a:rPr lang="de-AT" i="1">
                        <a:latin typeface="Cambria Math" charset="0"/>
                        <a:ea typeface="Calibri" charset="0"/>
                        <a:cs typeface="Calibri" charset="0"/>
                      </a:rPr>
                      <m:t>,…,</m:t>
                    </m:r>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𝑞</m:t>
                        </m:r>
                      </m:e>
                      <m:sub>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e>
                          <m:sub>
                            <m:r>
                              <a:rPr lang="de-AT" b="0" i="1" smtClean="0">
                                <a:latin typeface="Cambria Math" charset="0"/>
                                <a:ea typeface="Calibri" charset="0"/>
                                <a:cs typeface="Calibri" charset="0"/>
                              </a:rPr>
                              <m:t>𝑀</m:t>
                            </m:r>
                          </m:sub>
                        </m:sSub>
                      </m:sub>
                    </m:sSub>
                    <m:r>
                      <a:rPr lang="de-AT" i="1">
                        <a:latin typeface="Cambria Math" charset="0"/>
                        <a:ea typeface="Calibri" charset="0"/>
                        <a:cs typeface="Calibri" charset="0"/>
                      </a:rPr>
                      <m:t>)</m:t>
                    </m:r>
                  </m:oMath>
                </a14:m>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3031" y="981393"/>
                <a:ext cx="8585201" cy="3808320"/>
              </a:xfrm>
              <a:blipFill rotWithShape="0">
                <a:blip r:embed="rId3"/>
                <a:stretch>
                  <a:fillRect l="-1774" t="-1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elle 5"/>
              <p:cNvGraphicFramePr>
                <a:graphicFrameLocks noGrp="1"/>
              </p:cNvGraphicFramePr>
              <p:nvPr>
                <p:extLst>
                  <p:ext uri="{D42A27DB-BD31-4B8C-83A1-F6EECF244321}">
                    <p14:modId xmlns:p14="http://schemas.microsoft.com/office/powerpoint/2010/main" val="407851271"/>
                  </p:ext>
                </p:extLst>
              </p:nvPr>
            </p:nvGraphicFramePr>
            <p:xfrm>
              <a:off x="2065337" y="4847770"/>
              <a:ext cx="4277405" cy="1814283"/>
            </p:xfrm>
            <a:graphic>
              <a:graphicData uri="http://schemas.openxmlformats.org/drawingml/2006/table">
                <a:tbl>
                  <a:tblPr>
                    <a:tableStyleId>{9D7B26C5-4107-4FEC-AEDC-1716B250A1EF}</a:tableStyleId>
                  </a:tblPr>
                  <a:tblGrid>
                    <a:gridCol w="895242"/>
                    <a:gridCol w="805277"/>
                    <a:gridCol w="1072753"/>
                    <a:gridCol w="591486"/>
                    <a:gridCol w="912647"/>
                  </a:tblGrid>
                  <a:tr h="351051">
                    <a:tc>
                      <a:txBody>
                        <a:bodyPr/>
                        <a:lstStyle/>
                        <a:p>
                          <a:pPr algn="ctr" fontAlgn="ctr"/>
                          <a:r>
                            <a:rPr lang="sk-SK" sz="1600" u="none" strike="noStrike" dirty="0">
                              <a:effectLst/>
                              <a:latin typeface="Calibri" charset="0"/>
                              <a:ea typeface="Calibri" charset="0"/>
                              <a:cs typeface="Calibri" charset="0"/>
                            </a:rPr>
                            <a:t> </a:t>
                          </a:r>
                          <a:endParaRPr lang="sk-SK" sz="1600" b="1" i="0" u="none" strike="noStrike" dirty="0">
                            <a:solidFill>
                              <a:srgbClr val="9933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800" i="1" smtClean="0">
                                        <a:solidFill>
                                          <a:srgbClr val="FF0000"/>
                                        </a:solidFill>
                                        <a:latin typeface="Cambria Math" charset="0"/>
                                        <a:ea typeface="Calibri" charset="0"/>
                                        <a:cs typeface="Calibri" charset="0"/>
                                      </a:rPr>
                                    </m:ctrlPr>
                                  </m:sSubPr>
                                  <m:e>
                                    <m:r>
                                      <a:rPr lang="de-AT" sz="1800" i="1">
                                        <a:solidFill>
                                          <a:srgbClr val="FF0000"/>
                                        </a:solidFill>
                                        <a:latin typeface="Cambria Math" charset="0"/>
                                        <a:ea typeface="Calibri" charset="0"/>
                                        <a:cs typeface="Calibri" charset="0"/>
                                      </a:rPr>
                                      <m:t>𝑡</m:t>
                                    </m:r>
                                  </m:e>
                                  <m:sub>
                                    <m:r>
                                      <a:rPr lang="de-AT" sz="1800" i="1">
                                        <a:solidFill>
                                          <a:srgbClr val="FF0000"/>
                                        </a:solidFill>
                                        <a:latin typeface="Cambria Math" charset="0"/>
                                        <a:ea typeface="Calibri" charset="0"/>
                                        <a:cs typeface="Calibri" charset="0"/>
                                      </a:rPr>
                                      <m:t>1</m:t>
                                    </m:r>
                                  </m:sub>
                                </m:sSub>
                              </m:oMath>
                            </m:oMathPara>
                          </a14:m>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800" i="1" smtClean="0">
                                        <a:solidFill>
                                          <a:srgbClr val="FF0000"/>
                                        </a:solidFill>
                                        <a:latin typeface="Cambria Math" charset="0"/>
                                        <a:ea typeface="Calibri" charset="0"/>
                                        <a:cs typeface="Calibri" charset="0"/>
                                      </a:rPr>
                                    </m:ctrlPr>
                                  </m:sSubPr>
                                  <m:e>
                                    <m:r>
                                      <a:rPr lang="de-AT" sz="1800" i="1">
                                        <a:solidFill>
                                          <a:srgbClr val="FF0000"/>
                                        </a:solidFill>
                                        <a:latin typeface="Cambria Math" charset="0"/>
                                        <a:ea typeface="Calibri" charset="0"/>
                                        <a:cs typeface="Calibri" charset="0"/>
                                      </a:rPr>
                                      <m:t>𝑡</m:t>
                                    </m:r>
                                  </m:e>
                                  <m:sub>
                                    <m:r>
                                      <a:rPr lang="de-AT" sz="1800" b="0" i="1" smtClean="0">
                                        <a:solidFill>
                                          <a:srgbClr val="FF0000"/>
                                        </a:solidFill>
                                        <a:latin typeface="Cambria Math" charset="0"/>
                                        <a:ea typeface="Calibri" charset="0"/>
                                        <a:cs typeface="Calibri" charset="0"/>
                                      </a:rPr>
                                      <m:t>2</m:t>
                                    </m:r>
                                  </m:sub>
                                </m:sSub>
                              </m:oMath>
                            </m:oMathPara>
                          </a14:m>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smtClean="0">
                              <a:solidFill>
                                <a:schemeClr val="accent1"/>
                              </a:solidFill>
                              <a:effectLst/>
                              <a:latin typeface="Calibri" charset="0"/>
                              <a:ea typeface="Calibri" charset="0"/>
                              <a:cs typeface="Calibri" charset="0"/>
                            </a:rPr>
                            <a:t>...</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800" i="1" smtClean="0">
                                        <a:solidFill>
                                          <a:srgbClr val="FF0000"/>
                                        </a:solidFill>
                                        <a:latin typeface="Cambria Math" charset="0"/>
                                        <a:ea typeface="Calibri" charset="0"/>
                                        <a:cs typeface="Calibri" charset="0"/>
                                      </a:rPr>
                                    </m:ctrlPr>
                                  </m:sSubPr>
                                  <m:e>
                                    <m:r>
                                      <a:rPr lang="de-AT" sz="1800" i="1">
                                        <a:solidFill>
                                          <a:srgbClr val="FF0000"/>
                                        </a:solidFill>
                                        <a:latin typeface="Cambria Math" charset="0"/>
                                        <a:ea typeface="Calibri" charset="0"/>
                                        <a:cs typeface="Calibri" charset="0"/>
                                      </a:rPr>
                                      <m:t>𝑡</m:t>
                                    </m:r>
                                  </m:e>
                                  <m:sub>
                                    <m:r>
                                      <a:rPr lang="de-AT" sz="1800" b="0" i="1" smtClean="0">
                                        <a:solidFill>
                                          <a:srgbClr val="FF0000"/>
                                        </a:solidFill>
                                        <a:latin typeface="Cambria Math" charset="0"/>
                                        <a:ea typeface="Calibri" charset="0"/>
                                        <a:cs typeface="Calibri" charset="0"/>
                                      </a:rPr>
                                      <m:t>𝑀</m:t>
                                    </m:r>
                                  </m:sub>
                                </m:sSub>
                              </m:oMath>
                            </m:oMathPara>
                          </a14:m>
                          <a:endParaRPr lang="de-DE" sz="1800" b="1" i="0" u="none" strike="noStrike" dirty="0">
                            <a:solidFill>
                              <a:srgbClr val="0070C0"/>
                            </a:solidFill>
                            <a:effectLst/>
                            <a:latin typeface="Calibri" charset="0"/>
                            <a:ea typeface="Calibri" charset="0"/>
                            <a:cs typeface="Calibri" charset="0"/>
                          </a:endParaRPr>
                        </a:p>
                      </a:txBody>
                      <a:tcPr marL="12700" marR="12700" marT="12700" marB="0" anchor="ctr"/>
                    </a:tc>
                  </a:tr>
                  <a:tr h="3658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accent2">
                                            <a:lumMod val="60000"/>
                                            <a:lumOff val="40000"/>
                                          </a:schemeClr>
                                        </a:solidFill>
                                        <a:latin typeface="Cambria Math" charset="0"/>
                                        <a:ea typeface="Calibri" charset="0"/>
                                        <a:cs typeface="Calibri" charset="0"/>
                                      </a:rPr>
                                    </m:ctrlPr>
                                  </m:sSubPr>
                                  <m:e>
                                    <m:r>
                                      <a:rPr lang="de-AT" sz="1800" b="0" i="1" smtClean="0">
                                        <a:solidFill>
                                          <a:schemeClr val="accent2">
                                            <a:lumMod val="60000"/>
                                            <a:lumOff val="40000"/>
                                          </a:schemeClr>
                                        </a:solidFill>
                                        <a:latin typeface="Cambria Math" charset="0"/>
                                        <a:ea typeface="Calibri" charset="0"/>
                                        <a:cs typeface="Calibri" charset="0"/>
                                      </a:rPr>
                                      <m:t>𝑑</m:t>
                                    </m:r>
                                  </m:e>
                                  <m:sub>
                                    <m:r>
                                      <a:rPr lang="de-AT" sz="1800" i="1">
                                        <a:solidFill>
                                          <a:schemeClr val="accent2">
                                            <a:lumMod val="60000"/>
                                            <a:lumOff val="40000"/>
                                          </a:schemeClr>
                                        </a:solidFill>
                                        <a:latin typeface="Cambria Math" charset="0"/>
                                        <a:ea typeface="Calibri" charset="0"/>
                                        <a:cs typeface="Calibri" charset="0"/>
                                      </a:rPr>
                                      <m:t>1</m:t>
                                    </m:r>
                                  </m:sub>
                                </m:sSub>
                              </m:oMath>
                            </m:oMathPara>
                          </a14:m>
                          <a:endParaRPr lang="de-DE" sz="1800" b="1" i="0" u="none" strike="noStrike" dirty="0" smtClean="0">
                            <a:solidFill>
                              <a:schemeClr val="accent2">
                                <a:lumMod val="60000"/>
                                <a:lumOff val="40000"/>
                              </a:schemeClr>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1</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1</m:t>
                                        </m:r>
                                      </m:sub>
                                    </m:sSub>
                                  </m:sub>
                                </m:sSub>
                              </m:oMath>
                            </m:oMathPara>
                          </a14:m>
                          <a:endParaRPr lang="is-IS"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2</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1</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𝑀</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1</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r>
                  <a:tr h="3658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accent2">
                                            <a:lumMod val="60000"/>
                                            <a:lumOff val="40000"/>
                                          </a:schemeClr>
                                        </a:solidFill>
                                        <a:latin typeface="Cambria Math" charset="0"/>
                                        <a:ea typeface="Calibri" charset="0"/>
                                        <a:cs typeface="Calibri" charset="0"/>
                                      </a:rPr>
                                    </m:ctrlPr>
                                  </m:sSubPr>
                                  <m:e>
                                    <m:r>
                                      <a:rPr lang="de-AT" sz="1800" b="0" i="1" smtClean="0">
                                        <a:solidFill>
                                          <a:schemeClr val="accent2">
                                            <a:lumMod val="60000"/>
                                            <a:lumOff val="40000"/>
                                          </a:schemeClr>
                                        </a:solidFill>
                                        <a:latin typeface="Cambria Math" charset="0"/>
                                        <a:ea typeface="Calibri" charset="0"/>
                                        <a:cs typeface="Calibri" charset="0"/>
                                      </a:rPr>
                                      <m:t>𝑑</m:t>
                                    </m:r>
                                  </m:e>
                                  <m:sub>
                                    <m:r>
                                      <a:rPr lang="de-AT" sz="1800" b="0" i="1" smtClean="0">
                                        <a:solidFill>
                                          <a:schemeClr val="accent2">
                                            <a:lumMod val="60000"/>
                                            <a:lumOff val="40000"/>
                                          </a:schemeClr>
                                        </a:solidFill>
                                        <a:latin typeface="Cambria Math" charset="0"/>
                                        <a:ea typeface="Calibri" charset="0"/>
                                        <a:cs typeface="Calibri" charset="0"/>
                                      </a:rPr>
                                      <m:t>2</m:t>
                                    </m:r>
                                  </m:sub>
                                </m:sSub>
                              </m:oMath>
                            </m:oMathPara>
                          </a14:m>
                          <a:endParaRPr lang="de-DE" sz="18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1</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2</m:t>
                                        </m:r>
                                      </m:sub>
                                    </m:sSub>
                                  </m:sub>
                                </m:sSub>
                              </m:oMath>
                            </m:oMathPara>
                          </a14:m>
                          <a:endParaRPr lang="is-IS"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2</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2</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𝑀</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2</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r>
                  <a:tr h="3658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800" u="none" strike="noStrike" dirty="0" smtClean="0">
                              <a:solidFill>
                                <a:srgbClr val="0070C0"/>
                              </a:solidFill>
                              <a:effectLst/>
                              <a:latin typeface="Calibri" charset="0"/>
                              <a:ea typeface="Calibri" charset="0"/>
                              <a:cs typeface="Calibri" charset="0"/>
                            </a:rPr>
                            <a:t>...</a:t>
                          </a:r>
                          <a:endParaRPr lang="de-DE" sz="18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800" b="1" i="0" u="none" strike="noStrike" dirty="0" smtClean="0">
                              <a:solidFill>
                                <a:srgbClr val="000000"/>
                              </a:solidFill>
                              <a:effectLst/>
                              <a:latin typeface="Calibri" charset="0"/>
                              <a:ea typeface="Calibri" charset="0"/>
                              <a:cs typeface="Calibri" charset="0"/>
                            </a:rPr>
                            <a:t>...</a:t>
                          </a:r>
                          <a:endParaRPr lang="is-IS"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r>
                                  <m:rPr>
                                    <m:nor/>
                                  </m:rPr>
                                  <a:rPr lang="de-DE" sz="1400" b="1" i="0" u="none" strike="noStrike" dirty="0" smtClean="0">
                                    <a:solidFill>
                                      <a:srgbClr val="000000"/>
                                    </a:solidFill>
                                    <a:effectLst/>
                                    <a:latin typeface="Calibri" charset="0"/>
                                    <a:ea typeface="Calibri" charset="0"/>
                                    <a:cs typeface="Calibri" charset="0"/>
                                  </a:rPr>
                                  <m:t>...</m:t>
                                </m:r>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r>
                  <a:tr h="3658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accent2">
                                            <a:lumMod val="60000"/>
                                            <a:lumOff val="40000"/>
                                          </a:schemeClr>
                                        </a:solidFill>
                                        <a:latin typeface="Cambria Math" charset="0"/>
                                        <a:ea typeface="Calibri" charset="0"/>
                                        <a:cs typeface="Calibri" charset="0"/>
                                      </a:rPr>
                                    </m:ctrlPr>
                                  </m:sSubPr>
                                  <m:e>
                                    <m:r>
                                      <a:rPr lang="de-AT" sz="1800" b="0" i="1" smtClean="0">
                                        <a:solidFill>
                                          <a:schemeClr val="accent2">
                                            <a:lumMod val="60000"/>
                                            <a:lumOff val="40000"/>
                                          </a:schemeClr>
                                        </a:solidFill>
                                        <a:latin typeface="Cambria Math" charset="0"/>
                                        <a:ea typeface="Calibri" charset="0"/>
                                        <a:cs typeface="Calibri" charset="0"/>
                                      </a:rPr>
                                      <m:t>𝑑</m:t>
                                    </m:r>
                                  </m:e>
                                  <m:sub>
                                    <m:r>
                                      <a:rPr lang="de-AT" sz="1800" b="0" i="1" smtClean="0">
                                        <a:solidFill>
                                          <a:schemeClr val="accent2">
                                            <a:lumMod val="60000"/>
                                            <a:lumOff val="40000"/>
                                          </a:schemeClr>
                                        </a:solidFill>
                                        <a:latin typeface="Cambria Math" charset="0"/>
                                        <a:ea typeface="Calibri" charset="0"/>
                                        <a:cs typeface="Calibri" charset="0"/>
                                      </a:rPr>
                                      <m:t>𝑁</m:t>
                                    </m:r>
                                  </m:sub>
                                </m:sSub>
                              </m:oMath>
                            </m:oMathPara>
                          </a14:m>
                          <a:endParaRPr lang="de-DE" sz="18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1</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𝑁</m:t>
                                        </m:r>
                                      </m:sub>
                                    </m:sSub>
                                  </m:sub>
                                </m:sSub>
                              </m:oMath>
                            </m:oMathPara>
                          </a14:m>
                          <a:endParaRPr lang="is-IS"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2</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𝑁</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charset="0"/>
                                        <a:ea typeface="Calibri" charset="0"/>
                                        <a:cs typeface="Calibri" charset="0"/>
                                      </a:rPr>
                                    </m:ctrlPr>
                                  </m:sSubPr>
                                  <m:e>
                                    <m:r>
                                      <a:rPr lang="de-AT" sz="1400" b="0" i="1" smtClean="0">
                                        <a:solidFill>
                                          <a:schemeClr val="tx1"/>
                                        </a:solidFill>
                                        <a:latin typeface="Cambria Math" charset="0"/>
                                        <a:ea typeface="Calibri" charset="0"/>
                                        <a:cs typeface="Calibri" charset="0"/>
                                      </a:rPr>
                                      <m:t>𝑤</m:t>
                                    </m:r>
                                  </m:e>
                                  <m:sub>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m:t>
                                        </m:r>
                                      </m:e>
                                      <m:sub>
                                        <m:r>
                                          <a:rPr lang="de-AT" b="0" i="1" smtClean="0">
                                            <a:latin typeface="Cambria Math" charset="0"/>
                                            <a:ea typeface="Calibri" charset="0"/>
                                            <a:cs typeface="Calibri" charset="0"/>
                                          </a:rPr>
                                          <m:t>𝑀</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𝑑</m:t>
                                        </m:r>
                                      </m:e>
                                      <m:sub>
                                        <m:r>
                                          <a:rPr lang="de-AT" b="0" i="1" smtClean="0">
                                            <a:latin typeface="Cambria Math" charset="0"/>
                                            <a:ea typeface="Calibri" charset="0"/>
                                            <a:cs typeface="Calibri" charset="0"/>
                                          </a:rPr>
                                          <m:t>𝑁</m:t>
                                        </m:r>
                                      </m:sub>
                                    </m:sSub>
                                  </m:sub>
                                </m:sSub>
                              </m:oMath>
                            </m:oMathPara>
                          </a14:m>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r>
                </a:tbl>
              </a:graphicData>
            </a:graphic>
          </p:graphicFrame>
        </mc:Choice>
        <mc:Fallback xmlns="">
          <p:graphicFrame>
            <p:nvGraphicFramePr>
              <p:cNvPr id="6" name="Tabelle 5"/>
              <p:cNvGraphicFramePr>
                <a:graphicFrameLocks noGrp="1"/>
              </p:cNvGraphicFramePr>
              <p:nvPr>
                <p:extLst>
                  <p:ext uri="{D42A27DB-BD31-4B8C-83A1-F6EECF244321}">
                    <p14:modId xmlns:p14="http://schemas.microsoft.com/office/powerpoint/2010/main" val="407851271"/>
                  </p:ext>
                </p:extLst>
              </p:nvPr>
            </p:nvGraphicFramePr>
            <p:xfrm>
              <a:off x="2065337" y="4847770"/>
              <a:ext cx="4277405" cy="1814283"/>
            </p:xfrm>
            <a:graphic>
              <a:graphicData uri="http://schemas.openxmlformats.org/drawingml/2006/table">
                <a:tbl>
                  <a:tblPr>
                    <a:tableStyleId>{9D7B26C5-4107-4FEC-AEDC-1716B250A1EF}</a:tableStyleId>
                  </a:tblPr>
                  <a:tblGrid>
                    <a:gridCol w="895242"/>
                    <a:gridCol w="805277"/>
                    <a:gridCol w="1072753"/>
                    <a:gridCol w="591486"/>
                    <a:gridCol w="912647"/>
                  </a:tblGrid>
                  <a:tr h="351051">
                    <a:tc>
                      <a:txBody>
                        <a:bodyPr/>
                        <a:lstStyle/>
                        <a:p>
                          <a:pPr algn="ctr" fontAlgn="ctr"/>
                          <a:r>
                            <a:rPr lang="sk-SK" sz="1600" u="none" strike="noStrike" dirty="0">
                              <a:effectLst/>
                              <a:latin typeface="Calibri" charset="0"/>
                              <a:ea typeface="Calibri" charset="0"/>
                              <a:cs typeface="Calibri" charset="0"/>
                            </a:rPr>
                            <a:t> </a:t>
                          </a:r>
                          <a:endParaRPr lang="sk-SK" sz="1600" b="1" i="0" u="none" strike="noStrike" dirty="0">
                            <a:solidFill>
                              <a:srgbClr val="99330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111364" t="-1724" r="-321970" b="-444828"/>
                          </a:stretch>
                        </a:blipFill>
                      </a:tcPr>
                    </a:tc>
                    <a:tc>
                      <a:txBody>
                        <a:bodyPr/>
                        <a:lstStyle/>
                        <a:p>
                          <a:endParaRPr lang="de-DE"/>
                        </a:p>
                      </a:txBody>
                      <a:tcPr marL="12700" marR="12700" marT="12700" marB="0" anchor="ctr">
                        <a:blipFill rotWithShape="0">
                          <a:blip r:embed="rId4"/>
                          <a:stretch>
                            <a:fillRect l="-157627" t="-1724" r="-140113" b="-444828"/>
                          </a:stretch>
                        </a:blipFill>
                      </a:tcPr>
                    </a:tc>
                    <a:tc>
                      <a:txBody>
                        <a:bodyPr/>
                        <a:lstStyle/>
                        <a:p>
                          <a:pPr algn="ctr" fontAlgn="ctr"/>
                          <a:r>
                            <a:rPr lang="de-DE" sz="1600" u="none" strike="noStrike" dirty="0" smtClean="0">
                              <a:solidFill>
                                <a:schemeClr val="accent1"/>
                              </a:solidFill>
                              <a:effectLst/>
                              <a:latin typeface="Calibri" charset="0"/>
                              <a:ea typeface="Calibri" charset="0"/>
                              <a:cs typeface="Calibri" charset="0"/>
                            </a:rPr>
                            <a:t>...</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368667" t="-1724" r="-667" b="-444828"/>
                          </a:stretch>
                        </a:blipFill>
                      </a:tcPr>
                    </a:tc>
                  </a:tr>
                  <a:tr h="365808">
                    <a:tc>
                      <a:txBody>
                        <a:bodyPr/>
                        <a:lstStyle/>
                        <a:p>
                          <a:endParaRPr lang="de-DE"/>
                        </a:p>
                      </a:txBody>
                      <a:tcPr marL="12700" marR="12700" marT="12700" marB="0" anchor="ctr">
                        <a:blipFill rotWithShape="0">
                          <a:blip r:embed="rId4"/>
                          <a:stretch>
                            <a:fillRect t="-98333" r="-378912" b="-330000"/>
                          </a:stretch>
                        </a:blipFill>
                      </a:tcPr>
                    </a:tc>
                    <a:tc>
                      <a:txBody>
                        <a:bodyPr/>
                        <a:lstStyle/>
                        <a:p>
                          <a:endParaRPr lang="de-DE"/>
                        </a:p>
                      </a:txBody>
                      <a:tcPr marL="12700" marR="12700" marT="12700" marB="0" anchor="ctr">
                        <a:blipFill rotWithShape="0">
                          <a:blip r:embed="rId4"/>
                          <a:stretch>
                            <a:fillRect l="-111364" t="-98333" r="-321970" b="-330000"/>
                          </a:stretch>
                        </a:blipFill>
                      </a:tcPr>
                    </a:tc>
                    <a:tc>
                      <a:txBody>
                        <a:bodyPr/>
                        <a:lstStyle/>
                        <a:p>
                          <a:endParaRPr lang="de-DE"/>
                        </a:p>
                      </a:txBody>
                      <a:tcPr marL="12700" marR="12700" marT="12700" marB="0" anchor="ctr">
                        <a:blipFill rotWithShape="0">
                          <a:blip r:embed="rId4"/>
                          <a:stretch>
                            <a:fillRect l="-157627" t="-98333" r="-140113" b="-330000"/>
                          </a:stretch>
                        </a:blipFill>
                      </a:tcP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368667" t="-98333" r="-667" b="-330000"/>
                          </a:stretch>
                        </a:blipFill>
                      </a:tcPr>
                    </a:tc>
                  </a:tr>
                  <a:tr h="365808">
                    <a:tc>
                      <a:txBody>
                        <a:bodyPr/>
                        <a:lstStyle/>
                        <a:p>
                          <a:endParaRPr lang="de-DE"/>
                        </a:p>
                      </a:txBody>
                      <a:tcPr marL="12700" marR="12700" marT="12700" marB="0" anchor="ctr">
                        <a:blipFill rotWithShape="0">
                          <a:blip r:embed="rId4"/>
                          <a:stretch>
                            <a:fillRect t="-198333" r="-378912" b="-230000"/>
                          </a:stretch>
                        </a:blipFill>
                      </a:tcPr>
                    </a:tc>
                    <a:tc>
                      <a:txBody>
                        <a:bodyPr/>
                        <a:lstStyle/>
                        <a:p>
                          <a:endParaRPr lang="de-DE"/>
                        </a:p>
                      </a:txBody>
                      <a:tcPr marL="12700" marR="12700" marT="12700" marB="0" anchor="ctr">
                        <a:blipFill rotWithShape="0">
                          <a:blip r:embed="rId4"/>
                          <a:stretch>
                            <a:fillRect l="-111364" t="-198333" r="-321970" b="-230000"/>
                          </a:stretch>
                        </a:blipFill>
                      </a:tcPr>
                    </a:tc>
                    <a:tc>
                      <a:txBody>
                        <a:bodyPr/>
                        <a:lstStyle/>
                        <a:p>
                          <a:endParaRPr lang="de-DE"/>
                        </a:p>
                      </a:txBody>
                      <a:tcPr marL="12700" marR="12700" marT="12700" marB="0" anchor="ctr">
                        <a:blipFill rotWithShape="0">
                          <a:blip r:embed="rId4"/>
                          <a:stretch>
                            <a:fillRect l="-157627" t="-198333" r="-140113" b="-230000"/>
                          </a:stretch>
                        </a:blipFill>
                      </a:tcP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368667" t="-198333" r="-667" b="-230000"/>
                          </a:stretch>
                        </a:blipFill>
                      </a:tcPr>
                    </a:tc>
                  </a:tr>
                  <a:tr h="3658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800" u="none" strike="noStrike" dirty="0" smtClean="0">
                              <a:solidFill>
                                <a:srgbClr val="0070C0"/>
                              </a:solidFill>
                              <a:effectLst/>
                              <a:latin typeface="Calibri" charset="0"/>
                              <a:ea typeface="Calibri" charset="0"/>
                              <a:cs typeface="Calibri" charset="0"/>
                            </a:rPr>
                            <a:t>...</a:t>
                          </a:r>
                          <a:endParaRPr lang="de-DE" sz="18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800" b="1" i="0" u="none" strike="noStrike" dirty="0" smtClean="0">
                              <a:solidFill>
                                <a:srgbClr val="000000"/>
                              </a:solidFill>
                              <a:effectLst/>
                              <a:latin typeface="Calibri" charset="0"/>
                              <a:ea typeface="Calibri" charset="0"/>
                              <a:cs typeface="Calibri" charset="0"/>
                            </a:rPr>
                            <a:t>...</a:t>
                          </a:r>
                          <a:endParaRPr lang="is-IS"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368667" t="-298333" r="-667" b="-130000"/>
                          </a:stretch>
                        </a:blipFill>
                      </a:tcPr>
                    </a:tc>
                  </a:tr>
                  <a:tr h="365808">
                    <a:tc>
                      <a:txBody>
                        <a:bodyPr/>
                        <a:lstStyle/>
                        <a:p>
                          <a:endParaRPr lang="de-DE"/>
                        </a:p>
                      </a:txBody>
                      <a:tcPr marL="12700" marR="12700" marT="12700" marB="0" anchor="ctr">
                        <a:blipFill rotWithShape="0">
                          <a:blip r:embed="rId4"/>
                          <a:stretch>
                            <a:fillRect t="-398333" r="-378912" b="-30000"/>
                          </a:stretch>
                        </a:blipFill>
                      </a:tcPr>
                    </a:tc>
                    <a:tc>
                      <a:txBody>
                        <a:bodyPr/>
                        <a:lstStyle/>
                        <a:p>
                          <a:endParaRPr lang="de-DE"/>
                        </a:p>
                      </a:txBody>
                      <a:tcPr marL="12700" marR="12700" marT="12700" marB="0" anchor="ctr">
                        <a:blipFill rotWithShape="0">
                          <a:blip r:embed="rId4"/>
                          <a:stretch>
                            <a:fillRect l="-111364" t="-398333" r="-321970" b="-30000"/>
                          </a:stretch>
                        </a:blipFill>
                      </a:tcPr>
                    </a:tc>
                    <a:tc>
                      <a:txBody>
                        <a:bodyPr/>
                        <a:lstStyle/>
                        <a:p>
                          <a:endParaRPr lang="de-DE"/>
                        </a:p>
                      </a:txBody>
                      <a:tcPr marL="12700" marR="12700" marT="12700" marB="0" anchor="ctr">
                        <a:blipFill rotWithShape="0">
                          <a:blip r:embed="rId4"/>
                          <a:stretch>
                            <a:fillRect l="-157627" t="-398333" r="-140113" b="-30000"/>
                          </a:stretch>
                        </a:blipFill>
                      </a:tcPr>
                    </a:tc>
                    <a:tc>
                      <a:txBody>
                        <a:bodyPr/>
                        <a:lstStyle/>
                        <a:p>
                          <a:pPr algn="ctr" fontAlgn="ctr"/>
                          <a:r>
                            <a:rPr lang="de-DE" sz="1800" b="1" i="0" u="none" strike="noStrike" dirty="0" smtClean="0">
                              <a:solidFill>
                                <a:srgbClr val="000000"/>
                              </a:solidFill>
                              <a:effectLst/>
                              <a:latin typeface="Calibri" charset="0"/>
                              <a:ea typeface="Calibri" charset="0"/>
                              <a:cs typeface="Calibri" charset="0"/>
                            </a:rPr>
                            <a:t>...</a:t>
                          </a:r>
                          <a:endParaRPr lang="de-DE" sz="18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endParaRPr lang="de-DE"/>
                        </a:p>
                      </a:txBody>
                      <a:tcPr marL="12700" marR="12700" marT="12700" marB="0" anchor="ctr">
                        <a:blipFill rotWithShape="0">
                          <a:blip r:embed="rId4"/>
                          <a:stretch>
                            <a:fillRect l="-368667" t="-398333" r="-667" b="-30000"/>
                          </a:stretch>
                        </a:blipFill>
                      </a:tcPr>
                    </a:tc>
                  </a:tr>
                </a:tbl>
              </a:graphicData>
            </a:graphic>
          </p:graphicFrame>
        </mc:Fallback>
      </mc:AlternateContent>
    </p:spTree>
    <p:extLst>
      <p:ext uri="{BB962C8B-B14F-4D97-AF65-F5344CB8AC3E}">
        <p14:creationId xmlns:p14="http://schemas.microsoft.com/office/powerpoint/2010/main" val="88158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Vector -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57167"/>
                <a:ext cx="8229600" cy="1544562"/>
              </a:xfrm>
            </p:spPr>
            <p:txBody>
              <a:bodyPr/>
              <a:lstStyle/>
              <a:p>
                <a:r>
                  <a:rPr lang="en-US" dirty="0" smtClean="0">
                    <a:latin typeface="Calibri" charset="0"/>
                    <a:ea typeface="Calibri" charset="0"/>
                    <a:cs typeface="Calibri" charset="0"/>
                  </a:rPr>
                  <a:t>In this example, term weighting is the number of term occurrences in a document </a:t>
                </a:r>
                <a14:m>
                  <m:oMath xmlns:m="http://schemas.openxmlformats.org/officeDocument/2006/math">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𝑤</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r>
                      <a:rPr lang="de-AT" b="0" i="1" smtClean="0">
                        <a:latin typeface="Cambria Math" charset="0"/>
                        <a:ea typeface="Calibri" charset="0"/>
                        <a:cs typeface="Calibri" charset="0"/>
                      </a:rPr>
                      <m:t>=</m:t>
                    </m:r>
                    <m:sSub>
                      <m:sSubPr>
                        <m:ctrlPr>
                          <a:rPr lang="en-US" b="0" i="1" smtClean="0">
                            <a:latin typeface="Cambria Math" charset="0"/>
                            <a:ea typeface="Calibri" charset="0"/>
                            <a:cs typeface="Calibri" charset="0"/>
                          </a:rPr>
                        </m:ctrlPr>
                      </m:sSubPr>
                      <m:e>
                        <m:r>
                          <a:rPr lang="de-AT" b="0" i="1" smtClean="0">
                            <a:latin typeface="Cambria Math" charset="0"/>
                            <a:ea typeface="Calibri" charset="0"/>
                            <a:cs typeface="Calibri" charset="0"/>
                          </a:rPr>
                          <m:t>𝑡𝑓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oMath>
                </a14:m>
                <a:endParaRPr lang="en-US" dirty="0">
                  <a:latin typeface="Calibri" charset="0"/>
                  <a:ea typeface="Calibri" charset="0"/>
                  <a:cs typeface="Calibr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57167"/>
                <a:ext cx="8229600" cy="1544562"/>
              </a:xfrm>
              <a:blipFill rotWithShape="0">
                <a:blip r:embed="rId3"/>
                <a:stretch>
                  <a:fillRect l="-1852" t="-3150"/>
                </a:stretch>
              </a:blipFill>
            </p:spPr>
            <p:txBody>
              <a:bodyPr/>
              <a:lstStyle/>
              <a:p>
                <a:r>
                  <a:rPr lang="en-US">
                    <a:noFill/>
                  </a:rPr>
                  <a:t> </a:t>
                </a:r>
              </a:p>
            </p:txBody>
          </p:sp>
        </mc:Fallback>
      </mc:AlternateContent>
      <p:sp>
        <p:nvSpPr>
          <p:cNvPr id="6" name="Content Placeholder 2"/>
          <p:cNvSpPr txBox="1">
            <a:spLocks/>
          </p:cNvSpPr>
          <p:nvPr/>
        </p:nvSpPr>
        <p:spPr>
          <a:xfrm>
            <a:off x="457200" y="4815406"/>
            <a:ext cx="8229600" cy="15445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smtClean="0">
              <a:latin typeface="Calibri" charset="0"/>
              <a:ea typeface="Calibri" charset="0"/>
              <a:cs typeface="Calibri" charset="0"/>
            </a:endParaRPr>
          </a:p>
        </p:txBody>
      </p:sp>
      <p:graphicFrame>
        <p:nvGraphicFramePr>
          <p:cNvPr id="10" name="Tabelle 9"/>
          <p:cNvGraphicFramePr>
            <a:graphicFrameLocks noGrp="1"/>
          </p:cNvGraphicFramePr>
          <p:nvPr>
            <p:extLst>
              <p:ext uri="{D42A27DB-BD31-4B8C-83A1-F6EECF244321}">
                <p14:modId xmlns:p14="http://schemas.microsoft.com/office/powerpoint/2010/main" val="631175922"/>
              </p:ext>
            </p:extLst>
          </p:nvPr>
        </p:nvGraphicFramePr>
        <p:xfrm>
          <a:off x="249239" y="2516595"/>
          <a:ext cx="8437561" cy="3035116"/>
        </p:xfrm>
        <a:graphic>
          <a:graphicData uri="http://schemas.openxmlformats.org/drawingml/2006/table">
            <a:tbl>
              <a:tblPr>
                <a:tableStyleId>{9D7B26C5-4107-4FEC-AEDC-1716B250A1EF}</a:tableStyleId>
              </a:tblPr>
              <a:tblGrid>
                <a:gridCol w="1919977"/>
                <a:gridCol w="881275"/>
                <a:gridCol w="1006591"/>
                <a:gridCol w="1202431"/>
                <a:gridCol w="862819"/>
                <a:gridCol w="896068"/>
                <a:gridCol w="834200"/>
                <a:gridCol w="834200"/>
              </a:tblGrid>
              <a:tr h="433588">
                <a:tc>
                  <a:txBody>
                    <a:bodyPr/>
                    <a:lstStyle/>
                    <a:p>
                      <a:pPr algn="ctr" fontAlgn="ctr"/>
                      <a:r>
                        <a:rPr lang="sk-SK" sz="1600" u="none" strike="noStrike" dirty="0">
                          <a:effectLst/>
                          <a:latin typeface="Calibri" charset="0"/>
                          <a:ea typeface="Calibri" charset="0"/>
                          <a:cs typeface="Calibri" charset="0"/>
                        </a:rPr>
                        <a:t> </a:t>
                      </a:r>
                      <a:endParaRPr lang="sk-SK" sz="1600" b="1" i="0" u="none" strike="noStrike" dirty="0">
                        <a:solidFill>
                          <a:srgbClr val="99330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smtClean="0">
                          <a:solidFill>
                            <a:schemeClr val="accent1"/>
                          </a:solidFill>
                          <a:effectLst/>
                          <a:latin typeface="Calibri" charset="0"/>
                          <a:ea typeface="Calibri" charset="0"/>
                          <a:cs typeface="Calibri" charset="0"/>
                        </a:rPr>
                        <a:t>Antony</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smtClean="0">
                          <a:solidFill>
                            <a:schemeClr val="accent1"/>
                          </a:solidFill>
                          <a:effectLst/>
                          <a:latin typeface="Calibri" charset="0"/>
                          <a:ea typeface="Calibri" charset="0"/>
                          <a:cs typeface="Calibri" charset="0"/>
                        </a:rPr>
                        <a:t>Brutus</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smtClean="0">
                          <a:solidFill>
                            <a:schemeClr val="accent1"/>
                          </a:solidFill>
                          <a:effectLst/>
                          <a:latin typeface="Calibri" charset="0"/>
                          <a:ea typeface="Calibri" charset="0"/>
                          <a:cs typeface="Calibri" charset="0"/>
                        </a:rPr>
                        <a:t>Caesar</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err="1" smtClean="0">
                          <a:solidFill>
                            <a:schemeClr val="accent1"/>
                          </a:solidFill>
                          <a:effectLst/>
                          <a:latin typeface="Calibri" charset="0"/>
                          <a:ea typeface="Calibri" charset="0"/>
                          <a:cs typeface="Calibri" charset="0"/>
                        </a:rPr>
                        <a:t>Calpurnia</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smtClean="0">
                          <a:solidFill>
                            <a:schemeClr val="accent1"/>
                          </a:solidFill>
                          <a:effectLst/>
                          <a:latin typeface="Calibri" charset="0"/>
                          <a:ea typeface="Calibri" charset="0"/>
                          <a:cs typeface="Calibri" charset="0"/>
                        </a:rPr>
                        <a:t>Cleopatra</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err="1" smtClean="0">
                          <a:solidFill>
                            <a:schemeClr val="accent1"/>
                          </a:solidFill>
                          <a:effectLst/>
                          <a:latin typeface="Calibri" charset="0"/>
                          <a:ea typeface="Calibri" charset="0"/>
                          <a:cs typeface="Calibri" charset="0"/>
                        </a:rPr>
                        <a:t>mercy</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de-DE" sz="1600" u="none" strike="noStrike" dirty="0" err="1" smtClean="0">
                          <a:solidFill>
                            <a:schemeClr val="accent1"/>
                          </a:solidFill>
                          <a:effectLst/>
                          <a:latin typeface="Calibri" charset="0"/>
                          <a:ea typeface="Calibri" charset="0"/>
                          <a:cs typeface="Calibri" charset="0"/>
                        </a:rPr>
                        <a:t>worser</a:t>
                      </a:r>
                      <a:endParaRPr lang="de-DE" sz="1600" b="1" i="0" u="none" strike="noStrike" dirty="0">
                        <a:solidFill>
                          <a:srgbClr val="0070C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Antony </a:t>
                      </a:r>
                      <a:r>
                        <a:rPr lang="de-DE" sz="1600" u="none" strike="noStrike" dirty="0" err="1" smtClean="0">
                          <a:solidFill>
                            <a:srgbClr val="0070C0"/>
                          </a:solidFill>
                          <a:effectLst/>
                          <a:latin typeface="Calibri" charset="0"/>
                          <a:ea typeface="Calibri" charset="0"/>
                          <a:cs typeface="Calibri" charset="0"/>
                        </a:rPr>
                        <a:t>and</a:t>
                      </a:r>
                      <a:r>
                        <a:rPr lang="de-DE" sz="1600" u="none" strike="noStrike" dirty="0" smtClean="0">
                          <a:solidFill>
                            <a:srgbClr val="0070C0"/>
                          </a:solidFill>
                          <a:effectLst/>
                          <a:latin typeface="Calibri" charset="0"/>
                          <a:ea typeface="Calibri" charset="0"/>
                          <a:cs typeface="Calibri" charset="0"/>
                        </a:rPr>
                        <a:t> Cleopatra</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157</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4</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231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57</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2</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2</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Julius Caesar</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73</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157</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227</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The Tempest</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0</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3</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Hamlet</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0</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2</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5</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Othello</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0</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5</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r h="43358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de-DE" sz="1600" u="none" strike="noStrike" dirty="0" smtClean="0">
                          <a:solidFill>
                            <a:srgbClr val="0070C0"/>
                          </a:solidFill>
                          <a:effectLst/>
                          <a:latin typeface="Calibri" charset="0"/>
                          <a:ea typeface="Calibri" charset="0"/>
                          <a:cs typeface="Calibri" charset="0"/>
                        </a:rPr>
                        <a:t>Macbeth</a:t>
                      </a:r>
                      <a:endParaRPr lang="de-DE" sz="1600" b="1" i="0" u="none" strike="noStrike" dirty="0" smtClean="0">
                        <a:solidFill>
                          <a:srgbClr val="0070C0"/>
                        </a:solidFill>
                        <a:effectLst/>
                        <a:latin typeface="Calibri" charset="0"/>
                        <a:ea typeface="Calibri" charset="0"/>
                        <a:cs typeface="Calibri" charset="0"/>
                      </a:endParaRPr>
                    </a:p>
                  </a:txBody>
                  <a:tcPr marL="12700" marR="12700" marT="12700" marB="0" anchor="ctr"/>
                </a:tc>
                <a:tc>
                  <a:txBody>
                    <a:bodyPr/>
                    <a:lstStyle/>
                    <a:p>
                      <a:pPr algn="ctr" fontAlgn="ctr"/>
                      <a:r>
                        <a:rPr lang="is-IS" sz="1600" b="1" i="0" u="none" strike="noStrike" dirty="0" smtClean="0">
                          <a:solidFill>
                            <a:srgbClr val="000000"/>
                          </a:solidFill>
                          <a:effectLst/>
                          <a:latin typeface="Calibri" charset="0"/>
                          <a:ea typeface="Calibri" charset="0"/>
                          <a:cs typeface="Calibri" charset="0"/>
                        </a:rPr>
                        <a:t>0</a:t>
                      </a:r>
                      <a:endParaRPr lang="is-IS"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1</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c>
                  <a:txBody>
                    <a:bodyPr/>
                    <a:lstStyle/>
                    <a:p>
                      <a:pPr algn="ctr" fontAlgn="ctr"/>
                      <a:r>
                        <a:rPr lang="de-DE" sz="1600" b="1" i="0" u="none" strike="noStrike" dirty="0" smtClean="0">
                          <a:solidFill>
                            <a:srgbClr val="000000"/>
                          </a:solidFill>
                          <a:effectLst/>
                          <a:latin typeface="Calibri" charset="0"/>
                          <a:ea typeface="Calibri" charset="0"/>
                          <a:cs typeface="Calibri" charset="0"/>
                        </a:rPr>
                        <a:t>0</a:t>
                      </a:r>
                      <a:endParaRPr lang="de-DE" sz="1600" b="1" i="0" u="none" strike="noStrike" dirty="0">
                        <a:solidFill>
                          <a:srgbClr val="000000"/>
                        </a:solidFill>
                        <a:effectLst/>
                        <a:latin typeface="Calibri" charset="0"/>
                        <a:ea typeface="Calibri" charset="0"/>
                        <a:cs typeface="Calibri" charset="0"/>
                      </a:endParaRPr>
                    </a:p>
                  </a:txBody>
                  <a:tcPr marL="12700" marR="12700" marT="12700" marB="0" anchor="ctr"/>
                </a:tc>
              </a:tr>
            </a:tbl>
          </a:graphicData>
        </a:graphic>
      </p:graphicFrame>
    </p:spTree>
    <p:extLst>
      <p:ext uri="{BB962C8B-B14F-4D97-AF65-F5344CB8AC3E}">
        <p14:creationId xmlns:p14="http://schemas.microsoft.com/office/powerpoint/2010/main" val="112679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 (VSM)</a:t>
            </a:r>
            <a:endParaRPr lang="en-US" dirty="0"/>
          </a:p>
        </p:txBody>
      </p:sp>
      <p:sp>
        <p:nvSpPr>
          <p:cNvPr id="3" name="Content Placeholder 2"/>
          <p:cNvSpPr>
            <a:spLocks noGrp="1"/>
          </p:cNvSpPr>
          <p:nvPr>
            <p:ph idx="1"/>
          </p:nvPr>
        </p:nvSpPr>
        <p:spPr>
          <a:xfrm>
            <a:off x="457200" y="1068484"/>
            <a:ext cx="4944126" cy="5102801"/>
          </a:xfrm>
        </p:spPr>
        <p:txBody>
          <a:bodyPr/>
          <a:lstStyle/>
          <a:p>
            <a:r>
              <a:rPr lang="en-US" dirty="0" smtClean="0">
                <a:latin typeface="Calibri" charset="0"/>
                <a:ea typeface="Calibri" charset="0"/>
                <a:cs typeface="Calibri" charset="0"/>
              </a:rPr>
              <a:t>A query or document is projected as a vector where terms represent the dimensions</a:t>
            </a:r>
          </a:p>
          <a:p>
            <a:r>
              <a:rPr lang="en-US" dirty="0" smtClean="0">
                <a:latin typeface="Calibri" charset="0"/>
                <a:ea typeface="Calibri" charset="0"/>
                <a:cs typeface="Calibri" charset="0"/>
              </a:rPr>
              <a:t>Scoring function is the cosine value between the vectors</a:t>
            </a:r>
          </a:p>
          <a:p>
            <a:r>
              <a:rPr lang="en-US" dirty="0" smtClean="0">
                <a:latin typeface="Calibri" charset="0"/>
                <a:ea typeface="Calibri" charset="0"/>
                <a:cs typeface="Calibri" charset="0"/>
              </a:rPr>
              <a:t>Intuition for relevance: documents ‘closer’ to the query are more likely relevant </a:t>
            </a:r>
          </a:p>
          <a:p>
            <a:endParaRPr lang="en-US"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5" name="Rechteck 4"/>
              <p:cNvSpPr/>
              <p:nvPr/>
            </p:nvSpPr>
            <p:spPr>
              <a:xfrm>
                <a:off x="463391" y="4567209"/>
                <a:ext cx="8060412" cy="13484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sz="2400" b="0" i="1" smtClean="0">
                          <a:latin typeface="Cambria Math" charset="0"/>
                          <a:ea typeface="Calibri" charset="0"/>
                          <a:cs typeface="Calibri" charset="0"/>
                        </a:rPr>
                        <m:t>𝑠𝑐𝑜𝑟𝑒</m:t>
                      </m:r>
                      <m:d>
                        <m:dPr>
                          <m:ctrlPr>
                            <a:rPr lang="de-AT" sz="2400" b="0" i="1" smtClean="0">
                              <a:latin typeface="Cambria Math" charset="0"/>
                              <a:ea typeface="Calibri" charset="0"/>
                              <a:cs typeface="Calibri" charset="0"/>
                            </a:rPr>
                          </m:ctrlPr>
                        </m:dPr>
                        <m:e>
                          <m:r>
                            <a:rPr lang="de-AT" sz="2400" b="0" i="1" smtClean="0">
                              <a:latin typeface="Cambria Math" charset="0"/>
                              <a:ea typeface="Calibri" charset="0"/>
                              <a:cs typeface="Calibri" charset="0"/>
                            </a:rPr>
                            <m:t>𝑑</m:t>
                          </m:r>
                          <m:r>
                            <a:rPr lang="de-AT" sz="2400" b="0" i="1" smtClean="0">
                              <a:latin typeface="Cambria Math" charset="0"/>
                              <a:ea typeface="Calibri" charset="0"/>
                              <a:cs typeface="Calibri" charset="0"/>
                            </a:rPr>
                            <m:t>,</m:t>
                          </m:r>
                          <m:r>
                            <a:rPr lang="de-AT" sz="2400" b="0" i="1" smtClean="0">
                              <a:latin typeface="Cambria Math" charset="0"/>
                              <a:ea typeface="Calibri" charset="0"/>
                              <a:cs typeface="Calibri" charset="0"/>
                            </a:rPr>
                            <m:t>𝑞</m:t>
                          </m:r>
                        </m:e>
                      </m:d>
                      <m:r>
                        <a:rPr lang="de-AT" sz="2400" b="0" i="1" smtClean="0">
                          <a:latin typeface="Cambria Math" charset="0"/>
                          <a:ea typeface="Calibri" charset="0"/>
                          <a:cs typeface="Calibri" charset="0"/>
                        </a:rPr>
                        <m:t>=</m:t>
                      </m:r>
                      <m:func>
                        <m:funcPr>
                          <m:ctrlPr>
                            <a:rPr lang="de-AT" sz="2400" b="0" i="1" smtClean="0">
                              <a:latin typeface="Cambria Math" charset="0"/>
                              <a:ea typeface="Calibri" charset="0"/>
                              <a:cs typeface="Calibri" charset="0"/>
                            </a:rPr>
                          </m:ctrlPr>
                        </m:funcPr>
                        <m:fName>
                          <m:r>
                            <m:rPr>
                              <m:sty m:val="p"/>
                            </m:rPr>
                            <a:rPr lang="de-AT" sz="2400" b="0" i="0" smtClean="0">
                              <a:latin typeface="Cambria Math" charset="0"/>
                              <a:ea typeface="Calibri" charset="0"/>
                              <a:cs typeface="Calibri" charset="0"/>
                            </a:rPr>
                            <m:t>cos</m:t>
                          </m:r>
                        </m:fName>
                        <m:e>
                          <m:d>
                            <m:dPr>
                              <m:ctrlPr>
                                <a:rPr lang="de-AT" sz="2400" b="0" i="1" smtClean="0">
                                  <a:latin typeface="Cambria Math" charset="0"/>
                                  <a:ea typeface="Calibri" charset="0"/>
                                  <a:cs typeface="Calibri" charset="0"/>
                                </a:rPr>
                              </m:ctrlPr>
                            </m:dPr>
                            <m:e>
                              <m:acc>
                                <m:accPr>
                                  <m:chr m:val="⃗"/>
                                  <m:ctrlPr>
                                    <a:rPr lang="de-AT" sz="2400" i="1" smtClean="0">
                                      <a:latin typeface="Cambria Math" charset="0"/>
                                      <a:ea typeface="Calibri" charset="0"/>
                                      <a:cs typeface="Calibri" charset="0"/>
                                    </a:rPr>
                                  </m:ctrlPr>
                                </m:accPr>
                                <m:e>
                                  <m:r>
                                    <a:rPr lang="de-AT" sz="2400" b="0" i="1" smtClean="0">
                                      <a:latin typeface="Cambria Math" charset="0"/>
                                      <a:ea typeface="Calibri" charset="0"/>
                                      <a:cs typeface="Calibri" charset="0"/>
                                    </a:rPr>
                                    <m:t>𝑑</m:t>
                                  </m:r>
                                </m:e>
                              </m:acc>
                              <m:r>
                                <a:rPr lang="de-AT" sz="2400" b="0" i="1" smtClean="0">
                                  <a:latin typeface="Cambria Math" charset="0"/>
                                  <a:ea typeface="Calibri" charset="0"/>
                                  <a:cs typeface="Calibri" charset="0"/>
                                </a:rPr>
                                <m:t>,</m:t>
                              </m:r>
                              <m:acc>
                                <m:accPr>
                                  <m:chr m:val="⃗"/>
                                  <m:ctrlPr>
                                    <a:rPr lang="de-AT" sz="2400" i="1">
                                      <a:latin typeface="Cambria Math" charset="0"/>
                                      <a:ea typeface="Calibri" charset="0"/>
                                      <a:cs typeface="Calibri" charset="0"/>
                                    </a:rPr>
                                  </m:ctrlPr>
                                </m:accPr>
                                <m:e>
                                  <m:r>
                                    <a:rPr lang="de-AT" sz="2400" b="0" i="1" smtClean="0">
                                      <a:latin typeface="Cambria Math" charset="0"/>
                                      <a:ea typeface="Calibri" charset="0"/>
                                      <a:cs typeface="Calibri" charset="0"/>
                                    </a:rPr>
                                    <m:t>𝑞</m:t>
                                  </m:r>
                                </m:e>
                              </m:acc>
                            </m:e>
                          </m:d>
                        </m:e>
                      </m:func>
                      <m:r>
                        <a:rPr lang="de-AT" sz="2400" i="1">
                          <a:latin typeface="Cambria Math" charset="0"/>
                          <a:ea typeface="Calibri" charset="0"/>
                          <a:cs typeface="Calibri" charset="0"/>
                        </a:rPr>
                        <m:t>=</m:t>
                      </m:r>
                      <m:f>
                        <m:fPr>
                          <m:ctrlPr>
                            <a:rPr lang="bg-BG" sz="2400" i="1" smtClean="0">
                              <a:latin typeface="Cambria Math" charset="0"/>
                              <a:ea typeface="Calibri" charset="0"/>
                              <a:cs typeface="Calibri" charset="0"/>
                            </a:rPr>
                          </m:ctrlPr>
                        </m:fPr>
                        <m:num>
                          <m:acc>
                            <m:accPr>
                              <m:chr m:val="⃗"/>
                              <m:ctrlPr>
                                <a:rPr lang="de-AT" sz="2400" i="1">
                                  <a:latin typeface="Cambria Math" charset="0"/>
                                  <a:ea typeface="Calibri" charset="0"/>
                                  <a:cs typeface="Calibri" charset="0"/>
                                </a:rPr>
                              </m:ctrlPr>
                            </m:accPr>
                            <m:e>
                              <m:r>
                                <a:rPr lang="de-AT" sz="2400" b="0" i="1" smtClean="0">
                                  <a:latin typeface="Cambria Math" charset="0"/>
                                  <a:ea typeface="Calibri" charset="0"/>
                                  <a:cs typeface="Calibri" charset="0"/>
                                </a:rPr>
                                <m:t>𝑑</m:t>
                              </m:r>
                            </m:e>
                          </m:acc>
                          <m:r>
                            <a:rPr lang="de-AT" sz="2400" b="0" i="1" smtClean="0">
                              <a:latin typeface="Cambria Math" charset="0"/>
                              <a:ea typeface="Calibri" charset="0"/>
                              <a:cs typeface="Calibri" charset="0"/>
                            </a:rPr>
                            <m:t>.</m:t>
                          </m:r>
                          <m:acc>
                            <m:accPr>
                              <m:chr m:val="⃗"/>
                              <m:ctrlPr>
                                <a:rPr lang="de-AT" sz="2400" i="1">
                                  <a:latin typeface="Cambria Math" charset="0"/>
                                  <a:ea typeface="Calibri" charset="0"/>
                                  <a:cs typeface="Calibri" charset="0"/>
                                </a:rPr>
                              </m:ctrlPr>
                            </m:accPr>
                            <m:e>
                              <m:r>
                                <a:rPr lang="de-AT" sz="2400" b="0" i="1" smtClean="0">
                                  <a:latin typeface="Cambria Math" charset="0"/>
                                  <a:ea typeface="Calibri" charset="0"/>
                                  <a:cs typeface="Calibri" charset="0"/>
                                </a:rPr>
                                <m:t>𝑞</m:t>
                              </m:r>
                            </m:e>
                          </m:acc>
                        </m:num>
                        <m:den>
                          <m:d>
                            <m:dPr>
                              <m:begChr m:val="|"/>
                              <m:endChr m:val="|"/>
                              <m:ctrlPr>
                                <a:rPr lang="hr-HR" sz="2400" i="1" smtClean="0">
                                  <a:latin typeface="Cambria Math" charset="0"/>
                                  <a:ea typeface="Calibri" charset="0"/>
                                  <a:cs typeface="Calibri" charset="0"/>
                                </a:rPr>
                              </m:ctrlPr>
                            </m:dPr>
                            <m:e>
                              <m:r>
                                <a:rPr lang="de-AT" sz="2400" b="0" i="1" smtClean="0">
                                  <a:latin typeface="Cambria Math" charset="0"/>
                                  <a:ea typeface="Calibri" charset="0"/>
                                  <a:cs typeface="Calibri" charset="0"/>
                                </a:rPr>
                                <m:t>𝑑</m:t>
                              </m:r>
                            </m:e>
                          </m:d>
                          <m:r>
                            <a:rPr lang="de-AT" sz="2400" b="0" i="1" smtClean="0">
                              <a:latin typeface="Cambria Math" charset="0"/>
                              <a:ea typeface="Calibri" charset="0"/>
                              <a:cs typeface="Calibri" charset="0"/>
                            </a:rPr>
                            <m:t>.</m:t>
                          </m:r>
                          <m:d>
                            <m:dPr>
                              <m:begChr m:val="|"/>
                              <m:endChr m:val="|"/>
                              <m:ctrlPr>
                                <a:rPr lang="hr-HR" sz="2400" i="1">
                                  <a:latin typeface="Cambria Math" charset="0"/>
                                  <a:ea typeface="Calibri" charset="0"/>
                                  <a:cs typeface="Calibri" charset="0"/>
                                </a:rPr>
                              </m:ctrlPr>
                            </m:dPr>
                            <m:e>
                              <m:acc>
                                <m:accPr>
                                  <m:chr m:val="⃗"/>
                                  <m:ctrlPr>
                                    <a:rPr lang="de-AT" sz="2400" i="1">
                                      <a:latin typeface="Cambria Math" charset="0"/>
                                      <a:ea typeface="Calibri" charset="0"/>
                                      <a:cs typeface="Calibri" charset="0"/>
                                    </a:rPr>
                                  </m:ctrlPr>
                                </m:accPr>
                                <m:e>
                                  <m:r>
                                    <a:rPr lang="de-AT" sz="2400" b="0" i="1" smtClean="0">
                                      <a:latin typeface="Cambria Math" charset="0"/>
                                      <a:ea typeface="Calibri" charset="0"/>
                                      <a:cs typeface="Calibri" charset="0"/>
                                    </a:rPr>
                                    <m:t>𝑞</m:t>
                                  </m:r>
                                </m:e>
                              </m:acc>
                            </m:e>
                          </m:d>
                        </m:den>
                      </m:f>
                      <m:r>
                        <a:rPr lang="de-AT" sz="2400" b="0" i="1" smtClean="0">
                          <a:latin typeface="Cambria Math" charset="0"/>
                          <a:ea typeface="Calibri" charset="0"/>
                          <a:cs typeface="Calibri" charset="0"/>
                        </a:rPr>
                        <m:t>=</m:t>
                      </m:r>
                      <m:f>
                        <m:fPr>
                          <m:ctrlPr>
                            <a:rPr lang="bg-BG" sz="2400" b="0" i="1" smtClean="0">
                              <a:latin typeface="Cambria Math" charset="0"/>
                              <a:ea typeface="Calibri" charset="0"/>
                              <a:cs typeface="Calibri" charset="0"/>
                            </a:rPr>
                          </m:ctrlPr>
                        </m:fPr>
                        <m:num>
                          <m:nary>
                            <m:naryPr>
                              <m:chr m:val="∑"/>
                              <m:supHide m:val="on"/>
                              <m:ctrlPr>
                                <a:rPr lang="bg-BG" sz="2400" b="0" i="1" smtClean="0">
                                  <a:latin typeface="Cambria Math" charset="0"/>
                                  <a:ea typeface="Calibri" charset="0"/>
                                  <a:cs typeface="Calibri" charset="0"/>
                                </a:rPr>
                              </m:ctrlPr>
                            </m:naryPr>
                            <m:sub>
                              <m:r>
                                <m:rPr>
                                  <m:brk m:alnAt="7"/>
                                </m:rPr>
                                <a:rPr lang="de-AT" sz="2400" b="0" i="1" smtClean="0">
                                  <a:latin typeface="Cambria Math" charset="0"/>
                                  <a:ea typeface="Calibri" charset="0"/>
                                  <a:cs typeface="Calibri" charset="0"/>
                                </a:rPr>
                                <m:t>𝑡</m:t>
                              </m:r>
                              <m:r>
                                <a:rPr lang="de-AT" sz="2400" b="0" i="1" smtClean="0">
                                  <a:latin typeface="Cambria Math" charset="0"/>
                                  <a:ea typeface="Cambria Math" charset="0"/>
                                  <a:cs typeface="Cambria Math" charset="0"/>
                                </a:rPr>
                                <m:t>∈</m:t>
                              </m:r>
                              <m:r>
                                <a:rPr lang="de-AT" sz="2400" b="0" i="1" smtClean="0">
                                  <a:latin typeface="Cambria Math" charset="0"/>
                                  <a:ea typeface="Cambria Math" charset="0"/>
                                  <a:cs typeface="Cambria Math" charset="0"/>
                                </a:rPr>
                                <m:t>𝑇</m:t>
                              </m:r>
                            </m:sub>
                            <m:sup/>
                            <m:e>
                              <m:sSub>
                                <m:sSubPr>
                                  <m:ctrlPr>
                                    <a:rPr lang="en-US" sz="2400" i="1">
                                      <a:latin typeface="Cambria Math" charset="0"/>
                                      <a:ea typeface="Calibri" charset="0"/>
                                      <a:cs typeface="Calibri" charset="0"/>
                                    </a:rPr>
                                  </m:ctrlPr>
                                </m:sSubPr>
                                <m:e>
                                  <m:r>
                                    <a:rPr lang="de-AT" sz="2400" i="1">
                                      <a:latin typeface="Cambria Math" charset="0"/>
                                      <a:ea typeface="Calibri" charset="0"/>
                                      <a:cs typeface="Calibri" charset="0"/>
                                    </a:rPr>
                                    <m:t>𝑤</m:t>
                                  </m:r>
                                </m:e>
                                <m:sub>
                                  <m:r>
                                    <a:rPr lang="de-AT" sz="2400" b="0" i="1" smtClean="0">
                                      <a:latin typeface="Cambria Math" charset="0"/>
                                      <a:ea typeface="Calibri" charset="0"/>
                                      <a:cs typeface="Calibri" charset="0"/>
                                    </a:rPr>
                                    <m:t>𝑡</m:t>
                                  </m:r>
                                  <m:r>
                                    <a:rPr lang="de-AT" sz="2400" i="1">
                                      <a:latin typeface="Cambria Math" charset="0"/>
                                      <a:ea typeface="Calibri" charset="0"/>
                                      <a:cs typeface="Calibri" charset="0"/>
                                    </a:rPr>
                                    <m:t>,</m:t>
                                  </m:r>
                                  <m:r>
                                    <a:rPr lang="de-AT" sz="2400" i="1">
                                      <a:latin typeface="Cambria Math" charset="0"/>
                                      <a:ea typeface="Calibri" charset="0"/>
                                      <a:cs typeface="Calibri" charset="0"/>
                                    </a:rPr>
                                    <m:t>𝑑</m:t>
                                  </m:r>
                                </m:sub>
                              </m:sSub>
                              <m:r>
                                <a:rPr lang="de-AT" sz="2400" i="1">
                                  <a:latin typeface="Cambria Math" charset="0"/>
                                  <a:ea typeface="Calibri" charset="0"/>
                                  <a:cs typeface="Calibri" charset="0"/>
                                </a:rPr>
                                <m:t>.</m:t>
                              </m:r>
                              <m:sSub>
                                <m:sSubPr>
                                  <m:ctrlPr>
                                    <a:rPr lang="en-US" sz="2400" i="1">
                                      <a:latin typeface="Cambria Math" charset="0"/>
                                      <a:ea typeface="Calibri" charset="0"/>
                                      <a:cs typeface="Calibri" charset="0"/>
                                    </a:rPr>
                                  </m:ctrlPr>
                                </m:sSubPr>
                                <m:e>
                                  <m:r>
                                    <a:rPr lang="de-AT" sz="2400" i="1">
                                      <a:latin typeface="Cambria Math" charset="0"/>
                                      <a:ea typeface="Calibri" charset="0"/>
                                      <a:cs typeface="Calibri" charset="0"/>
                                    </a:rPr>
                                    <m:t>𝑤</m:t>
                                  </m:r>
                                </m:e>
                                <m:sub>
                                  <m:r>
                                    <a:rPr lang="de-AT" sz="2400" b="0" i="1" smtClean="0">
                                      <a:latin typeface="Cambria Math" charset="0"/>
                                      <a:ea typeface="Calibri" charset="0"/>
                                      <a:cs typeface="Calibri" charset="0"/>
                                    </a:rPr>
                                    <m:t>𝑡</m:t>
                                  </m:r>
                                  <m:r>
                                    <a:rPr lang="de-AT" sz="2400" i="1">
                                      <a:latin typeface="Cambria Math" charset="0"/>
                                      <a:ea typeface="Calibri" charset="0"/>
                                      <a:cs typeface="Calibri" charset="0"/>
                                    </a:rPr>
                                    <m:t>,</m:t>
                                  </m:r>
                                  <m:r>
                                    <a:rPr lang="de-AT" sz="2400" i="1">
                                      <a:latin typeface="Cambria Math" charset="0"/>
                                      <a:ea typeface="Calibri" charset="0"/>
                                      <a:cs typeface="Calibri" charset="0"/>
                                    </a:rPr>
                                    <m:t>𝑞</m:t>
                                  </m:r>
                                </m:sub>
                              </m:sSub>
                            </m:e>
                          </m:nary>
                        </m:num>
                        <m:den>
                          <m:rad>
                            <m:radPr>
                              <m:degHide m:val="on"/>
                              <m:ctrlPr>
                                <a:rPr lang="bg-BG" sz="2400" b="0" i="1" smtClean="0">
                                  <a:latin typeface="Cambria Math" charset="0"/>
                                  <a:ea typeface="Calibri" charset="0"/>
                                  <a:cs typeface="Calibri" charset="0"/>
                                </a:rPr>
                              </m:ctrlPr>
                            </m:radPr>
                            <m:deg/>
                            <m:e>
                              <m:nary>
                                <m:naryPr>
                                  <m:chr m:val="∑"/>
                                  <m:supHide m:val="on"/>
                                  <m:ctrlPr>
                                    <a:rPr lang="bg-BG" sz="2400" b="0" i="1" smtClean="0">
                                      <a:latin typeface="Cambria Math" charset="0"/>
                                      <a:ea typeface="Calibri" charset="0"/>
                                      <a:cs typeface="Calibri" charset="0"/>
                                    </a:rPr>
                                  </m:ctrlPr>
                                </m:naryPr>
                                <m:sub>
                                  <m:r>
                                    <m:rPr>
                                      <m:brk m:alnAt="7"/>
                                    </m:rPr>
                                    <a:rPr lang="de-AT" sz="2400" i="1">
                                      <a:latin typeface="Cambria Math" charset="0"/>
                                      <a:ea typeface="Calibri" charset="0"/>
                                      <a:cs typeface="Calibri" charset="0"/>
                                    </a:rPr>
                                    <m:t>𝑡</m:t>
                                  </m:r>
                                  <m:r>
                                    <a:rPr lang="de-AT" sz="2400" i="1">
                                      <a:latin typeface="Cambria Math" charset="0"/>
                                      <a:ea typeface="Cambria Math" charset="0"/>
                                      <a:cs typeface="Cambria Math" charset="0"/>
                                    </a:rPr>
                                    <m:t>∈</m:t>
                                  </m:r>
                                  <m:r>
                                    <a:rPr lang="de-AT" sz="2400" i="1">
                                      <a:latin typeface="Cambria Math" charset="0"/>
                                      <a:ea typeface="Cambria Math" charset="0"/>
                                      <a:cs typeface="Cambria Math" charset="0"/>
                                    </a:rPr>
                                    <m:t>𝑇</m:t>
                                  </m:r>
                                </m:sub>
                                <m:sup/>
                                <m:e>
                                  <m:sSup>
                                    <m:sSupPr>
                                      <m:ctrlPr>
                                        <a:rPr lang="de-AT" sz="2400" i="1">
                                          <a:latin typeface="Cambria Math" charset="0"/>
                                          <a:ea typeface="Calibri" charset="0"/>
                                          <a:cs typeface="Calibri" charset="0"/>
                                        </a:rPr>
                                      </m:ctrlPr>
                                    </m:sSupPr>
                                    <m:e>
                                      <m:sSub>
                                        <m:sSubPr>
                                          <m:ctrlPr>
                                            <a:rPr lang="en-US" sz="2400" i="1">
                                              <a:latin typeface="Cambria Math" charset="0"/>
                                              <a:ea typeface="Calibri" charset="0"/>
                                              <a:cs typeface="Calibri" charset="0"/>
                                            </a:rPr>
                                          </m:ctrlPr>
                                        </m:sSubPr>
                                        <m:e>
                                          <m:r>
                                            <a:rPr lang="de-AT" sz="2400" i="1">
                                              <a:latin typeface="Cambria Math" charset="0"/>
                                              <a:ea typeface="Calibri" charset="0"/>
                                              <a:cs typeface="Calibri" charset="0"/>
                                            </a:rPr>
                                            <m:t>𝑤</m:t>
                                          </m:r>
                                        </m:e>
                                        <m:sub>
                                          <m:r>
                                            <a:rPr lang="de-AT" sz="2400" b="0" i="1" smtClean="0">
                                              <a:latin typeface="Cambria Math" charset="0"/>
                                              <a:ea typeface="Calibri" charset="0"/>
                                              <a:cs typeface="Calibri" charset="0"/>
                                            </a:rPr>
                                            <m:t>𝑡</m:t>
                                          </m:r>
                                          <m:r>
                                            <a:rPr lang="de-AT" sz="2400" i="1">
                                              <a:latin typeface="Cambria Math" charset="0"/>
                                              <a:ea typeface="Calibri" charset="0"/>
                                              <a:cs typeface="Calibri" charset="0"/>
                                            </a:rPr>
                                            <m:t>,</m:t>
                                          </m:r>
                                          <m:r>
                                            <a:rPr lang="de-AT" sz="2400" i="1">
                                              <a:latin typeface="Cambria Math" charset="0"/>
                                              <a:ea typeface="Calibri" charset="0"/>
                                              <a:cs typeface="Calibri" charset="0"/>
                                            </a:rPr>
                                            <m:t>𝑑</m:t>
                                          </m:r>
                                        </m:sub>
                                      </m:sSub>
                                    </m:e>
                                    <m:sup>
                                      <m:r>
                                        <a:rPr lang="de-AT" sz="2400" i="1">
                                          <a:latin typeface="Cambria Math" charset="0"/>
                                          <a:ea typeface="Calibri" charset="0"/>
                                          <a:cs typeface="Calibri" charset="0"/>
                                        </a:rPr>
                                        <m:t>2</m:t>
                                      </m:r>
                                    </m:sup>
                                  </m:sSup>
                                </m:e>
                              </m:nary>
                              <m:r>
                                <a:rPr lang="de-AT" sz="2400" b="0" i="1" smtClean="0">
                                  <a:latin typeface="Cambria Math" charset="0"/>
                                  <a:ea typeface="Calibri" charset="0"/>
                                  <a:cs typeface="Calibri" charset="0"/>
                                </a:rPr>
                                <m:t>.</m:t>
                              </m:r>
                              <m:nary>
                                <m:naryPr>
                                  <m:chr m:val="∑"/>
                                  <m:supHide m:val="on"/>
                                  <m:ctrlPr>
                                    <a:rPr lang="bg-BG" sz="2400" i="1">
                                      <a:latin typeface="Cambria Math" charset="0"/>
                                      <a:ea typeface="Calibri" charset="0"/>
                                      <a:cs typeface="Calibri" charset="0"/>
                                    </a:rPr>
                                  </m:ctrlPr>
                                </m:naryPr>
                                <m:sub>
                                  <m:r>
                                    <m:rPr>
                                      <m:brk m:alnAt="7"/>
                                    </m:rPr>
                                    <a:rPr lang="de-AT" sz="2400" i="1">
                                      <a:latin typeface="Cambria Math" charset="0"/>
                                      <a:ea typeface="Calibri" charset="0"/>
                                      <a:cs typeface="Calibri" charset="0"/>
                                    </a:rPr>
                                    <m:t>𝑡</m:t>
                                  </m:r>
                                  <m:r>
                                    <a:rPr lang="de-AT" sz="2400" i="1">
                                      <a:latin typeface="Cambria Math" charset="0"/>
                                      <a:ea typeface="Cambria Math" charset="0"/>
                                      <a:cs typeface="Cambria Math" charset="0"/>
                                    </a:rPr>
                                    <m:t>∈</m:t>
                                  </m:r>
                                  <m:r>
                                    <a:rPr lang="de-AT" sz="2400" i="1">
                                      <a:latin typeface="Cambria Math" charset="0"/>
                                      <a:ea typeface="Cambria Math" charset="0"/>
                                      <a:cs typeface="Cambria Math" charset="0"/>
                                    </a:rPr>
                                    <m:t>𝑇</m:t>
                                  </m:r>
                                </m:sub>
                                <m:sup/>
                                <m:e>
                                  <m:sSup>
                                    <m:sSupPr>
                                      <m:ctrlPr>
                                        <a:rPr lang="de-AT" sz="2400" i="1">
                                          <a:latin typeface="Cambria Math" charset="0"/>
                                          <a:ea typeface="Calibri" charset="0"/>
                                          <a:cs typeface="Calibri" charset="0"/>
                                        </a:rPr>
                                      </m:ctrlPr>
                                    </m:sSupPr>
                                    <m:e>
                                      <m:sSub>
                                        <m:sSubPr>
                                          <m:ctrlPr>
                                            <a:rPr lang="en-US" sz="2400" i="1">
                                              <a:latin typeface="Cambria Math" charset="0"/>
                                              <a:ea typeface="Calibri" charset="0"/>
                                              <a:cs typeface="Calibri" charset="0"/>
                                            </a:rPr>
                                          </m:ctrlPr>
                                        </m:sSubPr>
                                        <m:e>
                                          <m:r>
                                            <a:rPr lang="de-AT" sz="2400" i="1">
                                              <a:latin typeface="Cambria Math" charset="0"/>
                                              <a:ea typeface="Calibri" charset="0"/>
                                              <a:cs typeface="Calibri" charset="0"/>
                                            </a:rPr>
                                            <m:t>𝑤</m:t>
                                          </m:r>
                                        </m:e>
                                        <m:sub>
                                          <m:r>
                                            <a:rPr lang="de-AT" sz="2400" i="1">
                                              <a:latin typeface="Cambria Math" charset="0"/>
                                              <a:ea typeface="Calibri" charset="0"/>
                                              <a:cs typeface="Calibri" charset="0"/>
                                            </a:rPr>
                                            <m:t>𝑡</m:t>
                                          </m:r>
                                          <m:r>
                                            <a:rPr lang="de-AT" sz="2400" i="1">
                                              <a:latin typeface="Cambria Math" charset="0"/>
                                              <a:ea typeface="Calibri" charset="0"/>
                                              <a:cs typeface="Calibri" charset="0"/>
                                            </a:rPr>
                                            <m:t>,</m:t>
                                          </m:r>
                                          <m:r>
                                            <a:rPr lang="de-AT" sz="2400" b="0" i="1" smtClean="0">
                                              <a:latin typeface="Cambria Math" charset="0"/>
                                              <a:ea typeface="Calibri" charset="0"/>
                                              <a:cs typeface="Calibri" charset="0"/>
                                            </a:rPr>
                                            <m:t>𝑞</m:t>
                                          </m:r>
                                        </m:sub>
                                      </m:sSub>
                                    </m:e>
                                    <m:sup>
                                      <m:r>
                                        <a:rPr lang="de-AT" sz="2400" i="1">
                                          <a:latin typeface="Cambria Math" charset="0"/>
                                          <a:ea typeface="Calibri" charset="0"/>
                                          <a:cs typeface="Calibri" charset="0"/>
                                        </a:rPr>
                                        <m:t>2</m:t>
                                      </m:r>
                                    </m:sup>
                                  </m:sSup>
                                </m:e>
                              </m:nary>
                            </m:e>
                          </m:rad>
                        </m:den>
                      </m:f>
                    </m:oMath>
                  </m:oMathPara>
                </a14:m>
                <a:endParaRPr lang="en-US" sz="2400" dirty="0"/>
              </a:p>
            </p:txBody>
          </p:sp>
        </mc:Choice>
        <mc:Fallback xmlns="">
          <p:sp>
            <p:nvSpPr>
              <p:cNvPr id="5" name="Rechteck 4"/>
              <p:cNvSpPr>
                <a:spLocks noRot="1" noChangeAspect="1" noMove="1" noResize="1" noEditPoints="1" noAdjustHandles="1" noChangeArrowheads="1" noChangeShapeType="1" noTextEdit="1"/>
              </p:cNvSpPr>
              <p:nvPr/>
            </p:nvSpPr>
            <p:spPr>
              <a:xfrm>
                <a:off x="463391" y="4567209"/>
                <a:ext cx="8060412" cy="1348446"/>
              </a:xfrm>
              <a:prstGeom prst="rect">
                <a:avLst/>
              </a:prstGeom>
              <a:blipFill rotWithShape="0">
                <a:blip r:embed="rId3"/>
                <a:stretch>
                  <a:fillRect/>
                </a:stretch>
              </a:blipFill>
            </p:spPr>
            <p:txBody>
              <a:bodyPr/>
              <a:lstStyle/>
              <a:p>
                <a:r>
                  <a:rPr lang="en-US">
                    <a:noFill/>
                  </a:rPr>
                  <a:t> </a:t>
                </a:r>
              </a:p>
            </p:txBody>
          </p:sp>
        </mc:Fallback>
      </mc:AlternateContent>
      <p:sp>
        <p:nvSpPr>
          <p:cNvPr id="7" name="Line Callout 1 4"/>
          <p:cNvSpPr>
            <a:spLocks/>
          </p:cNvSpPr>
          <p:nvPr/>
        </p:nvSpPr>
        <p:spPr bwMode="auto">
          <a:xfrm>
            <a:off x="4174432" y="4029578"/>
            <a:ext cx="1226894" cy="338554"/>
          </a:xfrm>
          <a:prstGeom prst="borderCallout1">
            <a:avLst>
              <a:gd name="adj1" fmla="val 100176"/>
              <a:gd name="adj2" fmla="val 51190"/>
              <a:gd name="adj3" fmla="val 242974"/>
              <a:gd name="adj4" fmla="val 28966"/>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pPr algn="ctr"/>
            <a:r>
              <a:rPr lang="en-US" sz="1600" dirty="0">
                <a:solidFill>
                  <a:srgbClr val="C00000"/>
                </a:solidFill>
              </a:rPr>
              <a:t>d</a:t>
            </a:r>
            <a:r>
              <a:rPr lang="en-US" sz="1600" dirty="0" smtClean="0">
                <a:solidFill>
                  <a:srgbClr val="C00000"/>
                </a:solidFill>
              </a:rPr>
              <a:t>ot </a:t>
            </a:r>
            <a:r>
              <a:rPr lang="en-US" sz="1600" dirty="0">
                <a:solidFill>
                  <a:srgbClr val="C00000"/>
                </a:solidFill>
              </a:rPr>
              <a:t>product</a:t>
            </a:r>
          </a:p>
        </p:txBody>
      </p:sp>
      <p:grpSp>
        <p:nvGrpSpPr>
          <p:cNvPr id="10" name="Gruppierung 9"/>
          <p:cNvGrpSpPr/>
          <p:nvPr/>
        </p:nvGrpSpPr>
        <p:grpSpPr>
          <a:xfrm>
            <a:off x="5798252" y="965924"/>
            <a:ext cx="3009900" cy="3149600"/>
            <a:chOff x="5798252" y="965924"/>
            <a:chExt cx="3009900" cy="3149600"/>
          </a:xfrm>
        </p:grpSpPr>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252" y="965924"/>
              <a:ext cx="3009900" cy="3149600"/>
            </a:xfrm>
            <a:prstGeom prst="rect">
              <a:avLst/>
            </a:prstGeom>
          </p:spPr>
        </p:pic>
        <p:sp>
          <p:nvSpPr>
            <p:cNvPr id="8" name="Bogen 7"/>
            <p:cNvSpPr/>
            <p:nvPr/>
          </p:nvSpPr>
          <p:spPr>
            <a:xfrm>
              <a:off x="6647544" y="2206171"/>
              <a:ext cx="551542" cy="420915"/>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feld 8"/>
                <p:cNvSpPr txBox="1"/>
                <p:nvPr/>
              </p:nvSpPr>
              <p:spPr>
                <a:xfrm>
                  <a:off x="7140367" y="1942190"/>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𝜃</m:t>
                        </m:r>
                      </m:oMath>
                    </m:oMathPara>
                  </a14:m>
                  <a:endParaRPr lang="en-US" dirty="0"/>
                </a:p>
              </p:txBody>
            </p:sp>
          </mc:Choice>
          <mc:Fallback xmlns="">
            <p:sp>
              <p:nvSpPr>
                <p:cNvPr id="9" name="Textfeld 8"/>
                <p:cNvSpPr txBox="1">
                  <a:spLocks noRot="1" noChangeAspect="1" noMove="1" noResize="1" noEditPoints="1" noAdjustHandles="1" noChangeArrowheads="1" noChangeShapeType="1" noTextEdit="1"/>
                </p:cNvSpPr>
                <p:nvPr/>
              </p:nvSpPr>
              <p:spPr>
                <a:xfrm>
                  <a:off x="7140367" y="1942190"/>
                  <a:ext cx="200696" cy="276999"/>
                </a:xfrm>
                <a:prstGeom prst="rect">
                  <a:avLst/>
                </a:prstGeom>
                <a:blipFill rotWithShape="0">
                  <a:blip r:embed="rId5"/>
                  <a:stretch>
                    <a:fillRect l="-24242" r="-21212" b="-8889"/>
                  </a:stretch>
                </a:blipFill>
              </p:spPr>
              <p:txBody>
                <a:bodyPr/>
                <a:lstStyle/>
                <a:p>
                  <a:r>
                    <a:rPr lang="en-US">
                      <a:noFill/>
                    </a:rPr>
                    <a:t> </a:t>
                  </a:r>
                </a:p>
              </p:txBody>
            </p:sp>
          </mc:Fallback>
        </mc:AlternateContent>
      </p:grpSp>
    </p:spTree>
    <p:extLst>
      <p:ext uri="{BB962C8B-B14F-4D97-AF65-F5344CB8AC3E}">
        <p14:creationId xmlns:p14="http://schemas.microsoft.com/office/powerpoint/2010/main" val="5963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1576438" y="415308"/>
            <a:ext cx="955326" cy="461665"/>
          </a:xfrm>
          <a:prstGeom prst="rect">
            <a:avLst/>
          </a:prstGeom>
          <a:noFill/>
        </p:spPr>
        <p:txBody>
          <a:bodyPr wrap="none">
            <a:spAutoFit/>
          </a:bodyPr>
          <a:lstStyle/>
          <a:p>
            <a:r>
              <a:rPr lang="en-US" sz="2400" dirty="0" smtClean="0">
                <a:solidFill>
                  <a:schemeClr val="bg1"/>
                </a:solidFill>
                <a:latin typeface="Calibri" charset="0"/>
                <a:ea typeface="Calibri" charset="0"/>
                <a:cs typeface="Calibri" charset="0"/>
              </a:rPr>
              <a:t>Query</a:t>
            </a:r>
            <a:endParaRPr lang="en-US" sz="2400" dirty="0">
              <a:solidFill>
                <a:schemeClr val="bg1"/>
              </a:solidFill>
            </a:endParaRPr>
          </a:p>
        </p:txBody>
      </p:sp>
      <p:sp>
        <p:nvSpPr>
          <p:cNvPr id="8" name="Abgerundetes Rechteck 7"/>
          <p:cNvSpPr/>
          <p:nvPr/>
        </p:nvSpPr>
        <p:spPr>
          <a:xfrm>
            <a:off x="2589820" y="465973"/>
            <a:ext cx="5064828" cy="437322"/>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புவி</a:t>
            </a:r>
            <a:r>
              <a:rPr lang="en-US" dirty="0">
                <a:solidFill>
                  <a:schemeClr val="tx1"/>
                </a:solidFill>
              </a:rPr>
              <a:t> </a:t>
            </a:r>
            <a:r>
              <a:rPr lang="en-US" dirty="0" err="1">
                <a:solidFill>
                  <a:schemeClr val="tx1"/>
                </a:solidFill>
              </a:rPr>
              <a:t>வெப்பமடைதல்</a:t>
            </a:r>
            <a:r>
              <a:rPr lang="en-US" dirty="0">
                <a:solidFill>
                  <a:schemeClr val="tx1"/>
                </a:solidFill>
              </a:rPr>
              <a:t> </a:t>
            </a:r>
            <a:r>
              <a:rPr lang="en-US" dirty="0" err="1">
                <a:solidFill>
                  <a:schemeClr val="tx1"/>
                </a:solidFill>
              </a:rPr>
              <a:t>விளைவுகள்</a:t>
            </a:r>
            <a:endParaRPr lang="en-US" dirty="0">
              <a:solidFill>
                <a:schemeClr val="tx1"/>
              </a:solidFill>
            </a:endParaRPr>
          </a:p>
        </p:txBody>
      </p:sp>
      <p:sp>
        <p:nvSpPr>
          <p:cNvPr id="10" name="Rechteck 9"/>
          <p:cNvSpPr/>
          <p:nvPr/>
        </p:nvSpPr>
        <p:spPr>
          <a:xfrm>
            <a:off x="222069" y="1645920"/>
            <a:ext cx="4310742" cy="5094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i-FI" sz="1100" dirty="0" err="1" smtClean="0">
                <a:solidFill>
                  <a:schemeClr val="tx1"/>
                </a:solidFill>
              </a:rPr>
              <a:t>புவி</a:t>
            </a:r>
            <a:r>
              <a:rPr lang="fi-FI" sz="1100" dirty="0" smtClean="0">
                <a:solidFill>
                  <a:schemeClr val="tx1"/>
                </a:solidFill>
              </a:rPr>
              <a:t> </a:t>
            </a:r>
            <a:r>
              <a:rPr lang="fi-FI" sz="1100" dirty="0" err="1" smtClean="0">
                <a:solidFill>
                  <a:schemeClr val="tx1"/>
                </a:solidFill>
              </a:rPr>
              <a:t>சூடாதலின்</a:t>
            </a:r>
            <a:r>
              <a:rPr lang="fi-FI" sz="1100" dirty="0" smtClean="0">
                <a:solidFill>
                  <a:schemeClr val="tx1"/>
                </a:solidFill>
              </a:rPr>
              <a:t> </a:t>
            </a:r>
            <a:r>
              <a:rPr lang="fi-FI" sz="1100" dirty="0" err="1" smtClean="0">
                <a:solidFill>
                  <a:schemeClr val="tx1"/>
                </a:solidFill>
              </a:rPr>
              <a:t>விளைவுகள்</a:t>
            </a:r>
            <a:r>
              <a:rPr lang="fi-FI" sz="1100" dirty="0" smtClean="0">
                <a:solidFill>
                  <a:schemeClr val="tx1"/>
                </a:solidFill>
              </a:rPr>
              <a:t> </a:t>
            </a:r>
            <a:r>
              <a:rPr lang="fi-FI" sz="1100" dirty="0" err="1" smtClean="0">
                <a:solidFill>
                  <a:schemeClr val="tx1"/>
                </a:solidFill>
              </a:rPr>
              <a:t>மனித</a:t>
            </a:r>
            <a:r>
              <a:rPr lang="fi-FI" sz="1100" dirty="0" smtClean="0">
                <a:solidFill>
                  <a:schemeClr val="tx1"/>
                </a:solidFill>
              </a:rPr>
              <a:t> </a:t>
            </a:r>
            <a:r>
              <a:rPr lang="fi-FI" sz="1100" dirty="0" err="1" smtClean="0">
                <a:solidFill>
                  <a:schemeClr val="tx1"/>
                </a:solidFill>
              </a:rPr>
              <a:t>வாழ்விற்கும்</a:t>
            </a:r>
            <a:r>
              <a:rPr lang="fi-FI" sz="1100" dirty="0" smtClean="0">
                <a:solidFill>
                  <a:schemeClr val="tx1"/>
                </a:solidFill>
              </a:rPr>
              <a:t> </a:t>
            </a:r>
            <a:r>
              <a:rPr lang="fi-FI" sz="1100" dirty="0" err="1" smtClean="0">
                <a:solidFill>
                  <a:schemeClr val="tx1"/>
                </a:solidFill>
              </a:rPr>
              <a:t>சூழலுக்கும்</a:t>
            </a:r>
            <a:r>
              <a:rPr lang="fi-FI" sz="1100" dirty="0" smtClean="0">
                <a:solidFill>
                  <a:schemeClr val="tx1"/>
                </a:solidFill>
              </a:rPr>
              <a:t> </a:t>
            </a:r>
            <a:r>
              <a:rPr lang="fi-FI" sz="1100" dirty="0" err="1" smtClean="0">
                <a:solidFill>
                  <a:schemeClr val="tx1"/>
                </a:solidFill>
              </a:rPr>
              <a:t>தீங்கு</a:t>
            </a:r>
            <a:r>
              <a:rPr lang="fi-FI" sz="1100" dirty="0" smtClean="0">
                <a:solidFill>
                  <a:schemeClr val="tx1"/>
                </a:solidFill>
              </a:rPr>
              <a:t> </a:t>
            </a:r>
            <a:r>
              <a:rPr lang="fi-FI" sz="1100" dirty="0" err="1" smtClean="0">
                <a:solidFill>
                  <a:schemeClr val="tx1"/>
                </a:solidFill>
              </a:rPr>
              <a:t>விளைவிப்பதாக</a:t>
            </a:r>
            <a:r>
              <a:rPr lang="fi-FI" sz="1100" dirty="0" smtClean="0">
                <a:solidFill>
                  <a:schemeClr val="tx1"/>
                </a:solidFill>
              </a:rPr>
              <a:t> </a:t>
            </a:r>
            <a:r>
              <a:rPr lang="fi-FI" sz="1100" dirty="0" err="1" smtClean="0">
                <a:solidFill>
                  <a:schemeClr val="tx1"/>
                </a:solidFill>
              </a:rPr>
              <a:t>உள்ளது</a:t>
            </a:r>
            <a:r>
              <a:rPr lang="fi-FI" sz="1100" dirty="0" smtClean="0">
                <a:solidFill>
                  <a:schemeClr val="tx1"/>
                </a:solidFill>
              </a:rPr>
              <a:t>. </a:t>
            </a:r>
            <a:r>
              <a:rPr lang="fi-FI" sz="1100" dirty="0" err="1" smtClean="0">
                <a:solidFill>
                  <a:schemeClr val="tx1"/>
                </a:solidFill>
              </a:rPr>
              <a:t>சூழல்</a:t>
            </a:r>
            <a:r>
              <a:rPr lang="fi-FI" sz="1100" dirty="0" smtClean="0">
                <a:solidFill>
                  <a:schemeClr val="tx1"/>
                </a:solidFill>
              </a:rPr>
              <a:t> </a:t>
            </a:r>
            <a:r>
              <a:rPr lang="fi-FI" sz="1100" dirty="0" err="1" smtClean="0">
                <a:solidFill>
                  <a:schemeClr val="tx1"/>
                </a:solidFill>
              </a:rPr>
              <a:t>மாற்றத்திற்கான</a:t>
            </a:r>
            <a:r>
              <a:rPr lang="fi-FI" sz="1100" dirty="0" smtClean="0">
                <a:solidFill>
                  <a:schemeClr val="tx1"/>
                </a:solidFill>
              </a:rPr>
              <a:t> </a:t>
            </a:r>
            <a:r>
              <a:rPr lang="fi-FI" sz="1100" dirty="0" err="1" smtClean="0">
                <a:solidFill>
                  <a:schemeClr val="tx1"/>
                </a:solidFill>
              </a:rPr>
              <a:t>அரசுகளிடைக்</a:t>
            </a:r>
            <a:r>
              <a:rPr lang="fi-FI" sz="1100" dirty="0" smtClean="0">
                <a:solidFill>
                  <a:schemeClr val="tx1"/>
                </a:solidFill>
              </a:rPr>
              <a:t> </a:t>
            </a:r>
            <a:r>
              <a:rPr lang="fi-FI" sz="1100" dirty="0" err="1" smtClean="0">
                <a:solidFill>
                  <a:schemeClr val="tx1"/>
                </a:solidFill>
              </a:rPr>
              <a:t>குழு</a:t>
            </a:r>
            <a:r>
              <a:rPr lang="fi-FI" sz="1100" dirty="0" smtClean="0">
                <a:solidFill>
                  <a:schemeClr val="tx1"/>
                </a:solidFill>
              </a:rPr>
              <a:t> </a:t>
            </a:r>
            <a:r>
              <a:rPr lang="fi-FI" sz="1100" dirty="0" err="1" smtClean="0">
                <a:solidFill>
                  <a:schemeClr val="tx1"/>
                </a:solidFill>
              </a:rPr>
              <a:t>தங்களது</a:t>
            </a:r>
            <a:r>
              <a:rPr lang="fi-FI" sz="1100" dirty="0" smtClean="0">
                <a:solidFill>
                  <a:schemeClr val="tx1"/>
                </a:solidFill>
              </a:rPr>
              <a:t> </a:t>
            </a:r>
            <a:r>
              <a:rPr lang="fi-FI" sz="1100" dirty="0" err="1" smtClean="0">
                <a:solidFill>
                  <a:schemeClr val="tx1"/>
                </a:solidFill>
              </a:rPr>
              <a:t>கடைசி</a:t>
            </a:r>
            <a:r>
              <a:rPr lang="fi-FI" sz="1100" dirty="0" smtClean="0">
                <a:solidFill>
                  <a:schemeClr val="tx1"/>
                </a:solidFill>
              </a:rPr>
              <a:t> </a:t>
            </a:r>
            <a:r>
              <a:rPr lang="fi-FI" sz="1100" dirty="0" err="1" smtClean="0">
                <a:solidFill>
                  <a:schemeClr val="tx1"/>
                </a:solidFill>
              </a:rPr>
              <a:t>அறிக்கையில்</a:t>
            </a:r>
            <a:r>
              <a:rPr lang="fi-FI" sz="1100" dirty="0" smtClean="0">
                <a:solidFill>
                  <a:schemeClr val="tx1"/>
                </a:solidFill>
              </a:rPr>
              <a:t> </a:t>
            </a:r>
            <a:r>
              <a:rPr lang="fi-FI" sz="1100" dirty="0" err="1" smtClean="0">
                <a:solidFill>
                  <a:schemeClr val="tx1"/>
                </a:solidFill>
              </a:rPr>
              <a:t>குறிப்பிட்டததை</a:t>
            </a:r>
            <a:r>
              <a:rPr lang="fi-FI" sz="1100" dirty="0" smtClean="0">
                <a:solidFill>
                  <a:schemeClr val="tx1"/>
                </a:solidFill>
              </a:rPr>
              <a:t> </a:t>
            </a:r>
            <a:r>
              <a:rPr lang="fi-FI" sz="1100" dirty="0" err="1" smtClean="0">
                <a:solidFill>
                  <a:schemeClr val="tx1"/>
                </a:solidFill>
              </a:rPr>
              <a:t>விட</a:t>
            </a:r>
            <a:r>
              <a:rPr lang="fi-FI" sz="1100" dirty="0" smtClean="0">
                <a:solidFill>
                  <a:schemeClr val="tx1"/>
                </a:solidFill>
              </a:rPr>
              <a:t> </a:t>
            </a:r>
            <a:r>
              <a:rPr lang="fi-FI" sz="1100" dirty="0" err="1" smtClean="0">
                <a:solidFill>
                  <a:schemeClr val="tx1"/>
                </a:solidFill>
              </a:rPr>
              <a:t>வேகமாக</a:t>
            </a:r>
            <a:r>
              <a:rPr lang="fi-FI" sz="1100" dirty="0" smtClean="0">
                <a:solidFill>
                  <a:schemeClr val="tx1"/>
                </a:solidFill>
              </a:rPr>
              <a:t> </a:t>
            </a:r>
            <a:r>
              <a:rPr lang="fi-FI" sz="1100" dirty="0" err="1" smtClean="0">
                <a:solidFill>
                  <a:schemeClr val="tx1"/>
                </a:solidFill>
              </a:rPr>
              <a:t>புவி</a:t>
            </a:r>
            <a:r>
              <a:rPr lang="fi-FI" sz="1100" dirty="0" smtClean="0">
                <a:solidFill>
                  <a:schemeClr val="tx1"/>
                </a:solidFill>
              </a:rPr>
              <a:t> </a:t>
            </a:r>
            <a:r>
              <a:rPr lang="fi-FI" sz="1100" dirty="0" err="1" smtClean="0">
                <a:solidFill>
                  <a:schemeClr val="tx1"/>
                </a:solidFill>
              </a:rPr>
              <a:t>சூடாதல்</a:t>
            </a:r>
            <a:r>
              <a:rPr lang="fi-FI" sz="1100" dirty="0" smtClean="0">
                <a:solidFill>
                  <a:schemeClr val="tx1"/>
                </a:solidFill>
              </a:rPr>
              <a:t> </a:t>
            </a:r>
            <a:r>
              <a:rPr lang="fi-FI" sz="1100" dirty="0" err="1" smtClean="0">
                <a:solidFill>
                  <a:schemeClr val="tx1"/>
                </a:solidFill>
              </a:rPr>
              <a:t>நிகழுமென</a:t>
            </a:r>
            <a:r>
              <a:rPr lang="fi-FI" sz="1100" dirty="0" smtClean="0">
                <a:solidFill>
                  <a:schemeClr val="tx1"/>
                </a:solidFill>
              </a:rPr>
              <a:t> </a:t>
            </a:r>
            <a:r>
              <a:rPr lang="fi-FI" sz="1100" dirty="0" err="1" smtClean="0">
                <a:solidFill>
                  <a:schemeClr val="tx1"/>
                </a:solidFill>
              </a:rPr>
              <a:t>எதிவுகூறியுள்ளது</a:t>
            </a:r>
            <a:r>
              <a:rPr lang="fi-FI" sz="1100" dirty="0" smtClean="0">
                <a:solidFill>
                  <a:schemeClr val="tx1"/>
                </a:solidFill>
              </a:rPr>
              <a:t>.</a:t>
            </a:r>
          </a:p>
          <a:p>
            <a:endParaRPr lang="fi-FI" sz="1100" dirty="0" smtClean="0">
              <a:solidFill>
                <a:schemeClr val="tx1"/>
              </a:solidFill>
            </a:endParaRPr>
          </a:p>
          <a:p>
            <a:r>
              <a:rPr lang="fi-FI" sz="1100" dirty="0" err="1" smtClean="0">
                <a:solidFill>
                  <a:schemeClr val="tx1"/>
                </a:solidFill>
              </a:rPr>
              <a:t>புவியின்</a:t>
            </a:r>
            <a:r>
              <a:rPr lang="fi-FI" sz="1100" dirty="0" smtClean="0">
                <a:solidFill>
                  <a:schemeClr val="tx1"/>
                </a:solidFill>
              </a:rPr>
              <a:t> </a:t>
            </a:r>
            <a:r>
              <a:rPr lang="fi-FI" sz="1100" dirty="0" err="1">
                <a:solidFill>
                  <a:schemeClr val="tx1"/>
                </a:solidFill>
              </a:rPr>
              <a:t>மேற்பரப்பானது</a:t>
            </a:r>
            <a:r>
              <a:rPr lang="fi-FI" sz="1100" dirty="0">
                <a:solidFill>
                  <a:schemeClr val="tx1"/>
                </a:solidFill>
              </a:rPr>
              <a:t> </a:t>
            </a:r>
            <a:r>
              <a:rPr lang="fi-FI" sz="1100" dirty="0" err="1">
                <a:solidFill>
                  <a:schemeClr val="tx1"/>
                </a:solidFill>
              </a:rPr>
              <a:t>வெப்பநிலை</a:t>
            </a:r>
            <a:r>
              <a:rPr lang="fi-FI" sz="1100" dirty="0">
                <a:solidFill>
                  <a:schemeClr val="tx1"/>
                </a:solidFill>
              </a:rPr>
              <a:t> </a:t>
            </a:r>
            <a:r>
              <a:rPr lang="fi-FI" sz="1100" dirty="0" err="1">
                <a:solidFill>
                  <a:schemeClr val="tx1"/>
                </a:solidFill>
              </a:rPr>
              <a:t>படிப்படியாக</a:t>
            </a:r>
            <a:r>
              <a:rPr lang="fi-FI" sz="1100" dirty="0">
                <a:solidFill>
                  <a:schemeClr val="tx1"/>
                </a:solidFill>
              </a:rPr>
              <a:t> </a:t>
            </a:r>
            <a:r>
              <a:rPr lang="fi-FI" sz="1100" dirty="0" err="1">
                <a:solidFill>
                  <a:schemeClr val="tx1"/>
                </a:solidFill>
              </a:rPr>
              <a:t>அதிகரித்து</a:t>
            </a:r>
            <a:r>
              <a:rPr lang="fi-FI" sz="1100" dirty="0">
                <a:solidFill>
                  <a:schemeClr val="tx1"/>
                </a:solidFill>
              </a:rPr>
              <a:t> </a:t>
            </a:r>
            <a:r>
              <a:rPr lang="fi-FI" sz="1100" dirty="0" err="1">
                <a:solidFill>
                  <a:schemeClr val="tx1"/>
                </a:solidFill>
              </a:rPr>
              <a:t>வருவதையே</a:t>
            </a:r>
            <a:r>
              <a:rPr lang="fi-FI" sz="1100" dirty="0">
                <a:solidFill>
                  <a:schemeClr val="tx1"/>
                </a:solidFill>
              </a:rPr>
              <a:t> </a:t>
            </a:r>
            <a:r>
              <a:rPr lang="fi-FI" sz="1100" dirty="0" err="1">
                <a:solidFill>
                  <a:schemeClr val="tx1"/>
                </a:solidFill>
              </a:rPr>
              <a:t>புவி</a:t>
            </a:r>
            <a:r>
              <a:rPr lang="fi-FI" sz="1100" dirty="0">
                <a:solidFill>
                  <a:schemeClr val="tx1"/>
                </a:solidFill>
              </a:rPr>
              <a:t> </a:t>
            </a:r>
            <a:r>
              <a:rPr lang="fi-FI" sz="1100" dirty="0" err="1">
                <a:solidFill>
                  <a:schemeClr val="tx1"/>
                </a:solidFill>
              </a:rPr>
              <a:t>சூடாதல்</a:t>
            </a:r>
            <a:r>
              <a:rPr lang="fi-FI" sz="1100" dirty="0">
                <a:solidFill>
                  <a:schemeClr val="tx1"/>
                </a:solidFill>
              </a:rPr>
              <a:t> </a:t>
            </a:r>
            <a:r>
              <a:rPr lang="fi-FI" sz="1100" dirty="0" err="1">
                <a:solidFill>
                  <a:schemeClr val="tx1"/>
                </a:solidFill>
              </a:rPr>
              <a:t>என்று</a:t>
            </a:r>
            <a:r>
              <a:rPr lang="fi-FI" sz="1100" dirty="0">
                <a:solidFill>
                  <a:schemeClr val="tx1"/>
                </a:solidFill>
              </a:rPr>
              <a:t> </a:t>
            </a:r>
            <a:r>
              <a:rPr lang="fi-FI" sz="1100" dirty="0" err="1">
                <a:solidFill>
                  <a:schemeClr val="tx1"/>
                </a:solidFill>
              </a:rPr>
              <a:t>கூறப்படுகிறது</a:t>
            </a:r>
            <a:r>
              <a:rPr lang="fi-FI" sz="1100" dirty="0">
                <a:solidFill>
                  <a:schemeClr val="tx1"/>
                </a:solidFill>
              </a:rPr>
              <a:t>. </a:t>
            </a:r>
            <a:r>
              <a:rPr lang="fi-FI" sz="1100" dirty="0" err="1">
                <a:solidFill>
                  <a:schemeClr val="tx1"/>
                </a:solidFill>
              </a:rPr>
              <a:t>இந்தப்</a:t>
            </a:r>
            <a:r>
              <a:rPr lang="fi-FI" sz="1100" dirty="0">
                <a:solidFill>
                  <a:schemeClr val="tx1"/>
                </a:solidFill>
              </a:rPr>
              <a:t> </a:t>
            </a:r>
            <a:r>
              <a:rPr lang="fi-FI" sz="1100" dirty="0" err="1">
                <a:solidFill>
                  <a:schemeClr val="tx1"/>
                </a:solidFill>
              </a:rPr>
              <a:t>பிரச்சினை</a:t>
            </a:r>
            <a:r>
              <a:rPr lang="fi-FI" sz="1100" dirty="0">
                <a:solidFill>
                  <a:schemeClr val="tx1"/>
                </a:solidFill>
              </a:rPr>
              <a:t> </a:t>
            </a:r>
            <a:r>
              <a:rPr lang="fi-FI" sz="1100" dirty="0" err="1">
                <a:solidFill>
                  <a:schemeClr val="tx1"/>
                </a:solidFill>
              </a:rPr>
              <a:t>இன்று</a:t>
            </a:r>
            <a:r>
              <a:rPr lang="fi-FI" sz="1100" dirty="0">
                <a:solidFill>
                  <a:schemeClr val="tx1"/>
                </a:solidFill>
              </a:rPr>
              <a:t> </a:t>
            </a:r>
            <a:r>
              <a:rPr lang="fi-FI" sz="1100" dirty="0" err="1">
                <a:solidFill>
                  <a:schemeClr val="tx1"/>
                </a:solidFill>
              </a:rPr>
              <a:t>உலக</a:t>
            </a:r>
            <a:r>
              <a:rPr lang="fi-FI" sz="1100" dirty="0">
                <a:solidFill>
                  <a:schemeClr val="tx1"/>
                </a:solidFill>
              </a:rPr>
              <a:t> </a:t>
            </a:r>
            <a:r>
              <a:rPr lang="fi-FI" sz="1100" dirty="0" err="1">
                <a:solidFill>
                  <a:schemeClr val="tx1"/>
                </a:solidFill>
              </a:rPr>
              <a:t>நாடுகளினது</a:t>
            </a:r>
            <a:r>
              <a:rPr lang="fi-FI" sz="1100" dirty="0">
                <a:solidFill>
                  <a:schemeClr val="tx1"/>
                </a:solidFill>
              </a:rPr>
              <a:t> </a:t>
            </a:r>
            <a:r>
              <a:rPr lang="fi-FI" sz="1100" dirty="0" err="1">
                <a:solidFill>
                  <a:schemeClr val="tx1"/>
                </a:solidFill>
              </a:rPr>
              <a:t>கவனத்தை</a:t>
            </a:r>
            <a:r>
              <a:rPr lang="fi-FI" sz="1100" dirty="0">
                <a:solidFill>
                  <a:schemeClr val="tx1"/>
                </a:solidFill>
              </a:rPr>
              <a:t> </a:t>
            </a:r>
            <a:r>
              <a:rPr lang="fi-FI" sz="1100" dirty="0" err="1">
                <a:solidFill>
                  <a:schemeClr val="tx1"/>
                </a:solidFill>
              </a:rPr>
              <a:t>ஈர்த்துள்ளது</a:t>
            </a:r>
            <a:r>
              <a:rPr lang="fi-FI" sz="1100" dirty="0">
                <a:solidFill>
                  <a:schemeClr val="tx1"/>
                </a:solidFill>
              </a:rPr>
              <a:t>. 1850 </a:t>
            </a:r>
            <a:r>
              <a:rPr lang="fi-FI" sz="1100" dirty="0" err="1">
                <a:solidFill>
                  <a:schemeClr val="tx1"/>
                </a:solidFill>
              </a:rPr>
              <a:t>இன்</a:t>
            </a:r>
            <a:r>
              <a:rPr lang="fi-FI" sz="1100" dirty="0">
                <a:solidFill>
                  <a:schemeClr val="tx1"/>
                </a:solidFill>
              </a:rPr>
              <a:t> </a:t>
            </a:r>
            <a:r>
              <a:rPr lang="fi-FI" sz="1100" dirty="0" err="1">
                <a:solidFill>
                  <a:schemeClr val="tx1"/>
                </a:solidFill>
              </a:rPr>
              <a:t>பின்னர்</a:t>
            </a:r>
            <a:r>
              <a:rPr lang="fi-FI" sz="1100" dirty="0">
                <a:solidFill>
                  <a:schemeClr val="tx1"/>
                </a:solidFill>
              </a:rPr>
              <a:t> </a:t>
            </a:r>
            <a:r>
              <a:rPr lang="fi-FI" sz="1100" dirty="0" err="1">
                <a:solidFill>
                  <a:schemeClr val="tx1"/>
                </a:solidFill>
              </a:rPr>
              <a:t>புவியின்</a:t>
            </a:r>
            <a:r>
              <a:rPr lang="fi-FI" sz="1100" dirty="0">
                <a:solidFill>
                  <a:schemeClr val="tx1"/>
                </a:solidFill>
              </a:rPr>
              <a:t> </a:t>
            </a:r>
            <a:r>
              <a:rPr lang="fi-FI" sz="1100" dirty="0" err="1">
                <a:solidFill>
                  <a:schemeClr val="tx1"/>
                </a:solidFill>
              </a:rPr>
              <a:t>மேற்பரப்பு</a:t>
            </a:r>
            <a:r>
              <a:rPr lang="fi-FI" sz="1100" dirty="0">
                <a:solidFill>
                  <a:schemeClr val="tx1"/>
                </a:solidFill>
              </a:rPr>
              <a:t> </a:t>
            </a:r>
            <a:r>
              <a:rPr lang="fi-FI" sz="1100" dirty="0" err="1">
                <a:solidFill>
                  <a:schemeClr val="tx1"/>
                </a:solidFill>
              </a:rPr>
              <a:t>சராசரி</a:t>
            </a:r>
            <a:r>
              <a:rPr lang="fi-FI" sz="1100" dirty="0">
                <a:solidFill>
                  <a:schemeClr val="tx1"/>
                </a:solidFill>
              </a:rPr>
              <a:t> </a:t>
            </a:r>
            <a:r>
              <a:rPr lang="fi-FI" sz="1100" dirty="0" err="1">
                <a:solidFill>
                  <a:schemeClr val="tx1"/>
                </a:solidFill>
              </a:rPr>
              <a:t>வெப்பநிலை</a:t>
            </a:r>
            <a:r>
              <a:rPr lang="fi-FI" sz="1100" dirty="0">
                <a:solidFill>
                  <a:schemeClr val="tx1"/>
                </a:solidFill>
              </a:rPr>
              <a:t> 10 </a:t>
            </a:r>
            <a:r>
              <a:rPr lang="fi-FI" sz="1100" dirty="0" err="1">
                <a:solidFill>
                  <a:schemeClr val="tx1"/>
                </a:solidFill>
              </a:rPr>
              <a:t>பாகை</a:t>
            </a:r>
            <a:r>
              <a:rPr lang="fi-FI" sz="1100" dirty="0">
                <a:solidFill>
                  <a:schemeClr val="tx1"/>
                </a:solidFill>
              </a:rPr>
              <a:t> </a:t>
            </a:r>
            <a:r>
              <a:rPr lang="fi-FI" sz="1100" dirty="0" err="1">
                <a:solidFill>
                  <a:schemeClr val="tx1"/>
                </a:solidFill>
              </a:rPr>
              <a:t>செல்சியஸ்</a:t>
            </a:r>
            <a:r>
              <a:rPr lang="fi-FI" sz="1100" dirty="0">
                <a:solidFill>
                  <a:schemeClr val="tx1"/>
                </a:solidFill>
              </a:rPr>
              <a:t> </a:t>
            </a:r>
            <a:r>
              <a:rPr lang="fi-FI" sz="1100" dirty="0" err="1">
                <a:solidFill>
                  <a:schemeClr val="tx1"/>
                </a:solidFill>
              </a:rPr>
              <a:t>அதிகரித்திருப்பதாக</a:t>
            </a:r>
            <a:r>
              <a:rPr lang="fi-FI" sz="1100" dirty="0">
                <a:solidFill>
                  <a:schemeClr val="tx1"/>
                </a:solidFill>
              </a:rPr>
              <a:t> </a:t>
            </a:r>
            <a:r>
              <a:rPr lang="fi-FI" sz="1100" dirty="0" err="1">
                <a:solidFill>
                  <a:schemeClr val="tx1"/>
                </a:solidFill>
              </a:rPr>
              <a:t>ஆய்வுகள்</a:t>
            </a:r>
            <a:r>
              <a:rPr lang="fi-FI" sz="1100" dirty="0">
                <a:solidFill>
                  <a:schemeClr val="tx1"/>
                </a:solidFill>
              </a:rPr>
              <a:t> </a:t>
            </a:r>
            <a:r>
              <a:rPr lang="fi-FI" sz="1100" dirty="0" err="1">
                <a:solidFill>
                  <a:schemeClr val="tx1"/>
                </a:solidFill>
              </a:rPr>
              <a:t>தெரிவிக்கின்றன</a:t>
            </a:r>
            <a:r>
              <a:rPr lang="fi-FI" sz="1100" dirty="0">
                <a:solidFill>
                  <a:schemeClr val="tx1"/>
                </a:solidFill>
              </a:rPr>
              <a:t>. </a:t>
            </a:r>
            <a:r>
              <a:rPr lang="fi-FI" sz="1100" dirty="0" err="1">
                <a:solidFill>
                  <a:schemeClr val="tx1"/>
                </a:solidFill>
              </a:rPr>
              <a:t>அதேவேளை</a:t>
            </a:r>
            <a:r>
              <a:rPr lang="fi-FI" sz="1100" dirty="0">
                <a:solidFill>
                  <a:schemeClr val="tx1"/>
                </a:solidFill>
              </a:rPr>
              <a:t> </a:t>
            </a:r>
            <a:r>
              <a:rPr lang="fi-FI" sz="1100" dirty="0" err="1">
                <a:solidFill>
                  <a:schemeClr val="tx1"/>
                </a:solidFill>
              </a:rPr>
              <a:t>வளிமண்டலத்திலுள்ள</a:t>
            </a:r>
            <a:r>
              <a:rPr lang="fi-FI" sz="1100" dirty="0">
                <a:solidFill>
                  <a:schemeClr val="tx1"/>
                </a:solidFill>
              </a:rPr>
              <a:t> </a:t>
            </a:r>
            <a:r>
              <a:rPr lang="fi-FI" sz="1100" dirty="0" err="1">
                <a:solidFill>
                  <a:schemeClr val="tx1"/>
                </a:solidFill>
              </a:rPr>
              <a:t>காபனீரொட்சைடின்</a:t>
            </a:r>
            <a:r>
              <a:rPr lang="fi-FI" sz="1100" dirty="0">
                <a:solidFill>
                  <a:schemeClr val="tx1"/>
                </a:solidFill>
              </a:rPr>
              <a:t> </a:t>
            </a:r>
            <a:r>
              <a:rPr lang="fi-FI" sz="1100" dirty="0" err="1">
                <a:solidFill>
                  <a:schemeClr val="tx1"/>
                </a:solidFill>
              </a:rPr>
              <a:t>செறிவும்</a:t>
            </a:r>
            <a:r>
              <a:rPr lang="fi-FI" sz="1100" dirty="0">
                <a:solidFill>
                  <a:schemeClr val="tx1"/>
                </a:solidFill>
              </a:rPr>
              <a:t> 28 </a:t>
            </a:r>
            <a:r>
              <a:rPr lang="fi-FI" sz="1100" dirty="0" err="1">
                <a:solidFill>
                  <a:schemeClr val="tx1"/>
                </a:solidFill>
              </a:rPr>
              <a:t>வீதமாக</a:t>
            </a:r>
            <a:r>
              <a:rPr lang="fi-FI" sz="1100" dirty="0">
                <a:solidFill>
                  <a:schemeClr val="tx1"/>
                </a:solidFill>
              </a:rPr>
              <a:t> </a:t>
            </a:r>
            <a:r>
              <a:rPr lang="fi-FI" sz="1100" dirty="0" err="1">
                <a:solidFill>
                  <a:schemeClr val="tx1"/>
                </a:solidFill>
              </a:rPr>
              <a:t>அதிகரித்துள்ளது</a:t>
            </a:r>
            <a:r>
              <a:rPr lang="fi-FI" sz="1100" dirty="0" smtClean="0">
                <a:solidFill>
                  <a:schemeClr val="tx1"/>
                </a:solidFill>
              </a:rPr>
              <a:t>.</a:t>
            </a:r>
          </a:p>
          <a:p>
            <a:endParaRPr lang="fi-FI" sz="1100" dirty="0">
              <a:solidFill>
                <a:schemeClr val="tx1"/>
              </a:solidFill>
            </a:endParaRPr>
          </a:p>
          <a:p>
            <a:r>
              <a:rPr lang="hr-HR" sz="1100" dirty="0" err="1">
                <a:solidFill>
                  <a:schemeClr val="tx1"/>
                </a:solidFill>
              </a:rPr>
              <a:t>சுற்றுப்புற</a:t>
            </a:r>
            <a:r>
              <a:rPr lang="hr-HR" sz="1100" dirty="0">
                <a:solidFill>
                  <a:schemeClr val="tx1"/>
                </a:solidFill>
              </a:rPr>
              <a:t> </a:t>
            </a:r>
            <a:r>
              <a:rPr lang="hr-HR" sz="1100" dirty="0" err="1">
                <a:solidFill>
                  <a:schemeClr val="tx1"/>
                </a:solidFill>
              </a:rPr>
              <a:t>சூழலையும்</a:t>
            </a:r>
            <a:r>
              <a:rPr lang="hr-HR" sz="1100" dirty="0">
                <a:solidFill>
                  <a:schemeClr val="tx1"/>
                </a:solidFill>
              </a:rPr>
              <a:t> </a:t>
            </a:r>
            <a:r>
              <a:rPr lang="hr-HR" sz="1100" dirty="0" err="1">
                <a:solidFill>
                  <a:schemeClr val="tx1"/>
                </a:solidFill>
              </a:rPr>
              <a:t>தட்ப</a:t>
            </a:r>
            <a:r>
              <a:rPr lang="hr-HR" sz="1100" dirty="0">
                <a:solidFill>
                  <a:schemeClr val="tx1"/>
                </a:solidFill>
              </a:rPr>
              <a:t> </a:t>
            </a:r>
            <a:r>
              <a:rPr lang="hr-HR" sz="1100" dirty="0" err="1">
                <a:solidFill>
                  <a:schemeClr val="tx1"/>
                </a:solidFill>
              </a:rPr>
              <a:t>வெட்ப</a:t>
            </a:r>
            <a:r>
              <a:rPr lang="hr-HR" sz="1100" dirty="0">
                <a:solidFill>
                  <a:schemeClr val="tx1"/>
                </a:solidFill>
              </a:rPr>
              <a:t> </a:t>
            </a:r>
            <a:r>
              <a:rPr lang="hr-HR" sz="1100" dirty="0" err="1">
                <a:solidFill>
                  <a:schemeClr val="tx1"/>
                </a:solidFill>
              </a:rPr>
              <a:t>நிலை</a:t>
            </a:r>
            <a:r>
              <a:rPr lang="hr-HR" sz="1100" dirty="0">
                <a:solidFill>
                  <a:schemeClr val="tx1"/>
                </a:solidFill>
              </a:rPr>
              <a:t> </a:t>
            </a:r>
            <a:r>
              <a:rPr lang="hr-HR" sz="1100" dirty="0" err="1">
                <a:solidFill>
                  <a:schemeClr val="tx1"/>
                </a:solidFill>
              </a:rPr>
              <a:t>மாற்றமும்</a:t>
            </a:r>
            <a:r>
              <a:rPr lang="hr-HR" sz="1100" dirty="0">
                <a:solidFill>
                  <a:schemeClr val="tx1"/>
                </a:solidFill>
              </a:rPr>
              <a:t>, </a:t>
            </a:r>
            <a:r>
              <a:rPr lang="hr-HR" sz="1100" dirty="0" err="1">
                <a:solidFill>
                  <a:schemeClr val="tx1"/>
                </a:solidFill>
              </a:rPr>
              <a:t>புவி</a:t>
            </a:r>
            <a:r>
              <a:rPr lang="hr-HR" sz="1100" dirty="0">
                <a:solidFill>
                  <a:schemeClr val="tx1"/>
                </a:solidFill>
              </a:rPr>
              <a:t> </a:t>
            </a:r>
            <a:r>
              <a:rPr lang="hr-HR" sz="1100" dirty="0" err="1">
                <a:solidFill>
                  <a:schemeClr val="tx1"/>
                </a:solidFill>
              </a:rPr>
              <a:t>வெப்பமடைதலும்</a:t>
            </a:r>
            <a:r>
              <a:rPr lang="hr-HR" sz="1100" dirty="0">
                <a:solidFill>
                  <a:schemeClr val="tx1"/>
                </a:solidFill>
              </a:rPr>
              <a:t> </a:t>
            </a:r>
            <a:r>
              <a:rPr lang="hr-HR" sz="1100" dirty="0" err="1">
                <a:solidFill>
                  <a:schemeClr val="tx1"/>
                </a:solidFill>
              </a:rPr>
              <a:t>மனிதனின்</a:t>
            </a:r>
            <a:r>
              <a:rPr lang="hr-HR" sz="1100" dirty="0">
                <a:solidFill>
                  <a:schemeClr val="tx1"/>
                </a:solidFill>
              </a:rPr>
              <a:t> </a:t>
            </a:r>
            <a:r>
              <a:rPr lang="hr-HR" sz="1100" dirty="0" err="1">
                <a:solidFill>
                  <a:schemeClr val="tx1"/>
                </a:solidFill>
              </a:rPr>
              <a:t>வாழ்க்கையைப்</a:t>
            </a:r>
            <a:r>
              <a:rPr lang="hr-HR" sz="1100" dirty="0">
                <a:solidFill>
                  <a:schemeClr val="tx1"/>
                </a:solidFill>
              </a:rPr>
              <a:t> </a:t>
            </a:r>
            <a:r>
              <a:rPr lang="hr-HR" sz="1100" dirty="0" err="1">
                <a:solidFill>
                  <a:schemeClr val="tx1"/>
                </a:solidFill>
              </a:rPr>
              <a:t>பாதிக்கின்றன</a:t>
            </a:r>
            <a:r>
              <a:rPr lang="hr-HR" sz="1100" dirty="0">
                <a:solidFill>
                  <a:schemeClr val="tx1"/>
                </a:solidFill>
              </a:rPr>
              <a:t>. </a:t>
            </a:r>
            <a:r>
              <a:rPr lang="hr-HR" sz="1100" dirty="0" err="1">
                <a:solidFill>
                  <a:schemeClr val="tx1"/>
                </a:solidFill>
              </a:rPr>
              <a:t>வெப்பநிலையை</a:t>
            </a:r>
            <a:r>
              <a:rPr lang="hr-HR" sz="1100" dirty="0">
                <a:solidFill>
                  <a:schemeClr val="tx1"/>
                </a:solidFill>
              </a:rPr>
              <a:t> </a:t>
            </a:r>
            <a:r>
              <a:rPr lang="hr-HR" sz="1100" dirty="0" err="1">
                <a:solidFill>
                  <a:schemeClr val="tx1"/>
                </a:solidFill>
              </a:rPr>
              <a:t>பதிவுசெய்யும்</a:t>
            </a:r>
            <a:r>
              <a:rPr lang="hr-HR" sz="1100" dirty="0">
                <a:solidFill>
                  <a:schemeClr val="tx1"/>
                </a:solidFill>
              </a:rPr>
              <a:t> </a:t>
            </a:r>
            <a:r>
              <a:rPr lang="hr-HR" sz="1100" dirty="0" err="1">
                <a:solidFill>
                  <a:schemeClr val="tx1"/>
                </a:solidFill>
              </a:rPr>
              <a:t>கருவிகள்</a:t>
            </a:r>
            <a:r>
              <a:rPr lang="hr-HR" sz="1100" dirty="0">
                <a:solidFill>
                  <a:schemeClr val="tx1"/>
                </a:solidFill>
              </a:rPr>
              <a:t> </a:t>
            </a:r>
            <a:r>
              <a:rPr lang="hr-HR" sz="1100" dirty="0" err="1">
                <a:solidFill>
                  <a:schemeClr val="tx1"/>
                </a:solidFill>
              </a:rPr>
              <a:t>கொண்டு</a:t>
            </a:r>
            <a:r>
              <a:rPr lang="hr-HR" sz="1100" dirty="0">
                <a:solidFill>
                  <a:schemeClr val="tx1"/>
                </a:solidFill>
              </a:rPr>
              <a:t> </a:t>
            </a:r>
            <a:r>
              <a:rPr lang="hr-HR" sz="1100" dirty="0" err="1">
                <a:solidFill>
                  <a:schemeClr val="tx1"/>
                </a:solidFill>
              </a:rPr>
              <a:t>தட்பவெட்ப</a:t>
            </a:r>
            <a:r>
              <a:rPr lang="hr-HR" sz="1100" dirty="0">
                <a:solidFill>
                  <a:schemeClr val="tx1"/>
                </a:solidFill>
              </a:rPr>
              <a:t> </a:t>
            </a:r>
            <a:r>
              <a:rPr lang="hr-HR" sz="1100" dirty="0" err="1">
                <a:solidFill>
                  <a:schemeClr val="tx1"/>
                </a:solidFill>
              </a:rPr>
              <a:t>நிலை</a:t>
            </a:r>
            <a:r>
              <a:rPr lang="hr-HR" sz="1100" dirty="0">
                <a:solidFill>
                  <a:schemeClr val="tx1"/>
                </a:solidFill>
              </a:rPr>
              <a:t> </a:t>
            </a:r>
            <a:r>
              <a:rPr lang="hr-HR" sz="1100" dirty="0" err="1">
                <a:solidFill>
                  <a:schemeClr val="tx1"/>
                </a:solidFill>
              </a:rPr>
              <a:t>மாற்றத்தை</a:t>
            </a:r>
            <a:r>
              <a:rPr lang="hr-HR" sz="1100" dirty="0">
                <a:solidFill>
                  <a:schemeClr val="tx1"/>
                </a:solidFill>
              </a:rPr>
              <a:t> </a:t>
            </a:r>
            <a:r>
              <a:rPr lang="hr-HR" sz="1100" dirty="0" err="1">
                <a:solidFill>
                  <a:schemeClr val="tx1"/>
                </a:solidFill>
              </a:rPr>
              <a:t>கணக்கீட்டு</a:t>
            </a:r>
            <a:r>
              <a:rPr lang="hr-HR" sz="1100" dirty="0">
                <a:solidFill>
                  <a:schemeClr val="tx1"/>
                </a:solidFill>
              </a:rPr>
              <a:t> </a:t>
            </a:r>
            <a:r>
              <a:rPr lang="hr-HR" sz="1100" dirty="0" err="1">
                <a:solidFill>
                  <a:schemeClr val="tx1"/>
                </a:solidFill>
              </a:rPr>
              <a:t>பெற்ற</a:t>
            </a:r>
            <a:r>
              <a:rPr lang="hr-HR" sz="1100" dirty="0">
                <a:solidFill>
                  <a:schemeClr val="tx1"/>
                </a:solidFill>
              </a:rPr>
              <a:t> </a:t>
            </a:r>
            <a:r>
              <a:rPr lang="hr-HR" sz="1100" dirty="0" err="1">
                <a:solidFill>
                  <a:schemeClr val="tx1"/>
                </a:solidFill>
              </a:rPr>
              <a:t>முடிவுகளின்</a:t>
            </a:r>
            <a:r>
              <a:rPr lang="hr-HR" sz="1100" dirty="0">
                <a:solidFill>
                  <a:schemeClr val="tx1"/>
                </a:solidFill>
              </a:rPr>
              <a:t> </a:t>
            </a:r>
            <a:r>
              <a:rPr lang="hr-HR" sz="1100" dirty="0" err="1">
                <a:solidFill>
                  <a:schemeClr val="tx1"/>
                </a:solidFill>
              </a:rPr>
              <a:t>படி</a:t>
            </a:r>
            <a:r>
              <a:rPr lang="hr-HR" sz="1100" dirty="0">
                <a:solidFill>
                  <a:schemeClr val="tx1"/>
                </a:solidFill>
              </a:rPr>
              <a:t>, </a:t>
            </a:r>
            <a:r>
              <a:rPr lang="hr-HR" sz="1100" dirty="0" err="1">
                <a:solidFill>
                  <a:schemeClr val="tx1"/>
                </a:solidFill>
              </a:rPr>
              <a:t>கடல்</a:t>
            </a:r>
            <a:r>
              <a:rPr lang="hr-HR" sz="1100" dirty="0">
                <a:solidFill>
                  <a:schemeClr val="tx1"/>
                </a:solidFill>
              </a:rPr>
              <a:t> </a:t>
            </a:r>
            <a:r>
              <a:rPr lang="hr-HR" sz="1100" dirty="0" err="1">
                <a:solidFill>
                  <a:schemeClr val="tx1"/>
                </a:solidFill>
              </a:rPr>
              <a:t>மட்ட</a:t>
            </a:r>
            <a:r>
              <a:rPr lang="hr-HR" sz="1100" dirty="0">
                <a:solidFill>
                  <a:schemeClr val="tx1"/>
                </a:solidFill>
              </a:rPr>
              <a:t> </a:t>
            </a:r>
            <a:r>
              <a:rPr lang="hr-HR" sz="1100" dirty="0" err="1">
                <a:solidFill>
                  <a:schemeClr val="tx1"/>
                </a:solidFill>
              </a:rPr>
              <a:t>அளவு</a:t>
            </a:r>
            <a:r>
              <a:rPr lang="hr-HR" sz="1100" dirty="0">
                <a:solidFill>
                  <a:schemeClr val="tx1"/>
                </a:solidFill>
              </a:rPr>
              <a:t> </a:t>
            </a:r>
            <a:r>
              <a:rPr lang="hr-HR" sz="1100" dirty="0" err="1">
                <a:solidFill>
                  <a:schemeClr val="tx1"/>
                </a:solidFill>
              </a:rPr>
              <a:t>உயருதல்|கடல்</a:t>
            </a:r>
            <a:r>
              <a:rPr lang="hr-HR" sz="1100" dirty="0">
                <a:solidFill>
                  <a:schemeClr val="tx1"/>
                </a:solidFill>
              </a:rPr>
              <a:t> </a:t>
            </a:r>
            <a:r>
              <a:rPr lang="hr-HR" sz="1100" dirty="0" err="1">
                <a:solidFill>
                  <a:schemeClr val="tx1"/>
                </a:solidFill>
              </a:rPr>
              <a:t>மட்டம்</a:t>
            </a:r>
            <a:r>
              <a:rPr lang="hr-HR" sz="1100" dirty="0">
                <a:solidFill>
                  <a:schemeClr val="tx1"/>
                </a:solidFill>
              </a:rPr>
              <a:t> </a:t>
            </a:r>
            <a:r>
              <a:rPr lang="hr-HR" sz="1100" dirty="0" err="1">
                <a:solidFill>
                  <a:schemeClr val="tx1"/>
                </a:solidFill>
              </a:rPr>
              <a:t>உயர்வதற்கும்</a:t>
            </a:r>
            <a:r>
              <a:rPr lang="hr-HR" sz="1100" dirty="0">
                <a:solidFill>
                  <a:schemeClr val="tx1"/>
                </a:solidFill>
              </a:rPr>
              <a:t>, </a:t>
            </a:r>
            <a:r>
              <a:rPr lang="hr-HR" sz="1100" dirty="0" err="1">
                <a:solidFill>
                  <a:schemeClr val="tx1"/>
                </a:solidFill>
              </a:rPr>
              <a:t>வடதுருவத்தில்</a:t>
            </a:r>
            <a:r>
              <a:rPr lang="hr-HR" sz="1100" dirty="0">
                <a:solidFill>
                  <a:schemeClr val="tx1"/>
                </a:solidFill>
              </a:rPr>
              <a:t> </a:t>
            </a:r>
            <a:r>
              <a:rPr lang="hr-HR" sz="1100" dirty="0" err="1">
                <a:solidFill>
                  <a:schemeClr val="tx1"/>
                </a:solidFill>
              </a:rPr>
              <a:t>பனியளவு</a:t>
            </a:r>
            <a:r>
              <a:rPr lang="hr-HR" sz="1100" dirty="0">
                <a:solidFill>
                  <a:schemeClr val="tx1"/>
                </a:solidFill>
              </a:rPr>
              <a:t> </a:t>
            </a:r>
            <a:r>
              <a:rPr lang="hr-HR" sz="1100" dirty="0" err="1">
                <a:solidFill>
                  <a:schemeClr val="tx1"/>
                </a:solidFill>
              </a:rPr>
              <a:t>குறைவதற்கும்</a:t>
            </a:r>
            <a:r>
              <a:rPr lang="hr-HR" sz="1100" dirty="0">
                <a:solidFill>
                  <a:schemeClr val="tx1"/>
                </a:solidFill>
              </a:rPr>
              <a:t> </a:t>
            </a:r>
            <a:r>
              <a:rPr lang="hr-HR" sz="1100" dirty="0" err="1">
                <a:solidFill>
                  <a:schemeClr val="tx1"/>
                </a:solidFill>
              </a:rPr>
              <a:t>ஆதாரங்களாக</a:t>
            </a:r>
            <a:r>
              <a:rPr lang="hr-HR" sz="1100" dirty="0">
                <a:solidFill>
                  <a:schemeClr val="tx1"/>
                </a:solidFill>
              </a:rPr>
              <a:t> </a:t>
            </a:r>
            <a:r>
              <a:rPr lang="hr-HR" sz="1100" dirty="0" err="1">
                <a:solidFill>
                  <a:schemeClr val="tx1"/>
                </a:solidFill>
              </a:rPr>
              <a:t>உள்ளது</a:t>
            </a:r>
            <a:r>
              <a:rPr lang="hr-HR" sz="1100" dirty="0">
                <a:solidFill>
                  <a:schemeClr val="tx1"/>
                </a:solidFill>
              </a:rPr>
              <a:t>. </a:t>
            </a:r>
            <a:r>
              <a:rPr lang="hr-HR" sz="1100" dirty="0" err="1">
                <a:solidFill>
                  <a:schemeClr val="tx1"/>
                </a:solidFill>
              </a:rPr>
              <a:t>சூழல்</a:t>
            </a:r>
            <a:r>
              <a:rPr lang="hr-HR" sz="1100" dirty="0">
                <a:solidFill>
                  <a:schemeClr val="tx1"/>
                </a:solidFill>
              </a:rPr>
              <a:t> </a:t>
            </a:r>
            <a:r>
              <a:rPr lang="hr-HR" sz="1100" dirty="0" err="1">
                <a:solidFill>
                  <a:schemeClr val="tx1"/>
                </a:solidFill>
              </a:rPr>
              <a:t>மாற்றத்திற்கான</a:t>
            </a:r>
            <a:r>
              <a:rPr lang="hr-HR" sz="1100" dirty="0">
                <a:solidFill>
                  <a:schemeClr val="tx1"/>
                </a:solidFill>
              </a:rPr>
              <a:t> </a:t>
            </a:r>
            <a:r>
              <a:rPr lang="hr-HR" sz="1100" dirty="0" err="1">
                <a:solidFill>
                  <a:schemeClr val="tx1"/>
                </a:solidFill>
              </a:rPr>
              <a:t>அரசுகளிடைக்</a:t>
            </a:r>
            <a:r>
              <a:rPr lang="hr-HR" sz="1100" dirty="0">
                <a:solidFill>
                  <a:schemeClr val="tx1"/>
                </a:solidFill>
              </a:rPr>
              <a:t> </a:t>
            </a:r>
            <a:r>
              <a:rPr lang="hr-HR" sz="1100" dirty="0" err="1">
                <a:solidFill>
                  <a:schemeClr val="tx1"/>
                </a:solidFill>
              </a:rPr>
              <a:t>குழுவின்</a:t>
            </a:r>
            <a:r>
              <a:rPr lang="hr-HR" sz="1100" dirty="0">
                <a:solidFill>
                  <a:schemeClr val="tx1"/>
                </a:solidFill>
              </a:rPr>
              <a:t> </a:t>
            </a:r>
            <a:r>
              <a:rPr lang="hr-HR" sz="1100" dirty="0" err="1">
                <a:solidFill>
                  <a:schemeClr val="tx1"/>
                </a:solidFill>
              </a:rPr>
              <a:t>நான்காம்</a:t>
            </a:r>
            <a:r>
              <a:rPr lang="hr-HR" sz="1100" dirty="0">
                <a:solidFill>
                  <a:schemeClr val="tx1"/>
                </a:solidFill>
              </a:rPr>
              <a:t> </a:t>
            </a:r>
            <a:r>
              <a:rPr lang="hr-HR" sz="1100" dirty="0" err="1">
                <a:solidFill>
                  <a:schemeClr val="tx1"/>
                </a:solidFill>
              </a:rPr>
              <a:t>மதிப்பீடு</a:t>
            </a:r>
            <a:r>
              <a:rPr lang="hr-HR" sz="1100" dirty="0">
                <a:solidFill>
                  <a:schemeClr val="tx1"/>
                </a:solidFill>
              </a:rPr>
              <a:t> </a:t>
            </a:r>
            <a:r>
              <a:rPr lang="hr-HR" sz="1100" dirty="0" err="1">
                <a:solidFill>
                  <a:schemeClr val="tx1"/>
                </a:solidFill>
              </a:rPr>
              <a:t>அறிக்கை</a:t>
            </a:r>
            <a:r>
              <a:rPr lang="hr-HR" sz="1100" dirty="0">
                <a:solidFill>
                  <a:schemeClr val="tx1"/>
                </a:solidFill>
              </a:rPr>
              <a:t>, "</a:t>
            </a:r>
            <a:r>
              <a:rPr lang="hr-HR" sz="1100" dirty="0" err="1">
                <a:solidFill>
                  <a:schemeClr val="tx1"/>
                </a:solidFill>
              </a:rPr>
              <a:t>உலகளாவிய</a:t>
            </a:r>
            <a:r>
              <a:rPr lang="hr-HR" sz="1100" dirty="0">
                <a:solidFill>
                  <a:schemeClr val="tx1"/>
                </a:solidFill>
              </a:rPr>
              <a:t> </a:t>
            </a:r>
            <a:r>
              <a:rPr lang="hr-HR" sz="1100" dirty="0" err="1">
                <a:solidFill>
                  <a:schemeClr val="tx1"/>
                </a:solidFill>
              </a:rPr>
              <a:t>சராசரி</a:t>
            </a:r>
            <a:r>
              <a:rPr lang="hr-HR" sz="1100" dirty="0">
                <a:solidFill>
                  <a:schemeClr val="tx1"/>
                </a:solidFill>
              </a:rPr>
              <a:t> </a:t>
            </a:r>
            <a:r>
              <a:rPr lang="hr-HR" sz="1100" dirty="0" err="1">
                <a:solidFill>
                  <a:schemeClr val="tx1"/>
                </a:solidFill>
              </a:rPr>
              <a:t>வெப்பநிலை</a:t>
            </a:r>
            <a:r>
              <a:rPr lang="hr-HR" sz="1100" dirty="0">
                <a:solidFill>
                  <a:schemeClr val="tx1"/>
                </a:solidFill>
              </a:rPr>
              <a:t> </a:t>
            </a:r>
            <a:r>
              <a:rPr lang="hr-HR" sz="1100" dirty="0" err="1">
                <a:solidFill>
                  <a:schemeClr val="tx1"/>
                </a:solidFill>
              </a:rPr>
              <a:t>இருபதாம்</a:t>
            </a:r>
            <a:r>
              <a:rPr lang="hr-HR" sz="1100" dirty="0">
                <a:solidFill>
                  <a:schemeClr val="tx1"/>
                </a:solidFill>
              </a:rPr>
              <a:t> </a:t>
            </a:r>
            <a:r>
              <a:rPr lang="hr-HR" sz="1100" dirty="0" err="1">
                <a:solidFill>
                  <a:schemeClr val="tx1"/>
                </a:solidFill>
              </a:rPr>
              <a:t>நூற்றாண்டின்</a:t>
            </a:r>
            <a:r>
              <a:rPr lang="hr-HR" sz="1100" dirty="0">
                <a:solidFill>
                  <a:schemeClr val="tx1"/>
                </a:solidFill>
              </a:rPr>
              <a:t> </a:t>
            </a:r>
            <a:r>
              <a:rPr lang="hr-HR" sz="1100" dirty="0" err="1">
                <a:solidFill>
                  <a:schemeClr val="tx1"/>
                </a:solidFill>
              </a:rPr>
              <a:t>இடைக்காலம்</a:t>
            </a:r>
            <a:r>
              <a:rPr lang="hr-HR" sz="1100" dirty="0">
                <a:solidFill>
                  <a:schemeClr val="tx1"/>
                </a:solidFill>
              </a:rPr>
              <a:t> </a:t>
            </a:r>
            <a:r>
              <a:rPr lang="hr-HR" sz="1100" dirty="0" err="1">
                <a:solidFill>
                  <a:schemeClr val="tx1"/>
                </a:solidFill>
              </a:rPr>
              <a:t>முதல்</a:t>
            </a:r>
            <a:r>
              <a:rPr lang="hr-HR" sz="1100" dirty="0">
                <a:solidFill>
                  <a:schemeClr val="tx1"/>
                </a:solidFill>
              </a:rPr>
              <a:t> </a:t>
            </a:r>
            <a:r>
              <a:rPr lang="hr-HR" sz="1100" dirty="0" err="1">
                <a:solidFill>
                  <a:schemeClr val="tx1"/>
                </a:solidFill>
              </a:rPr>
              <a:t>உயர்வடைந்துள்ளது</a:t>
            </a:r>
            <a:r>
              <a:rPr lang="hr-HR" sz="1100" dirty="0">
                <a:solidFill>
                  <a:schemeClr val="tx1"/>
                </a:solidFill>
              </a:rPr>
              <a:t> [</a:t>
            </a:r>
            <a:r>
              <a:rPr lang="hr-HR" sz="1100" dirty="0" err="1">
                <a:solidFill>
                  <a:schemeClr val="tx1"/>
                </a:solidFill>
              </a:rPr>
              <a:t>பெரும்பாலான</a:t>
            </a:r>
            <a:r>
              <a:rPr lang="hr-HR" sz="1100" dirty="0">
                <a:solidFill>
                  <a:schemeClr val="tx1"/>
                </a:solidFill>
              </a:rPr>
              <a:t> </a:t>
            </a:r>
            <a:r>
              <a:rPr lang="hr-HR" sz="1100" dirty="0" err="1">
                <a:solidFill>
                  <a:schemeClr val="tx1"/>
                </a:solidFill>
              </a:rPr>
              <a:t>இடங்களில்</a:t>
            </a:r>
            <a:r>
              <a:rPr lang="hr-HR" sz="1100" dirty="0">
                <a:solidFill>
                  <a:schemeClr val="tx1"/>
                </a:solidFill>
              </a:rPr>
              <a:t>] </a:t>
            </a:r>
            <a:r>
              <a:rPr lang="hr-HR" sz="1100" dirty="0" err="1">
                <a:solidFill>
                  <a:schemeClr val="tx1"/>
                </a:solidFill>
              </a:rPr>
              <a:t>என்பதற்கு</a:t>
            </a:r>
            <a:r>
              <a:rPr lang="hr-HR" sz="1100" dirty="0">
                <a:solidFill>
                  <a:schemeClr val="tx1"/>
                </a:solidFill>
              </a:rPr>
              <a:t> </a:t>
            </a:r>
            <a:r>
              <a:rPr lang="hr-HR" sz="1100" dirty="0" err="1">
                <a:solidFill>
                  <a:schemeClr val="tx1"/>
                </a:solidFill>
              </a:rPr>
              <a:t>காரணம்</a:t>
            </a:r>
            <a:r>
              <a:rPr lang="hr-HR" sz="1100" dirty="0">
                <a:solidFill>
                  <a:schemeClr val="tx1"/>
                </a:solidFill>
              </a:rPr>
              <a:t> </a:t>
            </a:r>
            <a:r>
              <a:rPr lang="hr-HR" sz="1100" dirty="0" err="1">
                <a:solidFill>
                  <a:schemeClr val="tx1"/>
                </a:solidFill>
              </a:rPr>
              <a:t>மனிதனால்</a:t>
            </a:r>
            <a:r>
              <a:rPr lang="hr-HR" sz="1100" dirty="0">
                <a:solidFill>
                  <a:schemeClr val="tx1"/>
                </a:solidFill>
              </a:rPr>
              <a:t> </a:t>
            </a:r>
            <a:r>
              <a:rPr lang="hr-HR" sz="1100" dirty="0" err="1">
                <a:solidFill>
                  <a:schemeClr val="tx1"/>
                </a:solidFill>
              </a:rPr>
              <a:t>அதிக</a:t>
            </a:r>
            <a:r>
              <a:rPr lang="hr-HR" sz="1100" dirty="0">
                <a:solidFill>
                  <a:schemeClr val="tx1"/>
                </a:solidFill>
              </a:rPr>
              <a:t> </a:t>
            </a:r>
            <a:r>
              <a:rPr lang="hr-HR" sz="1100" dirty="0" err="1">
                <a:solidFill>
                  <a:schemeClr val="tx1"/>
                </a:solidFill>
              </a:rPr>
              <a:t>அளவில்</a:t>
            </a:r>
            <a:r>
              <a:rPr lang="hr-HR" sz="1100" dirty="0">
                <a:solidFill>
                  <a:schemeClr val="tx1"/>
                </a:solidFill>
              </a:rPr>
              <a:t> </a:t>
            </a:r>
            <a:r>
              <a:rPr lang="hr-HR" sz="1100" dirty="0" err="1">
                <a:solidFill>
                  <a:schemeClr val="tx1"/>
                </a:solidFill>
              </a:rPr>
              <a:t>பயன்</a:t>
            </a:r>
            <a:r>
              <a:rPr lang="hr-HR" sz="1100" dirty="0">
                <a:solidFill>
                  <a:schemeClr val="tx1"/>
                </a:solidFill>
              </a:rPr>
              <a:t> </a:t>
            </a:r>
            <a:r>
              <a:rPr lang="hr-HR" sz="1100" dirty="0" err="1">
                <a:solidFill>
                  <a:schemeClr val="tx1"/>
                </a:solidFill>
              </a:rPr>
              <a:t>படுத்தப்படும்</a:t>
            </a:r>
            <a:r>
              <a:rPr lang="hr-HR" sz="1100" dirty="0">
                <a:solidFill>
                  <a:schemeClr val="tx1"/>
                </a:solidFill>
              </a:rPr>
              <a:t> </a:t>
            </a:r>
            <a:r>
              <a:rPr lang="hr-HR" sz="1100" dirty="0" err="1">
                <a:solidFill>
                  <a:schemeClr val="tx1"/>
                </a:solidFill>
              </a:rPr>
              <a:t>பைங்குடில்</a:t>
            </a:r>
            <a:r>
              <a:rPr lang="hr-HR" sz="1100" dirty="0">
                <a:solidFill>
                  <a:schemeClr val="tx1"/>
                </a:solidFill>
              </a:rPr>
              <a:t> </a:t>
            </a:r>
            <a:r>
              <a:rPr lang="hr-HR" sz="1100" dirty="0" err="1">
                <a:solidFill>
                  <a:schemeClr val="tx1"/>
                </a:solidFill>
              </a:rPr>
              <a:t>வளிமங்களால்</a:t>
            </a:r>
            <a:r>
              <a:rPr lang="hr-HR" sz="1100" dirty="0">
                <a:solidFill>
                  <a:schemeClr val="tx1"/>
                </a:solidFill>
              </a:rPr>
              <a:t> </a:t>
            </a:r>
            <a:r>
              <a:rPr lang="hr-HR" sz="1100" dirty="0" err="1">
                <a:solidFill>
                  <a:schemeClr val="tx1"/>
                </a:solidFill>
              </a:rPr>
              <a:t>தான்</a:t>
            </a:r>
            <a:r>
              <a:rPr lang="hr-HR" sz="1100" dirty="0">
                <a:solidFill>
                  <a:schemeClr val="tx1"/>
                </a:solidFill>
              </a:rPr>
              <a:t>."</a:t>
            </a:r>
            <a:endParaRPr lang="en-US" sz="1100" dirty="0">
              <a:solidFill>
                <a:schemeClr val="tx1"/>
              </a:solidFill>
            </a:endParaRPr>
          </a:p>
        </p:txBody>
      </p:sp>
      <p:sp>
        <p:nvSpPr>
          <p:cNvPr id="11" name="Rechteck 10"/>
          <p:cNvSpPr/>
          <p:nvPr/>
        </p:nvSpPr>
        <p:spPr>
          <a:xfrm>
            <a:off x="4715691" y="1272372"/>
            <a:ext cx="657552" cy="338554"/>
          </a:xfrm>
          <a:prstGeom prst="rect">
            <a:avLst/>
          </a:prstGeom>
        </p:spPr>
        <p:txBody>
          <a:bodyPr wrap="none">
            <a:spAutoFit/>
          </a:bodyPr>
          <a:lstStyle/>
          <a:p>
            <a:r>
              <a:rPr lang="en-US" sz="1600" b="1" dirty="0" smtClean="0">
                <a:solidFill>
                  <a:schemeClr val="bg1"/>
                </a:solidFill>
                <a:latin typeface="Calibri" charset="0"/>
                <a:ea typeface="Calibri" charset="0"/>
                <a:cs typeface="Calibri" charset="0"/>
              </a:rPr>
              <a:t>Doc 2</a:t>
            </a:r>
            <a:endParaRPr lang="en-US" sz="1600" b="1" dirty="0">
              <a:solidFill>
                <a:schemeClr val="bg1"/>
              </a:solidFill>
            </a:endParaRPr>
          </a:p>
        </p:txBody>
      </p:sp>
      <p:sp>
        <p:nvSpPr>
          <p:cNvPr id="12" name="Rechteck 11"/>
          <p:cNvSpPr/>
          <p:nvPr/>
        </p:nvSpPr>
        <p:spPr>
          <a:xfrm>
            <a:off x="4715691" y="1627803"/>
            <a:ext cx="4319452" cy="5094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s-IS" sz="1100" dirty="0">
                <a:solidFill>
                  <a:schemeClr val="tx1"/>
                </a:solidFill>
              </a:rPr>
              <a:t>ஆசிய யானை (அறிவியற் பெயர்: எலிஃவாஸ் மேக்சிமஸ்) யானையினத்தில் எஞ்சியுள்ள மூன்று சிற்றினங்களில் ஒன்றாகும். இவை பெரும்பாலும் இந்தியா, இலங்கை, இந்தியசீனத் தீபகற்பம் போன்றவற்றின் பெரும்பகுதிகளிலும் இந்தோனேசியாவின் சில பகுதிகளிலும் காணப்படுகின்றன. ஆசிய யானைகள் ஆப்பிரிக்க யானைகளை விட உருவத்தில் சிறியவை. இவற்றின் காதுகளும் ஆப்பிரிக்க யானைகளை விடச் சிறியதாகவே இருக்கின்றன. வளர்ந்த யானைக்காதுகளின் மேல் ஓரம் ஆசிய யானைக்கு வெளிப்புறம் மடிந்து இருக்கும், ஆப்பிரிக்க யானைக்கு உட்புறம் சுருண்டிருக்கும். ஆசிய யானைகள் ஏழில் இருந்து 12 அடி உயரம் வரை வளர்கின்றன. 3000 – 5000 கிலோகிராம் வரை எடை கொண்டவையாக உள்ளன</a:t>
            </a:r>
            <a:r>
              <a:rPr lang="is-IS" sz="1100" dirty="0" smtClean="0">
                <a:solidFill>
                  <a:schemeClr val="tx1"/>
                </a:solidFill>
              </a:rPr>
              <a:t>.</a:t>
            </a:r>
          </a:p>
          <a:p>
            <a:endParaRPr lang="is-IS" sz="1100" dirty="0">
              <a:solidFill>
                <a:schemeClr val="tx1"/>
              </a:solidFill>
            </a:endParaRPr>
          </a:p>
          <a:p>
            <a:r>
              <a:rPr lang="en-US" sz="1100" dirty="0" err="1">
                <a:solidFill>
                  <a:schemeClr val="tx1"/>
                </a:solidFill>
              </a:rPr>
              <a:t>யானையின்</a:t>
            </a:r>
            <a:r>
              <a:rPr lang="en-US" sz="1100" dirty="0">
                <a:solidFill>
                  <a:schemeClr val="tx1"/>
                </a:solidFill>
              </a:rPr>
              <a:t> </a:t>
            </a:r>
            <a:r>
              <a:rPr lang="en-US" sz="1100" dirty="0" err="1">
                <a:solidFill>
                  <a:schemeClr val="tx1"/>
                </a:solidFill>
              </a:rPr>
              <a:t>தனிச்சிறப்பான</a:t>
            </a:r>
            <a:r>
              <a:rPr lang="en-US" sz="1100" dirty="0">
                <a:solidFill>
                  <a:schemeClr val="tx1"/>
                </a:solidFill>
              </a:rPr>
              <a:t> </a:t>
            </a:r>
            <a:r>
              <a:rPr lang="en-US" sz="1100" dirty="0" err="1">
                <a:solidFill>
                  <a:schemeClr val="tx1"/>
                </a:solidFill>
              </a:rPr>
              <a:t>தும்பிக்கையானது</a:t>
            </a:r>
            <a:r>
              <a:rPr lang="en-US" sz="1100" dirty="0">
                <a:solidFill>
                  <a:schemeClr val="tx1"/>
                </a:solidFill>
              </a:rPr>
              <a:t> </a:t>
            </a:r>
            <a:r>
              <a:rPr lang="en-US" sz="1100" dirty="0" err="1">
                <a:solidFill>
                  <a:schemeClr val="tx1"/>
                </a:solidFill>
              </a:rPr>
              <a:t>அதன்</a:t>
            </a:r>
            <a:r>
              <a:rPr lang="en-US" sz="1100" dirty="0">
                <a:solidFill>
                  <a:schemeClr val="tx1"/>
                </a:solidFill>
              </a:rPr>
              <a:t> </a:t>
            </a:r>
            <a:r>
              <a:rPr lang="en-US" sz="1100" dirty="0" err="1">
                <a:solidFill>
                  <a:schemeClr val="tx1"/>
                </a:solidFill>
              </a:rPr>
              <a:t>மேலுதடும்</a:t>
            </a:r>
            <a:r>
              <a:rPr lang="en-US" sz="1100" dirty="0">
                <a:solidFill>
                  <a:schemeClr val="tx1"/>
                </a:solidFill>
              </a:rPr>
              <a:t> </a:t>
            </a:r>
            <a:r>
              <a:rPr lang="en-US" sz="1100" dirty="0" err="1">
                <a:solidFill>
                  <a:schemeClr val="tx1"/>
                </a:solidFill>
              </a:rPr>
              <a:t>மூக்கும்</a:t>
            </a:r>
            <a:r>
              <a:rPr lang="en-US" sz="1100" dirty="0">
                <a:solidFill>
                  <a:schemeClr val="tx1"/>
                </a:solidFill>
              </a:rPr>
              <a:t> </a:t>
            </a:r>
            <a:r>
              <a:rPr lang="en-US" sz="1100" dirty="0" err="1">
                <a:solidFill>
                  <a:schemeClr val="tx1"/>
                </a:solidFill>
              </a:rPr>
              <a:t>நீண்டு</a:t>
            </a:r>
            <a:r>
              <a:rPr lang="en-US" sz="1100" dirty="0">
                <a:solidFill>
                  <a:schemeClr val="tx1"/>
                </a:solidFill>
              </a:rPr>
              <a:t> </a:t>
            </a:r>
            <a:r>
              <a:rPr lang="en-US" sz="1100" dirty="0" err="1">
                <a:solidFill>
                  <a:schemeClr val="tx1"/>
                </a:solidFill>
              </a:rPr>
              <a:t>உருவானது</a:t>
            </a:r>
            <a:r>
              <a:rPr lang="en-US" sz="1100" dirty="0">
                <a:solidFill>
                  <a:schemeClr val="tx1"/>
                </a:solidFill>
              </a:rPr>
              <a:t>. </a:t>
            </a:r>
            <a:r>
              <a:rPr lang="en-US" sz="1100" dirty="0" err="1">
                <a:solidFill>
                  <a:schemeClr val="tx1"/>
                </a:solidFill>
              </a:rPr>
              <a:t>தும்பிக்கையின்</a:t>
            </a:r>
            <a:r>
              <a:rPr lang="en-US" sz="1100" dirty="0">
                <a:solidFill>
                  <a:schemeClr val="tx1"/>
                </a:solidFill>
              </a:rPr>
              <a:t> </a:t>
            </a:r>
            <a:r>
              <a:rPr lang="en-US" sz="1100" dirty="0" err="1">
                <a:solidFill>
                  <a:schemeClr val="tx1"/>
                </a:solidFill>
              </a:rPr>
              <a:t>நீளம்</a:t>
            </a:r>
            <a:r>
              <a:rPr lang="en-US" sz="1100" dirty="0">
                <a:solidFill>
                  <a:schemeClr val="tx1"/>
                </a:solidFill>
              </a:rPr>
              <a:t> 1.5 </a:t>
            </a:r>
            <a:r>
              <a:rPr lang="en-US" sz="1100" dirty="0" err="1">
                <a:solidFill>
                  <a:schemeClr val="tx1"/>
                </a:solidFill>
              </a:rPr>
              <a:t>முதல்</a:t>
            </a:r>
            <a:r>
              <a:rPr lang="en-US" sz="1100" dirty="0">
                <a:solidFill>
                  <a:schemeClr val="tx1"/>
                </a:solidFill>
              </a:rPr>
              <a:t> 2 </a:t>
            </a:r>
            <a:r>
              <a:rPr lang="en-US" sz="1100" dirty="0" err="1">
                <a:solidFill>
                  <a:schemeClr val="tx1"/>
                </a:solidFill>
              </a:rPr>
              <a:t>மீட்டர்</a:t>
            </a:r>
            <a:r>
              <a:rPr lang="en-US" sz="1100" dirty="0">
                <a:solidFill>
                  <a:schemeClr val="tx1"/>
                </a:solidFill>
              </a:rPr>
              <a:t> </a:t>
            </a:r>
            <a:r>
              <a:rPr lang="en-US" sz="1100" dirty="0" err="1">
                <a:solidFill>
                  <a:schemeClr val="tx1"/>
                </a:solidFill>
              </a:rPr>
              <a:t>வரை</a:t>
            </a:r>
            <a:r>
              <a:rPr lang="en-US" sz="1100" dirty="0">
                <a:solidFill>
                  <a:schemeClr val="tx1"/>
                </a:solidFill>
              </a:rPr>
              <a:t> </a:t>
            </a:r>
            <a:r>
              <a:rPr lang="en-US" sz="1100" dirty="0" err="1">
                <a:solidFill>
                  <a:schemeClr val="tx1"/>
                </a:solidFill>
              </a:rPr>
              <a:t>இருக்கும்</a:t>
            </a:r>
            <a:r>
              <a:rPr lang="en-US" sz="1100" dirty="0">
                <a:solidFill>
                  <a:schemeClr val="tx1"/>
                </a:solidFill>
              </a:rPr>
              <a:t>. </a:t>
            </a:r>
            <a:r>
              <a:rPr lang="en-US" sz="1100" dirty="0" err="1">
                <a:solidFill>
                  <a:schemeClr val="tx1"/>
                </a:solidFill>
              </a:rPr>
              <a:t>தும்பிக்கையின்</a:t>
            </a:r>
            <a:r>
              <a:rPr lang="en-US" sz="1100" dirty="0">
                <a:solidFill>
                  <a:schemeClr val="tx1"/>
                </a:solidFill>
              </a:rPr>
              <a:t> </a:t>
            </a:r>
            <a:r>
              <a:rPr lang="en-US" sz="1100" dirty="0" err="1">
                <a:solidFill>
                  <a:schemeClr val="tx1"/>
                </a:solidFill>
              </a:rPr>
              <a:t>நுனியில்</a:t>
            </a:r>
            <a:r>
              <a:rPr lang="en-US" sz="1100" dirty="0">
                <a:solidFill>
                  <a:schemeClr val="tx1"/>
                </a:solidFill>
              </a:rPr>
              <a:t> </a:t>
            </a:r>
            <a:r>
              <a:rPr lang="en-US" sz="1100" dirty="0" err="1">
                <a:solidFill>
                  <a:schemeClr val="tx1"/>
                </a:solidFill>
              </a:rPr>
              <a:t>அதன்</a:t>
            </a:r>
            <a:r>
              <a:rPr lang="en-US" sz="1100" dirty="0">
                <a:solidFill>
                  <a:schemeClr val="tx1"/>
                </a:solidFill>
              </a:rPr>
              <a:t> </a:t>
            </a:r>
            <a:r>
              <a:rPr lang="en-US" sz="1100" dirty="0" err="1">
                <a:solidFill>
                  <a:schemeClr val="tx1"/>
                </a:solidFill>
              </a:rPr>
              <a:t>மூச்சுத்</a:t>
            </a:r>
            <a:r>
              <a:rPr lang="en-US" sz="1100" dirty="0">
                <a:solidFill>
                  <a:schemeClr val="tx1"/>
                </a:solidFill>
              </a:rPr>
              <a:t> </a:t>
            </a:r>
            <a:r>
              <a:rPr lang="en-US" sz="1100" dirty="0" err="1">
                <a:solidFill>
                  <a:schemeClr val="tx1"/>
                </a:solidFill>
              </a:rPr>
              <a:t>துளைகள்</a:t>
            </a:r>
            <a:r>
              <a:rPr lang="en-US" sz="1100" dirty="0">
                <a:solidFill>
                  <a:schemeClr val="tx1"/>
                </a:solidFill>
              </a:rPr>
              <a:t> </a:t>
            </a:r>
            <a:r>
              <a:rPr lang="en-US" sz="1100" dirty="0" err="1">
                <a:solidFill>
                  <a:schemeClr val="tx1"/>
                </a:solidFill>
              </a:rPr>
              <a:t>உள்ளன</a:t>
            </a:r>
            <a:r>
              <a:rPr lang="en-US" sz="1100" dirty="0">
                <a:solidFill>
                  <a:schemeClr val="tx1"/>
                </a:solidFill>
              </a:rPr>
              <a:t>. </a:t>
            </a:r>
            <a:r>
              <a:rPr lang="en-US" sz="1100" dirty="0" err="1">
                <a:solidFill>
                  <a:schemeClr val="tx1"/>
                </a:solidFill>
              </a:rPr>
              <a:t>யானையின்</a:t>
            </a:r>
            <a:r>
              <a:rPr lang="en-US" sz="1100" dirty="0">
                <a:solidFill>
                  <a:schemeClr val="tx1"/>
                </a:solidFill>
              </a:rPr>
              <a:t> </a:t>
            </a:r>
            <a:r>
              <a:rPr lang="en-US" sz="1100" dirty="0" err="1">
                <a:solidFill>
                  <a:schemeClr val="tx1"/>
                </a:solidFill>
              </a:rPr>
              <a:t>தும்பிக்கை</a:t>
            </a:r>
            <a:r>
              <a:rPr lang="en-US" sz="1100" dirty="0">
                <a:solidFill>
                  <a:schemeClr val="tx1"/>
                </a:solidFill>
              </a:rPr>
              <a:t> </a:t>
            </a:r>
            <a:r>
              <a:rPr lang="en-US" sz="1100" dirty="0" err="1">
                <a:solidFill>
                  <a:schemeClr val="tx1"/>
                </a:solidFill>
              </a:rPr>
              <a:t>ஏறத்தாழ</a:t>
            </a:r>
            <a:r>
              <a:rPr lang="en-US" sz="1100" dirty="0">
                <a:solidFill>
                  <a:schemeClr val="tx1"/>
                </a:solidFill>
              </a:rPr>
              <a:t> 60,000 </a:t>
            </a:r>
            <a:r>
              <a:rPr lang="en-US" sz="1100" dirty="0" err="1">
                <a:solidFill>
                  <a:schemeClr val="tx1"/>
                </a:solidFill>
              </a:rPr>
              <a:t>தசைகளால்</a:t>
            </a:r>
            <a:r>
              <a:rPr lang="en-US" sz="1100" dirty="0">
                <a:solidFill>
                  <a:schemeClr val="tx1"/>
                </a:solidFill>
              </a:rPr>
              <a:t> </a:t>
            </a:r>
            <a:r>
              <a:rPr lang="en-US" sz="1100" dirty="0" err="1">
                <a:solidFill>
                  <a:schemeClr val="tx1"/>
                </a:solidFill>
              </a:rPr>
              <a:t>ஆனது</a:t>
            </a:r>
            <a:r>
              <a:rPr lang="en-US" sz="1100" dirty="0">
                <a:solidFill>
                  <a:schemeClr val="tx1"/>
                </a:solidFill>
              </a:rPr>
              <a:t>. </a:t>
            </a:r>
            <a:r>
              <a:rPr lang="en-US" sz="1100" dirty="0" err="1">
                <a:solidFill>
                  <a:schemeClr val="tx1"/>
                </a:solidFill>
              </a:rPr>
              <a:t>யானைக்கு</a:t>
            </a:r>
            <a:r>
              <a:rPr lang="en-US" sz="1100" dirty="0">
                <a:solidFill>
                  <a:schemeClr val="tx1"/>
                </a:solidFill>
              </a:rPr>
              <a:t> </a:t>
            </a:r>
            <a:r>
              <a:rPr lang="en-US" sz="1100" dirty="0" err="1">
                <a:solidFill>
                  <a:schemeClr val="tx1"/>
                </a:solidFill>
              </a:rPr>
              <a:t>அதன்</a:t>
            </a:r>
            <a:r>
              <a:rPr lang="en-US" sz="1100" dirty="0">
                <a:solidFill>
                  <a:schemeClr val="tx1"/>
                </a:solidFill>
              </a:rPr>
              <a:t> </a:t>
            </a:r>
            <a:r>
              <a:rPr lang="en-US" sz="1100" dirty="0" err="1">
                <a:solidFill>
                  <a:schemeClr val="tx1"/>
                </a:solidFill>
              </a:rPr>
              <a:t>தும்பிக்கை</a:t>
            </a:r>
            <a:r>
              <a:rPr lang="en-US" sz="1100" dirty="0">
                <a:solidFill>
                  <a:schemeClr val="tx1"/>
                </a:solidFill>
              </a:rPr>
              <a:t> </a:t>
            </a:r>
            <a:r>
              <a:rPr lang="en-US" sz="1100" dirty="0" err="1">
                <a:solidFill>
                  <a:schemeClr val="tx1"/>
                </a:solidFill>
              </a:rPr>
              <a:t>மிகவும்</a:t>
            </a:r>
            <a:r>
              <a:rPr lang="en-US" sz="1100" dirty="0">
                <a:solidFill>
                  <a:schemeClr val="tx1"/>
                </a:solidFill>
              </a:rPr>
              <a:t> </a:t>
            </a:r>
            <a:r>
              <a:rPr lang="en-US" sz="1100" dirty="0" err="1">
                <a:solidFill>
                  <a:schemeClr val="tx1"/>
                </a:solidFill>
              </a:rPr>
              <a:t>முக்கியமான</a:t>
            </a:r>
            <a:r>
              <a:rPr lang="en-US" sz="1100" dirty="0">
                <a:solidFill>
                  <a:schemeClr val="tx1"/>
                </a:solidFill>
              </a:rPr>
              <a:t> </a:t>
            </a:r>
            <a:r>
              <a:rPr lang="en-US" sz="1100" dirty="0" err="1">
                <a:solidFill>
                  <a:schemeClr val="tx1"/>
                </a:solidFill>
              </a:rPr>
              <a:t>ஒரு</a:t>
            </a:r>
            <a:r>
              <a:rPr lang="en-US" sz="1100" dirty="0">
                <a:solidFill>
                  <a:schemeClr val="tx1"/>
                </a:solidFill>
              </a:rPr>
              <a:t> </a:t>
            </a:r>
            <a:r>
              <a:rPr lang="en-US" sz="1100" dirty="0" err="1">
                <a:solidFill>
                  <a:schemeClr val="tx1"/>
                </a:solidFill>
              </a:rPr>
              <a:t>உறுப்பு</a:t>
            </a:r>
            <a:r>
              <a:rPr lang="en-US" sz="1100" dirty="0">
                <a:solidFill>
                  <a:schemeClr val="tx1"/>
                </a:solidFill>
              </a:rPr>
              <a:t>. </a:t>
            </a:r>
            <a:r>
              <a:rPr lang="en-US" sz="1100" dirty="0" err="1">
                <a:solidFill>
                  <a:schemeClr val="tx1"/>
                </a:solidFill>
              </a:rPr>
              <a:t>மூச்சு</a:t>
            </a:r>
            <a:r>
              <a:rPr lang="en-US" sz="1100" dirty="0">
                <a:solidFill>
                  <a:schemeClr val="tx1"/>
                </a:solidFill>
              </a:rPr>
              <a:t> </a:t>
            </a:r>
            <a:r>
              <a:rPr lang="en-US" sz="1100" dirty="0" err="1">
                <a:solidFill>
                  <a:schemeClr val="tx1"/>
                </a:solidFill>
              </a:rPr>
              <a:t>விடுவதற்கு</a:t>
            </a:r>
            <a:r>
              <a:rPr lang="en-US" sz="1100" dirty="0">
                <a:solidFill>
                  <a:schemeClr val="tx1"/>
                </a:solidFill>
              </a:rPr>
              <a:t>, </a:t>
            </a:r>
            <a:r>
              <a:rPr lang="en-US" sz="1100" dirty="0" err="1">
                <a:solidFill>
                  <a:schemeClr val="tx1"/>
                </a:solidFill>
              </a:rPr>
              <a:t>உணவை</a:t>
            </a:r>
            <a:r>
              <a:rPr lang="en-US" sz="1100" dirty="0">
                <a:solidFill>
                  <a:schemeClr val="tx1"/>
                </a:solidFill>
              </a:rPr>
              <a:t> </a:t>
            </a:r>
            <a:r>
              <a:rPr lang="en-US" sz="1100" dirty="0" err="1">
                <a:solidFill>
                  <a:schemeClr val="tx1"/>
                </a:solidFill>
              </a:rPr>
              <a:t>எடுத்து</a:t>
            </a:r>
            <a:r>
              <a:rPr lang="en-US" sz="1100" dirty="0">
                <a:solidFill>
                  <a:schemeClr val="tx1"/>
                </a:solidFill>
              </a:rPr>
              <a:t> </a:t>
            </a:r>
            <a:r>
              <a:rPr lang="en-US" sz="1100" dirty="0" err="1">
                <a:solidFill>
                  <a:schemeClr val="tx1"/>
                </a:solidFill>
              </a:rPr>
              <a:t>உண்பதற்கு</a:t>
            </a:r>
            <a:r>
              <a:rPr lang="en-US" sz="1100" dirty="0">
                <a:solidFill>
                  <a:schemeClr val="tx1"/>
                </a:solidFill>
              </a:rPr>
              <a:t>, </a:t>
            </a:r>
            <a:r>
              <a:rPr lang="en-US" sz="1100" dirty="0" err="1">
                <a:solidFill>
                  <a:schemeClr val="tx1"/>
                </a:solidFill>
              </a:rPr>
              <a:t>நீர்</a:t>
            </a:r>
            <a:r>
              <a:rPr lang="en-US" sz="1100" dirty="0">
                <a:solidFill>
                  <a:schemeClr val="tx1"/>
                </a:solidFill>
              </a:rPr>
              <a:t> </a:t>
            </a:r>
            <a:r>
              <a:rPr lang="en-US" sz="1100" dirty="0" err="1">
                <a:solidFill>
                  <a:schemeClr val="tx1"/>
                </a:solidFill>
              </a:rPr>
              <a:t>குடிக்க</a:t>
            </a:r>
            <a:r>
              <a:rPr lang="en-US" sz="1100" dirty="0">
                <a:solidFill>
                  <a:schemeClr val="tx1"/>
                </a:solidFill>
              </a:rPr>
              <a:t>, </a:t>
            </a:r>
            <a:r>
              <a:rPr lang="en-US" sz="1100" dirty="0" err="1">
                <a:solidFill>
                  <a:schemeClr val="tx1"/>
                </a:solidFill>
              </a:rPr>
              <a:t>குளிக்க</a:t>
            </a:r>
            <a:r>
              <a:rPr lang="en-US" sz="1100" dirty="0">
                <a:solidFill>
                  <a:schemeClr val="tx1"/>
                </a:solidFill>
              </a:rPr>
              <a:t>, </a:t>
            </a:r>
            <a:r>
              <a:rPr lang="en-US" sz="1100" dirty="0" err="1">
                <a:solidFill>
                  <a:schemeClr val="tx1"/>
                </a:solidFill>
              </a:rPr>
              <a:t>உடலில்</a:t>
            </a:r>
            <a:r>
              <a:rPr lang="en-US" sz="1100" dirty="0">
                <a:solidFill>
                  <a:schemeClr val="tx1"/>
                </a:solidFill>
              </a:rPr>
              <a:t> </a:t>
            </a:r>
            <a:r>
              <a:rPr lang="en-US" sz="1100" dirty="0" err="1">
                <a:solidFill>
                  <a:schemeClr val="tx1"/>
                </a:solidFill>
              </a:rPr>
              <a:t>உள்ள</a:t>
            </a:r>
            <a:r>
              <a:rPr lang="en-US" sz="1100" dirty="0">
                <a:solidFill>
                  <a:schemeClr val="tx1"/>
                </a:solidFill>
              </a:rPr>
              <a:t> </a:t>
            </a:r>
            <a:r>
              <a:rPr lang="en-US" sz="1100" dirty="0" err="1">
                <a:solidFill>
                  <a:schemeClr val="tx1"/>
                </a:solidFill>
              </a:rPr>
              <a:t>குப்பைகளை</a:t>
            </a:r>
            <a:r>
              <a:rPr lang="en-US" sz="1100" dirty="0">
                <a:solidFill>
                  <a:schemeClr val="tx1"/>
                </a:solidFill>
              </a:rPr>
              <a:t> </a:t>
            </a:r>
            <a:r>
              <a:rPr lang="en-US" sz="1100" dirty="0" err="1">
                <a:solidFill>
                  <a:schemeClr val="tx1"/>
                </a:solidFill>
              </a:rPr>
              <a:t>நீக்க</a:t>
            </a:r>
            <a:r>
              <a:rPr lang="en-US" sz="1100" dirty="0">
                <a:solidFill>
                  <a:schemeClr val="tx1"/>
                </a:solidFill>
              </a:rPr>
              <a:t>, </a:t>
            </a:r>
            <a:r>
              <a:rPr lang="en-US" sz="1100" dirty="0" err="1">
                <a:solidFill>
                  <a:schemeClr val="tx1"/>
                </a:solidFill>
              </a:rPr>
              <a:t>ஒலி</a:t>
            </a:r>
            <a:r>
              <a:rPr lang="en-US" sz="1100" dirty="0">
                <a:solidFill>
                  <a:schemeClr val="tx1"/>
                </a:solidFill>
              </a:rPr>
              <a:t> </a:t>
            </a:r>
            <a:r>
              <a:rPr lang="en-US" sz="1100" dirty="0" err="1">
                <a:solidFill>
                  <a:schemeClr val="tx1"/>
                </a:solidFill>
              </a:rPr>
              <a:t>எழுப்ப</a:t>
            </a:r>
            <a:r>
              <a:rPr lang="en-US" sz="1100" dirty="0">
                <a:solidFill>
                  <a:schemeClr val="tx1"/>
                </a:solidFill>
              </a:rPr>
              <a:t>, </a:t>
            </a:r>
            <a:r>
              <a:rPr lang="en-US" sz="1100" dirty="0" err="1">
                <a:solidFill>
                  <a:schemeClr val="tx1"/>
                </a:solidFill>
              </a:rPr>
              <a:t>தனது</a:t>
            </a:r>
            <a:r>
              <a:rPr lang="en-US" sz="1100" dirty="0">
                <a:solidFill>
                  <a:schemeClr val="tx1"/>
                </a:solidFill>
              </a:rPr>
              <a:t> </a:t>
            </a:r>
            <a:r>
              <a:rPr lang="en-US" sz="1100" dirty="0" err="1">
                <a:solidFill>
                  <a:schemeClr val="tx1"/>
                </a:solidFill>
              </a:rPr>
              <a:t>குட்டிகளைத்</a:t>
            </a:r>
            <a:r>
              <a:rPr lang="en-US" sz="1100" dirty="0">
                <a:solidFill>
                  <a:schemeClr val="tx1"/>
                </a:solidFill>
              </a:rPr>
              <a:t> </a:t>
            </a:r>
            <a:r>
              <a:rPr lang="en-US" sz="1100" dirty="0" err="1">
                <a:solidFill>
                  <a:schemeClr val="tx1"/>
                </a:solidFill>
              </a:rPr>
              <a:t>தொடுவதற்கு</a:t>
            </a:r>
            <a:r>
              <a:rPr lang="en-US" sz="1100" dirty="0">
                <a:solidFill>
                  <a:schemeClr val="tx1"/>
                </a:solidFill>
              </a:rPr>
              <a:t>, </a:t>
            </a:r>
            <a:r>
              <a:rPr lang="en-US" sz="1100" dirty="0" err="1">
                <a:solidFill>
                  <a:schemeClr val="tx1"/>
                </a:solidFill>
              </a:rPr>
              <a:t>ஏதேனும்</a:t>
            </a:r>
            <a:r>
              <a:rPr lang="en-US" sz="1100" dirty="0">
                <a:solidFill>
                  <a:schemeClr val="tx1"/>
                </a:solidFill>
              </a:rPr>
              <a:t> </a:t>
            </a:r>
            <a:r>
              <a:rPr lang="en-US" sz="1100" dirty="0" err="1">
                <a:solidFill>
                  <a:schemeClr val="tx1"/>
                </a:solidFill>
              </a:rPr>
              <a:t>ஒரு</a:t>
            </a:r>
            <a:r>
              <a:rPr lang="en-US" sz="1100" dirty="0">
                <a:solidFill>
                  <a:schemeClr val="tx1"/>
                </a:solidFill>
              </a:rPr>
              <a:t> </a:t>
            </a:r>
            <a:r>
              <a:rPr lang="en-US" sz="1100" dirty="0" err="1">
                <a:solidFill>
                  <a:schemeClr val="tx1"/>
                </a:solidFill>
              </a:rPr>
              <a:t>பொருளைப்</a:t>
            </a:r>
            <a:r>
              <a:rPr lang="en-US" sz="1100" dirty="0">
                <a:solidFill>
                  <a:schemeClr val="tx1"/>
                </a:solidFill>
              </a:rPr>
              <a:t> </a:t>
            </a:r>
            <a:r>
              <a:rPr lang="en-US" sz="1100" dirty="0" err="1">
                <a:solidFill>
                  <a:schemeClr val="tx1"/>
                </a:solidFill>
              </a:rPr>
              <a:t>பற்றி</a:t>
            </a:r>
            <a:r>
              <a:rPr lang="en-US" sz="1100" dirty="0">
                <a:solidFill>
                  <a:schemeClr val="tx1"/>
                </a:solidFill>
              </a:rPr>
              <a:t> </a:t>
            </a:r>
            <a:r>
              <a:rPr lang="en-US" sz="1100" dirty="0" err="1">
                <a:solidFill>
                  <a:schemeClr val="tx1"/>
                </a:solidFill>
              </a:rPr>
              <a:t>எடுக்க</a:t>
            </a:r>
            <a:r>
              <a:rPr lang="en-US" sz="1100" dirty="0">
                <a:solidFill>
                  <a:schemeClr val="tx1"/>
                </a:solidFill>
              </a:rPr>
              <a:t> </a:t>
            </a:r>
            <a:r>
              <a:rPr lang="en-US" sz="1100" dirty="0" err="1">
                <a:solidFill>
                  <a:schemeClr val="tx1"/>
                </a:solidFill>
              </a:rPr>
              <a:t>என</a:t>
            </a:r>
            <a:r>
              <a:rPr lang="en-US" sz="1100" dirty="0">
                <a:solidFill>
                  <a:schemeClr val="tx1"/>
                </a:solidFill>
              </a:rPr>
              <a:t> </a:t>
            </a:r>
            <a:r>
              <a:rPr lang="en-US" sz="1100" dirty="0" err="1">
                <a:solidFill>
                  <a:schemeClr val="tx1"/>
                </a:solidFill>
              </a:rPr>
              <a:t>பலவிதமான</a:t>
            </a:r>
            <a:r>
              <a:rPr lang="en-US" sz="1100" dirty="0">
                <a:solidFill>
                  <a:schemeClr val="tx1"/>
                </a:solidFill>
              </a:rPr>
              <a:t> </a:t>
            </a:r>
            <a:r>
              <a:rPr lang="en-US" sz="1100" dirty="0" err="1">
                <a:solidFill>
                  <a:schemeClr val="tx1"/>
                </a:solidFill>
              </a:rPr>
              <a:t>வேலைகளுக்கும்</a:t>
            </a:r>
            <a:r>
              <a:rPr lang="en-US" sz="1100" dirty="0">
                <a:solidFill>
                  <a:schemeClr val="tx1"/>
                </a:solidFill>
              </a:rPr>
              <a:t> </a:t>
            </a:r>
            <a:r>
              <a:rPr lang="en-US" sz="1100" dirty="0" err="1">
                <a:solidFill>
                  <a:schemeClr val="tx1"/>
                </a:solidFill>
              </a:rPr>
              <a:t>தும்பிக்கை</a:t>
            </a:r>
            <a:r>
              <a:rPr lang="en-US" sz="1100" dirty="0">
                <a:solidFill>
                  <a:schemeClr val="tx1"/>
                </a:solidFill>
              </a:rPr>
              <a:t> </a:t>
            </a:r>
            <a:r>
              <a:rPr lang="en-US" sz="1100" dirty="0" err="1">
                <a:solidFill>
                  <a:schemeClr val="tx1"/>
                </a:solidFill>
              </a:rPr>
              <a:t>பயன்படுகிறது</a:t>
            </a:r>
            <a:r>
              <a:rPr lang="en-US" sz="1100" dirty="0">
                <a:solidFill>
                  <a:schemeClr val="tx1"/>
                </a:solidFill>
              </a:rPr>
              <a:t>. </a:t>
            </a:r>
            <a:r>
              <a:rPr lang="en-US" sz="1100" dirty="0" err="1">
                <a:solidFill>
                  <a:schemeClr val="tx1"/>
                </a:solidFill>
              </a:rPr>
              <a:t>யானையின்</a:t>
            </a:r>
            <a:r>
              <a:rPr lang="en-US" sz="1100" dirty="0">
                <a:solidFill>
                  <a:schemeClr val="tx1"/>
                </a:solidFill>
              </a:rPr>
              <a:t> </a:t>
            </a:r>
            <a:r>
              <a:rPr lang="en-US" sz="1100" dirty="0" err="1">
                <a:solidFill>
                  <a:schemeClr val="tx1"/>
                </a:solidFill>
              </a:rPr>
              <a:t>தும்பிக்கை</a:t>
            </a:r>
            <a:r>
              <a:rPr lang="en-US" sz="1100" dirty="0">
                <a:solidFill>
                  <a:schemeClr val="tx1"/>
                </a:solidFill>
              </a:rPr>
              <a:t> </a:t>
            </a:r>
            <a:r>
              <a:rPr lang="en-US" sz="1100" dirty="0" err="1">
                <a:solidFill>
                  <a:schemeClr val="tx1"/>
                </a:solidFill>
              </a:rPr>
              <a:t>ஏறத்தாழ</a:t>
            </a:r>
            <a:r>
              <a:rPr lang="en-US" sz="1100" dirty="0">
                <a:solidFill>
                  <a:schemeClr val="tx1"/>
                </a:solidFill>
              </a:rPr>
              <a:t> 4 </a:t>
            </a:r>
            <a:r>
              <a:rPr lang="en-US" sz="1100" dirty="0" err="1">
                <a:solidFill>
                  <a:schemeClr val="tx1"/>
                </a:solidFill>
              </a:rPr>
              <a:t>லிட்டர்</a:t>
            </a:r>
            <a:r>
              <a:rPr lang="en-US" sz="1100" dirty="0">
                <a:solidFill>
                  <a:schemeClr val="tx1"/>
                </a:solidFill>
              </a:rPr>
              <a:t> </a:t>
            </a:r>
            <a:r>
              <a:rPr lang="en-US" sz="1100" dirty="0" err="1">
                <a:solidFill>
                  <a:schemeClr val="tx1"/>
                </a:solidFill>
              </a:rPr>
              <a:t>நீர்</a:t>
            </a:r>
            <a:r>
              <a:rPr lang="en-US" sz="1100" dirty="0">
                <a:solidFill>
                  <a:schemeClr val="tx1"/>
                </a:solidFill>
              </a:rPr>
              <a:t> </a:t>
            </a:r>
            <a:r>
              <a:rPr lang="en-US" sz="1100" dirty="0" err="1">
                <a:solidFill>
                  <a:schemeClr val="tx1"/>
                </a:solidFill>
              </a:rPr>
              <a:t>கொள்ளும்</a:t>
            </a:r>
            <a:r>
              <a:rPr lang="en-US" sz="1100" dirty="0">
                <a:solidFill>
                  <a:schemeClr val="tx1"/>
                </a:solidFill>
              </a:rPr>
              <a:t>.</a:t>
            </a:r>
          </a:p>
        </p:txBody>
      </p:sp>
      <p:sp>
        <p:nvSpPr>
          <p:cNvPr id="13" name="Rechteck 12"/>
          <p:cNvSpPr/>
          <p:nvPr/>
        </p:nvSpPr>
        <p:spPr>
          <a:xfrm>
            <a:off x="296091" y="1324082"/>
            <a:ext cx="657552" cy="338554"/>
          </a:xfrm>
          <a:prstGeom prst="rect">
            <a:avLst/>
          </a:prstGeom>
        </p:spPr>
        <p:txBody>
          <a:bodyPr wrap="none">
            <a:spAutoFit/>
          </a:bodyPr>
          <a:lstStyle/>
          <a:p>
            <a:r>
              <a:rPr lang="en-US" sz="1600" b="1" dirty="0" smtClean="0">
                <a:solidFill>
                  <a:schemeClr val="bg1"/>
                </a:solidFill>
                <a:latin typeface="Calibri" charset="0"/>
                <a:ea typeface="Calibri" charset="0"/>
                <a:cs typeface="Calibri" charset="0"/>
              </a:rPr>
              <a:t>Doc 1</a:t>
            </a:r>
            <a:endParaRPr lang="en-US" sz="1600" b="1" dirty="0">
              <a:solidFill>
                <a:schemeClr val="bg1"/>
              </a:solidFill>
            </a:endParaRPr>
          </a:p>
        </p:txBody>
      </p:sp>
    </p:spTree>
    <p:extLst>
      <p:ext uri="{BB962C8B-B14F-4D97-AF65-F5344CB8AC3E}">
        <p14:creationId xmlns:p14="http://schemas.microsoft.com/office/powerpoint/2010/main" val="20367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0" grpId="0" animBg="1"/>
      <p:bldP spid="11" grpId="0"/>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Term Weighting : Term </a:t>
            </a:r>
            <a:r>
              <a:rPr lang="en-US" dirty="0" smtClean="0"/>
              <a:t>Frequency (</a:t>
            </a:r>
            <a:r>
              <a:rPr lang="en-US" i="1" dirty="0" smtClean="0"/>
              <a:t>TF</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338" y="1125538"/>
                <a:ext cx="8605837" cy="5000625"/>
              </a:xfrm>
            </p:spPr>
            <p:txBody>
              <a:bodyPr>
                <a:normAutofit/>
              </a:bodyPr>
              <a:lstStyle/>
              <a:p>
                <a:r>
                  <a:rPr lang="en-US" dirty="0" smtClean="0">
                    <a:latin typeface="Calibri" charset="0"/>
                    <a:ea typeface="Calibri" charset="0"/>
                    <a:cs typeface="Calibri" charset="0"/>
                  </a:rPr>
                  <a:t>Term weighting defines the importance of a term in a document</a:t>
                </a:r>
              </a:p>
              <a:p>
                <a:endParaRPr lang="en-US" dirty="0" smtClean="0">
                  <a:latin typeface="Calibri" charset="0"/>
                  <a:ea typeface="Calibri" charset="0"/>
                  <a:cs typeface="Calibri" charset="0"/>
                </a:endParaRPr>
              </a:p>
              <a:p>
                <a:r>
                  <a:rPr lang="en-US" dirty="0" smtClean="0">
                    <a:latin typeface="Calibri" charset="0"/>
                    <a:ea typeface="Calibri" charset="0"/>
                    <a:cs typeface="Calibri" charset="0"/>
                  </a:rPr>
                  <a:t>‘mercy’ appears 5 times in Hamlet, and only once in Macbeth</a:t>
                </a:r>
              </a:p>
              <a:p>
                <a:pPr lvl="1"/>
                <a:r>
                  <a:rPr lang="en-US" dirty="0">
                    <a:latin typeface="Calibri" charset="0"/>
                    <a:ea typeface="Calibri" charset="0"/>
                    <a:cs typeface="Calibri" charset="0"/>
                  </a:rPr>
                  <a:t>Does </a:t>
                </a:r>
                <a:r>
                  <a:rPr lang="en-US" dirty="0" smtClean="0">
                    <a:latin typeface="Calibri" charset="0"/>
                    <a:ea typeface="Calibri" charset="0"/>
                    <a:cs typeface="Calibri" charset="0"/>
                  </a:rPr>
                  <a:t>‘</a:t>
                </a:r>
                <a:r>
                  <a:rPr lang="en-US" dirty="0">
                    <a:latin typeface="Calibri" charset="0"/>
                    <a:ea typeface="Calibri" charset="0"/>
                    <a:cs typeface="Calibri" charset="0"/>
                  </a:rPr>
                  <a:t>mercy</a:t>
                </a:r>
                <a:r>
                  <a:rPr lang="en-US" dirty="0" smtClean="0">
                    <a:latin typeface="Calibri" charset="0"/>
                    <a:ea typeface="Calibri" charset="0"/>
                    <a:cs typeface="Calibri" charset="0"/>
                  </a:rPr>
                  <a:t>’ have higher </a:t>
                </a:r>
                <a:r>
                  <a:rPr lang="en-US" dirty="0">
                    <a:latin typeface="Calibri" charset="0"/>
                    <a:ea typeface="Calibri" charset="0"/>
                    <a:cs typeface="Calibri" charset="0"/>
                  </a:rPr>
                  <a:t>weight in </a:t>
                </a:r>
                <a:r>
                  <a:rPr lang="en-US" dirty="0" smtClean="0">
                    <a:latin typeface="Calibri" charset="0"/>
                    <a:ea typeface="Calibri" charset="0"/>
                    <a:cs typeface="Calibri" charset="0"/>
                  </a:rPr>
                  <a:t>Hamlet </a:t>
                </a:r>
                <a:r>
                  <a:rPr lang="en-US" dirty="0">
                    <a:latin typeface="Calibri" charset="0"/>
                    <a:ea typeface="Calibri" charset="0"/>
                    <a:cs typeface="Calibri" charset="0"/>
                  </a:rPr>
                  <a:t>than </a:t>
                </a:r>
                <a:r>
                  <a:rPr lang="en-US" dirty="0" smtClean="0">
                    <a:latin typeface="Calibri" charset="0"/>
                    <a:ea typeface="Calibri" charset="0"/>
                    <a:cs typeface="Calibri" charset="0"/>
                  </a:rPr>
                  <a:t>Macbeth? </a:t>
                </a:r>
              </a:p>
              <a:p>
                <a:pPr lvl="2"/>
                <a:r>
                  <a:rPr lang="en-US" i="1" dirty="0" smtClean="0">
                    <a:solidFill>
                      <a:srgbClr val="FF0000"/>
                    </a:solidFill>
                    <a:latin typeface="Calibri" charset="0"/>
                    <a:ea typeface="Calibri" charset="0"/>
                    <a:cs typeface="Calibri" charset="0"/>
                  </a:rPr>
                  <a:t>Yes.</a:t>
                </a:r>
              </a:p>
              <a:p>
                <a:pPr lvl="1"/>
                <a:r>
                  <a:rPr lang="en-US" dirty="0" smtClean="0">
                    <a:latin typeface="Calibri" charset="0"/>
                    <a:ea typeface="Calibri" charset="0"/>
                    <a:cs typeface="Calibri" charset="0"/>
                  </a:rPr>
                  <a:t>Is ‘mercy</a:t>
                </a:r>
                <a:r>
                  <a:rPr lang="en-US" dirty="0">
                    <a:latin typeface="Calibri" charset="0"/>
                    <a:ea typeface="Calibri" charset="0"/>
                    <a:cs typeface="Calibri" charset="0"/>
                  </a:rPr>
                  <a:t>’ </a:t>
                </a:r>
                <a:r>
                  <a:rPr lang="en-US" dirty="0" smtClean="0">
                    <a:latin typeface="Calibri" charset="0"/>
                    <a:ea typeface="Calibri" charset="0"/>
                    <a:cs typeface="Calibri" charset="0"/>
                  </a:rPr>
                  <a:t>5 times more importance in Hamlet than Macbeth?</a:t>
                </a:r>
              </a:p>
              <a:p>
                <a:pPr lvl="2"/>
                <a:r>
                  <a:rPr lang="en-US" dirty="0" smtClean="0">
                    <a:latin typeface="Calibri" charset="0"/>
                    <a:ea typeface="Calibri" charset="0"/>
                    <a:cs typeface="Calibri" charset="0"/>
                  </a:rPr>
                  <a:t> </a:t>
                </a:r>
                <a:r>
                  <a:rPr lang="en-US" i="1" dirty="0" smtClean="0">
                    <a:solidFill>
                      <a:srgbClr val="FF0000"/>
                    </a:solidFill>
                    <a:latin typeface="Calibri" charset="0"/>
                    <a:ea typeface="Calibri" charset="0"/>
                    <a:cs typeface="Calibri" charset="0"/>
                  </a:rPr>
                  <a:t>Probably No.</a:t>
                </a:r>
                <a:r>
                  <a:rPr lang="en-US" dirty="0" smtClean="0">
                    <a:solidFill>
                      <a:srgbClr val="FF0000"/>
                    </a:solidFill>
                    <a:latin typeface="Calibri" charset="0"/>
                    <a:ea typeface="Calibri" charset="0"/>
                    <a:cs typeface="Calibri" charset="0"/>
                  </a:rPr>
                  <a:t> </a:t>
                </a:r>
              </a:p>
              <a:p>
                <a:endParaRPr lang="en-US" dirty="0" smtClean="0">
                  <a:latin typeface="Calibri" charset="0"/>
                  <a:ea typeface="Calibri" charset="0"/>
                  <a:cs typeface="Calibri" charset="0"/>
                </a:endParaRPr>
              </a:p>
              <a:p>
                <a:r>
                  <a:rPr lang="en-US" i="1" dirty="0" smtClean="0">
                    <a:latin typeface="Calibri" charset="0"/>
                    <a:ea typeface="Calibri" charset="0"/>
                    <a:cs typeface="Calibri" charset="0"/>
                  </a:rPr>
                  <a:t>TF</a:t>
                </a:r>
                <a:r>
                  <a:rPr lang="en-US" dirty="0" smtClean="0">
                    <a:latin typeface="Calibri" charset="0"/>
                    <a:ea typeface="Calibri" charset="0"/>
                    <a:cs typeface="Calibri" charset="0"/>
                  </a:rPr>
                  <a:t> first approach: normalize term count in document </a:t>
                </a:r>
              </a:p>
              <a:p>
                <a:pPr marL="0" indent="0" algn="ctr">
                  <a:buNone/>
                </a:pPr>
                <a:r>
                  <a:rPr lang="de-AT" i="1" dirty="0" smtClean="0">
                    <a:latin typeface="Calibri" charset="0"/>
                    <a:ea typeface="Calibri" charset="0"/>
                    <a:cs typeface="Calibri" charset="0"/>
                  </a:rPr>
                  <a:t>TF</a:t>
                </a:r>
                <a:r>
                  <a:rPr lang="de-AT" dirty="0" smtClean="0">
                    <a:latin typeface="Calibri" charset="0"/>
                    <a:ea typeface="Calibri" charset="0"/>
                    <a:cs typeface="Calibri" charset="0"/>
                  </a:rPr>
                  <a:t> weight </a:t>
                </a:r>
                <a14:m>
                  <m:oMath xmlns:m="http://schemas.openxmlformats.org/officeDocument/2006/math">
                    <m:r>
                      <a:rPr lang="de-AT" b="0" i="1" smtClean="0">
                        <a:latin typeface="Cambria Math" charset="0"/>
                        <a:ea typeface="Calibri" charset="0"/>
                        <a:cs typeface="Calibri" charset="0"/>
                      </a:rPr>
                      <m:t>=</m:t>
                    </m:r>
                    <m:f>
                      <m:fPr>
                        <m:ctrlPr>
                          <a:rPr lang="bg-BG" b="0" i="1" smtClean="0">
                            <a:latin typeface="Cambria Math" charset="0"/>
                            <a:ea typeface="Calibri" charset="0"/>
                            <a:cs typeface="Calibri" charset="0"/>
                          </a:rPr>
                        </m:ctrlPr>
                      </m:fPr>
                      <m:num>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r>
                              <a:rPr lang="de-AT" b="0" i="1" smtClean="0">
                                <a:latin typeface="Cambria Math" charset="0"/>
                                <a:ea typeface="Calibri" charset="0"/>
                                <a:cs typeface="Calibri" charset="0"/>
                              </a:rPr>
                              <m:t>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num>
                      <m:den>
                        <m:nary>
                          <m:naryPr>
                            <m:chr m:val="∑"/>
                            <m:supHide m:val="on"/>
                            <m:ctrlPr>
                              <a:rPr lang="bg-BG" i="1">
                                <a:latin typeface="Cambria Math" charset="0"/>
                                <a:ea typeface="Calibri" charset="0"/>
                                <a:cs typeface="Calibri" charset="0"/>
                              </a:rPr>
                            </m:ctrlPr>
                          </m:naryPr>
                          <m:sub>
                            <m:r>
                              <m:rPr>
                                <m:brk m:alnAt="7"/>
                              </m:rPr>
                              <a:rPr lang="de-AT" i="1">
                                <a:latin typeface="Cambria Math" charset="0"/>
                                <a:ea typeface="Calibri" charset="0"/>
                                <a:cs typeface="Calibri" charset="0"/>
                              </a:rPr>
                              <m:t>𝑡</m:t>
                            </m:r>
                            <m:r>
                              <a:rPr lang="de-AT" i="1">
                                <a:latin typeface="Cambria Math" charset="0"/>
                                <a:ea typeface="Cambria Math" charset="0"/>
                                <a:cs typeface="Cambria Math" charset="0"/>
                              </a:rPr>
                              <m:t>∈</m:t>
                            </m:r>
                            <m:r>
                              <a:rPr lang="de-AT" b="0" i="1" smtClean="0">
                                <a:latin typeface="Cambria Math" charset="0"/>
                                <a:ea typeface="Cambria Math" charset="0"/>
                                <a:cs typeface="Cambria Math" charset="0"/>
                              </a:rPr>
                              <m:t>𝑇</m:t>
                            </m:r>
                          </m:sub>
                          <m:sup/>
                          <m:e>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r>
                                  <a:rPr lang="de-AT" b="0" i="1" smtClean="0">
                                    <a:latin typeface="Cambria Math" charset="0"/>
                                    <a:ea typeface="Calibri" charset="0"/>
                                    <a:cs typeface="Calibri" charset="0"/>
                                  </a:rPr>
                                  <m:t>𝑓</m:t>
                                </m:r>
                              </m:e>
                              <m:sub>
                                <m:r>
                                  <a:rPr lang="de-AT" i="1">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e>
                        </m:nary>
                      </m:den>
                    </m:f>
                  </m:oMath>
                </a14:m>
                <a:endParaRPr lang="en-US" dirty="0" smtClean="0">
                  <a:latin typeface="Calibri" charset="0"/>
                  <a:ea typeface="Calibri" charset="0"/>
                  <a:cs typeface="Calibri" charset="0"/>
                </a:endParaRPr>
              </a:p>
              <a:p>
                <a:endParaRPr lang="en-US" dirty="0" smtClean="0">
                  <a:latin typeface="Calibri" charset="0"/>
                  <a:ea typeface="Calibri" charset="0"/>
                  <a:cs typeface="Calibri" charset="0"/>
                </a:endParaRPr>
              </a:p>
              <a:p>
                <a:endParaRPr lang="en-US" dirty="0">
                  <a:latin typeface="Calibri" charset="0"/>
                  <a:ea typeface="Calibri" charset="0"/>
                  <a:cs typeface="Calibr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338" y="1125538"/>
                <a:ext cx="8605837" cy="5000625"/>
              </a:xfrm>
              <a:blipFill rotWithShape="0">
                <a:blip r:embed="rId3"/>
                <a:stretch>
                  <a:fillRect l="-1771" t="-976"/>
                </a:stretch>
              </a:blipFill>
            </p:spPr>
            <p:txBody>
              <a:bodyPr/>
              <a:lstStyle/>
              <a:p>
                <a:r>
                  <a:rPr lang="en-US">
                    <a:noFill/>
                  </a:rPr>
                  <a:t> </a:t>
                </a:r>
              </a:p>
            </p:txBody>
          </p:sp>
        </mc:Fallback>
      </mc:AlternateContent>
    </p:spTree>
    <p:extLst>
      <p:ext uri="{BB962C8B-B14F-4D97-AF65-F5344CB8AC3E}">
        <p14:creationId xmlns:p14="http://schemas.microsoft.com/office/powerpoint/2010/main" val="14963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a:t>
            </a:r>
            <a:r>
              <a:rPr lang="en-US" i="1" dirty="0" smtClean="0"/>
              <a:t>TF</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339" y="1125538"/>
                <a:ext cx="8605836" cy="5000625"/>
              </a:xfrm>
            </p:spPr>
            <p:txBody>
              <a:bodyPr>
                <a:normAutofit/>
              </a:bodyPr>
              <a:lstStyle/>
              <a:p>
                <a:r>
                  <a:rPr lang="en-US" dirty="0" smtClean="0">
                    <a:latin typeface="Calibri" charset="0"/>
                    <a:ea typeface="Calibri" charset="0"/>
                    <a:cs typeface="Calibri" charset="0"/>
                  </a:rPr>
                  <a:t>In long documents, a term may appear hundred of times.</a:t>
                </a:r>
              </a:p>
              <a:p>
                <a:r>
                  <a:rPr lang="en-US" dirty="0" smtClean="0">
                    <a:latin typeface="Calibri" charset="0"/>
                    <a:ea typeface="Calibri" charset="0"/>
                    <a:cs typeface="Calibri" charset="0"/>
                  </a:rPr>
                  <a:t>Retrieval experiments show that using the </a:t>
                </a:r>
                <a:r>
                  <a:rPr lang="en-US" dirty="0" smtClean="0">
                    <a:solidFill>
                      <a:schemeClr val="accent1"/>
                    </a:solidFill>
                    <a:latin typeface="Calibri" charset="0"/>
                    <a:ea typeface="Calibri" charset="0"/>
                    <a:cs typeface="Calibri" charset="0"/>
                  </a:rPr>
                  <a:t>logarithm</a:t>
                </a:r>
                <a:r>
                  <a:rPr lang="en-US" dirty="0" smtClean="0">
                    <a:latin typeface="Calibri" charset="0"/>
                    <a:ea typeface="Calibri" charset="0"/>
                    <a:cs typeface="Calibri" charset="0"/>
                  </a:rPr>
                  <a:t> of the number of term occurrences is more effective than raw counts.</a:t>
                </a:r>
              </a:p>
              <a:p>
                <a:r>
                  <a:rPr lang="en-US" i="1" dirty="0" smtClean="0">
                    <a:latin typeface="Calibri" charset="0"/>
                    <a:ea typeface="Calibri" charset="0"/>
                    <a:cs typeface="Calibri" charset="0"/>
                  </a:rPr>
                  <a:t>TF</a:t>
                </a:r>
                <a:r>
                  <a:rPr lang="en-US" dirty="0" smtClean="0">
                    <a:latin typeface="Calibri" charset="0"/>
                    <a:ea typeface="Calibri" charset="0"/>
                    <a:cs typeface="Calibri" charset="0"/>
                  </a:rPr>
                  <a:t> </a:t>
                </a:r>
                <a:r>
                  <a:rPr lang="en-US" dirty="0">
                    <a:latin typeface="Calibri" charset="0"/>
                    <a:ea typeface="Calibri" charset="0"/>
                    <a:cs typeface="Calibri" charset="0"/>
                  </a:rPr>
                  <a:t>second approach (</a:t>
                </a:r>
                <a:r>
                  <a:rPr lang="en-US" u="sng" dirty="0">
                    <a:latin typeface="Calibri" charset="0"/>
                    <a:ea typeface="Calibri" charset="0"/>
                    <a:cs typeface="Calibri" charset="0"/>
                  </a:rPr>
                  <a:t>commonly used</a:t>
                </a:r>
                <a:r>
                  <a:rPr lang="en-US" dirty="0" smtClean="0">
                    <a:latin typeface="Calibri" charset="0"/>
                    <a:ea typeface="Calibri" charset="0"/>
                    <a:cs typeface="Calibri" charset="0"/>
                  </a:rPr>
                  <a:t>): </a:t>
                </a:r>
                <a:r>
                  <a:rPr lang="en-US" dirty="0">
                    <a:latin typeface="Calibri" charset="0"/>
                    <a:ea typeface="Calibri" charset="0"/>
                    <a:cs typeface="Calibri" charset="0"/>
                  </a:rPr>
                  <a:t>apply logarithm</a:t>
                </a:r>
                <a:endParaRPr lang="en-US" dirty="0" smtClean="0">
                  <a:latin typeface="Calibri" charset="0"/>
                  <a:ea typeface="Calibri" charset="0"/>
                  <a:cs typeface="Calibri" charset="0"/>
                </a:endParaRPr>
              </a:p>
              <a:p>
                <a:pPr marL="0" indent="0" algn="ctr">
                  <a:lnSpc>
                    <a:spcPct val="150000"/>
                  </a:lnSpc>
                  <a:buNone/>
                </a:pPr>
                <a:r>
                  <a:rPr lang="de-AT" i="1" dirty="0">
                    <a:latin typeface="Calibri" charset="0"/>
                    <a:ea typeface="Calibri" charset="0"/>
                    <a:cs typeface="Calibri" charset="0"/>
                  </a:rPr>
                  <a:t>TF</a:t>
                </a:r>
                <a:r>
                  <a:rPr lang="de-AT" dirty="0">
                    <a:latin typeface="Calibri" charset="0"/>
                    <a:ea typeface="Calibri" charset="0"/>
                    <a:cs typeface="Calibri" charset="0"/>
                  </a:rPr>
                  <a:t> </a:t>
                </a:r>
                <a:r>
                  <a:rPr lang="de-AT" dirty="0" err="1">
                    <a:latin typeface="Calibri" charset="0"/>
                    <a:ea typeface="Calibri" charset="0"/>
                    <a:cs typeface="Calibri" charset="0"/>
                  </a:rPr>
                  <a:t>weight</a:t>
                </a:r>
                <a:r>
                  <a:rPr lang="de-AT" sz="2800" dirty="0" smtClean="0">
                    <a:ea typeface="Calibri" charset="0"/>
                    <a:cs typeface="Calibri" charset="0"/>
                  </a:rPr>
                  <a:t> </a:t>
                </a:r>
                <a14:m>
                  <m:oMath xmlns:m="http://schemas.openxmlformats.org/officeDocument/2006/math">
                    <m:r>
                      <a:rPr lang="de-AT" sz="2800" b="0" i="1" smtClean="0">
                        <a:latin typeface="Cambria Math" charset="0"/>
                        <a:ea typeface="Calibri" charset="0"/>
                        <a:cs typeface="Calibri" charset="0"/>
                      </a:rPr>
                      <m:t>=</m:t>
                    </m:r>
                    <m:func>
                      <m:funcPr>
                        <m:ctrlPr>
                          <a:rPr lang="de-AT" sz="2800" b="0" i="1" smtClean="0">
                            <a:latin typeface="Cambria Math" charset="0"/>
                            <a:ea typeface="Calibri" charset="0"/>
                            <a:cs typeface="Calibri" charset="0"/>
                          </a:rPr>
                        </m:ctrlPr>
                      </m:funcPr>
                      <m:fName>
                        <m:r>
                          <m:rPr>
                            <m:sty m:val="p"/>
                          </m:rPr>
                          <a:rPr lang="de-AT" sz="2800" b="0" i="0" smtClean="0">
                            <a:latin typeface="Cambria Math" charset="0"/>
                            <a:ea typeface="Calibri" charset="0"/>
                            <a:cs typeface="Calibri" charset="0"/>
                          </a:rPr>
                          <m:t>log</m:t>
                        </m:r>
                      </m:fName>
                      <m:e>
                        <m:r>
                          <a:rPr lang="de-AT" sz="2800" b="0" i="1" smtClean="0">
                            <a:latin typeface="Cambria Math" charset="0"/>
                            <a:ea typeface="Calibri" charset="0"/>
                            <a:cs typeface="Calibri" charset="0"/>
                          </a:rPr>
                          <m:t>(1+</m:t>
                        </m:r>
                        <m:sSub>
                          <m:sSubPr>
                            <m:ctrlPr>
                              <a:rPr lang="en-US" sz="2800" i="1">
                                <a:latin typeface="Cambria Math" charset="0"/>
                                <a:ea typeface="Calibri" charset="0"/>
                                <a:cs typeface="Calibri" charset="0"/>
                              </a:rPr>
                            </m:ctrlPr>
                          </m:sSubPr>
                          <m:e>
                            <m:r>
                              <a:rPr lang="de-AT" sz="2800" i="1">
                                <a:latin typeface="Cambria Math" charset="0"/>
                                <a:ea typeface="Calibri" charset="0"/>
                                <a:cs typeface="Calibri" charset="0"/>
                              </a:rPr>
                              <m:t>𝑡</m:t>
                            </m:r>
                            <m:r>
                              <a:rPr lang="de-AT" sz="2800" b="0" i="1" smtClean="0">
                                <a:latin typeface="Cambria Math" charset="0"/>
                                <a:ea typeface="Calibri" charset="0"/>
                                <a:cs typeface="Calibri" charset="0"/>
                              </a:rPr>
                              <m:t>𝑓</m:t>
                            </m:r>
                          </m:e>
                          <m:sub>
                            <m:r>
                              <a:rPr lang="de-AT" sz="2800" b="0" i="1" smtClean="0">
                                <a:latin typeface="Cambria Math" charset="0"/>
                                <a:ea typeface="Calibri" charset="0"/>
                                <a:cs typeface="Calibri" charset="0"/>
                              </a:rPr>
                              <m:t>𝑡</m:t>
                            </m:r>
                            <m:r>
                              <a:rPr lang="de-AT" sz="2800" b="0" i="1" smtClean="0">
                                <a:latin typeface="Cambria Math" charset="0"/>
                                <a:ea typeface="Calibri" charset="0"/>
                                <a:cs typeface="Calibri" charset="0"/>
                              </a:rPr>
                              <m:t>,</m:t>
                            </m:r>
                            <m:r>
                              <a:rPr lang="de-AT" sz="2800" b="0" i="1" smtClean="0">
                                <a:latin typeface="Cambria Math" charset="0"/>
                                <a:ea typeface="Calibri" charset="0"/>
                                <a:cs typeface="Calibri" charset="0"/>
                              </a:rPr>
                              <m:t>𝑑</m:t>
                            </m:r>
                          </m:sub>
                        </m:sSub>
                        <m:r>
                          <a:rPr lang="de-AT" sz="2800" b="0" i="1" smtClean="0">
                            <a:latin typeface="Cambria Math" charset="0"/>
                            <a:ea typeface="Calibri" charset="0"/>
                            <a:cs typeface="Calibri" charset="0"/>
                          </a:rPr>
                          <m:t>)</m:t>
                        </m:r>
                      </m:e>
                    </m:func>
                  </m:oMath>
                </a14:m>
                <a:endParaRPr lang="en-US" sz="2800" dirty="0" smtClean="0">
                  <a:latin typeface="Calibri" charset="0"/>
                  <a:ea typeface="Calibri" charset="0"/>
                  <a:cs typeface="Calibr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339" y="1125538"/>
                <a:ext cx="8605836" cy="5000625"/>
              </a:xfrm>
              <a:blipFill rotWithShape="0">
                <a:blip r:embed="rId3"/>
                <a:stretch>
                  <a:fillRect l="-1771" t="-976"/>
                </a:stretch>
              </a:blipFill>
            </p:spPr>
            <p:txBody>
              <a:bodyPr/>
              <a:lstStyle/>
              <a:p>
                <a:r>
                  <a:rPr lang="en-US">
                    <a:noFill/>
                  </a:rPr>
                  <a:t> </a:t>
                </a:r>
              </a:p>
            </p:txBody>
          </p:sp>
        </mc:Fallback>
      </mc:AlternateContent>
      <p:pic>
        <p:nvPicPr>
          <p:cNvPr id="4" name="Bild 3"/>
          <p:cNvPicPr>
            <a:picLocks noChangeAspect="1"/>
          </p:cNvPicPr>
          <p:nvPr/>
        </p:nvPicPr>
        <p:blipFill rotWithShape="1">
          <a:blip r:embed="rId4">
            <a:extLst>
              <a:ext uri="{28A0092B-C50C-407E-A947-70E740481C1C}">
                <a14:useLocalDpi xmlns:a14="http://schemas.microsoft.com/office/drawing/2010/main" val="0"/>
              </a:ext>
            </a:extLst>
          </a:blip>
          <a:srcRect t="-14508" b="14508"/>
          <a:stretch/>
        </p:blipFill>
        <p:spPr>
          <a:xfrm>
            <a:off x="6052457" y="3857624"/>
            <a:ext cx="2840718" cy="2840718"/>
          </a:xfrm>
          <a:prstGeom prst="rect">
            <a:avLst/>
          </a:prstGeom>
        </p:spPr>
      </p:pic>
      <p:sp>
        <p:nvSpPr>
          <p:cNvPr id="5" name="Content Placeholder 2"/>
          <p:cNvSpPr txBox="1">
            <a:spLocks/>
          </p:cNvSpPr>
          <p:nvPr/>
        </p:nvSpPr>
        <p:spPr bwMode="auto">
          <a:xfrm>
            <a:off x="439739" y="4165600"/>
            <a:ext cx="5075690" cy="2112963"/>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SzPct val="90000"/>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SzPct val="75000"/>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9pPr>
          </a:lstStyle>
          <a:p>
            <a:pPr defTabSz="914400"/>
            <a:r>
              <a:rPr lang="en-US" kern="0" dirty="0" smtClean="0">
                <a:latin typeface="Calibri" charset="0"/>
                <a:ea typeface="Calibri" charset="0"/>
                <a:cs typeface="Calibri" charset="0"/>
              </a:rPr>
              <a:t>Logarithm is also referred to as </a:t>
            </a:r>
            <a:r>
              <a:rPr lang="en-US" kern="0" dirty="0" smtClean="0">
                <a:solidFill>
                  <a:schemeClr val="accent1"/>
                </a:solidFill>
                <a:latin typeface="Calibri" charset="0"/>
                <a:ea typeface="Calibri" charset="0"/>
                <a:cs typeface="Calibri" charset="0"/>
              </a:rPr>
              <a:t>dampening function</a:t>
            </a:r>
            <a:endParaRPr lang="en-US" kern="0" dirty="0">
              <a:solidFill>
                <a:schemeClr val="accent1"/>
              </a:solidFill>
              <a:latin typeface="Calibri" charset="0"/>
              <a:ea typeface="Calibri" charset="0"/>
              <a:cs typeface="Calibri" charset="0"/>
            </a:endParaRPr>
          </a:p>
          <a:p>
            <a:pPr marL="0" indent="0" defTabSz="914400">
              <a:buFont typeface="Wingdings" pitchFamily="2" charset="2"/>
              <a:buNone/>
            </a:pPr>
            <a:endParaRPr lang="en-US" kern="0" dirty="0" smtClean="0">
              <a:latin typeface="Calibri" charset="0"/>
              <a:ea typeface="Calibri" charset="0"/>
              <a:cs typeface="Calibri" charset="0"/>
            </a:endParaRPr>
          </a:p>
          <a:p>
            <a:pPr marL="0" indent="0" defTabSz="914400">
              <a:buFont typeface="Wingdings" pitchFamily="2" charset="2"/>
              <a:buNone/>
            </a:pPr>
            <a:endParaRPr lang="en-US" kern="0" dirty="0" smtClean="0">
              <a:latin typeface="Calibri" charset="0"/>
              <a:ea typeface="Calibri" charset="0"/>
              <a:cs typeface="Calibri" charset="0"/>
            </a:endParaRPr>
          </a:p>
          <a:p>
            <a:pPr defTabSz="914400"/>
            <a:endParaRPr lang="en-US" kern="0" dirty="0" smtClean="0">
              <a:latin typeface="Calibri" charset="0"/>
              <a:ea typeface="Calibri" charset="0"/>
              <a:cs typeface="Calibri" charset="0"/>
            </a:endParaRPr>
          </a:p>
          <a:p>
            <a:pPr defTabSz="914400"/>
            <a:endParaRPr lang="en-US" kern="0" dirty="0">
              <a:latin typeface="Calibri" charset="0"/>
              <a:ea typeface="Calibri" charset="0"/>
              <a:cs typeface="Calibri" charset="0"/>
            </a:endParaRPr>
          </a:p>
        </p:txBody>
      </p:sp>
    </p:spTree>
    <p:extLst>
      <p:ext uri="{BB962C8B-B14F-4D97-AF65-F5344CB8AC3E}">
        <p14:creationId xmlns:p14="http://schemas.microsoft.com/office/powerpoint/2010/main" val="54507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Frequency (</a:t>
            </a:r>
            <a:r>
              <a:rPr lang="en-US" i="1" dirty="0" smtClean="0"/>
              <a:t>DF</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ＭＳ Ｐゴシック" charset="0"/>
                <a:cs typeface="ＭＳ Ｐゴシック" charset="0"/>
              </a:rPr>
              <a:t>Rare terms are more informative than frequent terms</a:t>
            </a:r>
          </a:p>
          <a:p>
            <a:pPr lvl="1"/>
            <a:r>
              <a:rPr lang="en-US" dirty="0" smtClean="0">
                <a:latin typeface="Calibri" charset="0"/>
                <a:ea typeface="ＭＳ Ｐゴシック" charset="0"/>
              </a:rPr>
              <a:t>Recall stop words</a:t>
            </a:r>
          </a:p>
          <a:p>
            <a:r>
              <a:rPr lang="en-US" dirty="0" smtClean="0">
                <a:latin typeface="Calibri" charset="0"/>
                <a:ea typeface="ＭＳ Ｐゴシック" charset="0"/>
                <a:cs typeface="ＭＳ Ｐゴシック" charset="0"/>
              </a:rPr>
              <a:t>Consider a term in the query that is rare in the collection </a:t>
            </a:r>
          </a:p>
          <a:p>
            <a:pPr lvl="1"/>
            <a:r>
              <a:rPr lang="en-US" dirty="0" smtClean="0">
                <a:latin typeface="Calibri" charset="0"/>
                <a:ea typeface="ＭＳ Ｐゴシック" charset="0"/>
                <a:cs typeface="ＭＳ Ｐゴシック" charset="0"/>
              </a:rPr>
              <a:t>e.g., </a:t>
            </a:r>
            <a:r>
              <a:rPr lang="en-US" i="1" dirty="0" smtClean="0">
                <a:latin typeface="Calibri" charset="0"/>
                <a:ea typeface="ＭＳ Ｐゴシック" charset="0"/>
                <a:cs typeface="ＭＳ Ｐゴシック" charset="0"/>
              </a:rPr>
              <a:t>TUWIEN in a news corpora</a:t>
            </a:r>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A document containing this term is very likely to be relevant to the query </a:t>
            </a:r>
            <a:r>
              <a:rPr lang="en-US" i="1" dirty="0" smtClean="0">
                <a:latin typeface="Calibri" charset="0"/>
                <a:ea typeface="ＭＳ Ｐゴシック" charset="0"/>
                <a:cs typeface="ＭＳ Ｐゴシック" charset="0"/>
              </a:rPr>
              <a:t>TUWIEN</a:t>
            </a:r>
          </a:p>
          <a:p>
            <a:endParaRPr lang="en-US" dirty="0" smtClean="0">
              <a:latin typeface="Calibri" charset="0"/>
              <a:ea typeface="ＭＳ Ｐゴシック" charset="0"/>
              <a:cs typeface="ＭＳ Ｐゴシック" charset="0"/>
            </a:endParaRPr>
          </a:p>
          <a:p>
            <a:pPr marL="0" indent="0">
              <a:buNone/>
            </a:pPr>
            <a:r>
              <a:rPr lang="en-US" dirty="0" smtClean="0">
                <a:solidFill>
                  <a:srgbClr val="FF0000"/>
                </a:solidFill>
                <a:latin typeface="Calibri" charset="0"/>
                <a:ea typeface="ＭＳ Ｐゴシック" charset="0"/>
                <a:cs typeface="ＭＳ Ｐゴシック" charset="0"/>
              </a:rPr>
              <a:t>→ We want a high weight for rare terms like </a:t>
            </a:r>
            <a:r>
              <a:rPr lang="en-US" i="1" dirty="0" smtClean="0">
                <a:solidFill>
                  <a:srgbClr val="FF0000"/>
                </a:solidFill>
                <a:latin typeface="Calibri" charset="0"/>
                <a:ea typeface="ＭＳ Ｐゴシック" charset="0"/>
                <a:cs typeface="ＭＳ Ｐゴシック" charset="0"/>
              </a:rPr>
              <a:t>TUWIEN</a:t>
            </a:r>
            <a:r>
              <a:rPr lang="en-US" dirty="0" smtClean="0">
                <a:solidFill>
                  <a:srgbClr val="FF0000"/>
                </a:solidFill>
                <a:latin typeface="Calibri" charset="0"/>
                <a:ea typeface="ＭＳ Ｐゴシック" charset="0"/>
                <a:cs typeface="ＭＳ Ｐゴシック" charset="0"/>
              </a:rPr>
              <a:t>.</a:t>
            </a:r>
          </a:p>
          <a:p>
            <a:endParaRPr lang="en-US" dirty="0"/>
          </a:p>
        </p:txBody>
      </p:sp>
    </p:spTree>
    <p:extLst>
      <p:ext uri="{BB962C8B-B14F-4D97-AF65-F5344CB8AC3E}">
        <p14:creationId xmlns:p14="http://schemas.microsoft.com/office/powerpoint/2010/main" val="1597902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Document </a:t>
            </a:r>
            <a:r>
              <a:rPr lang="en-US" dirty="0"/>
              <a:t>Frequency </a:t>
            </a:r>
            <a:r>
              <a:rPr lang="en-US" dirty="0" smtClean="0"/>
              <a:t>(</a:t>
            </a:r>
            <a:r>
              <a:rPr lang="en-US" i="1" dirty="0" smtClean="0"/>
              <a:t>IDF</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charset="0"/>
                            <a:ea typeface="Calibri" charset="0"/>
                            <a:cs typeface="Calibri" charset="0"/>
                          </a:rPr>
                        </m:ctrlPr>
                      </m:sSubPr>
                      <m:e>
                        <m:r>
                          <a:rPr lang="de-AT" b="0" i="1" smtClean="0">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oMath>
                </a14:m>
                <a:r>
                  <a:rPr lang="en-US" dirty="0" smtClean="0">
                    <a:latin typeface="Calibri" charset="0"/>
                    <a:ea typeface="ＭＳ Ｐゴシック" charset="0"/>
                    <a:cs typeface="ＭＳ Ｐゴシック" charset="0"/>
                  </a:rPr>
                  <a:t> is the </a:t>
                </a:r>
                <a:r>
                  <a:rPr lang="en-US" u="sng" dirty="0" smtClean="0">
                    <a:latin typeface="Calibri" charset="0"/>
                    <a:ea typeface="ＭＳ Ｐゴシック" charset="0"/>
                    <a:cs typeface="ＭＳ Ｐゴシック" charset="0"/>
                  </a:rPr>
                  <a:t>document </a:t>
                </a:r>
                <a:r>
                  <a:rPr lang="en-US" dirty="0" smtClean="0">
                    <a:latin typeface="Calibri" charset="0"/>
                    <a:ea typeface="ＭＳ Ｐゴシック" charset="0"/>
                    <a:cs typeface="ＭＳ Ｐゴシック" charset="0"/>
                  </a:rPr>
                  <a:t>frequency of term </a:t>
                </a:r>
                <a:r>
                  <a:rPr lang="en-US" i="1" dirty="0" smtClean="0">
                    <a:latin typeface="Calibri" charset="0"/>
                    <a:ea typeface="ＭＳ Ｐゴシック" charset="0"/>
                    <a:cs typeface="ＭＳ Ｐゴシック" charset="0"/>
                  </a:rPr>
                  <a:t>t </a:t>
                </a:r>
                <a:r>
                  <a:rPr lang="en-US" dirty="0" smtClean="0">
                    <a:latin typeface="Calibri" charset="0"/>
                    <a:ea typeface="ＭＳ Ｐゴシック" charset="0"/>
                    <a:cs typeface="ＭＳ Ｐゴシック" charset="0"/>
                  </a:rPr>
                  <a:t>: the number of documents that contain </a:t>
                </a:r>
                <a:r>
                  <a:rPr lang="en-US" i="1" dirty="0" smtClean="0">
                    <a:latin typeface="Calibri" charset="0"/>
                    <a:ea typeface="ＭＳ Ｐゴシック" charset="0"/>
                    <a:cs typeface="ＭＳ Ｐゴシック" charset="0"/>
                  </a:rPr>
                  <a:t>t</a:t>
                </a:r>
              </a:p>
              <a:p>
                <a:pPr lvl="1"/>
                <a14:m>
                  <m:oMath xmlns:m="http://schemas.openxmlformats.org/officeDocument/2006/math">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oMath>
                </a14:m>
                <a:r>
                  <a:rPr lang="en-US" dirty="0" smtClean="0">
                    <a:latin typeface="Calibri" charset="0"/>
                    <a:ea typeface="ＭＳ Ｐゴシック" charset="0"/>
                  </a:rPr>
                  <a:t> is an inverse measure of the </a:t>
                </a:r>
                <a:r>
                  <a:rPr lang="en-US" dirty="0" err="1" smtClean="0">
                    <a:latin typeface="Calibri" charset="0"/>
                    <a:ea typeface="ＭＳ Ｐゴシック" charset="0"/>
                  </a:rPr>
                  <a:t>informativeness</a:t>
                </a:r>
                <a:r>
                  <a:rPr lang="en-US" dirty="0" smtClean="0">
                    <a:latin typeface="Calibri" charset="0"/>
                    <a:ea typeface="ＭＳ Ｐゴシック" charset="0"/>
                  </a:rPr>
                  <a:t> of the term</a:t>
                </a:r>
              </a:p>
              <a:p>
                <a:pPr lvl="1"/>
                <a14:m>
                  <m:oMath xmlns:m="http://schemas.openxmlformats.org/officeDocument/2006/math">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r>
                      <a:rPr lang="de-AT" i="1">
                        <a:latin typeface="Cambria Math" charset="0"/>
                        <a:ea typeface="Calibri" charset="0"/>
                        <a:cs typeface="Calibri" charset="0"/>
                      </a:rPr>
                      <m:t>≤</m:t>
                    </m:r>
                    <m:r>
                      <a:rPr lang="de-AT" b="0" i="1" smtClean="0">
                        <a:latin typeface="Cambria Math" charset="0"/>
                        <a:ea typeface="Calibri" charset="0"/>
                        <a:cs typeface="Calibri" charset="0"/>
                      </a:rPr>
                      <m:t>𝑁</m:t>
                    </m:r>
                  </m:oMath>
                </a14:m>
                <a:endParaRPr lang="en-US" i="1" dirty="0" smtClean="0">
                  <a:latin typeface="Calibri" charset="0"/>
                  <a:ea typeface="ＭＳ Ｐゴシック" charset="0"/>
                </a:endParaRPr>
              </a:p>
              <a:p>
                <a:r>
                  <a:rPr lang="en-US" dirty="0" smtClean="0">
                    <a:latin typeface="Calibri" charset="0"/>
                    <a:ea typeface="ＭＳ Ｐゴシック" charset="0"/>
                    <a:cs typeface="ＭＳ Ｐゴシック" charset="0"/>
                  </a:rPr>
                  <a:t>A common way of defining </a:t>
                </a:r>
                <a:r>
                  <a:rPr lang="en-US" i="1" dirty="0" err="1" smtClean="0">
                    <a:latin typeface="Calibri" charset="0"/>
                    <a:ea typeface="ＭＳ Ｐゴシック" charset="0"/>
                    <a:cs typeface="ＭＳ Ｐゴシック" charset="0"/>
                  </a:rPr>
                  <a:t>idf</a:t>
                </a:r>
                <a:r>
                  <a:rPr lang="en-US" i="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a:t>
                </a:r>
                <a:r>
                  <a:rPr lang="en-US" dirty="0" smtClean="0">
                    <a:solidFill>
                      <a:srgbClr val="FF0000"/>
                    </a:solidFill>
                    <a:latin typeface="Calibri" charset="0"/>
                    <a:ea typeface="ＭＳ Ｐゴシック" charset="0"/>
                    <a:cs typeface="ＭＳ Ｐゴシック" charset="0"/>
                  </a:rPr>
                  <a:t>inverse document frequency</a:t>
                </a:r>
                <a:r>
                  <a:rPr lang="en-US" dirty="0" smtClean="0">
                    <a:latin typeface="Calibri" charset="0"/>
                    <a:ea typeface="ＭＳ Ｐゴシック" charset="0"/>
                    <a:cs typeface="ＭＳ Ｐゴシック" charset="0"/>
                  </a:rPr>
                  <a:t>) of a term is as follows</a:t>
                </a:r>
              </a:p>
              <a:p>
                <a:pPr lvl="1"/>
                <a:r>
                  <a:rPr lang="en-US" dirty="0" smtClean="0">
                    <a:latin typeface="Calibri" charset="0"/>
                    <a:ea typeface="ＭＳ Ｐゴシック" charset="0"/>
                  </a:rPr>
                  <a:t>Logarithm is used also for </a:t>
                </a:r>
                <a:r>
                  <a:rPr lang="en-US" i="1" dirty="0" err="1" smtClean="0">
                    <a:latin typeface="Calibri" charset="0"/>
                    <a:ea typeface="ＭＳ Ｐゴシック" charset="0"/>
                  </a:rPr>
                  <a:t>idf</a:t>
                </a:r>
                <a:r>
                  <a:rPr lang="en-US" i="1" dirty="0" smtClean="0">
                    <a:latin typeface="Calibri" charset="0"/>
                    <a:ea typeface="ＭＳ Ｐゴシック" charset="0"/>
                  </a:rPr>
                  <a:t>  </a:t>
                </a:r>
                <a:r>
                  <a:rPr lang="en-US" dirty="0" smtClean="0">
                    <a:latin typeface="Calibri" charset="0"/>
                    <a:ea typeface="ＭＳ Ｐゴシック" charset="0"/>
                  </a:rPr>
                  <a:t>to </a:t>
                </a:r>
                <a:r>
                  <a:rPr lang="ja-JP" altLang="en-US" dirty="0" smtClean="0">
                    <a:latin typeface="Calibri" charset="0"/>
                    <a:ea typeface="ＭＳ Ｐゴシック" charset="0"/>
                  </a:rPr>
                  <a:t>“</a:t>
                </a:r>
                <a:r>
                  <a:rPr lang="en-US" dirty="0" smtClean="0">
                    <a:latin typeface="Calibri" charset="0"/>
                    <a:ea typeface="ＭＳ Ｐゴシック" charset="0"/>
                  </a:rPr>
                  <a:t>dampen</a:t>
                </a:r>
                <a:r>
                  <a:rPr lang="ja-JP" altLang="en-US" dirty="0" smtClean="0">
                    <a:latin typeface="Calibri" charset="0"/>
                    <a:ea typeface="ＭＳ Ｐゴシック" charset="0"/>
                  </a:rPr>
                  <a:t>”</a:t>
                </a:r>
                <a:r>
                  <a:rPr lang="en-US" dirty="0" smtClean="0">
                    <a:latin typeface="Calibri" charset="0"/>
                    <a:ea typeface="ＭＳ Ｐゴシック" charset="0"/>
                  </a:rPr>
                  <a:t> its effect.</a:t>
                </a:r>
              </a:p>
              <a:p>
                <a:pPr lvl="1"/>
                <a:endParaRPr lang="en-US" dirty="0">
                  <a:latin typeface="Calibri" charset="0"/>
                  <a:ea typeface="ＭＳ Ｐゴシック"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charset="0"/>
                              <a:ea typeface="Calibri" charset="0"/>
                              <a:cs typeface="Calibri" charset="0"/>
                            </a:rPr>
                          </m:ctrlPr>
                        </m:sSubPr>
                        <m:e>
                          <m:r>
                            <a:rPr lang="de-AT" sz="2800" b="0" i="1" smtClean="0">
                              <a:latin typeface="Cambria Math" charset="0"/>
                              <a:ea typeface="Calibri" charset="0"/>
                              <a:cs typeface="Calibri" charset="0"/>
                            </a:rPr>
                            <m:t>𝑖𝑑𝑓</m:t>
                          </m:r>
                        </m:e>
                        <m:sub>
                          <m:r>
                            <a:rPr lang="de-AT" sz="2800" b="0" i="1" smtClean="0">
                              <a:latin typeface="Cambria Math" charset="0"/>
                              <a:ea typeface="Calibri" charset="0"/>
                              <a:cs typeface="Calibri" charset="0"/>
                            </a:rPr>
                            <m:t>𝑡</m:t>
                          </m:r>
                        </m:sub>
                      </m:sSub>
                      <m:r>
                        <a:rPr lang="de-AT" sz="2800" i="1">
                          <a:latin typeface="Cambria Math" charset="0"/>
                          <a:ea typeface="Calibri" charset="0"/>
                          <a:cs typeface="Calibri" charset="0"/>
                        </a:rPr>
                        <m:t>=</m:t>
                      </m:r>
                      <m:func>
                        <m:funcPr>
                          <m:ctrlPr>
                            <a:rPr lang="de-AT" sz="2800" i="1">
                              <a:latin typeface="Cambria Math" charset="0"/>
                              <a:ea typeface="Calibri" charset="0"/>
                              <a:cs typeface="Calibri" charset="0"/>
                            </a:rPr>
                          </m:ctrlPr>
                        </m:funcPr>
                        <m:fName>
                          <m:r>
                            <m:rPr>
                              <m:sty m:val="p"/>
                            </m:rPr>
                            <a:rPr lang="de-AT" sz="2800">
                              <a:latin typeface="Cambria Math" charset="0"/>
                              <a:ea typeface="Calibri" charset="0"/>
                              <a:cs typeface="Calibri" charset="0"/>
                            </a:rPr>
                            <m:t>log</m:t>
                          </m:r>
                        </m:fName>
                        <m:e>
                          <m:r>
                            <a:rPr lang="de-AT" sz="2800" i="1">
                              <a:latin typeface="Cambria Math" charset="0"/>
                              <a:ea typeface="Calibri" charset="0"/>
                              <a:cs typeface="Calibri" charset="0"/>
                            </a:rPr>
                            <m:t>(</m:t>
                          </m:r>
                          <m:f>
                            <m:fPr>
                              <m:type m:val="skw"/>
                              <m:ctrlPr>
                                <a:rPr lang="de-AT" sz="2800" i="1" smtClean="0">
                                  <a:latin typeface="Cambria Math" charset="0"/>
                                  <a:ea typeface="Calibri" charset="0"/>
                                  <a:cs typeface="Calibri" charset="0"/>
                                </a:rPr>
                              </m:ctrlPr>
                            </m:fPr>
                            <m:num>
                              <m:r>
                                <a:rPr lang="de-AT" sz="2800" b="0" i="1" smtClean="0">
                                  <a:latin typeface="Cambria Math" charset="0"/>
                                  <a:ea typeface="Calibri" charset="0"/>
                                  <a:cs typeface="Calibri" charset="0"/>
                                </a:rPr>
                                <m:t>𝑁</m:t>
                              </m:r>
                            </m:num>
                            <m:den>
                              <m:sSub>
                                <m:sSubPr>
                                  <m:ctrlPr>
                                    <a:rPr lang="en-US" sz="2800" i="1">
                                      <a:latin typeface="Cambria Math" charset="0"/>
                                      <a:ea typeface="Calibri" charset="0"/>
                                      <a:cs typeface="Calibri" charset="0"/>
                                    </a:rPr>
                                  </m:ctrlPr>
                                </m:sSubPr>
                                <m:e>
                                  <m:r>
                                    <a:rPr lang="de-AT" sz="2800" i="1">
                                      <a:latin typeface="Cambria Math" charset="0"/>
                                      <a:ea typeface="Calibri" charset="0"/>
                                      <a:cs typeface="Calibri" charset="0"/>
                                    </a:rPr>
                                    <m:t>𝑑𝑓</m:t>
                                  </m:r>
                                </m:e>
                                <m:sub>
                                  <m:r>
                                    <a:rPr lang="de-AT" sz="2800" b="0" i="1" smtClean="0">
                                      <a:latin typeface="Cambria Math" charset="0"/>
                                      <a:ea typeface="Calibri" charset="0"/>
                                      <a:cs typeface="Calibri" charset="0"/>
                                    </a:rPr>
                                    <m:t>𝑡</m:t>
                                  </m:r>
                                </m:sub>
                              </m:sSub>
                            </m:den>
                          </m:f>
                          <m:r>
                            <a:rPr lang="de-AT" sz="2800" i="1">
                              <a:latin typeface="Cambria Math" charset="0"/>
                              <a:ea typeface="Calibri" charset="0"/>
                              <a:cs typeface="Calibri" charset="0"/>
                            </a:rPr>
                            <m:t>)</m:t>
                          </m:r>
                        </m:e>
                      </m:func>
                    </m:oMath>
                  </m:oMathPara>
                </a14:m>
                <a:endParaRPr lang="en-US" sz="2800" dirty="0">
                  <a:latin typeface="Calibri" charset="0"/>
                  <a:ea typeface="Calibri" charset="0"/>
                  <a:cs typeface="Calibri" charset="0"/>
                </a:endParaRPr>
              </a:p>
              <a:p>
                <a:pPr lvl="1"/>
                <a:endParaRPr lang="en-US" dirty="0">
                  <a:latin typeface="Calibri" charset="0"/>
                  <a:ea typeface="ＭＳ Ｐゴシック"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8" t="-976" r="-782"/>
                </a:stretch>
              </a:blipFill>
            </p:spPr>
            <p:txBody>
              <a:bodyPr/>
              <a:lstStyle/>
              <a:p>
                <a:r>
                  <a:rPr lang="en-US">
                    <a:noFill/>
                  </a:rPr>
                  <a:t> </a:t>
                </a:r>
              </a:p>
            </p:txBody>
          </p:sp>
        </mc:Fallback>
      </mc:AlternateContent>
    </p:spTree>
    <p:extLst>
      <p:ext uri="{BB962C8B-B14F-4D97-AF65-F5344CB8AC3E}">
        <p14:creationId xmlns:p14="http://schemas.microsoft.com/office/powerpoint/2010/main" val="10763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IDF on ranking</a:t>
            </a:r>
            <a:endParaRPr lang="en-US" dirty="0"/>
          </a:p>
        </p:txBody>
      </p:sp>
      <p:sp>
        <p:nvSpPr>
          <p:cNvPr id="3" name="Content Placeholder 2"/>
          <p:cNvSpPr>
            <a:spLocks noGrp="1"/>
          </p:cNvSpPr>
          <p:nvPr>
            <p:ph idx="1"/>
          </p:nvPr>
        </p:nvSpPr>
        <p:spPr/>
        <p:txBody>
          <a:bodyPr>
            <a:normAutofit/>
          </a:bodyPr>
          <a:lstStyle/>
          <a:p>
            <a:r>
              <a:rPr lang="en-US" dirty="0" smtClean="0">
                <a:latin typeface="Calibri" charset="0"/>
                <a:ea typeface="ＭＳ Ｐゴシック" charset="0"/>
                <a:cs typeface="ＭＳ Ｐゴシック" charset="0"/>
              </a:rPr>
              <a:t>Does </a:t>
            </a:r>
            <a:r>
              <a:rPr lang="en-US" i="1" dirty="0" err="1" smtClean="0">
                <a:latin typeface="Calibri" charset="0"/>
                <a:ea typeface="ＭＳ Ｐゴシック" charset="0"/>
                <a:cs typeface="ＭＳ Ｐゴシック" charset="0"/>
              </a:rPr>
              <a:t>idf</a:t>
            </a:r>
            <a:r>
              <a:rPr lang="en-US" dirty="0" smtClean="0">
                <a:latin typeface="Calibri" charset="0"/>
                <a:ea typeface="ＭＳ Ｐゴシック" charset="0"/>
                <a:cs typeface="ＭＳ Ｐゴシック" charset="0"/>
              </a:rPr>
              <a:t> have an effect on ranking for one-term queries, like query “</a:t>
            </a:r>
            <a:r>
              <a:rPr lang="en-US" dirty="0" smtClean="0">
                <a:latin typeface="Calibri" charset="0"/>
                <a:ea typeface="ＭＳ Ｐゴシック" charset="0"/>
              </a:rPr>
              <a:t>iPhone”?</a:t>
            </a:r>
          </a:p>
          <a:p>
            <a:endParaRPr lang="en-US" dirty="0" smtClean="0">
              <a:latin typeface="Calibri" charset="0"/>
              <a:ea typeface="ＭＳ Ｐゴシック" charset="0"/>
            </a:endParaRPr>
          </a:p>
          <a:p>
            <a:r>
              <a:rPr lang="en-US" i="1" dirty="0" err="1" smtClean="0">
                <a:latin typeface="Calibri" charset="0"/>
                <a:ea typeface="ＭＳ Ｐゴシック" charset="0"/>
                <a:cs typeface="ＭＳ Ｐゴシック" charset="0"/>
              </a:rPr>
              <a:t>idf</a:t>
            </a:r>
            <a:r>
              <a:rPr lang="en-US" dirty="0" smtClean="0">
                <a:latin typeface="Calibri" charset="0"/>
                <a:ea typeface="ＭＳ Ｐゴシック" charset="0"/>
                <a:cs typeface="ＭＳ Ｐゴシック" charset="0"/>
              </a:rPr>
              <a:t> has no effect on ranking one term queries</a:t>
            </a:r>
          </a:p>
          <a:p>
            <a:pPr lvl="1"/>
            <a:r>
              <a:rPr lang="en-US" i="1" dirty="0" err="1" smtClean="0">
                <a:latin typeface="Calibri" charset="0"/>
                <a:ea typeface="ＭＳ Ｐゴシック" charset="0"/>
              </a:rPr>
              <a:t>idf</a:t>
            </a:r>
            <a:r>
              <a:rPr lang="en-US" dirty="0" smtClean="0">
                <a:latin typeface="Calibri" charset="0"/>
                <a:ea typeface="ＭＳ Ｐゴシック" charset="0"/>
              </a:rPr>
              <a:t> affects the ranking of documents for queries with at least two terms</a:t>
            </a:r>
          </a:p>
          <a:p>
            <a:pPr lvl="1"/>
            <a:r>
              <a:rPr lang="en-US" dirty="0" smtClean="0">
                <a:latin typeface="Calibri" charset="0"/>
                <a:ea typeface="ＭＳ Ｐゴシック" charset="0"/>
              </a:rPr>
              <a:t>For the query </a:t>
            </a:r>
            <a:r>
              <a:rPr lang="en-US" dirty="0" smtClean="0">
                <a:solidFill>
                  <a:srgbClr val="FF0000"/>
                </a:solidFill>
                <a:latin typeface="Calibri" charset="0"/>
                <a:ea typeface="ＭＳ Ｐゴシック" charset="0"/>
              </a:rPr>
              <a:t>capricious person</a:t>
            </a:r>
            <a:r>
              <a:rPr lang="en-US" dirty="0" smtClean="0">
                <a:latin typeface="Calibri" charset="0"/>
                <a:ea typeface="ＭＳ Ｐゴシック" charset="0"/>
              </a:rPr>
              <a:t>, </a:t>
            </a:r>
            <a:r>
              <a:rPr lang="en-US" i="1" dirty="0" err="1" smtClean="0">
                <a:latin typeface="Calibri" charset="0"/>
                <a:ea typeface="ＭＳ Ｐゴシック" charset="0"/>
              </a:rPr>
              <a:t>idf</a:t>
            </a:r>
            <a:r>
              <a:rPr lang="en-US" dirty="0" smtClean="0">
                <a:latin typeface="Calibri" charset="0"/>
                <a:ea typeface="ＭＳ Ｐゴシック" charset="0"/>
              </a:rPr>
              <a:t> weighting makes occurrences of </a:t>
            </a:r>
            <a:r>
              <a:rPr lang="en-US" dirty="0" smtClean="0">
                <a:solidFill>
                  <a:srgbClr val="FF0000"/>
                </a:solidFill>
                <a:latin typeface="Calibri" charset="0"/>
                <a:ea typeface="ＭＳ Ｐゴシック" charset="0"/>
              </a:rPr>
              <a:t>capricious </a:t>
            </a:r>
            <a:r>
              <a:rPr lang="en-US" dirty="0" smtClean="0">
                <a:latin typeface="Calibri" charset="0"/>
                <a:ea typeface="ＭＳ Ｐゴシック" charset="0"/>
              </a:rPr>
              <a:t>count for much more in the final document ranking than occurrences of </a:t>
            </a:r>
            <a:r>
              <a:rPr lang="en-US" dirty="0" smtClean="0">
                <a:solidFill>
                  <a:srgbClr val="FF0000"/>
                </a:solidFill>
                <a:latin typeface="Calibri" charset="0"/>
                <a:ea typeface="ＭＳ Ｐゴシック" charset="0"/>
              </a:rPr>
              <a:t>person</a:t>
            </a:r>
            <a:r>
              <a:rPr lang="en-US" dirty="0" smtClean="0">
                <a:latin typeface="Calibri" charset="0"/>
                <a:ea typeface="ＭＳ Ｐゴシック" charset="0"/>
              </a:rPr>
              <a:t>.</a:t>
            </a:r>
          </a:p>
          <a:p>
            <a:endParaRPr lang="en-US" dirty="0"/>
          </a:p>
        </p:txBody>
      </p:sp>
    </p:spTree>
    <p:extLst>
      <p:ext uri="{BB962C8B-B14F-4D97-AF65-F5344CB8AC3E}">
        <p14:creationId xmlns:p14="http://schemas.microsoft.com/office/powerpoint/2010/main" val="30400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latin typeface="Calibri" charset="0"/>
                <a:ea typeface="ＭＳ Ｐゴシック" charset="0"/>
                <a:cs typeface="ＭＳ Ｐゴシック" charset="0"/>
              </a:rPr>
              <a:t>tf-idf</a:t>
            </a:r>
            <a:r>
              <a:rPr lang="en-US" dirty="0" smtClean="0">
                <a:latin typeface="Calibri" charset="0"/>
                <a:ea typeface="ＭＳ Ｐゴシック" charset="0"/>
                <a:cs typeface="ＭＳ Ｐゴシック" charset="0"/>
              </a:rPr>
              <a:t> term weighting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338" y="1306286"/>
                <a:ext cx="8569325" cy="4819877"/>
              </a:xfrm>
            </p:spPr>
            <p:txBody>
              <a:bodyPr numCol="3">
                <a:normAutofit/>
              </a:bodyPr>
              <a:lstStyle/>
              <a:p>
                <a:r>
                  <a:rPr lang="en-US" dirty="0" smtClean="0">
                    <a:latin typeface="Calibri" charset="0"/>
                    <a:ea typeface="ＭＳ Ｐゴシック" charset="0"/>
                    <a:cs typeface="ＭＳ Ｐゴシック" charset="0"/>
                  </a:rPr>
                  <a:t>The </a:t>
                </a:r>
                <a:r>
                  <a:rPr lang="en-US" i="1" dirty="0" err="1" smtClean="0">
                    <a:latin typeface="Calibri" charset="0"/>
                    <a:ea typeface="ＭＳ Ｐゴシック" charset="0"/>
                    <a:cs typeface="ＭＳ Ｐゴシック" charset="0"/>
                  </a:rPr>
                  <a:t>tf-idf</a:t>
                </a:r>
                <a:r>
                  <a:rPr lang="en-US" dirty="0" smtClean="0">
                    <a:latin typeface="Calibri" charset="0"/>
                    <a:ea typeface="ＭＳ Ｐゴシック" charset="0"/>
                    <a:cs typeface="ＭＳ Ｐゴシック" charset="0"/>
                  </a:rPr>
                  <a:t> weight of a term is defined as the product of its </a:t>
                </a:r>
                <a:r>
                  <a:rPr lang="en-US" i="1" dirty="0" err="1" smtClean="0">
                    <a:latin typeface="Calibri" charset="0"/>
                    <a:ea typeface="ＭＳ Ｐゴシック" charset="0"/>
                    <a:cs typeface="ＭＳ Ｐゴシック" charset="0"/>
                  </a:rPr>
                  <a:t>tf</a:t>
                </a:r>
                <a:r>
                  <a:rPr lang="en-US" dirty="0" smtClean="0">
                    <a:latin typeface="Calibri" charset="0"/>
                    <a:ea typeface="ＭＳ Ｐゴシック" charset="0"/>
                    <a:cs typeface="ＭＳ Ｐゴシック" charset="0"/>
                  </a:rPr>
                  <a:t> weight in a document and </a:t>
                </a:r>
                <a:r>
                  <a:rPr lang="en-US" i="1" dirty="0" err="1" smtClean="0">
                    <a:latin typeface="Calibri" charset="0"/>
                    <a:ea typeface="ＭＳ Ｐゴシック" charset="0"/>
                    <a:cs typeface="ＭＳ Ｐゴシック" charset="0"/>
                  </a:rPr>
                  <a:t>idf</a:t>
                </a:r>
                <a:r>
                  <a:rPr lang="en-US" dirty="0" smtClean="0">
                    <a:latin typeface="Calibri" charset="0"/>
                    <a:ea typeface="ＭＳ Ｐゴシック" charset="0"/>
                    <a:cs typeface="ＭＳ Ｐゴシック" charset="0"/>
                  </a:rPr>
                  <a:t> weight.</a:t>
                </a:r>
              </a:p>
              <a:p>
                <a:r>
                  <a:rPr lang="en-US" dirty="0">
                    <a:latin typeface="Calibri" charset="0"/>
                    <a:ea typeface="ＭＳ Ｐゴシック" charset="0"/>
                    <a:cs typeface="ＭＳ Ｐゴシック" charset="0"/>
                  </a:rPr>
                  <a:t>Well-known weighting scheme in information retrieval</a:t>
                </a:r>
              </a:p>
              <a:p>
                <a:pPr lvl="1"/>
                <a:r>
                  <a:rPr lang="en-US" dirty="0">
                    <a:latin typeface="Calibri" charset="0"/>
                    <a:ea typeface="ＭＳ Ｐゴシック" charset="0"/>
                  </a:rPr>
                  <a:t>Note: the </a:t>
                </a:r>
                <a:r>
                  <a:rPr lang="ja-JP" altLang="en-US" dirty="0">
                    <a:latin typeface="Calibri" charset="0"/>
                    <a:ea typeface="ＭＳ Ｐゴシック" charset="0"/>
                  </a:rPr>
                  <a:t>“</a:t>
                </a:r>
                <a:r>
                  <a:rPr lang="en-US" dirty="0">
                    <a:latin typeface="Calibri" charset="0"/>
                    <a:ea typeface="ＭＳ Ｐゴシック" charset="0"/>
                  </a:rPr>
                  <a:t>-</a:t>
                </a:r>
                <a:r>
                  <a:rPr lang="ja-JP" altLang="en-US" dirty="0">
                    <a:latin typeface="Calibri" charset="0"/>
                    <a:ea typeface="ＭＳ Ｐゴシック" charset="0"/>
                  </a:rPr>
                  <a:t>”</a:t>
                </a:r>
                <a:r>
                  <a:rPr lang="en-US" dirty="0">
                    <a:latin typeface="Calibri" charset="0"/>
                    <a:ea typeface="ＭＳ Ｐゴシック" charset="0"/>
                  </a:rPr>
                  <a:t> in </a:t>
                </a:r>
                <a:r>
                  <a:rPr lang="en-US" i="1" dirty="0" err="1">
                    <a:latin typeface="Calibri" charset="0"/>
                    <a:ea typeface="ＭＳ Ｐゴシック" charset="0"/>
                  </a:rPr>
                  <a:t>tf-idf</a:t>
                </a:r>
                <a:r>
                  <a:rPr lang="en-US" dirty="0">
                    <a:latin typeface="Calibri" charset="0"/>
                    <a:ea typeface="ＭＳ Ｐゴシック" charset="0"/>
                  </a:rPr>
                  <a:t> is a hyphen, not a minus sign!</a:t>
                </a:r>
              </a:p>
              <a:p>
                <a:pPr lvl="1"/>
                <a:r>
                  <a:rPr lang="en-US" dirty="0">
                    <a:latin typeface="Calibri" charset="0"/>
                    <a:ea typeface="ＭＳ Ｐゴシック" charset="0"/>
                  </a:rPr>
                  <a:t>Alternative names: </a:t>
                </a:r>
                <a:r>
                  <a:rPr lang="en-US" i="1" dirty="0" err="1">
                    <a:latin typeface="Calibri" charset="0"/>
                    <a:ea typeface="ＭＳ Ｐゴシック" charset="0"/>
                  </a:rPr>
                  <a:t>tf.idf</a:t>
                </a:r>
                <a:r>
                  <a:rPr lang="en-US" dirty="0">
                    <a:latin typeface="Calibri" charset="0"/>
                    <a:ea typeface="ＭＳ Ｐゴシック" charset="0"/>
                  </a:rPr>
                  <a:t>, </a:t>
                </a:r>
                <a:r>
                  <a:rPr lang="en-US" i="1" dirty="0" err="1">
                    <a:latin typeface="Calibri" charset="0"/>
                    <a:ea typeface="ＭＳ Ｐゴシック" charset="0"/>
                  </a:rPr>
                  <a:t>tf</a:t>
                </a:r>
                <a:r>
                  <a:rPr lang="en-US" i="1" dirty="0">
                    <a:latin typeface="Calibri" charset="0"/>
                    <a:ea typeface="ＭＳ Ｐゴシック" charset="0"/>
                  </a:rPr>
                  <a:t> x </a:t>
                </a:r>
                <a:r>
                  <a:rPr lang="en-US" i="1" dirty="0" err="1" smtClean="0">
                    <a:latin typeface="Calibri" charset="0"/>
                    <a:ea typeface="ＭＳ Ｐゴシック" charset="0"/>
                  </a:rPr>
                  <a:t>idf</a:t>
                </a:r>
                <a:endParaRPr lang="en-US" dirty="0" smtClean="0">
                  <a:latin typeface="Calibri" charset="0"/>
                  <a:ea typeface="ＭＳ Ｐゴシック" charset="0"/>
                  <a:cs typeface="ＭＳ Ｐゴシック"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𝑡𝑓</m:t>
                          </m:r>
                          <m:r>
                            <m:rPr>
                              <m:nor/>
                            </m:rPr>
                            <a:rPr lang="en-US" i="1" dirty="0">
                              <a:latin typeface="Calibri" charset="0"/>
                              <a:ea typeface="ＭＳ Ｐゴシック" charset="0"/>
                            </a:rPr>
                            <m:t>−</m:t>
                          </m:r>
                          <m:r>
                            <a:rPr lang="de-AT" b="0" i="1" smtClean="0">
                              <a:latin typeface="Cambria Math" charset="0"/>
                              <a:ea typeface="Calibri" charset="0"/>
                              <a:cs typeface="Calibri" charset="0"/>
                            </a:rPr>
                            <m:t>𝑖𝑑𝑓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𝑓</m:t>
                          </m:r>
                        </m:sub>
                      </m:sSub>
                      <m:r>
                        <a:rPr lang="de-AT" i="1">
                          <a:latin typeface="Cambria Math" charset="0"/>
                          <a:ea typeface="Calibri" charset="0"/>
                          <a:cs typeface="Calibri" charset="0"/>
                        </a:rPr>
                        <m:t>=</m:t>
                      </m:r>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d>
                            <m:dPr>
                              <m:ctrlPr>
                                <a:rPr lang="de-AT" i="1">
                                  <a:latin typeface="Cambria Math" charset="0"/>
                                  <a:ea typeface="Calibri" charset="0"/>
                                  <a:cs typeface="Calibri" charset="0"/>
                                </a:rPr>
                              </m:ctrlPr>
                            </m:dPr>
                            <m:e>
                              <m:r>
                                <a:rPr lang="de-AT" i="1">
                                  <a:latin typeface="Cambria Math" charset="0"/>
                                  <a:ea typeface="Calibri" charset="0"/>
                                  <a:cs typeface="Calibri" charset="0"/>
                                </a:rPr>
                                <m:t>1+</m:t>
                              </m:r>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r>
                                    <a:rPr lang="de-AT" b="0" i="1" smtClean="0">
                                      <a:latin typeface="Cambria Math" charset="0"/>
                                      <a:ea typeface="Calibri" charset="0"/>
                                      <a:cs typeface="Calibri" charset="0"/>
                                    </a:rPr>
                                    <m:t>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𝑓</m:t>
                                  </m:r>
                                </m:sub>
                              </m:sSub>
                            </m:e>
                          </m:d>
                        </m:e>
                      </m:func>
                      <m:r>
                        <a:rPr lang="de-AT" i="1" smtClean="0">
                          <a:latin typeface="Cambria Math" charset="0"/>
                          <a:ea typeface="Cambria Math" charset="0"/>
                          <a:cs typeface="Cambria Math" charset="0"/>
                        </a:rPr>
                        <m:t>×</m:t>
                      </m:r>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r>
                            <a:rPr lang="de-AT" i="1">
                              <a:latin typeface="Cambria Math" charset="0"/>
                              <a:ea typeface="Calibri" charset="0"/>
                              <a:cs typeface="Calibri" charset="0"/>
                            </a:rPr>
                            <m:t>(</m:t>
                          </m:r>
                          <m:f>
                            <m:fPr>
                              <m:type m:val="skw"/>
                              <m:ctrlPr>
                                <a:rPr lang="de-AT" i="1">
                                  <a:latin typeface="Cambria Math" charset="0"/>
                                  <a:ea typeface="Calibri" charset="0"/>
                                  <a:cs typeface="Calibri" charset="0"/>
                                </a:rPr>
                              </m:ctrlPr>
                            </m:fPr>
                            <m:num>
                              <m:r>
                                <a:rPr lang="de-AT" i="1">
                                  <a:latin typeface="Cambria Math" charset="0"/>
                                  <a:ea typeface="Calibri" charset="0"/>
                                  <a:cs typeface="Calibri" charset="0"/>
                                </a:rPr>
                                <m:t>𝑁</m:t>
                              </m:r>
                            </m:num>
                            <m:den>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den>
                          </m:f>
                          <m:r>
                            <a:rPr lang="de-AT" i="1">
                              <a:latin typeface="Cambria Math" charset="0"/>
                              <a:ea typeface="Calibri" charset="0"/>
                              <a:cs typeface="Calibri" charset="0"/>
                            </a:rPr>
                            <m:t>)</m:t>
                          </m:r>
                        </m:e>
                      </m:func>
                    </m:oMath>
                  </m:oMathPara>
                </a14:m>
                <a:endParaRPr lang="en-US" dirty="0" smtClean="0">
                  <a:latin typeface="Calibri" charset="0"/>
                  <a:ea typeface="ＭＳ Ｐゴシック" charset="0"/>
                  <a:cs typeface="ＭＳ Ｐゴシック"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338" y="1306286"/>
                <a:ext cx="8569325" cy="4819877"/>
              </a:xfrm>
              <a:blipFill rotWithShape="0">
                <a:blip r:embed="rId3"/>
                <a:stretch>
                  <a:fillRect l="-1778" t="-1011"/>
                </a:stretch>
              </a:blipFill>
            </p:spPr>
            <p:txBody>
              <a:bodyPr/>
              <a:lstStyle/>
              <a:p>
                <a:r>
                  <a:rPr lang="en-US">
                    <a:noFill/>
                  </a:rPr>
                  <a:t> </a:t>
                </a:r>
              </a:p>
            </p:txBody>
          </p:sp>
        </mc:Fallback>
      </mc:AlternateContent>
      <p:graphicFrame>
        <p:nvGraphicFramePr>
          <p:cNvPr id="4" name="Tabelle 3"/>
          <p:cNvGraphicFramePr>
            <a:graphicFrameLocks noGrp="1"/>
          </p:cNvGraphicFramePr>
          <p:nvPr>
            <p:extLst>
              <p:ext uri="{D42A27DB-BD31-4B8C-83A1-F6EECF244321}">
                <p14:modId xmlns:p14="http://schemas.microsoft.com/office/powerpoint/2010/main" val="1424547332"/>
              </p:ext>
            </p:extLst>
          </p:nvPr>
        </p:nvGraphicFramePr>
        <p:xfrm>
          <a:off x="287337" y="4835114"/>
          <a:ext cx="8569326" cy="1097280"/>
        </p:xfrm>
        <a:graphic>
          <a:graphicData uri="http://schemas.openxmlformats.org/drawingml/2006/table">
            <a:tbl>
              <a:tblPr firstRow="1" bandRow="1">
                <a:tableStyleId>{2D5ABB26-0587-4C30-8999-92F81FD0307C}</a:tableStyleId>
              </a:tblPr>
              <a:tblGrid>
                <a:gridCol w="4284663"/>
                <a:gridCol w="4284663"/>
              </a:tblGrid>
              <a:tr h="370840">
                <a:tc>
                  <a:txBody>
                    <a:bodyPr/>
                    <a:lstStyle/>
                    <a:p>
                      <a:pPr algn="ctr"/>
                      <a:r>
                        <a:rPr lang="en-US" sz="2200" dirty="0" smtClean="0">
                          <a:latin typeface="Calibri" charset="0"/>
                          <a:ea typeface="Calibri" charset="0"/>
                          <a:cs typeface="Calibri" charset="0"/>
                        </a:rPr>
                        <a:t>increases with the number of occurrences within a document</a:t>
                      </a:r>
                      <a:endParaRPr lang="en-US" sz="2200" b="0" dirty="0">
                        <a:solidFill>
                          <a:schemeClr val="tx1"/>
                        </a:solidFill>
                        <a:latin typeface="Calibri" charset="0"/>
                        <a:ea typeface="Calibri" charset="0"/>
                        <a:cs typeface="Calibri"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Calibri" charset="0"/>
                          <a:ea typeface="Calibri" charset="0"/>
                          <a:cs typeface="Calibri" charset="0"/>
                        </a:rPr>
                        <a:t>increases with the rarity of the term in the collection</a:t>
                      </a:r>
                    </a:p>
                    <a:p>
                      <a:pPr algn="ctr"/>
                      <a:endParaRPr lang="en-US" sz="2200" b="0" dirty="0">
                        <a:solidFill>
                          <a:schemeClr val="tx1"/>
                        </a:solidFill>
                        <a:latin typeface="Calibri" charset="0"/>
                        <a:ea typeface="Calibri" charset="0"/>
                        <a:cs typeface="Calibri" charset="0"/>
                      </a:endParaRPr>
                    </a:p>
                  </a:txBody>
                  <a:tcPr/>
                </a:tc>
              </a:tr>
            </a:tbl>
          </a:graphicData>
        </a:graphic>
      </p:graphicFrame>
      <p:cxnSp>
        <p:nvCxnSpPr>
          <p:cNvPr id="5" name="Straight Arrow Connector 8"/>
          <p:cNvCxnSpPr/>
          <p:nvPr/>
        </p:nvCxnSpPr>
        <p:spPr>
          <a:xfrm flipV="1">
            <a:off x="2380343" y="3945222"/>
            <a:ext cx="1837948" cy="889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9"/>
          <p:cNvCxnSpPr/>
          <p:nvPr/>
        </p:nvCxnSpPr>
        <p:spPr>
          <a:xfrm flipH="1" flipV="1">
            <a:off x="5997431" y="3942361"/>
            <a:ext cx="214683" cy="8927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470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down)">
                                      <p:cBhvr>
                                        <p:cTn id="9" dur="500"/>
                                        <p:tgtEl>
                                          <p:spTgt spid="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normAutofit/>
          </a:bodyPr>
          <a:lstStyle/>
          <a:p>
            <a:r>
              <a:rPr lang="en-US" dirty="0" smtClean="0">
                <a:latin typeface="Calibri" charset="0"/>
                <a:ea typeface="ＭＳ Ｐゴシック" charset="0"/>
                <a:cs typeface="ＭＳ Ｐゴシック" charset="0"/>
              </a:rPr>
              <a:t>Final Score: VSM with </a:t>
            </a:r>
            <a:r>
              <a:rPr lang="en-US" i="1" dirty="0" err="1" smtClean="0">
                <a:latin typeface="Calibri" charset="0"/>
                <a:ea typeface="ＭＳ Ｐゴシック" charset="0"/>
                <a:cs typeface="ＭＳ Ｐゴシック" charset="0"/>
              </a:rPr>
              <a:t>tf-idf</a:t>
            </a:r>
            <a:endParaRPr lang="en-US" i="1" dirty="0">
              <a:latin typeface="Calibri" charset="0"/>
              <a:ea typeface="ＭＳ Ｐゴシック" charset="0"/>
              <a:cs typeface="ＭＳ Ｐゴシック" charset="0"/>
            </a:endParaRPr>
          </a:p>
        </p:txBody>
      </p:sp>
      <p:sp>
        <p:nvSpPr>
          <p:cNvPr id="8198" name="TextBox 5"/>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6.2.2</a:t>
            </a:r>
          </a:p>
        </p:txBody>
      </p:sp>
      <mc:AlternateContent xmlns:mc="http://schemas.openxmlformats.org/markup-compatibility/2006" xmlns:a14="http://schemas.microsoft.com/office/drawing/2010/main">
        <mc:Choice Requires="a14">
          <p:sp>
            <p:nvSpPr>
              <p:cNvPr id="2" name="Inhaltsplatzhalter 1"/>
              <p:cNvSpPr>
                <a:spLocks noGrp="1"/>
              </p:cNvSpPr>
              <p:nvPr>
                <p:ph idx="1"/>
              </p:nvPr>
            </p:nvSpPr>
            <p:spPr>
              <a:xfrm>
                <a:off x="287338" y="1335314"/>
                <a:ext cx="8569325" cy="4790849"/>
              </a:xfrm>
            </p:spPr>
            <p:txBody>
              <a:bodyPr/>
              <a:lstStyle/>
              <a:p>
                <a:r>
                  <a:rPr lang="en-US" dirty="0" smtClean="0">
                    <a:latin typeface="Calibri" charset="0"/>
                    <a:ea typeface="Calibri" charset="0"/>
                    <a:cs typeface="Calibri" charset="0"/>
                  </a:rPr>
                  <a:t>As a common practice</a:t>
                </a:r>
                <a:r>
                  <a:rPr lang="en-US" dirty="0">
                    <a:latin typeface="Calibri" charset="0"/>
                    <a:ea typeface="Calibri" charset="0"/>
                    <a:cs typeface="Calibri" charset="0"/>
                  </a:rPr>
                  <a:t>, VSM model </a:t>
                </a:r>
                <a:r>
                  <a:rPr lang="en-US" dirty="0" smtClean="0">
                    <a:latin typeface="Calibri" charset="0"/>
                    <a:ea typeface="Calibri" charset="0"/>
                    <a:cs typeface="Calibri" charset="0"/>
                  </a:rPr>
                  <a:t>uses </a:t>
                </a:r>
                <a:r>
                  <a:rPr lang="en-US" i="1" dirty="0" err="1" smtClean="0">
                    <a:latin typeface="Calibri" charset="0"/>
                    <a:ea typeface="Calibri" charset="0"/>
                    <a:cs typeface="Calibri" charset="0"/>
                  </a:rPr>
                  <a:t>tf-idf</a:t>
                </a:r>
                <a:r>
                  <a:rPr lang="en-US" dirty="0" smtClean="0">
                    <a:latin typeface="Calibri" charset="0"/>
                    <a:ea typeface="Calibri" charset="0"/>
                    <a:cs typeface="Calibri" charset="0"/>
                  </a:rPr>
                  <a:t> as the weight</a:t>
                </a:r>
              </a:p>
              <a:p>
                <a:r>
                  <a:rPr lang="en-US" dirty="0" smtClean="0">
                    <a:latin typeface="Calibri" charset="0"/>
                    <a:ea typeface="Calibri" charset="0"/>
                    <a:cs typeface="Calibri" charset="0"/>
                  </a:rPr>
                  <a:t>Having all together:</a:t>
                </a:r>
              </a:p>
              <a:p>
                <a:pPr lvl="1"/>
                <a:r>
                  <a:rPr lang="en-US" dirty="0" smtClean="0">
                    <a:latin typeface="Calibri" charset="0"/>
                    <a:ea typeface="Calibri" charset="0"/>
                    <a:cs typeface="Calibri" charset="0"/>
                  </a:rPr>
                  <a:t>The formula incorporates the normalization of Cosine</a:t>
                </a:r>
              </a:p>
              <a:p>
                <a:pPr lvl="1"/>
                <a:r>
                  <a:rPr lang="en-US" dirty="0" smtClean="0">
                    <a:latin typeface="Calibri" charset="0"/>
                    <a:ea typeface="Calibri" charset="0"/>
                    <a:cs typeface="Calibri" charset="0"/>
                  </a:rPr>
                  <a:t>It is calculated only on the common terms between document and query</a:t>
                </a:r>
              </a:p>
              <a:p>
                <a:pPr lvl="1"/>
                <a:r>
                  <a:rPr lang="en-US" i="1" dirty="0" err="1" smtClean="0">
                    <a:latin typeface="Calibri" charset="0"/>
                    <a:ea typeface="Calibri" charset="0"/>
                    <a:cs typeface="Calibri" charset="0"/>
                  </a:rPr>
                  <a:t>tf-idf</a:t>
                </a:r>
                <a:r>
                  <a:rPr lang="en-US" dirty="0" smtClean="0">
                    <a:latin typeface="Calibri" charset="0"/>
                    <a:ea typeface="Calibri" charset="0"/>
                    <a:cs typeface="Calibri" charset="0"/>
                  </a:rPr>
                  <a:t> of terms in query can also be added to the scoring function.</a:t>
                </a:r>
              </a:p>
              <a:p>
                <a:endParaRPr lang="en-US" dirty="0" smtClean="0">
                  <a:latin typeface="Calibri" charset="0"/>
                  <a:ea typeface="Calibri" charset="0"/>
                  <a:cs typeface="Calibri" charset="0"/>
                </a:endParaRPr>
              </a:p>
              <a:p>
                <a:pPr marL="0" indent="0">
                  <a:buNone/>
                </a:pPr>
                <a14:m>
                  <m:oMathPara xmlns:m="http://schemas.openxmlformats.org/officeDocument/2006/math">
                    <m:oMathParaPr>
                      <m:jc m:val="centerGroup"/>
                    </m:oMathParaPr>
                    <m:oMath xmlns:m="http://schemas.openxmlformats.org/officeDocument/2006/math">
                      <m:r>
                        <a:rPr lang="de-AT" i="1">
                          <a:latin typeface="Cambria Math" charset="0"/>
                          <a:ea typeface="Calibri" charset="0"/>
                          <a:cs typeface="Calibri" charset="0"/>
                        </a:rPr>
                        <m:t>𝑠𝑐𝑜𝑟𝑒</m:t>
                      </m:r>
                      <m:d>
                        <m:dPr>
                          <m:ctrlPr>
                            <a:rPr lang="de-AT" i="1">
                              <a:latin typeface="Cambria Math" charset="0"/>
                              <a:ea typeface="Calibri" charset="0"/>
                              <a:cs typeface="Calibri" charset="0"/>
                            </a:rPr>
                          </m:ctrlPr>
                        </m:dPr>
                        <m:e>
                          <m:r>
                            <a:rPr lang="de-AT" b="0" i="1" smtClean="0">
                              <a:latin typeface="Cambria Math" charset="0"/>
                              <a:ea typeface="Calibri" charset="0"/>
                              <a:cs typeface="Calibri" charset="0"/>
                            </a:rPr>
                            <m:t>𝑑</m:t>
                          </m:r>
                          <m:r>
                            <a:rPr lang="de-AT" i="1">
                              <a:latin typeface="Cambria Math" charset="0"/>
                              <a:ea typeface="Calibri" charset="0"/>
                              <a:cs typeface="Calibri" charset="0"/>
                            </a:rPr>
                            <m:t>,</m:t>
                          </m:r>
                          <m:r>
                            <a:rPr lang="de-AT" b="0" i="1" smtClean="0">
                              <a:latin typeface="Cambria Math" charset="0"/>
                              <a:ea typeface="Calibri" charset="0"/>
                              <a:cs typeface="Calibri" charset="0"/>
                            </a:rPr>
                            <m:t>𝑞</m:t>
                          </m:r>
                        </m:e>
                      </m:d>
                      <m:r>
                        <a:rPr lang="de-AT" i="1">
                          <a:latin typeface="Cambria Math" charset="0"/>
                          <a:ea typeface="Calibri" charset="0"/>
                          <a:cs typeface="Calibri" charset="0"/>
                        </a:rPr>
                        <m:t>=</m:t>
                      </m:r>
                      <m:nary>
                        <m:naryPr>
                          <m:chr m:val="∑"/>
                          <m:supHide m:val="on"/>
                          <m:ctrlPr>
                            <a:rPr lang="de-AT" i="1">
                              <a:latin typeface="Cambria Math" charset="0"/>
                              <a:ea typeface="Calibri" charset="0"/>
                              <a:cs typeface="Calibri" charset="0"/>
                            </a:rPr>
                          </m:ctrlPr>
                        </m:naryPr>
                        <m:sub>
                          <m:r>
                            <a:rPr lang="de-AT" b="0" i="1" smtClean="0">
                              <a:latin typeface="Cambria Math" charset="0"/>
                              <a:ea typeface="Calibri" charset="0"/>
                              <a:cs typeface="Calibri" charset="0"/>
                            </a:rPr>
                            <m:t>𝑡</m:t>
                          </m:r>
                          <m:r>
                            <a:rPr lang="de-AT" i="1">
                              <a:latin typeface="Cambria Math" charset="0"/>
                              <a:ea typeface="Cambria Math" charset="0"/>
                              <a:cs typeface="Cambria Math" charset="0"/>
                            </a:rPr>
                            <m:t>∈</m:t>
                          </m:r>
                          <m:r>
                            <m:rPr>
                              <m:brk m:alnAt="7"/>
                            </m:rPr>
                            <a:rPr lang="de-AT" b="0" i="1" smtClean="0">
                              <a:latin typeface="Cambria Math" charset="0"/>
                              <a:ea typeface="Calibri" charset="0"/>
                              <a:cs typeface="Calibri" charset="0"/>
                            </a:rPr>
                            <m:t>𝑑</m:t>
                          </m:r>
                          <m:r>
                            <a:rPr lang="de-AT" i="1">
                              <a:latin typeface="Cambria Math" charset="0"/>
                              <a:ea typeface="Cambria Math" charset="0"/>
                              <a:cs typeface="Cambria Math" charset="0"/>
                            </a:rPr>
                            <m:t>∩</m:t>
                          </m:r>
                          <m:r>
                            <a:rPr lang="de-AT" b="0" i="1" smtClean="0">
                              <a:latin typeface="Cambria Math" charset="0"/>
                              <a:ea typeface="Cambria Math" charset="0"/>
                              <a:cs typeface="Cambria Math" charset="0"/>
                            </a:rPr>
                            <m:t>𝑞</m:t>
                          </m:r>
                        </m:sub>
                        <m:sup/>
                        <m:e>
                          <m:f>
                            <m:fPr>
                              <m:ctrlPr>
                                <a:rPr lang="bg-BG" i="1">
                                  <a:latin typeface="Cambria Math" charset="0"/>
                                  <a:ea typeface="Calibri" charset="0"/>
                                  <a:cs typeface="Calibri" charset="0"/>
                                </a:rPr>
                              </m:ctrlPr>
                            </m:fPr>
                            <m:num>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d>
                                    <m:dPr>
                                      <m:ctrlPr>
                                        <a:rPr lang="de-AT" i="1">
                                          <a:latin typeface="Cambria Math" charset="0"/>
                                          <a:ea typeface="Calibri" charset="0"/>
                                          <a:cs typeface="Calibri" charset="0"/>
                                        </a:rPr>
                                      </m:ctrlPr>
                                    </m:dPr>
                                    <m:e>
                                      <m:r>
                                        <a:rPr lang="de-AT" i="1">
                                          <a:latin typeface="Cambria Math" charset="0"/>
                                          <a:ea typeface="Calibri" charset="0"/>
                                          <a:cs typeface="Calibri" charset="0"/>
                                        </a:rPr>
                                        <m:t>1+</m:t>
                                      </m:r>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r>
                                            <a:rPr lang="de-AT" b="0" i="1" smtClean="0">
                                              <a:latin typeface="Cambria Math" charset="0"/>
                                              <a:ea typeface="Calibri" charset="0"/>
                                              <a:cs typeface="Calibri" charset="0"/>
                                            </a:rPr>
                                            <m:t>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e>
                                  </m:d>
                                </m:e>
                              </m:func>
                              <m:r>
                                <a:rPr lang="de-AT" i="1">
                                  <a:latin typeface="Cambria Math" charset="0"/>
                                  <a:ea typeface="Calibri" charset="0"/>
                                  <a:cs typeface="Calibri" charset="0"/>
                                </a:rPr>
                                <m:t>.</m:t>
                              </m:r>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r>
                                    <a:rPr lang="de-AT" i="1">
                                      <a:latin typeface="Cambria Math" charset="0"/>
                                      <a:ea typeface="Calibri" charset="0"/>
                                      <a:cs typeface="Calibri" charset="0"/>
                                    </a:rPr>
                                    <m:t>(</m:t>
                                  </m:r>
                                  <m:f>
                                    <m:fPr>
                                      <m:type m:val="skw"/>
                                      <m:ctrlPr>
                                        <a:rPr lang="de-AT" i="1">
                                          <a:latin typeface="Cambria Math" charset="0"/>
                                          <a:ea typeface="Calibri" charset="0"/>
                                          <a:cs typeface="Calibri" charset="0"/>
                                        </a:rPr>
                                      </m:ctrlPr>
                                    </m:fPr>
                                    <m:num>
                                      <m:r>
                                        <a:rPr lang="de-AT" i="1">
                                          <a:latin typeface="Cambria Math" charset="0"/>
                                          <a:ea typeface="Calibri" charset="0"/>
                                          <a:cs typeface="Calibri" charset="0"/>
                                        </a:rPr>
                                        <m:t>𝑁</m:t>
                                      </m:r>
                                    </m:num>
                                    <m:den>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den>
                                  </m:f>
                                  <m:r>
                                    <a:rPr lang="de-AT" i="1">
                                      <a:latin typeface="Cambria Math" charset="0"/>
                                      <a:ea typeface="Calibri" charset="0"/>
                                      <a:cs typeface="Calibri" charset="0"/>
                                    </a:rPr>
                                    <m:t>)</m:t>
                                  </m:r>
                                </m:e>
                              </m:func>
                            </m:num>
                            <m:den>
                              <m:rad>
                                <m:radPr>
                                  <m:degHide m:val="on"/>
                                  <m:ctrlPr>
                                    <a:rPr lang="bg-BG" i="1">
                                      <a:latin typeface="Cambria Math" charset="0"/>
                                      <a:ea typeface="Calibri" charset="0"/>
                                      <a:cs typeface="Calibri" charset="0"/>
                                    </a:rPr>
                                  </m:ctrlPr>
                                </m:radPr>
                                <m:deg/>
                                <m:e>
                                  <m:nary>
                                    <m:naryPr>
                                      <m:chr m:val="∑"/>
                                      <m:supHide m:val="on"/>
                                      <m:ctrlPr>
                                        <a:rPr lang="bg-BG" i="1" smtClean="0">
                                          <a:latin typeface="Cambria Math" charset="0"/>
                                          <a:ea typeface="Calibri" charset="0"/>
                                          <a:cs typeface="Calibri" charset="0"/>
                                        </a:rPr>
                                      </m:ctrlPr>
                                    </m:naryPr>
                                    <m:sub>
                                      <m:r>
                                        <a:rPr lang="de-AT" i="1">
                                          <a:latin typeface="Cambria Math" charset="0"/>
                                          <a:ea typeface="Calibri" charset="0"/>
                                          <a:cs typeface="Calibri" charset="0"/>
                                        </a:rPr>
                                        <m:t>𝑡</m:t>
                                      </m:r>
                                      <m:r>
                                        <a:rPr lang="de-AT" i="1">
                                          <a:latin typeface="Cambria Math" charset="0"/>
                                          <a:ea typeface="Cambria Math" charset="0"/>
                                          <a:cs typeface="Cambria Math" charset="0"/>
                                        </a:rPr>
                                        <m:t>∈</m:t>
                                      </m:r>
                                      <m:r>
                                        <m:rPr>
                                          <m:brk m:alnAt="7"/>
                                        </m:rPr>
                                        <a:rPr lang="de-AT" i="1">
                                          <a:latin typeface="Cambria Math" charset="0"/>
                                          <a:ea typeface="Calibri" charset="0"/>
                                          <a:cs typeface="Calibri" charset="0"/>
                                        </a:rPr>
                                        <m:t>𝑑</m:t>
                                      </m:r>
                                    </m:sub>
                                    <m:sup/>
                                    <m:e>
                                      <m:sSup>
                                        <m:sSupPr>
                                          <m:ctrlPr>
                                            <a:rPr lang="de-AT" i="1">
                                              <a:latin typeface="Cambria Math" charset="0"/>
                                              <a:ea typeface="Calibri" charset="0"/>
                                              <a:cs typeface="Calibri" charset="0"/>
                                            </a:rPr>
                                          </m:ctrlPr>
                                        </m:sSupPr>
                                        <m:e>
                                          <m:d>
                                            <m:dPr>
                                              <m:begChr m:val="["/>
                                              <m:endChr m:val="]"/>
                                              <m:ctrlPr>
                                                <a:rPr lang="pt-BR" i="1">
                                                  <a:latin typeface="Cambria Math" charset="0"/>
                                                  <a:ea typeface="Calibri" charset="0"/>
                                                  <a:cs typeface="Calibri" charset="0"/>
                                                </a:rPr>
                                              </m:ctrlPr>
                                            </m:dPr>
                                            <m:e>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d>
                                                    <m:dPr>
                                                      <m:ctrlPr>
                                                        <a:rPr lang="de-AT" i="1">
                                                          <a:latin typeface="Cambria Math" charset="0"/>
                                                          <a:ea typeface="Calibri" charset="0"/>
                                                          <a:cs typeface="Calibri" charset="0"/>
                                                        </a:rPr>
                                                      </m:ctrlPr>
                                                    </m:dPr>
                                                    <m:e>
                                                      <m:r>
                                                        <a:rPr lang="de-AT" i="1">
                                                          <a:latin typeface="Cambria Math" charset="0"/>
                                                          <a:ea typeface="Calibri" charset="0"/>
                                                          <a:cs typeface="Calibri" charset="0"/>
                                                        </a:rPr>
                                                        <m:t>1+</m:t>
                                                      </m:r>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m:t>
                                                          </m:r>
                                                          <m:r>
                                                            <a:rPr lang="de-AT" b="0" i="1" smtClean="0">
                                                              <a:latin typeface="Cambria Math" charset="0"/>
                                                              <a:ea typeface="Calibri" charset="0"/>
                                                              <a:cs typeface="Calibri" charset="0"/>
                                                            </a:rPr>
                                                            <m:t>𝑓</m:t>
                                                          </m:r>
                                                        </m:e>
                                                        <m:sub>
                                                          <m:r>
                                                            <a:rPr lang="de-AT" b="0" i="1" smtClean="0">
                                                              <a:latin typeface="Cambria Math" charset="0"/>
                                                              <a:ea typeface="Calibri" charset="0"/>
                                                              <a:cs typeface="Calibri" charset="0"/>
                                                            </a:rPr>
                                                            <m:t>𝑡</m:t>
                                                          </m:r>
                                                          <m:r>
                                                            <a:rPr lang="de-AT" b="0" i="1" smtClean="0">
                                                              <a:latin typeface="Cambria Math" charset="0"/>
                                                              <a:ea typeface="Calibri" charset="0"/>
                                                              <a:cs typeface="Calibri" charset="0"/>
                                                            </a:rPr>
                                                            <m:t>,</m:t>
                                                          </m:r>
                                                          <m:r>
                                                            <a:rPr lang="de-AT" b="0" i="1" smtClean="0">
                                                              <a:latin typeface="Cambria Math" charset="0"/>
                                                              <a:ea typeface="Calibri" charset="0"/>
                                                              <a:cs typeface="Calibri" charset="0"/>
                                                            </a:rPr>
                                                            <m:t>𝑑</m:t>
                                                          </m:r>
                                                        </m:sub>
                                                      </m:sSub>
                                                    </m:e>
                                                  </m:d>
                                                </m:e>
                                              </m:func>
                                              <m:r>
                                                <a:rPr lang="de-AT" i="1">
                                                  <a:latin typeface="Cambria Math" charset="0"/>
                                                  <a:ea typeface="Calibri" charset="0"/>
                                                  <a:cs typeface="Calibri" charset="0"/>
                                                </a:rPr>
                                                <m:t>.</m:t>
                                              </m:r>
                                              <m:func>
                                                <m:funcPr>
                                                  <m:ctrlPr>
                                                    <a:rPr lang="de-AT" i="1">
                                                      <a:latin typeface="Cambria Math" charset="0"/>
                                                      <a:ea typeface="Calibri" charset="0"/>
                                                      <a:cs typeface="Calibri" charset="0"/>
                                                    </a:rPr>
                                                  </m:ctrlPr>
                                                </m:funcPr>
                                                <m:fName>
                                                  <m:r>
                                                    <m:rPr>
                                                      <m:sty m:val="p"/>
                                                    </m:rPr>
                                                    <a:rPr lang="de-AT">
                                                      <a:latin typeface="Cambria Math" charset="0"/>
                                                      <a:ea typeface="Calibri" charset="0"/>
                                                      <a:cs typeface="Calibri" charset="0"/>
                                                    </a:rPr>
                                                    <m:t>log</m:t>
                                                  </m:r>
                                                </m:fName>
                                                <m:e>
                                                  <m:r>
                                                    <a:rPr lang="de-AT" i="1">
                                                      <a:latin typeface="Cambria Math" charset="0"/>
                                                      <a:ea typeface="Calibri" charset="0"/>
                                                      <a:cs typeface="Calibri" charset="0"/>
                                                    </a:rPr>
                                                    <m:t>(</m:t>
                                                  </m:r>
                                                  <m:f>
                                                    <m:fPr>
                                                      <m:type m:val="skw"/>
                                                      <m:ctrlPr>
                                                        <a:rPr lang="de-AT" i="1">
                                                          <a:latin typeface="Cambria Math" charset="0"/>
                                                          <a:ea typeface="Calibri" charset="0"/>
                                                          <a:cs typeface="Calibri" charset="0"/>
                                                        </a:rPr>
                                                      </m:ctrlPr>
                                                    </m:fPr>
                                                    <m:num>
                                                      <m:r>
                                                        <a:rPr lang="de-AT" i="1">
                                                          <a:latin typeface="Cambria Math" charset="0"/>
                                                          <a:ea typeface="Calibri" charset="0"/>
                                                          <a:cs typeface="Calibri" charset="0"/>
                                                        </a:rPr>
                                                        <m:t>𝑁</m:t>
                                                      </m:r>
                                                    </m:num>
                                                    <m:den>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𝑑𝑓</m:t>
                                                          </m:r>
                                                        </m:e>
                                                        <m:sub>
                                                          <m:r>
                                                            <a:rPr lang="de-AT" b="0" i="1" smtClean="0">
                                                              <a:latin typeface="Cambria Math" charset="0"/>
                                                              <a:ea typeface="Calibri" charset="0"/>
                                                              <a:cs typeface="Calibri" charset="0"/>
                                                            </a:rPr>
                                                            <m:t>𝑡</m:t>
                                                          </m:r>
                                                        </m:sub>
                                                      </m:sSub>
                                                    </m:den>
                                                  </m:f>
                                                  <m:r>
                                                    <a:rPr lang="de-AT" i="1">
                                                      <a:latin typeface="Cambria Math" charset="0"/>
                                                      <a:ea typeface="Calibri" charset="0"/>
                                                      <a:cs typeface="Calibri" charset="0"/>
                                                    </a:rPr>
                                                    <m:t>)</m:t>
                                                  </m:r>
                                                </m:e>
                                              </m:func>
                                            </m:e>
                                          </m:d>
                                        </m:e>
                                        <m:sup>
                                          <m:r>
                                            <a:rPr lang="de-AT" i="1">
                                              <a:latin typeface="Cambria Math" charset="0"/>
                                              <a:ea typeface="Calibri" charset="0"/>
                                              <a:cs typeface="Calibri" charset="0"/>
                                            </a:rPr>
                                            <m:t>2</m:t>
                                          </m:r>
                                        </m:sup>
                                      </m:sSup>
                                    </m:e>
                                  </m:nary>
                                </m:e>
                              </m:rad>
                            </m:den>
                          </m:f>
                        </m:e>
                      </m:nary>
                    </m:oMath>
                  </m:oMathPara>
                </a14:m>
                <a:endParaRPr lang="en-US" dirty="0" smtClean="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mc:Choice>
        <mc:Fallback xmlns="">
          <p:sp>
            <p:nvSpPr>
              <p:cNvPr id="2" name="Inhaltsplatzhalter 1"/>
              <p:cNvSpPr>
                <a:spLocks noGrp="1" noRot="1" noChangeAspect="1" noMove="1" noResize="1" noEditPoints="1" noAdjustHandles="1" noChangeArrowheads="1" noChangeShapeType="1" noTextEdit="1"/>
              </p:cNvSpPr>
              <p:nvPr>
                <p:ph idx="1"/>
              </p:nvPr>
            </p:nvSpPr>
            <p:spPr>
              <a:xfrm>
                <a:off x="287338" y="1335314"/>
                <a:ext cx="8569325" cy="4790849"/>
              </a:xfrm>
              <a:blipFill rotWithShape="0">
                <a:blip r:embed="rId3"/>
                <a:stretch>
                  <a:fillRect l="-1778" t="-1018"/>
                </a:stretch>
              </a:blipFill>
            </p:spPr>
            <p:txBody>
              <a:bodyPr/>
              <a:lstStyle/>
              <a:p>
                <a:r>
                  <a:rPr lang="en-US">
                    <a:noFill/>
                  </a:rPr>
                  <a:t> </a:t>
                </a:r>
              </a:p>
            </p:txBody>
          </p:sp>
        </mc:Fallback>
      </mc:AlternateContent>
    </p:spTree>
    <p:extLst>
      <p:ext uri="{BB962C8B-B14F-4D97-AF65-F5344CB8AC3E}">
        <p14:creationId xmlns:p14="http://schemas.microsoft.com/office/powerpoint/2010/main" val="2390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 - Summary</a:t>
            </a:r>
            <a:endParaRPr lang="en-US" dirty="0"/>
          </a:p>
        </p:txBody>
      </p:sp>
      <p:sp>
        <p:nvSpPr>
          <p:cNvPr id="3" name="Content Placeholder 2"/>
          <p:cNvSpPr>
            <a:spLocks noGrp="1"/>
          </p:cNvSpPr>
          <p:nvPr>
            <p:ph idx="1"/>
          </p:nvPr>
        </p:nvSpPr>
        <p:spPr>
          <a:xfrm>
            <a:off x="457200" y="1257167"/>
            <a:ext cx="8151223" cy="4568868"/>
          </a:xfrm>
        </p:spPr>
        <p:txBody>
          <a:bodyPr/>
          <a:lstStyle/>
          <a:p>
            <a:r>
              <a:rPr lang="en-US" dirty="0" smtClean="0">
                <a:latin typeface="Calibri" charset="0"/>
                <a:ea typeface="Calibri" charset="0"/>
                <a:cs typeface="Calibri" charset="0"/>
              </a:rPr>
              <a:t>Every query and document is represented as a </a:t>
            </a:r>
            <a:r>
              <a:rPr lang="en-US" dirty="0">
                <a:latin typeface="Calibri" charset="0"/>
                <a:ea typeface="Calibri" charset="0"/>
                <a:cs typeface="Calibri" charset="0"/>
              </a:rPr>
              <a:t>vector , </a:t>
            </a:r>
            <a:r>
              <a:rPr lang="en-US" dirty="0" smtClean="0">
                <a:latin typeface="Calibri" charset="0"/>
                <a:ea typeface="Calibri" charset="0"/>
                <a:cs typeface="Calibri" charset="0"/>
              </a:rPr>
              <a:t>commonly with </a:t>
            </a:r>
            <a:r>
              <a:rPr lang="en-US" i="1" dirty="0" err="1" smtClean="0">
                <a:latin typeface="Calibri" charset="0"/>
                <a:ea typeface="Calibri" charset="0"/>
                <a:cs typeface="Calibri" charset="0"/>
              </a:rPr>
              <a:t>tf-idf</a:t>
            </a:r>
            <a:r>
              <a:rPr lang="en-US" dirty="0" smtClean="0">
                <a:latin typeface="Calibri" charset="0"/>
                <a:ea typeface="Calibri" charset="0"/>
                <a:cs typeface="Calibri" charset="0"/>
              </a:rPr>
              <a:t> term weighting</a:t>
            </a:r>
          </a:p>
          <a:p>
            <a:r>
              <a:rPr lang="en-US" dirty="0">
                <a:latin typeface="Calibri" charset="0"/>
                <a:ea typeface="Calibri" charset="0"/>
                <a:cs typeface="Calibri" charset="0"/>
              </a:rPr>
              <a:t>Cosine function to estimate </a:t>
            </a:r>
            <a:r>
              <a:rPr lang="en-US" dirty="0" smtClean="0">
                <a:latin typeface="Calibri" charset="0"/>
                <a:ea typeface="Calibri" charset="0"/>
                <a:cs typeface="Calibri" charset="0"/>
              </a:rPr>
              <a:t>relevance</a:t>
            </a:r>
          </a:p>
          <a:p>
            <a:endParaRPr lang="en-US" dirty="0" smtClean="0">
              <a:latin typeface="Calibri" charset="0"/>
              <a:ea typeface="Calibri" charset="0"/>
              <a:cs typeface="Calibri" charset="0"/>
            </a:endParaRPr>
          </a:p>
          <a:p>
            <a:r>
              <a:rPr lang="en-US" dirty="0" smtClean="0">
                <a:latin typeface="Calibri" charset="0"/>
                <a:ea typeface="Calibri" charset="0"/>
                <a:cs typeface="Calibri" charset="0"/>
              </a:rPr>
              <a:t>The</a:t>
            </a:r>
            <a:r>
              <a:rPr lang="en-US" i="1" dirty="0" smtClean="0">
                <a:latin typeface="Calibri" charset="0"/>
                <a:ea typeface="Calibri" charset="0"/>
                <a:cs typeface="Calibri" charset="0"/>
              </a:rPr>
              <a:t> </a:t>
            </a:r>
            <a:r>
              <a:rPr lang="en-US" i="1" dirty="0" err="1" smtClean="0">
                <a:latin typeface="Calibri" charset="0"/>
                <a:ea typeface="Calibri" charset="0"/>
                <a:cs typeface="Calibri" charset="0"/>
              </a:rPr>
              <a:t>tf</a:t>
            </a:r>
            <a:r>
              <a:rPr lang="en-US" dirty="0" smtClean="0">
                <a:latin typeface="Calibri" charset="0"/>
                <a:ea typeface="Calibri" charset="0"/>
                <a:cs typeface="Calibri" charset="0"/>
              </a:rPr>
              <a:t> factor boosts the weighting where dampened with log</a:t>
            </a:r>
          </a:p>
          <a:p>
            <a:r>
              <a:rPr lang="en-US" dirty="0" smtClean="0">
                <a:latin typeface="Calibri" charset="0"/>
                <a:ea typeface="Calibri" charset="0"/>
                <a:cs typeface="Calibri" charset="0"/>
              </a:rPr>
              <a:t> </a:t>
            </a:r>
            <a:r>
              <a:rPr lang="en-US" dirty="0">
                <a:latin typeface="Calibri" charset="0"/>
                <a:ea typeface="Calibri" charset="0"/>
                <a:cs typeface="Calibri" charset="0"/>
              </a:rPr>
              <a:t>The</a:t>
            </a:r>
            <a:r>
              <a:rPr lang="en-US" i="1" dirty="0">
                <a:latin typeface="Calibri" charset="0"/>
                <a:ea typeface="Calibri" charset="0"/>
                <a:cs typeface="Calibri" charset="0"/>
              </a:rPr>
              <a:t> </a:t>
            </a:r>
            <a:r>
              <a:rPr lang="en-US" i="1" dirty="0" err="1" smtClean="0">
                <a:latin typeface="Calibri" charset="0"/>
                <a:ea typeface="Calibri" charset="0"/>
                <a:cs typeface="Calibri" charset="0"/>
              </a:rPr>
              <a:t>idf</a:t>
            </a:r>
            <a:r>
              <a:rPr lang="en-US" dirty="0" smtClean="0">
                <a:latin typeface="Calibri" charset="0"/>
                <a:ea typeface="Calibri" charset="0"/>
                <a:cs typeface="Calibri" charset="0"/>
              </a:rPr>
              <a:t> factor discriminates between important and non-important terms</a:t>
            </a:r>
            <a:endParaRPr lang="en-US" dirty="0">
              <a:latin typeface="Calibri" charset="0"/>
              <a:ea typeface="Calibri" charset="0"/>
              <a:cs typeface="Calibri" charset="0"/>
            </a:endParaRPr>
          </a:p>
          <a:p>
            <a:r>
              <a:rPr lang="en-US" dirty="0" smtClean="0">
                <a:latin typeface="Calibri" charset="0"/>
                <a:ea typeface="Calibri" charset="0"/>
                <a:cs typeface="Calibri" charset="0"/>
              </a:rPr>
              <a:t>Cosine function applies length </a:t>
            </a:r>
            <a:r>
              <a:rPr lang="en-US" dirty="0">
                <a:latin typeface="Calibri" charset="0"/>
                <a:ea typeface="Calibri" charset="0"/>
                <a:cs typeface="Calibri" charset="0"/>
              </a:rPr>
              <a:t>normalization</a:t>
            </a:r>
            <a:endParaRPr lang="en-US" dirty="0" smtClean="0">
              <a:latin typeface="Calibri" charset="0"/>
              <a:ea typeface="Calibri" charset="0"/>
              <a:cs typeface="Calibri" charset="0"/>
            </a:endParaRP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18852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latin typeface="Calibri" charset="0"/>
                <a:ea typeface="Calibri" charset="0"/>
                <a:cs typeface="Calibri" charset="0"/>
              </a:rPr>
              <a:t>Recap of last lecture</a:t>
            </a:r>
          </a:p>
          <a:p>
            <a:r>
              <a:rPr lang="en-US" sz="2800" dirty="0" smtClean="0">
                <a:latin typeface="Calibri" charset="0"/>
                <a:ea typeface="Calibri" charset="0"/>
                <a:cs typeface="Calibri" charset="0"/>
              </a:rPr>
              <a:t>Scoring and Retrieval Models</a:t>
            </a:r>
          </a:p>
          <a:p>
            <a:pPr lvl="1"/>
            <a:r>
              <a:rPr lang="en-US" sz="2400" dirty="0" smtClean="0">
                <a:solidFill>
                  <a:schemeClr val="bg1">
                    <a:lumMod val="65000"/>
                  </a:schemeClr>
                </a:solidFill>
                <a:latin typeface="Calibri" charset="0"/>
                <a:ea typeface="Calibri" charset="0"/>
                <a:cs typeface="Calibri" charset="0"/>
              </a:rPr>
              <a:t>Boolean Retrieval (last lecture)</a:t>
            </a:r>
            <a:endParaRPr lang="en-US" sz="2400" dirty="0" smtClean="0">
              <a:latin typeface="Calibri" charset="0"/>
              <a:ea typeface="Calibri" charset="0"/>
              <a:cs typeface="Calibri" charset="0"/>
            </a:endParaRPr>
          </a:p>
          <a:p>
            <a:pPr lvl="1"/>
            <a:r>
              <a:rPr lang="en-US" sz="2400" dirty="0" smtClean="0">
                <a:latin typeface="Calibri" charset="0"/>
                <a:ea typeface="Calibri" charset="0"/>
                <a:cs typeface="Calibri" charset="0"/>
              </a:rPr>
              <a:t>Vector-Space Model (this lecture)</a:t>
            </a:r>
          </a:p>
          <a:p>
            <a:pPr lvl="1"/>
            <a:r>
              <a:rPr lang="en-US" sz="2400" dirty="0" smtClean="0">
                <a:solidFill>
                  <a:schemeClr val="bg1">
                    <a:lumMod val="65000"/>
                  </a:schemeClr>
                </a:solidFill>
                <a:latin typeface="Calibri" charset="0"/>
                <a:ea typeface="Calibri" charset="0"/>
                <a:cs typeface="Calibri" charset="0"/>
              </a:rPr>
              <a:t>Probabilistic Retrieval Models (upcoming lectures)</a:t>
            </a:r>
          </a:p>
          <a:p>
            <a:r>
              <a:rPr lang="en-US" sz="2800" u="sng" dirty="0" smtClean="0">
                <a:latin typeface="Calibri" charset="0"/>
                <a:ea typeface="Calibri" charset="0"/>
                <a:cs typeface="Calibri" charset="0"/>
              </a:rPr>
              <a:t>Efficient scoring and ranking</a:t>
            </a:r>
          </a:p>
          <a:p>
            <a:endParaRPr lang="en-US" sz="2800" dirty="0">
              <a:solidFill>
                <a:schemeClr val="bg1">
                  <a:lumMod val="65000"/>
                </a:schemeClr>
              </a:solidFill>
              <a:latin typeface="Calibri" charset="0"/>
              <a:ea typeface="Calibri" charset="0"/>
              <a:cs typeface="Calibri" charset="0"/>
            </a:endParaRPr>
          </a:p>
        </p:txBody>
      </p:sp>
    </p:spTree>
    <p:extLst>
      <p:ext uri="{BB962C8B-B14F-4D97-AF65-F5344CB8AC3E}">
        <p14:creationId xmlns:p14="http://schemas.microsoft.com/office/powerpoint/2010/main" val="626484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dirty="0">
                <a:ea typeface="宋体" charset="0"/>
                <a:cs typeface="宋体" charset="0"/>
              </a:rPr>
              <a:t>Recap: </a:t>
            </a:r>
            <a:r>
              <a:rPr lang="en-US" dirty="0" smtClean="0">
                <a:ea typeface="ＭＳ Ｐゴシック" charset="0"/>
                <a:cs typeface="ＭＳ Ｐゴシック" charset="0"/>
              </a:rPr>
              <a:t>Search </a:t>
            </a:r>
            <a:r>
              <a:rPr lang="en-US" altLang="zh-CN" dirty="0">
                <a:ea typeface="宋体" charset="0"/>
                <a:cs typeface="宋体" charset="0"/>
              </a:rPr>
              <a:t>with </a:t>
            </a:r>
            <a:r>
              <a:rPr lang="en-US" altLang="zh-CN" dirty="0" smtClean="0">
                <a:ea typeface="宋体" charset="0"/>
                <a:cs typeface="宋体" charset="0"/>
              </a:rPr>
              <a:t>inverted index</a:t>
            </a:r>
            <a:endParaRPr lang="en-US" dirty="0">
              <a:ea typeface="ＭＳ Ｐゴシック" charset="0"/>
              <a:cs typeface="ＭＳ Ｐゴシック" charset="0"/>
            </a:endParaRPr>
          </a:p>
        </p:txBody>
      </p:sp>
      <p:sp>
        <p:nvSpPr>
          <p:cNvPr id="26627" name="Text Box 4"/>
          <p:cNvSpPr txBox="1">
            <a:spLocks noChangeArrowheads="1"/>
          </p:cNvSpPr>
          <p:nvPr/>
        </p:nvSpPr>
        <p:spPr bwMode="auto">
          <a:xfrm>
            <a:off x="381000" y="3807737"/>
            <a:ext cx="11763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Brutus</a:t>
            </a:r>
          </a:p>
        </p:txBody>
      </p:sp>
      <p:sp>
        <p:nvSpPr>
          <p:cNvPr id="26628" name="Text Box 5"/>
          <p:cNvSpPr txBox="1">
            <a:spLocks noChangeArrowheads="1"/>
          </p:cNvSpPr>
          <p:nvPr/>
        </p:nvSpPr>
        <p:spPr bwMode="auto">
          <a:xfrm>
            <a:off x="381000" y="4341137"/>
            <a:ext cx="128587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Caesar</a:t>
            </a:r>
          </a:p>
        </p:txBody>
      </p:sp>
      <p:sp>
        <p:nvSpPr>
          <p:cNvPr id="26629" name="Text Box 6"/>
          <p:cNvSpPr txBox="1">
            <a:spLocks noChangeArrowheads="1"/>
          </p:cNvSpPr>
          <p:nvPr/>
        </p:nvSpPr>
        <p:spPr bwMode="auto">
          <a:xfrm>
            <a:off x="381000" y="4874537"/>
            <a:ext cx="174942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Calpurnia</a:t>
            </a:r>
          </a:p>
        </p:txBody>
      </p:sp>
      <p:sp>
        <p:nvSpPr>
          <p:cNvPr id="26630" name="AutoShape 7"/>
          <p:cNvSpPr>
            <a:spLocks noChangeArrowheads="1"/>
          </p:cNvSpPr>
          <p:nvPr/>
        </p:nvSpPr>
        <p:spPr bwMode="auto">
          <a:xfrm>
            <a:off x="2057400" y="3883937"/>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1" name="AutoShape 8"/>
          <p:cNvSpPr>
            <a:spLocks noChangeArrowheads="1"/>
          </p:cNvSpPr>
          <p:nvPr/>
        </p:nvSpPr>
        <p:spPr bwMode="auto">
          <a:xfrm>
            <a:off x="2057400" y="4417337"/>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32" name="Group 26"/>
          <p:cNvGrpSpPr>
            <a:grpSpLocks/>
          </p:cNvGrpSpPr>
          <p:nvPr/>
        </p:nvGrpSpPr>
        <p:grpSpPr bwMode="auto">
          <a:xfrm>
            <a:off x="3276600" y="4950737"/>
            <a:ext cx="4876800" cy="304800"/>
            <a:chOff x="2064" y="2448"/>
            <a:chExt cx="3072" cy="192"/>
          </a:xfrm>
        </p:grpSpPr>
        <p:sp>
          <p:nvSpPr>
            <p:cNvPr id="26692"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93"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4"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5"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6"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grpSp>
        <p:nvGrpSpPr>
          <p:cNvPr id="26633" name="Group 51"/>
          <p:cNvGrpSpPr>
            <a:grpSpLocks/>
          </p:cNvGrpSpPr>
          <p:nvPr/>
        </p:nvGrpSpPr>
        <p:grpSpPr bwMode="auto">
          <a:xfrm>
            <a:off x="3276600" y="4341137"/>
            <a:ext cx="4943475" cy="457200"/>
            <a:chOff x="2064" y="2688"/>
            <a:chExt cx="3114" cy="288"/>
          </a:xfrm>
        </p:grpSpPr>
        <p:grpSp>
          <p:nvGrpSpPr>
            <p:cNvPr id="26678" name="Group 20"/>
            <p:cNvGrpSpPr>
              <a:grpSpLocks/>
            </p:cNvGrpSpPr>
            <p:nvPr/>
          </p:nvGrpSpPr>
          <p:grpSpPr bwMode="auto">
            <a:xfrm>
              <a:off x="2064" y="2736"/>
              <a:ext cx="3072" cy="192"/>
              <a:chOff x="2064" y="2448"/>
              <a:chExt cx="3072" cy="192"/>
            </a:xfrm>
          </p:grpSpPr>
          <p:sp>
            <p:nvSpPr>
              <p:cNvPr id="26687"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88"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89"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0"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1"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79"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26680"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81"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82"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26683"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84"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85"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21</a:t>
              </a:r>
            </a:p>
          </p:txBody>
        </p:sp>
        <p:sp>
          <p:nvSpPr>
            <p:cNvPr id="26686"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34</a:t>
              </a:r>
            </a:p>
          </p:txBody>
        </p:sp>
      </p:grpSp>
      <p:grpSp>
        <p:nvGrpSpPr>
          <p:cNvPr id="26634" name="Group 52"/>
          <p:cNvGrpSpPr>
            <a:grpSpLocks/>
          </p:cNvGrpSpPr>
          <p:nvPr/>
        </p:nvGrpSpPr>
        <p:grpSpPr bwMode="auto">
          <a:xfrm>
            <a:off x="3276600" y="3807737"/>
            <a:ext cx="4876800" cy="457200"/>
            <a:chOff x="2064" y="2400"/>
            <a:chExt cx="3072" cy="288"/>
          </a:xfrm>
        </p:grpSpPr>
        <p:grpSp>
          <p:nvGrpSpPr>
            <p:cNvPr id="26664" name="Group 19"/>
            <p:cNvGrpSpPr>
              <a:grpSpLocks/>
            </p:cNvGrpSpPr>
            <p:nvPr/>
          </p:nvGrpSpPr>
          <p:grpSpPr bwMode="auto">
            <a:xfrm>
              <a:off x="2064" y="2448"/>
              <a:ext cx="3072" cy="192"/>
              <a:chOff x="2064" y="2448"/>
              <a:chExt cx="3072" cy="192"/>
            </a:xfrm>
          </p:grpSpPr>
          <p:sp>
            <p:nvSpPr>
              <p:cNvPr id="26673"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74"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5"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6"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7"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65"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66"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67"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68"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69"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70"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64</a:t>
              </a:r>
            </a:p>
          </p:txBody>
        </p:sp>
        <p:sp>
          <p:nvSpPr>
            <p:cNvPr id="26671"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72"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35" name="Text Box 48"/>
          <p:cNvSpPr txBox="1">
            <a:spLocks noChangeArrowheads="1"/>
          </p:cNvSpPr>
          <p:nvPr/>
        </p:nvSpPr>
        <p:spPr bwMode="auto">
          <a:xfrm>
            <a:off x="3276600" y="4874537"/>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36" name="AutoShape 49"/>
          <p:cNvSpPr>
            <a:spLocks noChangeArrowheads="1"/>
          </p:cNvSpPr>
          <p:nvPr/>
        </p:nvSpPr>
        <p:spPr bwMode="auto">
          <a:xfrm>
            <a:off x="2057400" y="4950737"/>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7" name="Text Box 50"/>
          <p:cNvSpPr txBox="1">
            <a:spLocks noChangeArrowheads="1"/>
          </p:cNvSpPr>
          <p:nvPr/>
        </p:nvSpPr>
        <p:spPr bwMode="auto">
          <a:xfrm>
            <a:off x="3895725" y="4874537"/>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38" name="Text Box 4"/>
          <p:cNvSpPr txBox="1">
            <a:spLocks noChangeArrowheads="1"/>
          </p:cNvSpPr>
          <p:nvPr/>
        </p:nvSpPr>
        <p:spPr bwMode="auto">
          <a:xfrm>
            <a:off x="381000" y="3207662"/>
            <a:ext cx="1309688"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Antony</a:t>
            </a:r>
          </a:p>
        </p:txBody>
      </p:sp>
      <p:sp>
        <p:nvSpPr>
          <p:cNvPr id="26639" name="AutoShape 7"/>
          <p:cNvSpPr>
            <a:spLocks noChangeArrowheads="1"/>
          </p:cNvSpPr>
          <p:nvPr/>
        </p:nvSpPr>
        <p:spPr bwMode="auto">
          <a:xfrm>
            <a:off x="2057400" y="3283862"/>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40" name="Group 52"/>
          <p:cNvGrpSpPr>
            <a:grpSpLocks/>
          </p:cNvGrpSpPr>
          <p:nvPr/>
        </p:nvGrpSpPr>
        <p:grpSpPr bwMode="auto">
          <a:xfrm>
            <a:off x="3276600" y="3207662"/>
            <a:ext cx="4876800" cy="461963"/>
            <a:chOff x="2064" y="2400"/>
            <a:chExt cx="3072" cy="291"/>
          </a:xfrm>
        </p:grpSpPr>
        <p:grpSp>
          <p:nvGrpSpPr>
            <p:cNvPr id="26650" name="Group 19"/>
            <p:cNvGrpSpPr>
              <a:grpSpLocks/>
            </p:cNvGrpSpPr>
            <p:nvPr/>
          </p:nvGrpSpPr>
          <p:grpSpPr bwMode="auto">
            <a:xfrm>
              <a:off x="2064" y="2448"/>
              <a:ext cx="3072" cy="192"/>
              <a:chOff x="2064" y="2448"/>
              <a:chExt cx="3072" cy="192"/>
            </a:xfrm>
          </p:grpSpPr>
          <p:sp>
            <p:nvSpPr>
              <p:cNvPr id="26659"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60"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1"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2"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3"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51"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52"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53"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54"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55"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56"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t>64</a:t>
              </a:r>
            </a:p>
          </p:txBody>
        </p:sp>
        <p:sp>
          <p:nvSpPr>
            <p:cNvPr id="26657"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58"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41" name="Text Box 50"/>
          <p:cNvSpPr txBox="1">
            <a:spLocks noChangeArrowheads="1"/>
          </p:cNvSpPr>
          <p:nvPr/>
        </p:nvSpPr>
        <p:spPr bwMode="auto">
          <a:xfrm>
            <a:off x="4532313" y="4884062"/>
            <a:ext cx="5730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4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7.1.2</a:t>
            </a:r>
          </a:p>
        </p:txBody>
      </p:sp>
      <p:sp>
        <p:nvSpPr>
          <p:cNvPr id="2" name="Textfeld 1"/>
          <p:cNvSpPr txBox="1"/>
          <p:nvPr/>
        </p:nvSpPr>
        <p:spPr>
          <a:xfrm>
            <a:off x="4093029" y="5500914"/>
            <a:ext cx="184731" cy="369332"/>
          </a:xfrm>
          <a:prstGeom prst="rect">
            <a:avLst/>
          </a:prstGeom>
          <a:noFill/>
        </p:spPr>
        <p:txBody>
          <a:bodyPr wrap="none" rtlCol="0">
            <a:spAutoFit/>
          </a:bodyPr>
          <a:lstStyle/>
          <a:p>
            <a:endParaRPr lang="en-US" dirty="0"/>
          </a:p>
        </p:txBody>
      </p:sp>
      <p:sp>
        <p:nvSpPr>
          <p:cNvPr id="77" name="Rectangle 3"/>
          <p:cNvSpPr txBox="1">
            <a:spLocks noChangeArrowheads="1"/>
          </p:cNvSpPr>
          <p:nvPr/>
        </p:nvSpPr>
        <p:spPr>
          <a:xfrm>
            <a:off x="287338" y="1357312"/>
            <a:ext cx="8569325" cy="1681173"/>
          </a:xfrm>
          <a:prstGeom prst="rect">
            <a:avLst/>
          </a:prstGeom>
        </p:spPr>
        <p:txBody>
          <a:bodyPr/>
          <a:lstStyle>
            <a:lvl1pPr marL="342900" indent="-342900" algn="l" rtl="0" eaLnBrk="1" fontAlgn="base" hangingPunct="1">
              <a:spcBef>
                <a:spcPct val="20000"/>
              </a:spcBef>
              <a:spcAft>
                <a:spcPct val="0"/>
              </a:spcAft>
              <a:buSzPct val="90000"/>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SzPct val="75000"/>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SzPct val="50000"/>
              <a:buFont typeface="Wingdings" pitchFamily="2" charset="2"/>
              <a:buChar char="§"/>
              <a:defRPr sz="2000">
                <a:solidFill>
                  <a:schemeClr val="tx1"/>
                </a:solidFill>
                <a:latin typeface="+mn-lt"/>
              </a:defRPr>
            </a:lvl9pPr>
          </a:lstStyle>
          <a:p>
            <a:pPr marL="457200" indent="-457200" defTabSz="914400">
              <a:buFont typeface="+mj-lt"/>
              <a:buAutoNum type="arabicPeriod"/>
            </a:pPr>
            <a:r>
              <a:rPr lang="en-US" altLang="zh-CN" kern="0" dirty="0" smtClean="0">
                <a:latin typeface="Calibri" charset="0"/>
                <a:ea typeface="宋体" charset="0"/>
                <a:cs typeface="宋体" charset="0"/>
              </a:rPr>
              <a:t>Fetch inverted index of query terms</a:t>
            </a:r>
          </a:p>
          <a:p>
            <a:pPr marL="457200" indent="-457200" defTabSz="914400">
              <a:buFont typeface="+mj-lt"/>
              <a:buAutoNum type="arabicPeriod"/>
            </a:pPr>
            <a:r>
              <a:rPr lang="en-US" altLang="zh-CN" kern="0" dirty="0" smtClean="0">
                <a:latin typeface="Calibri" charset="0"/>
                <a:ea typeface="宋体" charset="0"/>
                <a:cs typeface="宋体" charset="0"/>
              </a:rPr>
              <a:t>Calculate index for each document</a:t>
            </a:r>
          </a:p>
          <a:p>
            <a:pPr marL="457200" indent="-457200" defTabSz="914400">
              <a:buFont typeface="+mj-lt"/>
              <a:buAutoNum type="arabicPeriod"/>
            </a:pPr>
            <a:r>
              <a:rPr lang="en-US" altLang="zh-CN" kern="0" dirty="0" smtClean="0">
                <a:latin typeface="Calibri" charset="0"/>
                <a:ea typeface="宋体" charset="0"/>
                <a:cs typeface="宋体" charset="0"/>
              </a:rPr>
              <a:t>Retrieve top </a:t>
            </a:r>
            <a:r>
              <a:rPr lang="en-US" altLang="zh-CN" i="1" kern="0" dirty="0" smtClean="0">
                <a:latin typeface="Calibri" charset="0"/>
                <a:ea typeface="宋体" charset="0"/>
                <a:cs typeface="宋体" charset="0"/>
              </a:rPr>
              <a:t>K</a:t>
            </a:r>
            <a:r>
              <a:rPr lang="en-US" altLang="zh-CN" kern="0" dirty="0" smtClean="0">
                <a:latin typeface="Calibri" charset="0"/>
                <a:ea typeface="宋体" charset="0"/>
                <a:cs typeface="宋体" charset="0"/>
              </a:rPr>
              <a:t> documents</a:t>
            </a:r>
            <a:endParaRPr lang="en-US" altLang="zh-CN" i="1" kern="0" dirty="0">
              <a:latin typeface="Calibri" charset="0"/>
              <a:ea typeface="宋体" charset="0"/>
              <a:cs typeface="宋体" charset="0"/>
            </a:endParaRPr>
          </a:p>
        </p:txBody>
      </p:sp>
    </p:spTree>
    <p:extLst>
      <p:ext uri="{BB962C8B-B14F-4D97-AF65-F5344CB8AC3E}">
        <p14:creationId xmlns:p14="http://schemas.microsoft.com/office/powerpoint/2010/main" val="202070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bgerundetes Rechteck 7"/>
          <p:cNvSpPr/>
          <p:nvPr/>
        </p:nvSpPr>
        <p:spPr>
          <a:xfrm>
            <a:off x="2589820" y="465973"/>
            <a:ext cx="5064828" cy="437322"/>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global warming consequences</a:t>
            </a:r>
          </a:p>
        </p:txBody>
      </p:sp>
      <p:sp>
        <p:nvSpPr>
          <p:cNvPr id="10" name="Rechteck 9"/>
          <p:cNvSpPr/>
          <p:nvPr/>
        </p:nvSpPr>
        <p:spPr>
          <a:xfrm>
            <a:off x="222069" y="1645920"/>
            <a:ext cx="4310742" cy="5094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i-FI" sz="1200" dirty="0" err="1">
                <a:solidFill>
                  <a:schemeClr val="tx1"/>
                </a:solidFill>
              </a:rPr>
              <a:t>The</a:t>
            </a:r>
            <a:r>
              <a:rPr lang="fi-FI" sz="1200" dirty="0">
                <a:solidFill>
                  <a:schemeClr val="tx1"/>
                </a:solidFill>
              </a:rPr>
              <a:t> </a:t>
            </a:r>
            <a:r>
              <a:rPr lang="fi-FI" sz="1200" dirty="0" err="1">
                <a:solidFill>
                  <a:schemeClr val="tx1"/>
                </a:solidFill>
              </a:rPr>
              <a:t>effects</a:t>
            </a:r>
            <a:r>
              <a:rPr lang="fi-FI" sz="1200" dirty="0">
                <a:solidFill>
                  <a:schemeClr val="tx1"/>
                </a:solidFill>
              </a:rPr>
              <a:t> of </a:t>
            </a:r>
            <a:r>
              <a:rPr lang="fi-FI" sz="1200" dirty="0" err="1">
                <a:solidFill>
                  <a:schemeClr val="tx1"/>
                </a:solidFill>
              </a:rPr>
              <a:t>global</a:t>
            </a:r>
            <a:r>
              <a:rPr lang="fi-FI" sz="1200" dirty="0">
                <a:solidFill>
                  <a:schemeClr val="tx1"/>
                </a:solidFill>
              </a:rPr>
              <a:t> </a:t>
            </a:r>
            <a:r>
              <a:rPr lang="fi-FI" sz="1200" dirty="0" err="1">
                <a:solidFill>
                  <a:schemeClr val="tx1"/>
                </a:solidFill>
              </a:rPr>
              <a:t>warming</a:t>
            </a:r>
            <a:r>
              <a:rPr lang="fi-FI" sz="1200" dirty="0">
                <a:solidFill>
                  <a:schemeClr val="tx1"/>
                </a:solidFill>
              </a:rPr>
              <a:t> </a:t>
            </a:r>
            <a:r>
              <a:rPr lang="fi-FI" sz="1200" dirty="0" err="1">
                <a:solidFill>
                  <a:schemeClr val="tx1"/>
                </a:solidFill>
              </a:rPr>
              <a:t>are</a:t>
            </a:r>
            <a:r>
              <a:rPr lang="fi-FI" sz="1200" dirty="0">
                <a:solidFill>
                  <a:schemeClr val="tx1"/>
                </a:solidFill>
              </a:rPr>
              <a:t> </a:t>
            </a:r>
            <a:r>
              <a:rPr lang="fi-FI" sz="1200" dirty="0" err="1">
                <a:solidFill>
                  <a:schemeClr val="tx1"/>
                </a:solidFill>
              </a:rPr>
              <a:t>the</a:t>
            </a:r>
            <a:r>
              <a:rPr lang="fi-FI" sz="1200" dirty="0">
                <a:solidFill>
                  <a:schemeClr val="tx1"/>
                </a:solidFill>
              </a:rPr>
              <a:t> </a:t>
            </a:r>
            <a:r>
              <a:rPr lang="fi-FI" sz="1200" dirty="0" err="1">
                <a:solidFill>
                  <a:schemeClr val="tx1"/>
                </a:solidFill>
              </a:rPr>
              <a:t>environmental</a:t>
            </a:r>
            <a:r>
              <a:rPr lang="fi-FI" sz="1200" dirty="0">
                <a:solidFill>
                  <a:schemeClr val="tx1"/>
                </a:solidFill>
              </a:rPr>
              <a:t> and </a:t>
            </a:r>
            <a:r>
              <a:rPr lang="fi-FI" sz="1200" dirty="0" err="1">
                <a:solidFill>
                  <a:schemeClr val="tx1"/>
                </a:solidFill>
              </a:rPr>
              <a:t>social</a:t>
            </a:r>
            <a:r>
              <a:rPr lang="fi-FI" sz="1200" dirty="0">
                <a:solidFill>
                  <a:schemeClr val="tx1"/>
                </a:solidFill>
              </a:rPr>
              <a:t> </a:t>
            </a:r>
            <a:r>
              <a:rPr lang="fi-FI" sz="1200" dirty="0" err="1">
                <a:solidFill>
                  <a:schemeClr val="tx1"/>
                </a:solidFill>
              </a:rPr>
              <a:t>changes</a:t>
            </a:r>
            <a:r>
              <a:rPr lang="fi-FI" sz="1200" dirty="0">
                <a:solidFill>
                  <a:schemeClr val="tx1"/>
                </a:solidFill>
              </a:rPr>
              <a:t> </a:t>
            </a:r>
            <a:r>
              <a:rPr lang="fi-FI" sz="1200" dirty="0" err="1">
                <a:solidFill>
                  <a:schemeClr val="tx1"/>
                </a:solidFill>
              </a:rPr>
              <a:t>caused</a:t>
            </a:r>
            <a:r>
              <a:rPr lang="fi-FI" sz="1200" dirty="0">
                <a:solidFill>
                  <a:schemeClr val="tx1"/>
                </a:solidFill>
              </a:rPr>
              <a:t> (</a:t>
            </a:r>
            <a:r>
              <a:rPr lang="fi-FI" sz="1200" dirty="0" err="1">
                <a:solidFill>
                  <a:schemeClr val="tx1"/>
                </a:solidFill>
              </a:rPr>
              <a:t>directly</a:t>
            </a:r>
            <a:r>
              <a:rPr lang="fi-FI" sz="1200" dirty="0">
                <a:solidFill>
                  <a:schemeClr val="tx1"/>
                </a:solidFill>
              </a:rPr>
              <a:t> </a:t>
            </a:r>
            <a:r>
              <a:rPr lang="fi-FI" sz="1200" dirty="0" err="1">
                <a:solidFill>
                  <a:schemeClr val="tx1"/>
                </a:solidFill>
              </a:rPr>
              <a:t>or</a:t>
            </a:r>
            <a:r>
              <a:rPr lang="fi-FI" sz="1200" dirty="0">
                <a:solidFill>
                  <a:schemeClr val="tx1"/>
                </a:solidFill>
              </a:rPr>
              <a:t> </a:t>
            </a:r>
            <a:r>
              <a:rPr lang="fi-FI" sz="1200" dirty="0" err="1">
                <a:solidFill>
                  <a:schemeClr val="tx1"/>
                </a:solidFill>
              </a:rPr>
              <a:t>indirectly</a:t>
            </a:r>
            <a:r>
              <a:rPr lang="fi-FI" sz="1200" dirty="0">
                <a:solidFill>
                  <a:schemeClr val="tx1"/>
                </a:solidFill>
              </a:rPr>
              <a:t>) </a:t>
            </a:r>
            <a:r>
              <a:rPr lang="fi-FI" sz="1200" dirty="0" err="1">
                <a:solidFill>
                  <a:schemeClr val="tx1"/>
                </a:solidFill>
              </a:rPr>
              <a:t>by</a:t>
            </a:r>
            <a:r>
              <a:rPr lang="fi-FI" sz="1200" dirty="0">
                <a:solidFill>
                  <a:schemeClr val="tx1"/>
                </a:solidFill>
              </a:rPr>
              <a:t> </a:t>
            </a:r>
            <a:r>
              <a:rPr lang="fi-FI" sz="1200" dirty="0" err="1">
                <a:solidFill>
                  <a:schemeClr val="tx1"/>
                </a:solidFill>
              </a:rPr>
              <a:t>human</a:t>
            </a:r>
            <a:r>
              <a:rPr lang="fi-FI" sz="1200" dirty="0">
                <a:solidFill>
                  <a:schemeClr val="tx1"/>
                </a:solidFill>
              </a:rPr>
              <a:t> </a:t>
            </a:r>
            <a:r>
              <a:rPr lang="fi-FI" sz="1200" dirty="0" err="1">
                <a:solidFill>
                  <a:schemeClr val="tx1"/>
                </a:solidFill>
              </a:rPr>
              <a:t>emissions</a:t>
            </a:r>
            <a:r>
              <a:rPr lang="fi-FI" sz="1200" dirty="0">
                <a:solidFill>
                  <a:schemeClr val="tx1"/>
                </a:solidFill>
              </a:rPr>
              <a:t> of </a:t>
            </a:r>
            <a:r>
              <a:rPr lang="fi-FI" sz="1200" dirty="0" err="1">
                <a:solidFill>
                  <a:schemeClr val="tx1"/>
                </a:solidFill>
              </a:rPr>
              <a:t>greenhouse</a:t>
            </a:r>
            <a:r>
              <a:rPr lang="fi-FI" sz="1200" dirty="0">
                <a:solidFill>
                  <a:schemeClr val="tx1"/>
                </a:solidFill>
              </a:rPr>
              <a:t> </a:t>
            </a:r>
            <a:r>
              <a:rPr lang="fi-FI" sz="1200" dirty="0" err="1">
                <a:solidFill>
                  <a:schemeClr val="tx1"/>
                </a:solidFill>
              </a:rPr>
              <a:t>gases</a:t>
            </a:r>
            <a:r>
              <a:rPr lang="fi-FI" sz="1200" dirty="0">
                <a:solidFill>
                  <a:schemeClr val="tx1"/>
                </a:solidFill>
              </a:rPr>
              <a:t>. </a:t>
            </a:r>
            <a:r>
              <a:rPr lang="fi-FI" sz="1200" dirty="0" err="1">
                <a:solidFill>
                  <a:schemeClr val="tx1"/>
                </a:solidFill>
              </a:rPr>
              <a:t>There</a:t>
            </a:r>
            <a:r>
              <a:rPr lang="fi-FI" sz="1200" dirty="0">
                <a:solidFill>
                  <a:schemeClr val="tx1"/>
                </a:solidFill>
              </a:rPr>
              <a:t> is a </a:t>
            </a:r>
            <a:r>
              <a:rPr lang="fi-FI" sz="1200" dirty="0" err="1">
                <a:solidFill>
                  <a:schemeClr val="tx1"/>
                </a:solidFill>
              </a:rPr>
              <a:t>scientific</a:t>
            </a:r>
            <a:r>
              <a:rPr lang="fi-FI" sz="1200" dirty="0">
                <a:solidFill>
                  <a:schemeClr val="tx1"/>
                </a:solidFill>
              </a:rPr>
              <a:t> </a:t>
            </a:r>
            <a:r>
              <a:rPr lang="fi-FI" sz="1200" dirty="0" err="1">
                <a:solidFill>
                  <a:schemeClr val="tx1"/>
                </a:solidFill>
              </a:rPr>
              <a:t>consensus</a:t>
            </a:r>
            <a:r>
              <a:rPr lang="fi-FI" sz="1200" dirty="0">
                <a:solidFill>
                  <a:schemeClr val="tx1"/>
                </a:solidFill>
              </a:rPr>
              <a:t> </a:t>
            </a:r>
            <a:r>
              <a:rPr lang="fi-FI" sz="1200" dirty="0" err="1">
                <a:solidFill>
                  <a:schemeClr val="tx1"/>
                </a:solidFill>
              </a:rPr>
              <a:t>that</a:t>
            </a:r>
            <a:r>
              <a:rPr lang="fi-FI" sz="1200" dirty="0">
                <a:solidFill>
                  <a:schemeClr val="tx1"/>
                </a:solidFill>
              </a:rPr>
              <a:t>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is </a:t>
            </a:r>
            <a:r>
              <a:rPr lang="fi-FI" sz="1200" dirty="0" err="1">
                <a:solidFill>
                  <a:schemeClr val="tx1"/>
                </a:solidFill>
              </a:rPr>
              <a:t>occurring</a:t>
            </a:r>
            <a:r>
              <a:rPr lang="fi-FI" sz="1200" dirty="0">
                <a:solidFill>
                  <a:schemeClr val="tx1"/>
                </a:solidFill>
              </a:rPr>
              <a:t>, and </a:t>
            </a:r>
            <a:r>
              <a:rPr lang="fi-FI" sz="1200" dirty="0" err="1">
                <a:solidFill>
                  <a:schemeClr val="tx1"/>
                </a:solidFill>
              </a:rPr>
              <a:t>that</a:t>
            </a:r>
            <a:r>
              <a:rPr lang="fi-FI" sz="1200" dirty="0">
                <a:solidFill>
                  <a:schemeClr val="tx1"/>
                </a:solidFill>
              </a:rPr>
              <a:t> </a:t>
            </a:r>
            <a:r>
              <a:rPr lang="fi-FI" sz="1200" dirty="0" err="1">
                <a:solidFill>
                  <a:schemeClr val="tx1"/>
                </a:solidFill>
              </a:rPr>
              <a:t>human</a:t>
            </a:r>
            <a:r>
              <a:rPr lang="fi-FI" sz="1200" dirty="0">
                <a:solidFill>
                  <a:schemeClr val="tx1"/>
                </a:solidFill>
              </a:rPr>
              <a:t> </a:t>
            </a:r>
            <a:r>
              <a:rPr lang="fi-FI" sz="1200" dirty="0" err="1">
                <a:solidFill>
                  <a:schemeClr val="tx1"/>
                </a:solidFill>
              </a:rPr>
              <a:t>activities</a:t>
            </a:r>
            <a:r>
              <a:rPr lang="fi-FI" sz="1200" dirty="0">
                <a:solidFill>
                  <a:schemeClr val="tx1"/>
                </a:solidFill>
              </a:rPr>
              <a:t> </a:t>
            </a:r>
            <a:r>
              <a:rPr lang="fi-FI" sz="1200" dirty="0" err="1">
                <a:solidFill>
                  <a:schemeClr val="tx1"/>
                </a:solidFill>
              </a:rPr>
              <a:t>are</a:t>
            </a:r>
            <a:r>
              <a:rPr lang="fi-FI" sz="1200" dirty="0">
                <a:solidFill>
                  <a:schemeClr val="tx1"/>
                </a:solidFill>
              </a:rPr>
              <a:t> </a:t>
            </a:r>
            <a:r>
              <a:rPr lang="fi-FI" sz="1200" dirty="0" err="1">
                <a:solidFill>
                  <a:schemeClr val="tx1"/>
                </a:solidFill>
              </a:rPr>
              <a:t>the</a:t>
            </a:r>
            <a:r>
              <a:rPr lang="fi-FI" sz="1200" dirty="0">
                <a:solidFill>
                  <a:schemeClr val="tx1"/>
                </a:solidFill>
              </a:rPr>
              <a:t> </a:t>
            </a:r>
            <a:r>
              <a:rPr lang="fi-FI" sz="1200" dirty="0" err="1">
                <a:solidFill>
                  <a:schemeClr val="tx1"/>
                </a:solidFill>
              </a:rPr>
              <a:t>primary</a:t>
            </a:r>
            <a:r>
              <a:rPr lang="fi-FI" sz="1200" dirty="0">
                <a:solidFill>
                  <a:schemeClr val="tx1"/>
                </a:solidFill>
              </a:rPr>
              <a:t> </a:t>
            </a:r>
            <a:r>
              <a:rPr lang="fi-FI" sz="1200" dirty="0" err="1">
                <a:solidFill>
                  <a:schemeClr val="tx1"/>
                </a:solidFill>
              </a:rPr>
              <a:t>driver</a:t>
            </a:r>
            <a:r>
              <a:rPr lang="fi-FI" sz="1200" dirty="0">
                <a:solidFill>
                  <a:schemeClr val="tx1"/>
                </a:solidFill>
              </a:rPr>
              <a:t>. </a:t>
            </a:r>
            <a:r>
              <a:rPr lang="fi-FI" sz="1200" dirty="0" err="1">
                <a:solidFill>
                  <a:schemeClr val="tx1"/>
                </a:solidFill>
              </a:rPr>
              <a:t>Many</a:t>
            </a:r>
            <a:r>
              <a:rPr lang="fi-FI" sz="1200" dirty="0">
                <a:solidFill>
                  <a:schemeClr val="tx1"/>
                </a:solidFill>
              </a:rPr>
              <a:t> </a:t>
            </a:r>
            <a:r>
              <a:rPr lang="fi-FI" sz="1200" dirty="0" err="1">
                <a:solidFill>
                  <a:schemeClr val="tx1"/>
                </a:solidFill>
              </a:rPr>
              <a:t>impacts</a:t>
            </a:r>
            <a:r>
              <a:rPr lang="fi-FI" sz="1200" dirty="0">
                <a:solidFill>
                  <a:schemeClr val="tx1"/>
                </a:solidFill>
              </a:rPr>
              <a:t> of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have</a:t>
            </a:r>
            <a:r>
              <a:rPr lang="fi-FI" sz="1200" dirty="0">
                <a:solidFill>
                  <a:schemeClr val="tx1"/>
                </a:solidFill>
              </a:rPr>
              <a:t> </a:t>
            </a:r>
            <a:r>
              <a:rPr lang="fi-FI" sz="1200" dirty="0" err="1">
                <a:solidFill>
                  <a:schemeClr val="tx1"/>
                </a:solidFill>
              </a:rPr>
              <a:t>already</a:t>
            </a:r>
            <a:r>
              <a:rPr lang="fi-FI" sz="1200" dirty="0">
                <a:solidFill>
                  <a:schemeClr val="tx1"/>
                </a:solidFill>
              </a:rPr>
              <a:t> </a:t>
            </a:r>
            <a:r>
              <a:rPr lang="fi-FI" sz="1200" dirty="0" err="1">
                <a:solidFill>
                  <a:schemeClr val="tx1"/>
                </a:solidFill>
              </a:rPr>
              <a:t>been</a:t>
            </a:r>
            <a:r>
              <a:rPr lang="fi-FI" sz="1200" dirty="0">
                <a:solidFill>
                  <a:schemeClr val="tx1"/>
                </a:solidFill>
              </a:rPr>
              <a:t> </a:t>
            </a:r>
            <a:r>
              <a:rPr lang="fi-FI" sz="1200" dirty="0" err="1">
                <a:solidFill>
                  <a:schemeClr val="tx1"/>
                </a:solidFill>
              </a:rPr>
              <a:t>observed</a:t>
            </a:r>
            <a:r>
              <a:rPr lang="fi-FI" sz="1200" dirty="0">
                <a:solidFill>
                  <a:schemeClr val="tx1"/>
                </a:solidFill>
              </a:rPr>
              <a:t>, </a:t>
            </a:r>
            <a:r>
              <a:rPr lang="fi-FI" sz="1200" dirty="0" err="1">
                <a:solidFill>
                  <a:schemeClr val="tx1"/>
                </a:solidFill>
              </a:rPr>
              <a:t>including</a:t>
            </a:r>
            <a:r>
              <a:rPr lang="fi-FI" sz="1200" dirty="0">
                <a:solidFill>
                  <a:schemeClr val="tx1"/>
                </a:solidFill>
              </a:rPr>
              <a:t> </a:t>
            </a:r>
            <a:r>
              <a:rPr lang="fi-FI" sz="1200" dirty="0" err="1">
                <a:solidFill>
                  <a:schemeClr val="tx1"/>
                </a:solidFill>
              </a:rPr>
              <a:t>glacier</a:t>
            </a:r>
            <a:r>
              <a:rPr lang="fi-FI" sz="1200" dirty="0">
                <a:solidFill>
                  <a:schemeClr val="tx1"/>
                </a:solidFill>
              </a:rPr>
              <a:t> </a:t>
            </a:r>
            <a:r>
              <a:rPr lang="fi-FI" sz="1200" dirty="0" err="1">
                <a:solidFill>
                  <a:schemeClr val="tx1"/>
                </a:solidFill>
              </a:rPr>
              <a:t>retreat</a:t>
            </a:r>
            <a:r>
              <a:rPr lang="fi-FI" sz="1200" dirty="0">
                <a:solidFill>
                  <a:schemeClr val="tx1"/>
                </a:solidFill>
              </a:rPr>
              <a:t>, </a:t>
            </a:r>
            <a:r>
              <a:rPr lang="fi-FI" sz="1200" dirty="0" err="1">
                <a:solidFill>
                  <a:schemeClr val="tx1"/>
                </a:solidFill>
              </a:rPr>
              <a:t>changes</a:t>
            </a:r>
            <a:r>
              <a:rPr lang="fi-FI" sz="1200" dirty="0">
                <a:solidFill>
                  <a:schemeClr val="tx1"/>
                </a:solidFill>
              </a:rPr>
              <a:t> in </a:t>
            </a:r>
            <a:r>
              <a:rPr lang="fi-FI" sz="1200" dirty="0" err="1">
                <a:solidFill>
                  <a:schemeClr val="tx1"/>
                </a:solidFill>
              </a:rPr>
              <a:t>the</a:t>
            </a:r>
            <a:r>
              <a:rPr lang="fi-FI" sz="1200" dirty="0">
                <a:solidFill>
                  <a:schemeClr val="tx1"/>
                </a:solidFill>
              </a:rPr>
              <a:t> </a:t>
            </a:r>
            <a:r>
              <a:rPr lang="fi-FI" sz="1200" dirty="0" err="1">
                <a:solidFill>
                  <a:schemeClr val="tx1"/>
                </a:solidFill>
              </a:rPr>
              <a:t>timing</a:t>
            </a:r>
            <a:r>
              <a:rPr lang="fi-FI" sz="1200" dirty="0">
                <a:solidFill>
                  <a:schemeClr val="tx1"/>
                </a:solidFill>
              </a:rPr>
              <a:t> of </a:t>
            </a:r>
            <a:r>
              <a:rPr lang="fi-FI" sz="1200" dirty="0" err="1">
                <a:solidFill>
                  <a:schemeClr val="tx1"/>
                </a:solidFill>
              </a:rPr>
              <a:t>seasonal</a:t>
            </a:r>
            <a:r>
              <a:rPr lang="fi-FI" sz="1200" dirty="0">
                <a:solidFill>
                  <a:schemeClr val="tx1"/>
                </a:solidFill>
              </a:rPr>
              <a:t> </a:t>
            </a:r>
            <a:r>
              <a:rPr lang="fi-FI" sz="1200" dirty="0" err="1">
                <a:solidFill>
                  <a:schemeClr val="tx1"/>
                </a:solidFill>
              </a:rPr>
              <a:t>events</a:t>
            </a:r>
            <a:r>
              <a:rPr lang="fi-FI" sz="1200" dirty="0">
                <a:solidFill>
                  <a:schemeClr val="tx1"/>
                </a:solidFill>
              </a:rPr>
              <a:t> (</a:t>
            </a:r>
            <a:r>
              <a:rPr lang="fi-FI" sz="1200" dirty="0" err="1">
                <a:solidFill>
                  <a:schemeClr val="tx1"/>
                </a:solidFill>
              </a:rPr>
              <a:t>e.g</a:t>
            </a:r>
            <a:r>
              <a:rPr lang="fi-FI" sz="1200" dirty="0">
                <a:solidFill>
                  <a:schemeClr val="tx1"/>
                </a:solidFill>
              </a:rPr>
              <a:t>., </a:t>
            </a:r>
            <a:r>
              <a:rPr lang="fi-FI" sz="1200" dirty="0" err="1">
                <a:solidFill>
                  <a:schemeClr val="tx1"/>
                </a:solidFill>
              </a:rPr>
              <a:t>earlier</a:t>
            </a:r>
            <a:r>
              <a:rPr lang="fi-FI" sz="1200" dirty="0">
                <a:solidFill>
                  <a:schemeClr val="tx1"/>
                </a:solidFill>
              </a:rPr>
              <a:t> </a:t>
            </a:r>
            <a:r>
              <a:rPr lang="fi-FI" sz="1200" dirty="0" err="1">
                <a:solidFill>
                  <a:schemeClr val="tx1"/>
                </a:solidFill>
              </a:rPr>
              <a:t>flowering</a:t>
            </a:r>
            <a:r>
              <a:rPr lang="fi-FI" sz="1200" dirty="0">
                <a:solidFill>
                  <a:schemeClr val="tx1"/>
                </a:solidFill>
              </a:rPr>
              <a:t> of </a:t>
            </a:r>
            <a:r>
              <a:rPr lang="fi-FI" sz="1200" dirty="0" err="1">
                <a:solidFill>
                  <a:schemeClr val="tx1"/>
                </a:solidFill>
              </a:rPr>
              <a:t>plants</a:t>
            </a:r>
            <a:r>
              <a:rPr lang="fi-FI" sz="1200" dirty="0">
                <a:solidFill>
                  <a:schemeClr val="tx1"/>
                </a:solidFill>
              </a:rPr>
              <a:t>), and </a:t>
            </a:r>
            <a:r>
              <a:rPr lang="fi-FI" sz="1200" dirty="0" err="1">
                <a:solidFill>
                  <a:schemeClr val="tx1"/>
                </a:solidFill>
              </a:rPr>
              <a:t>changes</a:t>
            </a:r>
            <a:r>
              <a:rPr lang="fi-FI" sz="1200" dirty="0">
                <a:solidFill>
                  <a:schemeClr val="tx1"/>
                </a:solidFill>
              </a:rPr>
              <a:t> in </a:t>
            </a:r>
            <a:r>
              <a:rPr lang="fi-FI" sz="1200" dirty="0" err="1">
                <a:solidFill>
                  <a:schemeClr val="tx1"/>
                </a:solidFill>
              </a:rPr>
              <a:t>agricultural</a:t>
            </a:r>
            <a:r>
              <a:rPr lang="fi-FI" sz="1200" dirty="0">
                <a:solidFill>
                  <a:schemeClr val="tx1"/>
                </a:solidFill>
              </a:rPr>
              <a:t> </a:t>
            </a:r>
            <a:r>
              <a:rPr lang="fi-FI" sz="1200" dirty="0" err="1">
                <a:solidFill>
                  <a:schemeClr val="tx1"/>
                </a:solidFill>
              </a:rPr>
              <a:t>productivity</a:t>
            </a:r>
            <a:r>
              <a:rPr lang="fi-FI" sz="1200" dirty="0" smtClean="0">
                <a:solidFill>
                  <a:schemeClr val="tx1"/>
                </a:solidFill>
              </a:rPr>
              <a:t>.</a:t>
            </a:r>
          </a:p>
          <a:p>
            <a:endParaRPr lang="fi-FI" sz="1200" dirty="0">
              <a:solidFill>
                <a:schemeClr val="tx1"/>
              </a:solidFill>
            </a:endParaRPr>
          </a:p>
          <a:p>
            <a:r>
              <a:rPr lang="fi-FI" sz="1200" dirty="0" err="1">
                <a:solidFill>
                  <a:schemeClr val="tx1"/>
                </a:solidFill>
              </a:rPr>
              <a:t>Future</a:t>
            </a:r>
            <a:r>
              <a:rPr lang="fi-FI" sz="1200" dirty="0">
                <a:solidFill>
                  <a:schemeClr val="tx1"/>
                </a:solidFill>
              </a:rPr>
              <a:t> </a:t>
            </a:r>
            <a:r>
              <a:rPr lang="fi-FI" sz="1200" dirty="0" err="1">
                <a:solidFill>
                  <a:schemeClr val="tx1"/>
                </a:solidFill>
              </a:rPr>
              <a:t>effects</a:t>
            </a:r>
            <a:r>
              <a:rPr lang="fi-FI" sz="1200" dirty="0">
                <a:solidFill>
                  <a:schemeClr val="tx1"/>
                </a:solidFill>
              </a:rPr>
              <a:t> of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will</a:t>
            </a:r>
            <a:r>
              <a:rPr lang="fi-FI" sz="1200" dirty="0">
                <a:solidFill>
                  <a:schemeClr val="tx1"/>
                </a:solidFill>
              </a:rPr>
              <a:t> </a:t>
            </a:r>
            <a:r>
              <a:rPr lang="fi-FI" sz="1200" dirty="0" err="1">
                <a:solidFill>
                  <a:schemeClr val="tx1"/>
                </a:solidFill>
              </a:rPr>
              <a:t>vary</a:t>
            </a:r>
            <a:r>
              <a:rPr lang="fi-FI" sz="1200" dirty="0">
                <a:solidFill>
                  <a:schemeClr val="tx1"/>
                </a:solidFill>
              </a:rPr>
              <a:t> </a:t>
            </a:r>
            <a:r>
              <a:rPr lang="fi-FI" sz="1200" dirty="0" err="1">
                <a:solidFill>
                  <a:schemeClr val="tx1"/>
                </a:solidFill>
              </a:rPr>
              <a:t>depending</a:t>
            </a:r>
            <a:r>
              <a:rPr lang="fi-FI" sz="1200" dirty="0">
                <a:solidFill>
                  <a:schemeClr val="tx1"/>
                </a:solidFill>
              </a:rPr>
              <a:t> on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policies</a:t>
            </a:r>
            <a:r>
              <a:rPr lang="fi-FI" sz="1200" dirty="0">
                <a:solidFill>
                  <a:schemeClr val="tx1"/>
                </a:solidFill>
              </a:rPr>
              <a:t> and </a:t>
            </a:r>
            <a:r>
              <a:rPr lang="fi-FI" sz="1200" dirty="0" err="1">
                <a:solidFill>
                  <a:schemeClr val="tx1"/>
                </a:solidFill>
              </a:rPr>
              <a:t>social</a:t>
            </a:r>
            <a:r>
              <a:rPr lang="fi-FI" sz="1200" dirty="0">
                <a:solidFill>
                  <a:schemeClr val="tx1"/>
                </a:solidFill>
              </a:rPr>
              <a:t> </a:t>
            </a:r>
            <a:r>
              <a:rPr lang="fi-FI" sz="1200" dirty="0" err="1">
                <a:solidFill>
                  <a:schemeClr val="tx1"/>
                </a:solidFill>
              </a:rPr>
              <a:t>development</a:t>
            </a:r>
            <a:r>
              <a:rPr lang="fi-FI" sz="1200" dirty="0">
                <a:solidFill>
                  <a:schemeClr val="tx1"/>
                </a:solidFill>
              </a:rPr>
              <a:t>. </a:t>
            </a:r>
            <a:r>
              <a:rPr lang="fi-FI" sz="1200" dirty="0" err="1">
                <a:solidFill>
                  <a:schemeClr val="tx1"/>
                </a:solidFill>
              </a:rPr>
              <a:t>The</a:t>
            </a:r>
            <a:r>
              <a:rPr lang="fi-FI" sz="1200" dirty="0">
                <a:solidFill>
                  <a:schemeClr val="tx1"/>
                </a:solidFill>
              </a:rPr>
              <a:t> </a:t>
            </a:r>
            <a:r>
              <a:rPr lang="fi-FI" sz="1200" dirty="0" err="1">
                <a:solidFill>
                  <a:schemeClr val="tx1"/>
                </a:solidFill>
              </a:rPr>
              <a:t>two</a:t>
            </a:r>
            <a:r>
              <a:rPr lang="fi-FI" sz="1200" dirty="0">
                <a:solidFill>
                  <a:schemeClr val="tx1"/>
                </a:solidFill>
              </a:rPr>
              <a:t> main </a:t>
            </a:r>
            <a:r>
              <a:rPr lang="fi-FI" sz="1200" dirty="0" err="1">
                <a:solidFill>
                  <a:schemeClr val="tx1"/>
                </a:solidFill>
              </a:rPr>
              <a:t>policies</a:t>
            </a:r>
            <a:r>
              <a:rPr lang="fi-FI" sz="1200" dirty="0">
                <a:solidFill>
                  <a:schemeClr val="tx1"/>
                </a:solidFill>
              </a:rPr>
              <a:t> to </a:t>
            </a:r>
            <a:r>
              <a:rPr lang="fi-FI" sz="1200" dirty="0" err="1">
                <a:solidFill>
                  <a:schemeClr val="tx1"/>
                </a:solidFill>
              </a:rPr>
              <a:t>address</a:t>
            </a:r>
            <a:r>
              <a:rPr lang="fi-FI" sz="1200" dirty="0">
                <a:solidFill>
                  <a:schemeClr val="tx1"/>
                </a:solidFill>
              </a:rPr>
              <a:t>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are</a:t>
            </a:r>
            <a:r>
              <a:rPr lang="fi-FI" sz="1200" dirty="0">
                <a:solidFill>
                  <a:schemeClr val="tx1"/>
                </a:solidFill>
              </a:rPr>
              <a:t> </a:t>
            </a:r>
            <a:r>
              <a:rPr lang="fi-FI" sz="1200" dirty="0" err="1">
                <a:solidFill>
                  <a:schemeClr val="tx1"/>
                </a:solidFill>
              </a:rPr>
              <a:t>reducing</a:t>
            </a:r>
            <a:r>
              <a:rPr lang="fi-FI" sz="1200" dirty="0">
                <a:solidFill>
                  <a:schemeClr val="tx1"/>
                </a:solidFill>
              </a:rPr>
              <a:t> </a:t>
            </a:r>
            <a:r>
              <a:rPr lang="fi-FI" sz="1200" dirty="0" err="1">
                <a:solidFill>
                  <a:schemeClr val="tx1"/>
                </a:solidFill>
              </a:rPr>
              <a:t>human</a:t>
            </a:r>
            <a:r>
              <a:rPr lang="fi-FI" sz="1200" dirty="0">
                <a:solidFill>
                  <a:schemeClr val="tx1"/>
                </a:solidFill>
              </a:rPr>
              <a:t> </a:t>
            </a:r>
            <a:r>
              <a:rPr lang="fi-FI" sz="1200" dirty="0" err="1">
                <a:solidFill>
                  <a:schemeClr val="tx1"/>
                </a:solidFill>
              </a:rPr>
              <a:t>greenhouse</a:t>
            </a:r>
            <a:r>
              <a:rPr lang="fi-FI" sz="1200" dirty="0">
                <a:solidFill>
                  <a:schemeClr val="tx1"/>
                </a:solidFill>
              </a:rPr>
              <a:t> </a:t>
            </a:r>
            <a:r>
              <a:rPr lang="fi-FI" sz="1200" dirty="0" err="1">
                <a:solidFill>
                  <a:schemeClr val="tx1"/>
                </a:solidFill>
              </a:rPr>
              <a:t>gas</a:t>
            </a:r>
            <a:r>
              <a:rPr lang="fi-FI" sz="1200" dirty="0">
                <a:solidFill>
                  <a:schemeClr val="tx1"/>
                </a:solidFill>
              </a:rPr>
              <a:t> </a:t>
            </a:r>
            <a:r>
              <a:rPr lang="fi-FI" sz="1200" dirty="0" err="1">
                <a:solidFill>
                  <a:schemeClr val="tx1"/>
                </a:solidFill>
              </a:rPr>
              <a:t>emissions</a:t>
            </a:r>
            <a:r>
              <a:rPr lang="fi-FI" sz="1200" dirty="0">
                <a:solidFill>
                  <a:schemeClr val="tx1"/>
                </a:solidFill>
              </a:rPr>
              <a:t>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mitigation</a:t>
            </a:r>
            <a:r>
              <a:rPr lang="fi-FI" sz="1200" dirty="0">
                <a:solidFill>
                  <a:schemeClr val="tx1"/>
                </a:solidFill>
              </a:rPr>
              <a:t>) and </a:t>
            </a:r>
            <a:r>
              <a:rPr lang="fi-FI" sz="1200" dirty="0" err="1">
                <a:solidFill>
                  <a:schemeClr val="tx1"/>
                </a:solidFill>
              </a:rPr>
              <a:t>adapting</a:t>
            </a:r>
            <a:r>
              <a:rPr lang="fi-FI" sz="1200" dirty="0">
                <a:solidFill>
                  <a:schemeClr val="tx1"/>
                </a:solidFill>
              </a:rPr>
              <a:t> to </a:t>
            </a:r>
            <a:r>
              <a:rPr lang="fi-FI" sz="1200" dirty="0" err="1">
                <a:solidFill>
                  <a:schemeClr val="tx1"/>
                </a:solidFill>
              </a:rPr>
              <a:t>the</a:t>
            </a:r>
            <a:r>
              <a:rPr lang="fi-FI" sz="1200" dirty="0">
                <a:solidFill>
                  <a:schemeClr val="tx1"/>
                </a:solidFill>
              </a:rPr>
              <a:t> </a:t>
            </a:r>
            <a:r>
              <a:rPr lang="fi-FI" sz="1200" dirty="0" err="1">
                <a:solidFill>
                  <a:schemeClr val="tx1"/>
                </a:solidFill>
              </a:rPr>
              <a:t>impacts</a:t>
            </a:r>
            <a:r>
              <a:rPr lang="fi-FI" sz="1200" dirty="0">
                <a:solidFill>
                  <a:schemeClr val="tx1"/>
                </a:solidFill>
              </a:rPr>
              <a:t> of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Geoengineering</a:t>
            </a:r>
            <a:r>
              <a:rPr lang="fi-FI" sz="1200" dirty="0">
                <a:solidFill>
                  <a:schemeClr val="tx1"/>
                </a:solidFill>
              </a:rPr>
              <a:t> is </a:t>
            </a:r>
            <a:r>
              <a:rPr lang="fi-FI" sz="1200" dirty="0" err="1">
                <a:solidFill>
                  <a:schemeClr val="tx1"/>
                </a:solidFill>
              </a:rPr>
              <a:t>another</a:t>
            </a:r>
            <a:r>
              <a:rPr lang="fi-FI" sz="1200" dirty="0">
                <a:solidFill>
                  <a:schemeClr val="tx1"/>
                </a:solidFill>
              </a:rPr>
              <a:t> </a:t>
            </a:r>
            <a:r>
              <a:rPr lang="fi-FI" sz="1200" dirty="0" err="1">
                <a:solidFill>
                  <a:schemeClr val="tx1"/>
                </a:solidFill>
              </a:rPr>
              <a:t>policy</a:t>
            </a:r>
            <a:r>
              <a:rPr lang="fi-FI" sz="1200" dirty="0">
                <a:solidFill>
                  <a:schemeClr val="tx1"/>
                </a:solidFill>
              </a:rPr>
              <a:t> option</a:t>
            </a:r>
            <a:r>
              <a:rPr lang="fi-FI" sz="1200" dirty="0" smtClean="0">
                <a:solidFill>
                  <a:schemeClr val="tx1"/>
                </a:solidFill>
              </a:rPr>
              <a:t>.</a:t>
            </a:r>
          </a:p>
          <a:p>
            <a:endParaRPr lang="fi-FI" sz="1200" dirty="0">
              <a:solidFill>
                <a:schemeClr val="tx1"/>
              </a:solidFill>
            </a:endParaRPr>
          </a:p>
          <a:p>
            <a:r>
              <a:rPr lang="fi-FI" sz="1200" dirty="0" err="1">
                <a:solidFill>
                  <a:schemeClr val="tx1"/>
                </a:solidFill>
              </a:rPr>
              <a:t>Near-term</a:t>
            </a:r>
            <a:r>
              <a:rPr lang="fi-FI" sz="1200" dirty="0">
                <a:solidFill>
                  <a:schemeClr val="tx1"/>
                </a:solidFill>
              </a:rPr>
              <a:t>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policies</a:t>
            </a:r>
            <a:r>
              <a:rPr lang="fi-FI" sz="1200" dirty="0">
                <a:solidFill>
                  <a:schemeClr val="tx1"/>
                </a:solidFill>
              </a:rPr>
              <a:t> </a:t>
            </a:r>
            <a:r>
              <a:rPr lang="fi-FI" sz="1200" dirty="0" err="1">
                <a:solidFill>
                  <a:schemeClr val="tx1"/>
                </a:solidFill>
              </a:rPr>
              <a:t>could</a:t>
            </a:r>
            <a:r>
              <a:rPr lang="fi-FI" sz="1200" dirty="0">
                <a:solidFill>
                  <a:schemeClr val="tx1"/>
                </a:solidFill>
              </a:rPr>
              <a:t> </a:t>
            </a:r>
            <a:r>
              <a:rPr lang="fi-FI" sz="1200" dirty="0" err="1">
                <a:solidFill>
                  <a:schemeClr val="tx1"/>
                </a:solidFill>
              </a:rPr>
              <a:t>significantly</a:t>
            </a:r>
            <a:r>
              <a:rPr lang="fi-FI" sz="1200" dirty="0">
                <a:solidFill>
                  <a:schemeClr val="tx1"/>
                </a:solidFill>
              </a:rPr>
              <a:t> </a:t>
            </a:r>
            <a:r>
              <a:rPr lang="fi-FI" sz="1200" dirty="0" err="1">
                <a:solidFill>
                  <a:schemeClr val="tx1"/>
                </a:solidFill>
              </a:rPr>
              <a:t>affect</a:t>
            </a:r>
            <a:r>
              <a:rPr lang="fi-FI" sz="1200" dirty="0">
                <a:solidFill>
                  <a:schemeClr val="tx1"/>
                </a:solidFill>
              </a:rPr>
              <a:t> long-</a:t>
            </a:r>
            <a:r>
              <a:rPr lang="fi-FI" sz="1200" dirty="0" err="1">
                <a:solidFill>
                  <a:schemeClr val="tx1"/>
                </a:solidFill>
              </a:rPr>
              <a:t>term</a:t>
            </a:r>
            <a:r>
              <a:rPr lang="fi-FI" sz="1200" dirty="0">
                <a:solidFill>
                  <a:schemeClr val="tx1"/>
                </a:solidFill>
              </a:rPr>
              <a:t> </a:t>
            </a:r>
            <a:r>
              <a:rPr lang="fi-FI" sz="1200" dirty="0" err="1">
                <a:solidFill>
                  <a:schemeClr val="tx1"/>
                </a:solidFill>
              </a:rPr>
              <a:t>climate</a:t>
            </a:r>
            <a:r>
              <a:rPr lang="fi-FI" sz="1200" dirty="0">
                <a:solidFill>
                  <a:schemeClr val="tx1"/>
                </a:solidFill>
              </a:rPr>
              <a:t> </a:t>
            </a:r>
            <a:r>
              <a:rPr lang="fi-FI" sz="1200" dirty="0" err="1">
                <a:solidFill>
                  <a:schemeClr val="tx1"/>
                </a:solidFill>
              </a:rPr>
              <a:t>change</a:t>
            </a:r>
            <a:r>
              <a:rPr lang="fi-FI" sz="1200" dirty="0">
                <a:solidFill>
                  <a:schemeClr val="tx1"/>
                </a:solidFill>
              </a:rPr>
              <a:t> </a:t>
            </a:r>
            <a:r>
              <a:rPr lang="fi-FI" sz="1200" dirty="0" err="1">
                <a:solidFill>
                  <a:schemeClr val="tx1"/>
                </a:solidFill>
              </a:rPr>
              <a:t>impacts</a:t>
            </a:r>
            <a:r>
              <a:rPr lang="fi-FI" sz="1200" dirty="0">
                <a:solidFill>
                  <a:schemeClr val="tx1"/>
                </a:solidFill>
              </a:rPr>
              <a:t>. </a:t>
            </a:r>
            <a:r>
              <a:rPr lang="fi-FI" sz="1200" dirty="0" err="1">
                <a:solidFill>
                  <a:schemeClr val="tx1"/>
                </a:solidFill>
              </a:rPr>
              <a:t>Stringent</a:t>
            </a:r>
            <a:r>
              <a:rPr lang="fi-FI" sz="1200" dirty="0">
                <a:solidFill>
                  <a:schemeClr val="tx1"/>
                </a:solidFill>
              </a:rPr>
              <a:t> </a:t>
            </a:r>
            <a:r>
              <a:rPr lang="fi-FI" sz="1200" dirty="0" err="1">
                <a:solidFill>
                  <a:schemeClr val="tx1"/>
                </a:solidFill>
              </a:rPr>
              <a:t>mitigation</a:t>
            </a:r>
            <a:r>
              <a:rPr lang="fi-FI" sz="1200" dirty="0">
                <a:solidFill>
                  <a:schemeClr val="tx1"/>
                </a:solidFill>
              </a:rPr>
              <a:t> </a:t>
            </a:r>
            <a:r>
              <a:rPr lang="fi-FI" sz="1200" dirty="0" err="1">
                <a:solidFill>
                  <a:schemeClr val="tx1"/>
                </a:solidFill>
              </a:rPr>
              <a:t>policies</a:t>
            </a:r>
            <a:r>
              <a:rPr lang="fi-FI" sz="1200" dirty="0">
                <a:solidFill>
                  <a:schemeClr val="tx1"/>
                </a:solidFill>
              </a:rPr>
              <a:t> </a:t>
            </a:r>
            <a:r>
              <a:rPr lang="fi-FI" sz="1200" dirty="0" err="1">
                <a:solidFill>
                  <a:schemeClr val="tx1"/>
                </a:solidFill>
              </a:rPr>
              <a:t>might</a:t>
            </a:r>
            <a:r>
              <a:rPr lang="fi-FI" sz="1200" dirty="0">
                <a:solidFill>
                  <a:schemeClr val="tx1"/>
                </a:solidFill>
              </a:rPr>
              <a:t> </a:t>
            </a:r>
            <a:r>
              <a:rPr lang="fi-FI" sz="1200" dirty="0" err="1">
                <a:solidFill>
                  <a:schemeClr val="tx1"/>
                </a:solidFill>
              </a:rPr>
              <a:t>be</a:t>
            </a:r>
            <a:r>
              <a:rPr lang="fi-FI" sz="1200" dirty="0">
                <a:solidFill>
                  <a:schemeClr val="tx1"/>
                </a:solidFill>
              </a:rPr>
              <a:t> </a:t>
            </a:r>
            <a:r>
              <a:rPr lang="fi-FI" sz="1200" dirty="0" err="1">
                <a:solidFill>
                  <a:schemeClr val="tx1"/>
                </a:solidFill>
              </a:rPr>
              <a:t>able</a:t>
            </a:r>
            <a:r>
              <a:rPr lang="fi-FI" sz="1200" dirty="0">
                <a:solidFill>
                  <a:schemeClr val="tx1"/>
                </a:solidFill>
              </a:rPr>
              <a:t> to </a:t>
            </a:r>
            <a:r>
              <a:rPr lang="fi-FI" sz="1200" dirty="0" err="1">
                <a:solidFill>
                  <a:schemeClr val="tx1"/>
                </a:solidFill>
              </a:rPr>
              <a:t>limit</a:t>
            </a:r>
            <a:r>
              <a:rPr lang="fi-FI" sz="1200" dirty="0">
                <a:solidFill>
                  <a:schemeClr val="tx1"/>
                </a:solidFill>
              </a:rPr>
              <a:t> </a:t>
            </a:r>
            <a:r>
              <a:rPr lang="fi-FI" sz="1200" dirty="0" err="1">
                <a:solidFill>
                  <a:schemeClr val="tx1"/>
                </a:solidFill>
              </a:rPr>
              <a:t>global</a:t>
            </a:r>
            <a:r>
              <a:rPr lang="fi-FI" sz="1200" dirty="0">
                <a:solidFill>
                  <a:schemeClr val="tx1"/>
                </a:solidFill>
              </a:rPr>
              <a:t> </a:t>
            </a:r>
            <a:r>
              <a:rPr lang="fi-FI" sz="1200" dirty="0" err="1">
                <a:solidFill>
                  <a:schemeClr val="tx1"/>
                </a:solidFill>
              </a:rPr>
              <a:t>warming</a:t>
            </a:r>
            <a:r>
              <a:rPr lang="fi-FI" sz="1200" dirty="0">
                <a:solidFill>
                  <a:schemeClr val="tx1"/>
                </a:solidFill>
              </a:rPr>
              <a:t> (in 2100) to </a:t>
            </a:r>
            <a:r>
              <a:rPr lang="fi-FI" sz="1200" dirty="0" err="1">
                <a:solidFill>
                  <a:schemeClr val="tx1"/>
                </a:solidFill>
              </a:rPr>
              <a:t>around</a:t>
            </a:r>
            <a:r>
              <a:rPr lang="fi-FI" sz="1200" dirty="0">
                <a:solidFill>
                  <a:schemeClr val="tx1"/>
                </a:solidFill>
              </a:rPr>
              <a:t> 2 °C </a:t>
            </a:r>
            <a:r>
              <a:rPr lang="fi-FI" sz="1200" dirty="0" err="1">
                <a:solidFill>
                  <a:schemeClr val="tx1"/>
                </a:solidFill>
              </a:rPr>
              <a:t>or</a:t>
            </a:r>
            <a:r>
              <a:rPr lang="fi-FI" sz="1200" dirty="0">
                <a:solidFill>
                  <a:schemeClr val="tx1"/>
                </a:solidFill>
              </a:rPr>
              <a:t> </a:t>
            </a:r>
            <a:r>
              <a:rPr lang="fi-FI" sz="1200" dirty="0" err="1">
                <a:solidFill>
                  <a:schemeClr val="tx1"/>
                </a:solidFill>
              </a:rPr>
              <a:t>below</a:t>
            </a:r>
            <a:r>
              <a:rPr lang="fi-FI" sz="1200" dirty="0">
                <a:solidFill>
                  <a:schemeClr val="tx1"/>
                </a:solidFill>
              </a:rPr>
              <a:t>, </a:t>
            </a:r>
            <a:r>
              <a:rPr lang="fi-FI" sz="1200" dirty="0" err="1">
                <a:solidFill>
                  <a:schemeClr val="tx1"/>
                </a:solidFill>
              </a:rPr>
              <a:t>relative</a:t>
            </a:r>
            <a:r>
              <a:rPr lang="fi-FI" sz="1200" dirty="0">
                <a:solidFill>
                  <a:schemeClr val="tx1"/>
                </a:solidFill>
              </a:rPr>
              <a:t> to </a:t>
            </a:r>
            <a:r>
              <a:rPr lang="fi-FI" sz="1200" dirty="0" err="1">
                <a:solidFill>
                  <a:schemeClr val="tx1"/>
                </a:solidFill>
              </a:rPr>
              <a:t>pre-industrial</a:t>
            </a:r>
            <a:r>
              <a:rPr lang="fi-FI" sz="1200" dirty="0">
                <a:solidFill>
                  <a:schemeClr val="tx1"/>
                </a:solidFill>
              </a:rPr>
              <a:t> </a:t>
            </a:r>
            <a:r>
              <a:rPr lang="fi-FI" sz="1200" dirty="0" err="1">
                <a:solidFill>
                  <a:schemeClr val="tx1"/>
                </a:solidFill>
              </a:rPr>
              <a:t>levels</a:t>
            </a:r>
            <a:r>
              <a:rPr lang="fi-FI" sz="1200" dirty="0">
                <a:solidFill>
                  <a:schemeClr val="tx1"/>
                </a:solidFill>
              </a:rPr>
              <a:t>. </a:t>
            </a:r>
            <a:r>
              <a:rPr lang="fi-FI" sz="1200" dirty="0" err="1">
                <a:solidFill>
                  <a:schemeClr val="tx1"/>
                </a:solidFill>
              </a:rPr>
              <a:t>Without</a:t>
            </a:r>
            <a:r>
              <a:rPr lang="fi-FI" sz="1200" dirty="0">
                <a:solidFill>
                  <a:schemeClr val="tx1"/>
                </a:solidFill>
              </a:rPr>
              <a:t> </a:t>
            </a:r>
            <a:r>
              <a:rPr lang="fi-FI" sz="1200" dirty="0" err="1">
                <a:solidFill>
                  <a:schemeClr val="tx1"/>
                </a:solidFill>
              </a:rPr>
              <a:t>mitigation</a:t>
            </a:r>
            <a:r>
              <a:rPr lang="fi-FI" sz="1200" dirty="0">
                <a:solidFill>
                  <a:schemeClr val="tx1"/>
                </a:solidFill>
              </a:rPr>
              <a:t>, </a:t>
            </a:r>
            <a:r>
              <a:rPr lang="fi-FI" sz="1200" dirty="0" err="1">
                <a:solidFill>
                  <a:schemeClr val="tx1"/>
                </a:solidFill>
              </a:rPr>
              <a:t>increased</a:t>
            </a:r>
            <a:r>
              <a:rPr lang="fi-FI" sz="1200" dirty="0">
                <a:solidFill>
                  <a:schemeClr val="tx1"/>
                </a:solidFill>
              </a:rPr>
              <a:t> </a:t>
            </a:r>
            <a:r>
              <a:rPr lang="fi-FI" sz="1200" dirty="0" err="1">
                <a:solidFill>
                  <a:schemeClr val="tx1"/>
                </a:solidFill>
              </a:rPr>
              <a:t>energy</a:t>
            </a:r>
            <a:r>
              <a:rPr lang="fi-FI" sz="1200" dirty="0">
                <a:solidFill>
                  <a:schemeClr val="tx1"/>
                </a:solidFill>
              </a:rPr>
              <a:t> </a:t>
            </a:r>
            <a:r>
              <a:rPr lang="fi-FI" sz="1200" dirty="0" err="1">
                <a:solidFill>
                  <a:schemeClr val="tx1"/>
                </a:solidFill>
              </a:rPr>
              <a:t>demand</a:t>
            </a:r>
            <a:r>
              <a:rPr lang="fi-FI" sz="1200" dirty="0">
                <a:solidFill>
                  <a:schemeClr val="tx1"/>
                </a:solidFill>
              </a:rPr>
              <a:t> and </a:t>
            </a:r>
            <a:r>
              <a:rPr lang="fi-FI" sz="1200" dirty="0" err="1">
                <a:solidFill>
                  <a:schemeClr val="tx1"/>
                </a:solidFill>
              </a:rPr>
              <a:t>extensive</a:t>
            </a:r>
            <a:r>
              <a:rPr lang="fi-FI" sz="1200" dirty="0">
                <a:solidFill>
                  <a:schemeClr val="tx1"/>
                </a:solidFill>
              </a:rPr>
              <a:t> </a:t>
            </a:r>
            <a:r>
              <a:rPr lang="fi-FI" sz="1200" dirty="0" err="1">
                <a:solidFill>
                  <a:schemeClr val="tx1"/>
                </a:solidFill>
              </a:rPr>
              <a:t>use</a:t>
            </a:r>
            <a:r>
              <a:rPr lang="fi-FI" sz="1200" dirty="0">
                <a:solidFill>
                  <a:schemeClr val="tx1"/>
                </a:solidFill>
              </a:rPr>
              <a:t> of </a:t>
            </a:r>
            <a:r>
              <a:rPr lang="fi-FI" sz="1200" dirty="0" err="1">
                <a:solidFill>
                  <a:schemeClr val="tx1"/>
                </a:solidFill>
              </a:rPr>
              <a:t>fossil</a:t>
            </a:r>
            <a:r>
              <a:rPr lang="fi-FI" sz="1200" dirty="0">
                <a:solidFill>
                  <a:schemeClr val="tx1"/>
                </a:solidFill>
              </a:rPr>
              <a:t> </a:t>
            </a:r>
            <a:r>
              <a:rPr lang="fi-FI" sz="1200" dirty="0" err="1">
                <a:solidFill>
                  <a:schemeClr val="tx1"/>
                </a:solidFill>
              </a:rPr>
              <a:t>fuels</a:t>
            </a:r>
            <a:r>
              <a:rPr lang="fi-FI" sz="1200" dirty="0">
                <a:solidFill>
                  <a:schemeClr val="tx1"/>
                </a:solidFill>
              </a:rPr>
              <a:t> </a:t>
            </a:r>
            <a:r>
              <a:rPr lang="fi-FI" sz="1200" dirty="0" err="1">
                <a:solidFill>
                  <a:schemeClr val="tx1"/>
                </a:solidFill>
              </a:rPr>
              <a:t>might</a:t>
            </a:r>
            <a:r>
              <a:rPr lang="fi-FI" sz="1200" dirty="0">
                <a:solidFill>
                  <a:schemeClr val="tx1"/>
                </a:solidFill>
              </a:rPr>
              <a:t> </a:t>
            </a:r>
            <a:r>
              <a:rPr lang="fi-FI" sz="1200" dirty="0" err="1">
                <a:solidFill>
                  <a:schemeClr val="tx1"/>
                </a:solidFill>
              </a:rPr>
              <a:t>lead</a:t>
            </a:r>
            <a:r>
              <a:rPr lang="fi-FI" sz="1200" dirty="0">
                <a:solidFill>
                  <a:schemeClr val="tx1"/>
                </a:solidFill>
              </a:rPr>
              <a:t> to </a:t>
            </a:r>
            <a:r>
              <a:rPr lang="fi-FI" sz="1200" dirty="0" err="1">
                <a:solidFill>
                  <a:schemeClr val="tx1"/>
                </a:solidFill>
              </a:rPr>
              <a:t>global</a:t>
            </a:r>
            <a:r>
              <a:rPr lang="fi-FI" sz="1200" dirty="0">
                <a:solidFill>
                  <a:schemeClr val="tx1"/>
                </a:solidFill>
              </a:rPr>
              <a:t> </a:t>
            </a:r>
            <a:r>
              <a:rPr lang="fi-FI" sz="1200" dirty="0" err="1">
                <a:solidFill>
                  <a:schemeClr val="tx1"/>
                </a:solidFill>
              </a:rPr>
              <a:t>warming</a:t>
            </a:r>
            <a:r>
              <a:rPr lang="fi-FI" sz="1200" dirty="0">
                <a:solidFill>
                  <a:schemeClr val="tx1"/>
                </a:solidFill>
              </a:rPr>
              <a:t> of </a:t>
            </a:r>
            <a:r>
              <a:rPr lang="fi-FI" sz="1200" dirty="0" err="1">
                <a:solidFill>
                  <a:schemeClr val="tx1"/>
                </a:solidFill>
              </a:rPr>
              <a:t>around</a:t>
            </a:r>
            <a:r>
              <a:rPr lang="fi-FI" sz="1200" dirty="0">
                <a:solidFill>
                  <a:schemeClr val="tx1"/>
                </a:solidFill>
              </a:rPr>
              <a:t> 4 °C. </a:t>
            </a:r>
            <a:r>
              <a:rPr lang="fi-FI" sz="1200" dirty="0" err="1">
                <a:solidFill>
                  <a:schemeClr val="tx1"/>
                </a:solidFill>
              </a:rPr>
              <a:t>Higher</a:t>
            </a:r>
            <a:r>
              <a:rPr lang="fi-FI" sz="1200" dirty="0">
                <a:solidFill>
                  <a:schemeClr val="tx1"/>
                </a:solidFill>
              </a:rPr>
              <a:t> </a:t>
            </a:r>
            <a:r>
              <a:rPr lang="fi-FI" sz="1200" dirty="0" err="1">
                <a:solidFill>
                  <a:schemeClr val="tx1"/>
                </a:solidFill>
              </a:rPr>
              <a:t>magnitudes</a:t>
            </a:r>
            <a:r>
              <a:rPr lang="fi-FI" sz="1200" dirty="0">
                <a:solidFill>
                  <a:schemeClr val="tx1"/>
                </a:solidFill>
              </a:rPr>
              <a:t> of </a:t>
            </a:r>
            <a:r>
              <a:rPr lang="fi-FI" sz="1200" dirty="0" err="1">
                <a:solidFill>
                  <a:schemeClr val="tx1"/>
                </a:solidFill>
              </a:rPr>
              <a:t>global</a:t>
            </a:r>
            <a:r>
              <a:rPr lang="fi-FI" sz="1200" dirty="0">
                <a:solidFill>
                  <a:schemeClr val="tx1"/>
                </a:solidFill>
              </a:rPr>
              <a:t> </a:t>
            </a:r>
            <a:r>
              <a:rPr lang="fi-FI" sz="1200" dirty="0" err="1">
                <a:solidFill>
                  <a:schemeClr val="tx1"/>
                </a:solidFill>
              </a:rPr>
              <a:t>warming</a:t>
            </a:r>
            <a:r>
              <a:rPr lang="fi-FI" sz="1200" dirty="0">
                <a:solidFill>
                  <a:schemeClr val="tx1"/>
                </a:solidFill>
              </a:rPr>
              <a:t> </a:t>
            </a:r>
            <a:r>
              <a:rPr lang="fi-FI" sz="1200" dirty="0" err="1">
                <a:solidFill>
                  <a:schemeClr val="tx1"/>
                </a:solidFill>
              </a:rPr>
              <a:t>would</a:t>
            </a:r>
            <a:r>
              <a:rPr lang="fi-FI" sz="1200" dirty="0">
                <a:solidFill>
                  <a:schemeClr val="tx1"/>
                </a:solidFill>
              </a:rPr>
              <a:t> </a:t>
            </a:r>
            <a:r>
              <a:rPr lang="fi-FI" sz="1200" dirty="0" err="1">
                <a:solidFill>
                  <a:schemeClr val="tx1"/>
                </a:solidFill>
              </a:rPr>
              <a:t>be</a:t>
            </a:r>
            <a:r>
              <a:rPr lang="fi-FI" sz="1200" dirty="0">
                <a:solidFill>
                  <a:schemeClr val="tx1"/>
                </a:solidFill>
              </a:rPr>
              <a:t> </a:t>
            </a:r>
            <a:r>
              <a:rPr lang="fi-FI" sz="1200" dirty="0" err="1">
                <a:solidFill>
                  <a:schemeClr val="tx1"/>
                </a:solidFill>
              </a:rPr>
              <a:t>more</a:t>
            </a:r>
            <a:r>
              <a:rPr lang="fi-FI" sz="1200" dirty="0">
                <a:solidFill>
                  <a:schemeClr val="tx1"/>
                </a:solidFill>
              </a:rPr>
              <a:t> </a:t>
            </a:r>
            <a:r>
              <a:rPr lang="fi-FI" sz="1200" dirty="0" err="1">
                <a:solidFill>
                  <a:schemeClr val="tx1"/>
                </a:solidFill>
              </a:rPr>
              <a:t>difficult</a:t>
            </a:r>
            <a:r>
              <a:rPr lang="fi-FI" sz="1200" dirty="0">
                <a:solidFill>
                  <a:schemeClr val="tx1"/>
                </a:solidFill>
              </a:rPr>
              <a:t> to </a:t>
            </a:r>
            <a:r>
              <a:rPr lang="fi-FI" sz="1200" dirty="0" err="1">
                <a:solidFill>
                  <a:schemeClr val="tx1"/>
                </a:solidFill>
              </a:rPr>
              <a:t>adapt</a:t>
            </a:r>
            <a:r>
              <a:rPr lang="fi-FI" sz="1200" dirty="0">
                <a:solidFill>
                  <a:schemeClr val="tx1"/>
                </a:solidFill>
              </a:rPr>
              <a:t> to, and </a:t>
            </a:r>
            <a:r>
              <a:rPr lang="fi-FI" sz="1200" dirty="0" err="1">
                <a:solidFill>
                  <a:schemeClr val="tx1"/>
                </a:solidFill>
              </a:rPr>
              <a:t>would</a:t>
            </a:r>
            <a:r>
              <a:rPr lang="fi-FI" sz="1200" dirty="0">
                <a:solidFill>
                  <a:schemeClr val="tx1"/>
                </a:solidFill>
              </a:rPr>
              <a:t> </a:t>
            </a:r>
            <a:r>
              <a:rPr lang="fi-FI" sz="1200" dirty="0" err="1">
                <a:solidFill>
                  <a:schemeClr val="tx1"/>
                </a:solidFill>
              </a:rPr>
              <a:t>increase</a:t>
            </a:r>
            <a:r>
              <a:rPr lang="fi-FI" sz="1200" dirty="0">
                <a:solidFill>
                  <a:schemeClr val="tx1"/>
                </a:solidFill>
              </a:rPr>
              <a:t> </a:t>
            </a:r>
            <a:r>
              <a:rPr lang="fi-FI" sz="1200" dirty="0" err="1">
                <a:solidFill>
                  <a:schemeClr val="tx1"/>
                </a:solidFill>
              </a:rPr>
              <a:t>the</a:t>
            </a:r>
            <a:r>
              <a:rPr lang="fi-FI" sz="1200" dirty="0">
                <a:solidFill>
                  <a:schemeClr val="tx1"/>
                </a:solidFill>
              </a:rPr>
              <a:t> </a:t>
            </a:r>
            <a:r>
              <a:rPr lang="fi-FI" sz="1200" dirty="0" err="1">
                <a:solidFill>
                  <a:schemeClr val="tx1"/>
                </a:solidFill>
              </a:rPr>
              <a:t>risk</a:t>
            </a:r>
            <a:r>
              <a:rPr lang="fi-FI" sz="1200" dirty="0">
                <a:solidFill>
                  <a:schemeClr val="tx1"/>
                </a:solidFill>
              </a:rPr>
              <a:t> of </a:t>
            </a:r>
            <a:r>
              <a:rPr lang="fi-FI" sz="1200" dirty="0" err="1">
                <a:solidFill>
                  <a:schemeClr val="tx1"/>
                </a:solidFill>
              </a:rPr>
              <a:t>negative</a:t>
            </a:r>
            <a:r>
              <a:rPr lang="fi-FI" sz="1200" dirty="0">
                <a:solidFill>
                  <a:schemeClr val="tx1"/>
                </a:solidFill>
              </a:rPr>
              <a:t> </a:t>
            </a:r>
            <a:r>
              <a:rPr lang="fi-FI" sz="1200" dirty="0" err="1">
                <a:solidFill>
                  <a:schemeClr val="tx1"/>
                </a:solidFill>
              </a:rPr>
              <a:t>impacts</a:t>
            </a:r>
            <a:r>
              <a:rPr lang="fi-FI" sz="1200" dirty="0">
                <a:solidFill>
                  <a:schemeClr val="tx1"/>
                </a:solidFill>
              </a:rPr>
              <a:t>.</a:t>
            </a:r>
            <a:endParaRPr lang="en-US" sz="1200" dirty="0">
              <a:solidFill>
                <a:schemeClr val="tx1"/>
              </a:solidFill>
            </a:endParaRPr>
          </a:p>
        </p:txBody>
      </p:sp>
      <p:sp>
        <p:nvSpPr>
          <p:cNvPr id="11" name="Rechteck 10"/>
          <p:cNvSpPr/>
          <p:nvPr/>
        </p:nvSpPr>
        <p:spPr>
          <a:xfrm>
            <a:off x="4715691" y="1272372"/>
            <a:ext cx="657552" cy="338554"/>
          </a:xfrm>
          <a:prstGeom prst="rect">
            <a:avLst/>
          </a:prstGeom>
        </p:spPr>
        <p:txBody>
          <a:bodyPr wrap="none">
            <a:spAutoFit/>
          </a:bodyPr>
          <a:lstStyle/>
          <a:p>
            <a:r>
              <a:rPr lang="en-US" sz="1600" b="1" dirty="0" smtClean="0">
                <a:solidFill>
                  <a:schemeClr val="bg1"/>
                </a:solidFill>
                <a:latin typeface="Calibri" charset="0"/>
                <a:ea typeface="Calibri" charset="0"/>
                <a:cs typeface="Calibri" charset="0"/>
              </a:rPr>
              <a:t>Doc 2</a:t>
            </a:r>
            <a:endParaRPr lang="en-US" sz="1600" b="1" dirty="0">
              <a:solidFill>
                <a:schemeClr val="bg1"/>
              </a:solidFill>
            </a:endParaRPr>
          </a:p>
        </p:txBody>
      </p:sp>
      <p:sp>
        <p:nvSpPr>
          <p:cNvPr id="12" name="Rechteck 11"/>
          <p:cNvSpPr/>
          <p:nvPr/>
        </p:nvSpPr>
        <p:spPr>
          <a:xfrm>
            <a:off x="4715691" y="1627803"/>
            <a:ext cx="4319452" cy="5094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The Asian or Asiatic elephant (</a:t>
            </a:r>
            <a:r>
              <a:rPr lang="en-US" sz="1200" dirty="0" err="1">
                <a:solidFill>
                  <a:schemeClr val="tx1"/>
                </a:solidFill>
              </a:rPr>
              <a:t>Elephas</a:t>
            </a:r>
            <a:r>
              <a:rPr lang="en-US" sz="1200" dirty="0">
                <a:solidFill>
                  <a:schemeClr val="tx1"/>
                </a:solidFill>
              </a:rPr>
              <a:t> maximus) is the only living species of the genus </a:t>
            </a:r>
            <a:r>
              <a:rPr lang="en-US" sz="1200" dirty="0" err="1">
                <a:solidFill>
                  <a:schemeClr val="tx1"/>
                </a:solidFill>
              </a:rPr>
              <a:t>Elephas</a:t>
            </a:r>
            <a:r>
              <a:rPr lang="en-US" sz="1200" dirty="0">
                <a:solidFill>
                  <a:schemeClr val="tx1"/>
                </a:solidFill>
              </a:rPr>
              <a:t> and is distributed in Southeast Asia from India and Nepal in the west to Borneo in the east. Three subspecies are </a:t>
            </a:r>
            <a:r>
              <a:rPr lang="en-US" sz="1200" dirty="0" err="1">
                <a:solidFill>
                  <a:schemeClr val="tx1"/>
                </a:solidFill>
              </a:rPr>
              <a:t>recognised</a:t>
            </a:r>
            <a:r>
              <a:rPr lang="en-US" sz="1200" dirty="0">
                <a:solidFill>
                  <a:schemeClr val="tx1"/>
                </a:solidFill>
              </a:rPr>
              <a:t>—E. m. maximus from Sri Lanka, the E. m. </a:t>
            </a:r>
            <a:r>
              <a:rPr lang="en-US" sz="1200" dirty="0" err="1">
                <a:solidFill>
                  <a:schemeClr val="tx1"/>
                </a:solidFill>
              </a:rPr>
              <a:t>indicus</a:t>
            </a:r>
            <a:r>
              <a:rPr lang="en-US" sz="1200" dirty="0">
                <a:solidFill>
                  <a:schemeClr val="tx1"/>
                </a:solidFill>
              </a:rPr>
              <a:t> from mainland Asia, and E. m. </a:t>
            </a:r>
            <a:r>
              <a:rPr lang="en-US" sz="1200" dirty="0" err="1">
                <a:solidFill>
                  <a:schemeClr val="tx1"/>
                </a:solidFill>
              </a:rPr>
              <a:t>sumatranus</a:t>
            </a:r>
            <a:r>
              <a:rPr lang="en-US" sz="1200" dirty="0">
                <a:solidFill>
                  <a:schemeClr val="tx1"/>
                </a:solidFill>
              </a:rPr>
              <a:t> from the island of Sumatra. Asian elephants are the largest living land animals in Asia</a:t>
            </a:r>
            <a:r>
              <a:rPr lang="en-US" sz="1200" dirty="0" smtClean="0">
                <a:solidFill>
                  <a:schemeClr val="tx1"/>
                </a:solidFill>
              </a:rPr>
              <a:t>.</a:t>
            </a:r>
          </a:p>
          <a:p>
            <a:endParaRPr lang="en-US" sz="1200" dirty="0">
              <a:solidFill>
                <a:schemeClr val="tx1"/>
              </a:solidFill>
            </a:endParaRPr>
          </a:p>
          <a:p>
            <a:r>
              <a:rPr lang="en-US" sz="1200" dirty="0">
                <a:solidFill>
                  <a:schemeClr val="tx1"/>
                </a:solidFill>
              </a:rPr>
              <a:t>Since 1986, the Asian elephant has been listed as Endangered on the IUCN Red List as the population has declined by at least 50 percent over the last three generations, estimated to be 60–75 years. The Asian elephant is primarily threatened by loss of habitat, habitat degradation, fragmentation and poaching. In 2003, the wild population was estimated at between 41,410 and 52,345 individuals. Female captive elephants have lived beyond 60 years when kept in semi-natural surroundings, such as forest camps. In zoos, Asian elephants die at a much younger age; captive populations are declining due to a low birth and high death rate</a:t>
            </a:r>
            <a:r>
              <a:rPr lang="en-US" sz="1200" dirty="0" smtClean="0">
                <a:solidFill>
                  <a:schemeClr val="tx1"/>
                </a:solidFill>
              </a:rPr>
              <a:t>.</a:t>
            </a:r>
          </a:p>
          <a:p>
            <a:endParaRPr lang="en-US" sz="1200" dirty="0">
              <a:solidFill>
                <a:schemeClr val="tx1"/>
              </a:solidFill>
            </a:endParaRPr>
          </a:p>
          <a:p>
            <a:r>
              <a:rPr lang="en-US" sz="1200" dirty="0">
                <a:solidFill>
                  <a:schemeClr val="tx1"/>
                </a:solidFill>
              </a:rPr>
              <a:t>The genus </a:t>
            </a:r>
            <a:r>
              <a:rPr lang="en-US" sz="1200" dirty="0" err="1">
                <a:solidFill>
                  <a:schemeClr val="tx1"/>
                </a:solidFill>
              </a:rPr>
              <a:t>Elephas</a:t>
            </a:r>
            <a:r>
              <a:rPr lang="en-US" sz="1200" dirty="0">
                <a:solidFill>
                  <a:schemeClr val="tx1"/>
                </a:solidFill>
              </a:rPr>
              <a:t> originated in Sub-Saharan Africa during the Pliocene, and spread throughout Africa before emigrating into southern Asia. The earliest indications of captive use of Asian elephants are engravings on seals of the Indus Valley civilization dated to the third millennium BC.</a:t>
            </a:r>
          </a:p>
        </p:txBody>
      </p:sp>
      <p:sp>
        <p:nvSpPr>
          <p:cNvPr id="13" name="Rechteck 12"/>
          <p:cNvSpPr/>
          <p:nvPr/>
        </p:nvSpPr>
        <p:spPr>
          <a:xfrm>
            <a:off x="296091" y="1324082"/>
            <a:ext cx="657552" cy="338554"/>
          </a:xfrm>
          <a:prstGeom prst="rect">
            <a:avLst/>
          </a:prstGeom>
        </p:spPr>
        <p:txBody>
          <a:bodyPr wrap="none">
            <a:spAutoFit/>
          </a:bodyPr>
          <a:lstStyle/>
          <a:p>
            <a:r>
              <a:rPr lang="en-US" sz="1600" b="1" dirty="0" smtClean="0">
                <a:solidFill>
                  <a:schemeClr val="bg1"/>
                </a:solidFill>
                <a:latin typeface="Calibri" charset="0"/>
                <a:ea typeface="Calibri" charset="0"/>
                <a:cs typeface="Calibri" charset="0"/>
              </a:rPr>
              <a:t>Doc 1</a:t>
            </a:r>
            <a:endParaRPr lang="en-US" sz="1600" b="1" dirty="0">
              <a:solidFill>
                <a:schemeClr val="bg1"/>
              </a:solidFill>
            </a:endParaRPr>
          </a:p>
        </p:txBody>
      </p:sp>
      <p:pic>
        <p:nvPicPr>
          <p:cNvPr id="2" name="Bild 1"/>
          <p:cNvPicPr>
            <a:picLocks noChangeAspect="1"/>
          </p:cNvPicPr>
          <p:nvPr/>
        </p:nvPicPr>
        <p:blipFill>
          <a:blip r:embed="rId3"/>
          <a:stretch>
            <a:fillRect/>
          </a:stretch>
        </p:blipFill>
        <p:spPr>
          <a:xfrm>
            <a:off x="6241143" y="4855417"/>
            <a:ext cx="2794000" cy="1866900"/>
          </a:xfrm>
          <a:prstGeom prst="rect">
            <a:avLst/>
          </a:prstGeom>
        </p:spPr>
      </p:pic>
      <p:pic>
        <p:nvPicPr>
          <p:cNvPr id="4" name="Bild 3"/>
          <p:cNvPicPr>
            <a:picLocks noChangeAspect="1"/>
          </p:cNvPicPr>
          <p:nvPr/>
        </p:nvPicPr>
        <p:blipFill>
          <a:blip r:embed="rId4"/>
          <a:stretch>
            <a:fillRect/>
          </a:stretch>
        </p:blipFill>
        <p:spPr>
          <a:xfrm>
            <a:off x="1738811" y="4695734"/>
            <a:ext cx="2794000" cy="2044700"/>
          </a:xfrm>
          <a:prstGeom prst="rect">
            <a:avLst/>
          </a:prstGeom>
        </p:spPr>
      </p:pic>
      <p:sp>
        <p:nvSpPr>
          <p:cNvPr id="15" name="Rechteck 14"/>
          <p:cNvSpPr/>
          <p:nvPr/>
        </p:nvSpPr>
        <p:spPr>
          <a:xfrm>
            <a:off x="1576438" y="415308"/>
            <a:ext cx="955326" cy="461665"/>
          </a:xfrm>
          <a:prstGeom prst="rect">
            <a:avLst/>
          </a:prstGeom>
          <a:noFill/>
        </p:spPr>
        <p:txBody>
          <a:bodyPr wrap="none">
            <a:spAutoFit/>
          </a:bodyPr>
          <a:lstStyle/>
          <a:p>
            <a:r>
              <a:rPr lang="en-US" sz="2400" dirty="0" smtClean="0">
                <a:solidFill>
                  <a:schemeClr val="bg1"/>
                </a:solidFill>
                <a:latin typeface="Calibri" charset="0"/>
                <a:ea typeface="Calibri" charset="0"/>
                <a:cs typeface="Calibri" charset="0"/>
              </a:rPr>
              <a:t>Query</a:t>
            </a:r>
            <a:endParaRPr lang="en-US" sz="2400" dirty="0">
              <a:solidFill>
                <a:schemeClr val="bg1"/>
              </a:solidFill>
            </a:endParaRPr>
          </a:p>
        </p:txBody>
      </p:sp>
    </p:spTree>
    <p:extLst>
      <p:ext uri="{BB962C8B-B14F-4D97-AF65-F5344CB8AC3E}">
        <p14:creationId xmlns:p14="http://schemas.microsoft.com/office/powerpoint/2010/main" val="262073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charset="0"/>
                <a:cs typeface="宋体" charset="0"/>
              </a:rPr>
              <a:t>Recap: Search Algorithm with inverted index</a:t>
            </a:r>
            <a:endParaRPr lang="en-US" altLang="zh-CN" dirty="0">
              <a:ea typeface="宋体" charset="0"/>
              <a:cs typeface="宋体" charset="0"/>
            </a:endParaRP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p:txBody>
              <a:bodyPr/>
              <a:lstStyle/>
              <a:p>
                <a:pPr marL="0" indent="0" eaLnBrk="1" hangingPunct="1">
                  <a:buNone/>
                </a:pPr>
                <a:r>
                  <a:rPr lang="en-US" altLang="zh-CN" b="1" dirty="0" smtClean="0">
                    <a:latin typeface="Calibri" charset="0"/>
                    <a:ea typeface="宋体" charset="0"/>
                    <a:cs typeface="宋体" charset="0"/>
                  </a:rPr>
                  <a:t>for each </a:t>
                </a:r>
                <a:r>
                  <a:rPr lang="en-US" altLang="zh-CN" i="1" dirty="0" smtClean="0">
                    <a:latin typeface="Calibri" charset="0"/>
                    <a:ea typeface="宋体" charset="0"/>
                    <a:cs typeface="宋体" charset="0"/>
                  </a:rPr>
                  <a:t>d </a:t>
                </a:r>
                <a:r>
                  <a:rPr lang="en-US" altLang="zh-CN" dirty="0" smtClean="0">
                    <a:latin typeface="Calibri" charset="0"/>
                    <a:ea typeface="宋体" charset="0"/>
                    <a:cs typeface="宋体" charset="0"/>
                  </a:rPr>
                  <a:t>in </a:t>
                </a:r>
                <a:r>
                  <a:rPr lang="en-US" altLang="zh-CN" i="1" dirty="0" smtClean="0">
                    <a:latin typeface="Calibri" charset="0"/>
                    <a:ea typeface="宋体" charset="0"/>
                    <a:cs typeface="宋体" charset="0"/>
                  </a:rPr>
                  <a:t>N</a:t>
                </a:r>
                <a:endParaRPr lang="en-US" altLang="zh-CN" b="1" i="1" dirty="0" smtClean="0">
                  <a:latin typeface="Calibri" charset="0"/>
                  <a:ea typeface="宋体" charset="0"/>
                  <a:cs typeface="宋体" charset="0"/>
                </a:endParaRPr>
              </a:p>
              <a:p>
                <a:pPr marL="0" indent="0" eaLnBrk="1" hangingPunct="1">
                  <a:buNone/>
                </a:pPr>
                <a:r>
                  <a:rPr lang="en-US" altLang="zh-CN" b="1" dirty="0" smtClean="0">
                    <a:latin typeface="Calibri" charset="0"/>
                    <a:ea typeface="宋体" charset="0"/>
                    <a:cs typeface="宋体" charset="0"/>
                  </a:rPr>
                  <a:t>    </a:t>
                </a:r>
                <a:r>
                  <a:rPr lang="en-US" altLang="zh-CN" dirty="0" smtClean="0">
                    <a:latin typeface="Calibri" charset="0"/>
                    <a:ea typeface="宋体" charset="0"/>
                    <a:cs typeface="宋体" charset="0"/>
                  </a:rPr>
                  <a:t>Calculate </a:t>
                </a:r>
                <a:r>
                  <a:rPr lang="en-US" altLang="zh-CN" i="1" dirty="0" smtClean="0">
                    <a:latin typeface="Calibri" charset="0"/>
                    <a:ea typeface="宋体" charset="0"/>
                    <a:cs typeface="宋体" charset="0"/>
                  </a:rPr>
                  <a:t>Norm</a:t>
                </a:r>
                <a:r>
                  <a:rPr lang="en-US" altLang="zh-CN" dirty="0" smtClean="0">
                    <a:latin typeface="Calibri" charset="0"/>
                    <a:ea typeface="宋体" charset="0"/>
                    <a:cs typeface="宋体" charset="0"/>
                  </a:rPr>
                  <a:t>[</a:t>
                </a:r>
                <a:r>
                  <a:rPr lang="en-US" altLang="zh-CN" i="1" dirty="0" smtClean="0">
                    <a:latin typeface="Calibri" charset="0"/>
                    <a:ea typeface="宋体" charset="0"/>
                    <a:cs typeface="宋体" charset="0"/>
                  </a:rPr>
                  <a:t>d</a:t>
                </a:r>
                <a:r>
                  <a:rPr lang="en-US" altLang="zh-CN" dirty="0" smtClean="0">
                    <a:latin typeface="Calibri" charset="0"/>
                    <a:ea typeface="宋体" charset="0"/>
                    <a:cs typeface="宋体" charset="0"/>
                  </a:rPr>
                  <a:t>] to the normalization factor of doc </a:t>
                </a:r>
                <a:r>
                  <a:rPr lang="en-US" altLang="zh-CN" i="1" dirty="0" smtClean="0">
                    <a:latin typeface="Calibri" charset="0"/>
                    <a:ea typeface="宋体" charset="0"/>
                    <a:cs typeface="宋体" charset="0"/>
                  </a:rPr>
                  <a:t>d</a:t>
                </a:r>
              </a:p>
              <a:p>
                <a:pPr marL="0" indent="0">
                  <a:buNone/>
                </a:pPr>
                <a:r>
                  <a:rPr lang="en-US" altLang="zh-CN" dirty="0" smtClean="0">
                    <a:latin typeface="Calibri" charset="0"/>
                    <a:ea typeface="宋体" charset="0"/>
                    <a:cs typeface="宋体" charset="0"/>
                  </a:rPr>
                  <a:t>float </a:t>
                </a:r>
                <a:r>
                  <a:rPr lang="en-US" altLang="zh-CN" i="1" dirty="0">
                    <a:latin typeface="Calibri" charset="0"/>
                    <a:ea typeface="宋体" charset="0"/>
                    <a:cs typeface="宋体" charset="0"/>
                  </a:rPr>
                  <a:t>Scores</a:t>
                </a:r>
                <a:r>
                  <a:rPr lang="en-US" altLang="zh-CN" dirty="0">
                    <a:latin typeface="Calibri" charset="0"/>
                    <a:ea typeface="宋体" charset="0"/>
                    <a:cs typeface="宋体" charset="0"/>
                  </a:rPr>
                  <a:t>=[]</a:t>
                </a:r>
              </a:p>
              <a:p>
                <a:pPr marL="0" indent="0">
                  <a:buNone/>
                </a:pPr>
                <a:r>
                  <a:rPr lang="en-US" altLang="zh-CN" b="1" dirty="0" smtClean="0">
                    <a:latin typeface="Calibri" charset="0"/>
                    <a:ea typeface="宋体" charset="0"/>
                    <a:cs typeface="宋体" charset="0"/>
                  </a:rPr>
                  <a:t>for </a:t>
                </a:r>
                <a:r>
                  <a:rPr lang="en-US" altLang="zh-CN" b="1" dirty="0">
                    <a:latin typeface="Calibri" charset="0"/>
                    <a:ea typeface="宋体" charset="0"/>
                    <a:cs typeface="宋体" charset="0"/>
                  </a:rPr>
                  <a:t>each </a:t>
                </a:r>
                <a:r>
                  <a:rPr lang="en-US" altLang="zh-CN" dirty="0" smtClean="0">
                    <a:latin typeface="Calibri" charset="0"/>
                    <a:ea typeface="宋体" charset="0"/>
                    <a:cs typeface="宋体" charset="0"/>
                  </a:rPr>
                  <a:t>query term </a:t>
                </a:r>
                <a:r>
                  <a:rPr lang="en-US" altLang="zh-CN" i="1" dirty="0" smtClean="0">
                    <a:latin typeface="Calibri" charset="0"/>
                    <a:ea typeface="宋体" charset="0"/>
                    <a:cs typeface="宋体" charset="0"/>
                  </a:rPr>
                  <a:t>t</a:t>
                </a:r>
                <a:endParaRPr lang="en-US" altLang="zh-CN" i="1" dirty="0">
                  <a:latin typeface="Calibri" charset="0"/>
                  <a:ea typeface="宋体" charset="0"/>
                  <a:cs typeface="宋体" charset="0"/>
                </a:endParaRPr>
              </a:p>
              <a:p>
                <a:pPr marL="0" indent="0">
                  <a:buNone/>
                </a:pPr>
                <a:r>
                  <a:rPr lang="en-US" altLang="zh-CN" b="1" dirty="0">
                    <a:latin typeface="Calibri" charset="0"/>
                    <a:ea typeface="宋体" charset="0"/>
                    <a:cs typeface="宋体" charset="0"/>
                  </a:rPr>
                  <a:t> </a:t>
                </a:r>
                <a:r>
                  <a:rPr lang="en-US" altLang="zh-CN" b="1" dirty="0" smtClean="0">
                    <a:latin typeface="Calibri" charset="0"/>
                    <a:ea typeface="宋体" charset="0"/>
                    <a:cs typeface="宋体" charset="0"/>
                  </a:rPr>
                  <a:t>   </a:t>
                </a:r>
                <a:r>
                  <a:rPr lang="en-US" altLang="zh-CN" dirty="0" smtClean="0">
                    <a:latin typeface="Calibri" charset="0"/>
                    <a:ea typeface="宋体" charset="0"/>
                    <a:cs typeface="宋体" charset="0"/>
                  </a:rPr>
                  <a:t>fetch posting list for </a:t>
                </a:r>
                <a:r>
                  <a:rPr lang="en-US" altLang="zh-CN" i="1" dirty="0" smtClean="0">
                    <a:latin typeface="Calibri" charset="0"/>
                    <a:ea typeface="宋体" charset="0"/>
                    <a:cs typeface="宋体" charset="0"/>
                  </a:rPr>
                  <a:t>t</a:t>
                </a:r>
              </a:p>
              <a:p>
                <a:pPr marL="0" indent="0">
                  <a:buNone/>
                </a:pPr>
                <a:r>
                  <a:rPr lang="en-US" altLang="zh-CN" b="1" dirty="0">
                    <a:latin typeface="Calibri" charset="0"/>
                    <a:ea typeface="宋体" charset="0"/>
                    <a:cs typeface="宋体" charset="0"/>
                  </a:rPr>
                  <a:t> </a:t>
                </a:r>
                <a:r>
                  <a:rPr lang="en-US" altLang="zh-CN" b="1" dirty="0" smtClean="0">
                    <a:latin typeface="Calibri" charset="0"/>
                    <a:ea typeface="宋体" charset="0"/>
                    <a:cs typeface="宋体" charset="0"/>
                  </a:rPr>
                  <a:t>   for each</a:t>
                </a:r>
                <a:r>
                  <a:rPr lang="en-US" altLang="zh-CN" dirty="0" smtClean="0">
                    <a:latin typeface="Calibri" charset="0"/>
                    <a:ea typeface="宋体" charset="0"/>
                    <a:cs typeface="宋体" charset="0"/>
                  </a:rPr>
                  <a:t> pair(</a:t>
                </a:r>
                <a:r>
                  <a:rPr lang="en-US" altLang="zh-CN" i="1" dirty="0" smtClean="0">
                    <a:latin typeface="Calibri" charset="0"/>
                    <a:ea typeface="宋体" charset="0"/>
                    <a:cs typeface="宋体" charset="0"/>
                  </a:rPr>
                  <a:t>d</a:t>
                </a:r>
                <a:r>
                  <a:rPr lang="en-US" altLang="zh-CN" dirty="0" smtClean="0">
                    <a:latin typeface="Calibri" charset="0"/>
                    <a:ea typeface="宋体" charset="0"/>
                    <a:cs typeface="宋体" charset="0"/>
                  </a:rPr>
                  <a:t>, </a:t>
                </a:r>
                <a14:m>
                  <m:oMath xmlns:m="http://schemas.openxmlformats.org/officeDocument/2006/math">
                    <m:sSub>
                      <m:sSubPr>
                        <m:ctrlPr>
                          <a:rPr lang="en-US" i="1">
                            <a:latin typeface="Cambria Math" charset="0"/>
                            <a:ea typeface="Calibri" charset="0"/>
                            <a:cs typeface="Calibri" charset="0"/>
                          </a:rPr>
                        </m:ctrlPr>
                      </m:sSubPr>
                      <m:e>
                        <m:r>
                          <a:rPr lang="de-AT" i="1">
                            <a:latin typeface="Cambria Math" charset="0"/>
                            <a:ea typeface="Calibri" charset="0"/>
                            <a:cs typeface="Calibri" charset="0"/>
                          </a:rPr>
                          <m:t>𝑡𝑓</m:t>
                        </m:r>
                      </m:e>
                      <m:sub>
                        <m:r>
                          <a:rPr lang="de-AT" i="1">
                            <a:latin typeface="Cambria Math" charset="0"/>
                            <a:ea typeface="Calibri" charset="0"/>
                            <a:cs typeface="Calibri" charset="0"/>
                          </a:rPr>
                          <m:t>𝑡</m:t>
                        </m:r>
                        <m:r>
                          <a:rPr lang="de-AT" i="1">
                            <a:latin typeface="Cambria Math" charset="0"/>
                            <a:ea typeface="Calibri" charset="0"/>
                            <a:cs typeface="Calibri" charset="0"/>
                          </a:rPr>
                          <m:t>,</m:t>
                        </m:r>
                        <m:r>
                          <a:rPr lang="de-AT" i="1">
                            <a:latin typeface="Cambria Math" charset="0"/>
                            <a:ea typeface="Calibri" charset="0"/>
                            <a:cs typeface="Calibri" charset="0"/>
                          </a:rPr>
                          <m:t>𝑑</m:t>
                        </m:r>
                      </m:sub>
                    </m:sSub>
                  </m:oMath>
                </a14:m>
                <a:r>
                  <a:rPr lang="en-US" altLang="zh-CN" dirty="0" smtClean="0">
                    <a:latin typeface="Calibri" charset="0"/>
                    <a:ea typeface="宋体" charset="0"/>
                    <a:cs typeface="宋体" charset="0"/>
                  </a:rPr>
                  <a:t>) in posting list</a:t>
                </a:r>
              </a:p>
              <a:p>
                <a:pPr marL="0" indent="0">
                  <a:buNone/>
                </a:pPr>
                <a:r>
                  <a:rPr lang="en-US" altLang="zh-CN" b="1" i="1" dirty="0">
                    <a:latin typeface="Calibri" charset="0"/>
                    <a:ea typeface="宋体" charset="0"/>
                    <a:cs typeface="宋体" charset="0"/>
                  </a:rPr>
                  <a:t> </a:t>
                </a:r>
                <a:r>
                  <a:rPr lang="en-US" altLang="zh-CN" b="1" i="1" dirty="0" smtClean="0">
                    <a:latin typeface="Calibri" charset="0"/>
                    <a:ea typeface="宋体" charset="0"/>
                    <a:cs typeface="宋体" charset="0"/>
                  </a:rPr>
                  <a:t>        </a:t>
                </a:r>
                <a:r>
                  <a:rPr lang="en-US" altLang="zh-CN" b="1" dirty="0" smtClean="0">
                    <a:latin typeface="Calibri" charset="0"/>
                    <a:ea typeface="宋体" charset="0"/>
                    <a:cs typeface="宋体" charset="0"/>
                  </a:rPr>
                  <a:t>if </a:t>
                </a:r>
                <a:r>
                  <a:rPr lang="en-US" altLang="zh-CN" i="1" dirty="0" smtClean="0">
                    <a:latin typeface="Calibri" charset="0"/>
                    <a:ea typeface="宋体" charset="0"/>
                    <a:cs typeface="宋体" charset="0"/>
                  </a:rPr>
                  <a:t>d </a:t>
                </a:r>
                <a:r>
                  <a:rPr lang="en-US" altLang="zh-CN" dirty="0" smtClean="0">
                    <a:latin typeface="Calibri" charset="0"/>
                    <a:ea typeface="宋体" charset="0"/>
                    <a:cs typeface="宋体" charset="0"/>
                  </a:rPr>
                  <a:t>not in </a:t>
                </a:r>
                <a:r>
                  <a:rPr lang="en-US" altLang="zh-CN" i="1" dirty="0" smtClean="0">
                    <a:latin typeface="Calibri" charset="0"/>
                    <a:ea typeface="宋体" charset="0"/>
                    <a:cs typeface="宋体" charset="0"/>
                  </a:rPr>
                  <a:t>Scores </a:t>
                </a:r>
                <a:r>
                  <a:rPr lang="en-US" altLang="zh-CN" b="1" dirty="0" smtClean="0">
                    <a:latin typeface="Calibri" charset="0"/>
                    <a:ea typeface="宋体" charset="0"/>
                    <a:cs typeface="宋体" charset="0"/>
                  </a:rPr>
                  <a:t>do </a:t>
                </a:r>
                <a:r>
                  <a:rPr lang="en-US" altLang="zh-CN" i="1" dirty="0">
                    <a:latin typeface="Calibri" charset="0"/>
                    <a:ea typeface="宋体" charset="0"/>
                    <a:cs typeface="宋体" charset="0"/>
                  </a:rPr>
                  <a:t>Scores</a:t>
                </a:r>
                <a:r>
                  <a:rPr lang="en-US" altLang="zh-CN" dirty="0">
                    <a:latin typeface="Calibri" charset="0"/>
                    <a:ea typeface="宋体" charset="0"/>
                    <a:cs typeface="宋体" charset="0"/>
                  </a:rPr>
                  <a:t>[</a:t>
                </a:r>
                <a:r>
                  <a:rPr lang="en-US" altLang="zh-CN" i="1" dirty="0">
                    <a:latin typeface="Calibri" charset="0"/>
                    <a:ea typeface="宋体" charset="0"/>
                    <a:cs typeface="宋体" charset="0"/>
                  </a:rPr>
                  <a:t>d</a:t>
                </a:r>
                <a:r>
                  <a:rPr lang="en-US" altLang="zh-CN" dirty="0" smtClean="0">
                    <a:latin typeface="Calibri" charset="0"/>
                    <a:ea typeface="宋体" charset="0"/>
                    <a:cs typeface="宋体" charset="0"/>
                  </a:rPr>
                  <a:t>]=0</a:t>
                </a:r>
                <a:endParaRPr lang="en-US" altLang="zh-CN" b="1" dirty="0" smtClean="0">
                  <a:latin typeface="Calibri" charset="0"/>
                  <a:ea typeface="宋体" charset="0"/>
                  <a:cs typeface="宋体" charset="0"/>
                </a:endParaRPr>
              </a:p>
              <a:p>
                <a:pPr marL="0" indent="0">
                  <a:buNone/>
                </a:pPr>
                <a:r>
                  <a:rPr lang="en-US" altLang="zh-CN" i="1" dirty="0">
                    <a:latin typeface="Calibri" charset="0"/>
                    <a:ea typeface="宋体" charset="0"/>
                    <a:cs typeface="宋体" charset="0"/>
                  </a:rPr>
                  <a:t> </a:t>
                </a:r>
                <a:r>
                  <a:rPr lang="en-US" altLang="zh-CN" i="1" dirty="0" smtClean="0">
                    <a:latin typeface="Calibri" charset="0"/>
                    <a:ea typeface="宋体" charset="0"/>
                    <a:cs typeface="宋体" charset="0"/>
                  </a:rPr>
                  <a:t>        </a:t>
                </a:r>
                <a:r>
                  <a:rPr lang="en-US" altLang="zh-CN" dirty="0" smtClean="0">
                    <a:latin typeface="Calibri" charset="0"/>
                    <a:ea typeface="宋体" charset="0"/>
                    <a:cs typeface="宋体" charset="0"/>
                  </a:rPr>
                  <a:t>add </a:t>
                </a:r>
                <a14:m>
                  <m:oMath xmlns:m="http://schemas.openxmlformats.org/officeDocument/2006/math">
                    <m:sSub>
                      <m:sSubPr>
                        <m:ctrlPr>
                          <a:rPr lang="en-US" i="1">
                            <a:latin typeface="Cambria Math" charset="0"/>
                            <a:ea typeface="Calibri" charset="0"/>
                            <a:cs typeface="Calibri" charset="0"/>
                          </a:rPr>
                        </m:ctrlPr>
                      </m:sSubPr>
                      <m:e>
                        <m:r>
                          <a:rPr lang="de-AT" b="0" i="1" smtClean="0">
                            <a:latin typeface="Cambria Math" charset="0"/>
                            <a:ea typeface="Calibri" charset="0"/>
                            <a:cs typeface="Calibri" charset="0"/>
                          </a:rPr>
                          <m:t>𝑤</m:t>
                        </m:r>
                      </m:e>
                      <m:sub>
                        <m:r>
                          <a:rPr lang="de-AT" i="1">
                            <a:latin typeface="Cambria Math" charset="0"/>
                            <a:ea typeface="Calibri" charset="0"/>
                            <a:cs typeface="Calibri" charset="0"/>
                          </a:rPr>
                          <m:t>𝑡</m:t>
                        </m:r>
                        <m:r>
                          <a:rPr lang="de-AT" i="1">
                            <a:latin typeface="Cambria Math" charset="0"/>
                            <a:ea typeface="Calibri" charset="0"/>
                            <a:cs typeface="Calibri" charset="0"/>
                          </a:rPr>
                          <m:t>,</m:t>
                        </m:r>
                        <m:r>
                          <a:rPr lang="de-AT" i="1">
                            <a:latin typeface="Cambria Math" charset="0"/>
                            <a:ea typeface="Calibri" charset="0"/>
                            <a:cs typeface="Calibri" charset="0"/>
                          </a:rPr>
                          <m:t>𝑑</m:t>
                        </m:r>
                      </m:sub>
                    </m:sSub>
                  </m:oMath>
                </a14:m>
                <a:r>
                  <a:rPr lang="en-US" altLang="zh-CN" b="1" dirty="0" smtClean="0">
                    <a:latin typeface="Calibri" charset="0"/>
                    <a:ea typeface="宋体" charset="0"/>
                    <a:cs typeface="宋体" charset="0"/>
                  </a:rPr>
                  <a:t> </a:t>
                </a:r>
                <a:r>
                  <a:rPr lang="en-US" altLang="zh-CN" dirty="0" smtClean="0">
                    <a:latin typeface="Calibri" charset="0"/>
                    <a:ea typeface="宋体" charset="0"/>
                    <a:cs typeface="宋体" charset="0"/>
                  </a:rPr>
                  <a:t>to </a:t>
                </a:r>
                <a:r>
                  <a:rPr lang="en-US" altLang="zh-CN" i="1" dirty="0" smtClean="0">
                    <a:latin typeface="Calibri" charset="0"/>
                    <a:ea typeface="宋体" charset="0"/>
                    <a:cs typeface="宋体" charset="0"/>
                  </a:rPr>
                  <a:t>Scores</a:t>
                </a:r>
                <a:r>
                  <a:rPr lang="en-US" altLang="zh-CN" dirty="0" smtClean="0">
                    <a:latin typeface="Calibri" charset="0"/>
                    <a:ea typeface="宋体" charset="0"/>
                    <a:cs typeface="宋体" charset="0"/>
                  </a:rPr>
                  <a:t>[</a:t>
                </a:r>
                <a:r>
                  <a:rPr lang="en-US" altLang="zh-CN" i="1" dirty="0" smtClean="0">
                    <a:latin typeface="Calibri" charset="0"/>
                    <a:ea typeface="宋体" charset="0"/>
                    <a:cs typeface="宋体" charset="0"/>
                  </a:rPr>
                  <a:t>d</a:t>
                </a:r>
                <a:r>
                  <a:rPr lang="en-US" altLang="zh-CN" dirty="0" smtClean="0">
                    <a:latin typeface="Calibri" charset="0"/>
                    <a:ea typeface="宋体" charset="0"/>
                    <a:cs typeface="宋体" charset="0"/>
                  </a:rPr>
                  <a:t>]</a:t>
                </a:r>
              </a:p>
              <a:p>
                <a:pPr marL="0" indent="0">
                  <a:buNone/>
                </a:pPr>
                <a:r>
                  <a:rPr lang="en-US" altLang="zh-CN" b="1" dirty="0">
                    <a:latin typeface="Calibri" charset="0"/>
                    <a:ea typeface="宋体" charset="0"/>
                    <a:cs typeface="宋体" charset="0"/>
                  </a:rPr>
                  <a:t>for each </a:t>
                </a:r>
                <a:r>
                  <a:rPr lang="en-US" altLang="zh-CN" i="1" dirty="0" smtClean="0">
                    <a:latin typeface="Calibri" charset="0"/>
                    <a:ea typeface="宋体" charset="0"/>
                    <a:cs typeface="宋体" charset="0"/>
                  </a:rPr>
                  <a:t>d</a:t>
                </a:r>
                <a:r>
                  <a:rPr lang="en-US" altLang="zh-CN" dirty="0" smtClean="0">
                    <a:latin typeface="Calibri" charset="0"/>
                    <a:ea typeface="宋体" charset="0"/>
                    <a:cs typeface="宋体" charset="0"/>
                  </a:rPr>
                  <a:t> in </a:t>
                </a:r>
                <a:r>
                  <a:rPr lang="en-US" altLang="zh-CN" i="1" dirty="0" smtClean="0">
                    <a:latin typeface="Calibri" charset="0"/>
                    <a:ea typeface="宋体" charset="0"/>
                    <a:cs typeface="宋体" charset="0"/>
                  </a:rPr>
                  <a:t>Scores</a:t>
                </a:r>
                <a:r>
                  <a:rPr lang="en-US" altLang="zh-CN" dirty="0" smtClean="0">
                    <a:latin typeface="Calibri" charset="0"/>
                    <a:ea typeface="宋体" charset="0"/>
                    <a:cs typeface="宋体" charset="0"/>
                  </a:rPr>
                  <a:t>[]</a:t>
                </a:r>
                <a:endParaRPr lang="en-US" altLang="zh-CN" dirty="0">
                  <a:latin typeface="Calibri" charset="0"/>
                  <a:ea typeface="宋体" charset="0"/>
                  <a:cs typeface="宋体" charset="0"/>
                </a:endParaRPr>
              </a:p>
              <a:p>
                <a:pPr marL="0" indent="0">
                  <a:buNone/>
                </a:pPr>
                <a:r>
                  <a:rPr lang="en-US" altLang="zh-CN" b="1" dirty="0">
                    <a:latin typeface="Calibri" charset="0"/>
                    <a:ea typeface="宋体" charset="0"/>
                    <a:cs typeface="宋体" charset="0"/>
                  </a:rPr>
                  <a:t> </a:t>
                </a:r>
                <a:r>
                  <a:rPr lang="en-US" altLang="zh-CN" b="1" dirty="0" smtClean="0">
                    <a:latin typeface="Calibri" charset="0"/>
                    <a:ea typeface="宋体" charset="0"/>
                    <a:cs typeface="宋体" charset="0"/>
                  </a:rPr>
                  <a:t>   </a:t>
                </a:r>
                <a:r>
                  <a:rPr lang="en-US" altLang="zh-CN" i="1" dirty="0" smtClean="0">
                    <a:latin typeface="Calibri" charset="0"/>
                    <a:ea typeface="宋体" charset="0"/>
                    <a:cs typeface="宋体" charset="0"/>
                  </a:rPr>
                  <a:t>Scores</a:t>
                </a:r>
                <a:r>
                  <a:rPr lang="en-US" altLang="zh-CN" dirty="0" smtClean="0">
                    <a:latin typeface="Calibri" charset="0"/>
                    <a:ea typeface="宋体" charset="0"/>
                    <a:cs typeface="宋体" charset="0"/>
                  </a:rPr>
                  <a:t>[</a:t>
                </a:r>
                <a:r>
                  <a:rPr lang="en-US" altLang="zh-CN" i="1" dirty="0" smtClean="0">
                    <a:latin typeface="Calibri" charset="0"/>
                    <a:ea typeface="宋体" charset="0"/>
                    <a:cs typeface="宋体" charset="0"/>
                  </a:rPr>
                  <a:t>d</a:t>
                </a:r>
                <a:r>
                  <a:rPr lang="en-US" altLang="zh-CN" dirty="0" smtClean="0">
                    <a:latin typeface="Calibri" charset="0"/>
                    <a:ea typeface="宋体" charset="0"/>
                    <a:cs typeface="宋体" charset="0"/>
                  </a:rPr>
                  <a:t>]=</a:t>
                </a:r>
                <a:r>
                  <a:rPr lang="en-US" altLang="zh-CN" i="1" dirty="0">
                    <a:latin typeface="Calibri" charset="0"/>
                    <a:ea typeface="宋体" charset="0"/>
                    <a:cs typeface="宋体" charset="0"/>
                  </a:rPr>
                  <a:t> Scores</a:t>
                </a:r>
                <a:r>
                  <a:rPr lang="en-US" altLang="zh-CN" dirty="0">
                    <a:latin typeface="Calibri" charset="0"/>
                    <a:ea typeface="宋体" charset="0"/>
                    <a:cs typeface="宋体" charset="0"/>
                  </a:rPr>
                  <a:t>[</a:t>
                </a:r>
                <a:r>
                  <a:rPr lang="en-US" altLang="zh-CN" i="1" dirty="0">
                    <a:latin typeface="Calibri" charset="0"/>
                    <a:ea typeface="宋体" charset="0"/>
                    <a:cs typeface="宋体" charset="0"/>
                  </a:rPr>
                  <a:t>d</a:t>
                </a:r>
                <a:r>
                  <a:rPr lang="en-US" altLang="zh-CN" dirty="0">
                    <a:latin typeface="Calibri" charset="0"/>
                    <a:ea typeface="宋体" charset="0"/>
                    <a:cs typeface="宋体" charset="0"/>
                  </a:rPr>
                  <a:t>] </a:t>
                </a:r>
                <a:r>
                  <a:rPr lang="en-US" altLang="zh-CN" dirty="0" smtClean="0">
                    <a:latin typeface="Calibri" charset="0"/>
                    <a:ea typeface="宋体" charset="0"/>
                    <a:cs typeface="宋体" charset="0"/>
                  </a:rPr>
                  <a:t>/</a:t>
                </a:r>
                <a:r>
                  <a:rPr lang="en-US" altLang="zh-CN" i="1" dirty="0">
                    <a:latin typeface="Calibri" charset="0"/>
                    <a:ea typeface="宋体" charset="0"/>
                    <a:cs typeface="宋体" charset="0"/>
                  </a:rPr>
                  <a:t> Norm</a:t>
                </a:r>
                <a:r>
                  <a:rPr lang="en-US" altLang="zh-CN" dirty="0">
                    <a:latin typeface="Calibri" charset="0"/>
                    <a:ea typeface="宋体" charset="0"/>
                    <a:cs typeface="宋体" charset="0"/>
                  </a:rPr>
                  <a:t>[</a:t>
                </a:r>
                <a:r>
                  <a:rPr lang="en-US" altLang="zh-CN" i="1" dirty="0">
                    <a:latin typeface="Calibri" charset="0"/>
                    <a:ea typeface="宋体" charset="0"/>
                    <a:cs typeface="宋体" charset="0"/>
                  </a:rPr>
                  <a:t>d</a:t>
                </a:r>
                <a:r>
                  <a:rPr lang="en-US" altLang="zh-CN" dirty="0" smtClean="0">
                    <a:latin typeface="Calibri" charset="0"/>
                    <a:ea typeface="宋体" charset="0"/>
                    <a:cs typeface="宋体" charset="0"/>
                  </a:rPr>
                  <a:t>]</a:t>
                </a:r>
              </a:p>
              <a:p>
                <a:pPr marL="0" indent="0">
                  <a:buNone/>
                </a:pPr>
                <a:r>
                  <a:rPr lang="en-US" altLang="zh-CN" b="1" dirty="0" smtClean="0">
                    <a:latin typeface="Calibri" charset="0"/>
                    <a:ea typeface="宋体" charset="0"/>
                    <a:cs typeface="宋体" charset="0"/>
                  </a:rPr>
                  <a:t>return </a:t>
                </a:r>
                <a:r>
                  <a:rPr lang="en-US" altLang="zh-CN" dirty="0" smtClean="0">
                    <a:latin typeface="Calibri" charset="0"/>
                    <a:ea typeface="宋体" charset="0"/>
                    <a:cs typeface="宋体" charset="0"/>
                  </a:rPr>
                  <a:t>Top </a:t>
                </a:r>
                <a:r>
                  <a:rPr lang="en-US" altLang="zh-CN" i="1" dirty="0" smtClean="0">
                    <a:latin typeface="Calibri" charset="0"/>
                    <a:ea typeface="宋体" charset="0"/>
                    <a:cs typeface="宋体" charset="0"/>
                  </a:rPr>
                  <a:t>K</a:t>
                </a:r>
                <a:r>
                  <a:rPr lang="en-US" altLang="zh-CN" dirty="0" smtClean="0">
                    <a:latin typeface="Calibri" charset="0"/>
                    <a:ea typeface="宋体" charset="0"/>
                    <a:cs typeface="宋体" charset="0"/>
                  </a:rPr>
                  <a:t> components of </a:t>
                </a:r>
                <a:r>
                  <a:rPr lang="en-US" altLang="zh-CN" i="1" dirty="0">
                    <a:latin typeface="Calibri" charset="0"/>
                    <a:ea typeface="宋体" charset="0"/>
                    <a:cs typeface="宋体" charset="0"/>
                  </a:rPr>
                  <a:t>Scores</a:t>
                </a:r>
                <a:r>
                  <a:rPr lang="en-US" altLang="zh-CN" dirty="0" smtClean="0">
                    <a:latin typeface="Calibri" charset="0"/>
                    <a:ea typeface="宋体" charset="0"/>
                    <a:cs typeface="宋体" charset="0"/>
                  </a:rPr>
                  <a:t>[]</a:t>
                </a:r>
                <a:endParaRPr lang="en-US" altLang="zh-CN" i="1" dirty="0">
                  <a:latin typeface="Calibri" charset="0"/>
                  <a:ea typeface="宋体" charset="0"/>
                  <a:cs typeface="宋体" charset="0"/>
                </a:endParaRPr>
              </a:p>
            </p:txBody>
          </p:sp>
        </mc:Choice>
        <mc:Fallback xmlns="">
          <p:sp>
            <p:nvSpPr>
              <p:cNvPr id="9219" name="Rectangle 3"/>
              <p:cNvSpPr>
                <a:spLocks noGrp="1" noRot="1" noChangeAspect="1" noMove="1" noResize="1" noEditPoints="1" noAdjustHandles="1" noChangeArrowheads="1" noChangeShapeType="1" noTextEdit="1"/>
              </p:cNvSpPr>
              <p:nvPr>
                <p:ph idx="1"/>
              </p:nvPr>
            </p:nvSpPr>
            <p:spPr>
              <a:blipFill rotWithShape="0">
                <a:blip r:embed="rId3"/>
                <a:stretch>
                  <a:fillRect l="-2134" t="-976" b="-488"/>
                </a:stretch>
              </a:blipFill>
            </p:spPr>
            <p:txBody>
              <a:bodyPr/>
              <a:lstStyle/>
              <a:p>
                <a:r>
                  <a:rPr lang="en-US">
                    <a:noFill/>
                  </a:rPr>
                  <a:t> </a:t>
                </a:r>
              </a:p>
            </p:txBody>
          </p:sp>
        </mc:Fallback>
      </mc:AlternateContent>
      <p:sp>
        <p:nvSpPr>
          <p:cNvPr id="15364"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a:t>
            </a:r>
          </a:p>
        </p:txBody>
      </p:sp>
      <p:sp>
        <p:nvSpPr>
          <p:cNvPr id="2" name="Eckige Klammer rechts 1"/>
          <p:cNvSpPr/>
          <p:nvPr/>
        </p:nvSpPr>
        <p:spPr>
          <a:xfrm>
            <a:off x="7283993" y="1146630"/>
            <a:ext cx="45719" cy="841828"/>
          </a:xfrm>
          <a:prstGeom prst="rightBracket">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hteck 2"/>
          <p:cNvSpPr/>
          <p:nvPr/>
        </p:nvSpPr>
        <p:spPr>
          <a:xfrm>
            <a:off x="7459358" y="1146630"/>
            <a:ext cx="1433818" cy="646331"/>
          </a:xfrm>
          <a:prstGeom prst="rect">
            <a:avLst/>
          </a:prstGeom>
        </p:spPr>
        <p:txBody>
          <a:bodyPr wrap="square">
            <a:spAutoFit/>
          </a:bodyPr>
          <a:lstStyle/>
          <a:p>
            <a:r>
              <a:rPr lang="en-US" altLang="zh-CN" dirty="0" smtClean="0">
                <a:latin typeface="Calibri" charset="0"/>
                <a:ea typeface="宋体" charset="0"/>
                <a:cs typeface="宋体" charset="0"/>
              </a:rPr>
              <a:t>done in index time</a:t>
            </a:r>
            <a:endParaRPr lang="en-US" dirty="0"/>
          </a:p>
        </p:txBody>
      </p:sp>
      <p:sp>
        <p:nvSpPr>
          <p:cNvPr id="7" name="Eckige Klammer rechts 6"/>
          <p:cNvSpPr/>
          <p:nvPr/>
        </p:nvSpPr>
        <p:spPr>
          <a:xfrm>
            <a:off x="5164907" y="2449288"/>
            <a:ext cx="45719" cy="2195284"/>
          </a:xfrm>
          <a:prstGeom prst="rightBracket">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hteck 7"/>
          <p:cNvSpPr/>
          <p:nvPr/>
        </p:nvSpPr>
        <p:spPr>
          <a:xfrm>
            <a:off x="5348287" y="2856981"/>
            <a:ext cx="3508376" cy="1200329"/>
          </a:xfrm>
          <a:prstGeom prst="rect">
            <a:avLst/>
          </a:prstGeom>
        </p:spPr>
        <p:txBody>
          <a:bodyPr wrap="square">
            <a:spAutoFit/>
          </a:bodyPr>
          <a:lstStyle/>
          <a:p>
            <a:r>
              <a:rPr lang="en-US" altLang="zh-CN" dirty="0" smtClean="0">
                <a:latin typeface="Calibri" charset="0"/>
                <a:ea typeface="宋体" charset="0"/>
                <a:cs typeface="宋体" charset="0"/>
              </a:rPr>
              <a:t>Since the posting lists are sorted, traversing the postings can be done concurrently i.e. visiting every document only one time</a:t>
            </a:r>
            <a:endParaRPr lang="en-US" dirty="0"/>
          </a:p>
        </p:txBody>
      </p:sp>
    </p:spTree>
    <p:extLst>
      <p:ext uri="{BB962C8B-B14F-4D97-AF65-F5344CB8AC3E}">
        <p14:creationId xmlns:p14="http://schemas.microsoft.com/office/powerpoint/2010/main" val="318075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CN" dirty="0">
                <a:ea typeface="宋体" charset="0"/>
                <a:cs typeface="宋体" charset="0"/>
              </a:rPr>
              <a:t>Recap: </a:t>
            </a:r>
            <a:r>
              <a:rPr lang="en-US" dirty="0" smtClean="0">
                <a:ea typeface="ＭＳ Ｐゴシック" charset="0"/>
                <a:cs typeface="ＭＳ Ｐゴシック" charset="0"/>
              </a:rPr>
              <a:t>Search with concurrent traversal</a:t>
            </a:r>
            <a:endParaRPr lang="en-US" dirty="0">
              <a:ea typeface="ＭＳ Ｐゴシック" charset="0"/>
              <a:cs typeface="ＭＳ Ｐゴシック" charset="0"/>
            </a:endParaRPr>
          </a:p>
        </p:txBody>
      </p:sp>
      <p:sp>
        <p:nvSpPr>
          <p:cNvPr id="26627" name="Text Box 4"/>
          <p:cNvSpPr txBox="1">
            <a:spLocks noChangeArrowheads="1"/>
          </p:cNvSpPr>
          <p:nvPr/>
        </p:nvSpPr>
        <p:spPr bwMode="auto">
          <a:xfrm>
            <a:off x="381000" y="2733675"/>
            <a:ext cx="11763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Brutus</a:t>
            </a:r>
          </a:p>
        </p:txBody>
      </p:sp>
      <p:sp>
        <p:nvSpPr>
          <p:cNvPr id="26628"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Caesar</a:t>
            </a:r>
          </a:p>
        </p:txBody>
      </p:sp>
      <p:sp>
        <p:nvSpPr>
          <p:cNvPr id="26629"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Calpurnia</a:t>
            </a:r>
          </a:p>
        </p:txBody>
      </p:sp>
      <p:sp>
        <p:nvSpPr>
          <p:cNvPr id="26630" name="AutoShape 7"/>
          <p:cNvSpPr>
            <a:spLocks noChangeArrowheads="1"/>
          </p:cNvSpPr>
          <p:nvPr/>
        </p:nvSpPr>
        <p:spPr bwMode="auto">
          <a:xfrm>
            <a:off x="2057400" y="28098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1" name="AutoShape 8"/>
          <p:cNvSpPr>
            <a:spLocks noChangeArrowheads="1"/>
          </p:cNvSpPr>
          <p:nvPr/>
        </p:nvSpPr>
        <p:spPr bwMode="auto">
          <a:xfrm>
            <a:off x="2057400" y="33432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32" name="Group 26"/>
          <p:cNvGrpSpPr>
            <a:grpSpLocks/>
          </p:cNvGrpSpPr>
          <p:nvPr/>
        </p:nvGrpSpPr>
        <p:grpSpPr bwMode="auto">
          <a:xfrm>
            <a:off x="3276600" y="3876675"/>
            <a:ext cx="4876800" cy="304800"/>
            <a:chOff x="2064" y="2448"/>
            <a:chExt cx="3072" cy="192"/>
          </a:xfrm>
        </p:grpSpPr>
        <p:sp>
          <p:nvSpPr>
            <p:cNvPr id="26692"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93"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4"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5"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6"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grpSp>
        <p:nvGrpSpPr>
          <p:cNvPr id="26633" name="Group 51"/>
          <p:cNvGrpSpPr>
            <a:grpSpLocks/>
          </p:cNvGrpSpPr>
          <p:nvPr/>
        </p:nvGrpSpPr>
        <p:grpSpPr bwMode="auto">
          <a:xfrm>
            <a:off x="3276600" y="3267075"/>
            <a:ext cx="4943475" cy="457200"/>
            <a:chOff x="2064" y="2688"/>
            <a:chExt cx="3114" cy="288"/>
          </a:xfrm>
        </p:grpSpPr>
        <p:grpSp>
          <p:nvGrpSpPr>
            <p:cNvPr id="26678" name="Group 20"/>
            <p:cNvGrpSpPr>
              <a:grpSpLocks/>
            </p:cNvGrpSpPr>
            <p:nvPr/>
          </p:nvGrpSpPr>
          <p:grpSpPr bwMode="auto">
            <a:xfrm>
              <a:off x="2064" y="2736"/>
              <a:ext cx="3072" cy="192"/>
              <a:chOff x="2064" y="2448"/>
              <a:chExt cx="3072" cy="192"/>
            </a:xfrm>
          </p:grpSpPr>
          <p:sp>
            <p:nvSpPr>
              <p:cNvPr id="26687"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88"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89"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0"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1"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79"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26680"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81"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82"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26683"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84"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85"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21</a:t>
              </a:r>
            </a:p>
          </p:txBody>
        </p:sp>
        <p:sp>
          <p:nvSpPr>
            <p:cNvPr id="26686"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34</a:t>
              </a:r>
            </a:p>
          </p:txBody>
        </p:sp>
      </p:grpSp>
      <p:grpSp>
        <p:nvGrpSpPr>
          <p:cNvPr id="26634" name="Group 52"/>
          <p:cNvGrpSpPr>
            <a:grpSpLocks/>
          </p:cNvGrpSpPr>
          <p:nvPr/>
        </p:nvGrpSpPr>
        <p:grpSpPr bwMode="auto">
          <a:xfrm>
            <a:off x="3276600" y="2733675"/>
            <a:ext cx="4876800" cy="457200"/>
            <a:chOff x="2064" y="2400"/>
            <a:chExt cx="3072" cy="288"/>
          </a:xfrm>
        </p:grpSpPr>
        <p:grpSp>
          <p:nvGrpSpPr>
            <p:cNvPr id="26664" name="Group 19"/>
            <p:cNvGrpSpPr>
              <a:grpSpLocks/>
            </p:cNvGrpSpPr>
            <p:nvPr/>
          </p:nvGrpSpPr>
          <p:grpSpPr bwMode="auto">
            <a:xfrm>
              <a:off x="2064" y="2448"/>
              <a:ext cx="3072" cy="192"/>
              <a:chOff x="2064" y="2448"/>
              <a:chExt cx="3072" cy="192"/>
            </a:xfrm>
          </p:grpSpPr>
          <p:sp>
            <p:nvSpPr>
              <p:cNvPr id="26673"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74"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5"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6"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7"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65"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66"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67"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68"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69"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70"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64</a:t>
              </a:r>
            </a:p>
          </p:txBody>
        </p:sp>
        <p:sp>
          <p:nvSpPr>
            <p:cNvPr id="26671"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72"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35"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36" name="AutoShape 49"/>
          <p:cNvSpPr>
            <a:spLocks noChangeArrowheads="1"/>
          </p:cNvSpPr>
          <p:nvPr/>
        </p:nvSpPr>
        <p:spPr bwMode="auto">
          <a:xfrm>
            <a:off x="2057400" y="38766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7"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38"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Antony</a:t>
            </a:r>
          </a:p>
        </p:txBody>
      </p:sp>
      <p:sp>
        <p:nvSpPr>
          <p:cNvPr id="26639" name="AutoShape 7"/>
          <p:cNvSpPr>
            <a:spLocks noChangeArrowheads="1"/>
          </p:cNvSpPr>
          <p:nvPr/>
        </p:nvSpPr>
        <p:spPr bwMode="auto">
          <a:xfrm>
            <a:off x="2057400" y="22098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40" name="Group 52"/>
          <p:cNvGrpSpPr>
            <a:grpSpLocks/>
          </p:cNvGrpSpPr>
          <p:nvPr/>
        </p:nvGrpSpPr>
        <p:grpSpPr bwMode="auto">
          <a:xfrm>
            <a:off x="3276600" y="2133600"/>
            <a:ext cx="4876800" cy="461963"/>
            <a:chOff x="2064" y="2400"/>
            <a:chExt cx="3072" cy="291"/>
          </a:xfrm>
        </p:grpSpPr>
        <p:grpSp>
          <p:nvGrpSpPr>
            <p:cNvPr id="26650" name="Group 19"/>
            <p:cNvGrpSpPr>
              <a:grpSpLocks/>
            </p:cNvGrpSpPr>
            <p:nvPr/>
          </p:nvGrpSpPr>
          <p:grpSpPr bwMode="auto">
            <a:xfrm>
              <a:off x="2064" y="2448"/>
              <a:ext cx="3072" cy="192"/>
              <a:chOff x="2064" y="2448"/>
              <a:chExt cx="3072" cy="192"/>
            </a:xfrm>
          </p:grpSpPr>
          <p:sp>
            <p:nvSpPr>
              <p:cNvPr id="26659"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60"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1"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2"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3"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51"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52"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53"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54"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55"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56"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t>64</a:t>
              </a:r>
            </a:p>
          </p:txBody>
        </p:sp>
        <p:sp>
          <p:nvSpPr>
            <p:cNvPr id="26657"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58"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41"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49" name="Rectangle 84"/>
          <p:cNvSpPr>
            <a:spLocks noChangeArrowheads="1"/>
          </p:cNvSpPr>
          <p:nvPr/>
        </p:nvSpPr>
        <p:spPr bwMode="auto">
          <a:xfrm>
            <a:off x="3286125" y="3324225"/>
            <a:ext cx="609600" cy="304800"/>
          </a:xfrm>
          <a:prstGeom prst="rect">
            <a:avLst/>
          </a:prstGeom>
          <a:solidFill>
            <a:srgbClr val="558ED5">
              <a:alpha val="42000"/>
            </a:srgbClr>
          </a:solidFill>
          <a:ln w="9525">
            <a:solidFill>
              <a:schemeClr val="tx1"/>
            </a:solidFill>
            <a:miter lim="800000"/>
            <a:headEnd/>
            <a:tailEnd/>
          </a:ln>
        </p:spPr>
        <p:txBody>
          <a:bodyPr wrap="none" anchor="ctr"/>
          <a:lstStyle/>
          <a:p>
            <a:endParaRPr lang="en-GB"/>
          </a:p>
        </p:txBody>
      </p:sp>
      <p:grpSp>
        <p:nvGrpSpPr>
          <p:cNvPr id="10" name="Group 90"/>
          <p:cNvGrpSpPr/>
          <p:nvPr/>
        </p:nvGrpSpPr>
        <p:grpSpPr>
          <a:xfrm>
            <a:off x="3286692" y="2201635"/>
            <a:ext cx="1827554" cy="1445986"/>
            <a:chOff x="3887446" y="2135414"/>
            <a:chExt cx="1827554" cy="1445986"/>
          </a:xfrm>
          <a:solidFill>
            <a:srgbClr val="4F81BD">
              <a:alpha val="43000"/>
            </a:srgb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90" name="Rectangle 89"/>
            <p:cNvSpPr/>
            <p:nvPr/>
          </p:nvSpPr>
          <p:spPr bwMode="auto">
            <a:xfrm>
              <a:off x="3887446" y="2135414"/>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grpSp>
      <p:sp>
        <p:nvSpPr>
          <p:cNvPr id="2664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7.1.2</a:t>
            </a:r>
          </a:p>
        </p:txBody>
      </p:sp>
      <p:grpSp>
        <p:nvGrpSpPr>
          <p:cNvPr id="79" name="Group 90"/>
          <p:cNvGrpSpPr/>
          <p:nvPr/>
        </p:nvGrpSpPr>
        <p:grpSpPr>
          <a:xfrm>
            <a:off x="3271496" y="2814977"/>
            <a:ext cx="1235984" cy="823573"/>
            <a:chOff x="4221956" y="3412671"/>
            <a:chExt cx="1235984" cy="823573"/>
          </a:xfrm>
          <a:solidFill>
            <a:srgbClr val="4F81BD">
              <a:alpha val="43000"/>
            </a:srgbClr>
          </a:solidFill>
        </p:grpSpPr>
        <p:sp>
          <p:nvSpPr>
            <p:cNvPr id="81" name="Rectangle 88"/>
            <p:cNvSpPr/>
            <p:nvPr/>
          </p:nvSpPr>
          <p:spPr bwMode="auto">
            <a:xfrm>
              <a:off x="4848340" y="3931444"/>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82" name="Rectangle 89"/>
            <p:cNvSpPr/>
            <p:nvPr/>
          </p:nvSpPr>
          <p:spPr bwMode="auto">
            <a:xfrm>
              <a:off x="4221956" y="3412671"/>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grpSp>
      <p:grpSp>
        <p:nvGrpSpPr>
          <p:cNvPr id="83" name="Group 90"/>
          <p:cNvGrpSpPr/>
          <p:nvPr/>
        </p:nvGrpSpPr>
        <p:grpSpPr>
          <a:xfrm>
            <a:off x="3874407" y="2214563"/>
            <a:ext cx="623208" cy="884918"/>
            <a:chOff x="5091792" y="3306082"/>
            <a:chExt cx="623208" cy="884918"/>
          </a:xfrm>
          <a:solidFill>
            <a:srgbClr val="4F81BD">
              <a:alpha val="43000"/>
            </a:srgbClr>
          </a:solidFill>
        </p:grpSpPr>
        <p:sp>
          <p:nvSpPr>
            <p:cNvPr id="84" name="Rectangle 87"/>
            <p:cNvSpPr/>
            <p:nvPr/>
          </p:nvSpPr>
          <p:spPr bwMode="auto">
            <a:xfrm>
              <a:off x="5091792" y="3306082"/>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85"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grpSp>
      <p:sp>
        <p:nvSpPr>
          <p:cNvPr id="2" name="Textfeld 1"/>
          <p:cNvSpPr txBox="1"/>
          <p:nvPr/>
        </p:nvSpPr>
        <p:spPr>
          <a:xfrm>
            <a:off x="4093029" y="550091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6177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664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9" grpId="0" animBg="1"/>
      <p:bldP spid="2664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ea typeface="宋体" charset="0"/>
                <a:cs typeface="宋体" charset="0"/>
              </a:rPr>
              <a:t>Inexact top </a:t>
            </a:r>
            <a:r>
              <a:rPr lang="en-US" altLang="zh-CN" i="1" dirty="0" smtClean="0">
                <a:ea typeface="宋体" charset="0"/>
                <a:cs typeface="宋体" charset="0"/>
              </a:rPr>
              <a:t>K</a:t>
            </a:r>
            <a:r>
              <a:rPr lang="en-US" altLang="zh-CN" dirty="0" smtClean="0">
                <a:ea typeface="宋体" charset="0"/>
                <a:cs typeface="宋体" charset="0"/>
              </a:rPr>
              <a:t> retrieval</a:t>
            </a:r>
            <a:endParaRPr lang="en-US" altLang="zh-CN" i="1" dirty="0">
              <a:ea typeface="宋体" charset="0"/>
              <a:cs typeface="宋体" charset="0"/>
            </a:endParaRPr>
          </a:p>
        </p:txBody>
      </p:sp>
      <p:sp>
        <p:nvSpPr>
          <p:cNvPr id="9219" name="Rectangle 3"/>
          <p:cNvSpPr>
            <a:spLocks noGrp="1" noChangeArrowheads="1"/>
          </p:cNvSpPr>
          <p:nvPr>
            <p:ph idx="1"/>
          </p:nvPr>
        </p:nvSpPr>
        <p:spPr/>
        <p:txBody>
          <a:bodyPr/>
          <a:lstStyle/>
          <a:p>
            <a:r>
              <a:rPr lang="en-US" altLang="zh-CN" dirty="0" smtClean="0">
                <a:latin typeface="Calibri" charset="0"/>
                <a:ea typeface="宋体" charset="0"/>
                <a:cs typeface="宋体" charset="0"/>
              </a:rPr>
              <a:t>For the sake of </a:t>
            </a:r>
            <a:r>
              <a:rPr lang="en-US" altLang="zh-CN" dirty="0" smtClean="0">
                <a:solidFill>
                  <a:schemeClr val="accent1"/>
                </a:solidFill>
                <a:latin typeface="Calibri" charset="0"/>
                <a:ea typeface="宋体" charset="0"/>
                <a:cs typeface="宋体" charset="0"/>
              </a:rPr>
              <a:t>efficiency</a:t>
            </a:r>
            <a:r>
              <a:rPr lang="en-US" altLang="zh-CN" dirty="0" smtClean="0">
                <a:latin typeface="Calibri" charset="0"/>
                <a:ea typeface="宋体" charset="0"/>
                <a:cs typeface="宋体" charset="0"/>
              </a:rPr>
              <a:t>!</a:t>
            </a:r>
          </a:p>
          <a:p>
            <a:r>
              <a:rPr lang="en-US" altLang="zh-CN" dirty="0" smtClean="0">
                <a:latin typeface="Calibri" charset="0"/>
                <a:ea typeface="宋体" charset="0"/>
                <a:cs typeface="宋体" charset="0"/>
              </a:rPr>
              <a:t>Instead of running the algorithm over all the documents in the posting list, we try to find the top </a:t>
            </a:r>
            <a:r>
              <a:rPr lang="en-US" altLang="zh-CN" i="1" dirty="0" smtClean="0">
                <a:latin typeface="Calibri" charset="0"/>
                <a:ea typeface="宋体" charset="0"/>
                <a:cs typeface="宋体" charset="0"/>
              </a:rPr>
              <a:t>K</a:t>
            </a:r>
            <a:r>
              <a:rPr lang="en-US" altLang="zh-CN" dirty="0" smtClean="0">
                <a:latin typeface="Calibri" charset="0"/>
                <a:ea typeface="宋体" charset="0"/>
                <a:cs typeface="宋体" charset="0"/>
              </a:rPr>
              <a:t> documents that are </a:t>
            </a:r>
            <a:r>
              <a:rPr lang="en-US" altLang="zh-CN" dirty="0" smtClean="0">
                <a:solidFill>
                  <a:schemeClr val="accent1"/>
                </a:solidFill>
                <a:latin typeface="Calibri" charset="0"/>
                <a:ea typeface="宋体" charset="0"/>
                <a:cs typeface="宋体" charset="0"/>
              </a:rPr>
              <a:t>likely</a:t>
            </a:r>
            <a:r>
              <a:rPr lang="en-US" altLang="zh-CN" dirty="0" smtClean="0">
                <a:latin typeface="Calibri" charset="0"/>
                <a:ea typeface="宋体" charset="0"/>
                <a:cs typeface="宋体" charset="0"/>
              </a:rPr>
              <a:t> to be among </a:t>
            </a:r>
            <a:r>
              <a:rPr lang="en-US" altLang="zh-CN" dirty="0">
                <a:latin typeface="Calibri" charset="0"/>
                <a:ea typeface="宋体" charset="0"/>
                <a:cs typeface="宋体" charset="0"/>
              </a:rPr>
              <a:t>the top </a:t>
            </a:r>
            <a:r>
              <a:rPr lang="en-US" altLang="zh-CN" i="1" dirty="0">
                <a:latin typeface="Calibri" charset="0"/>
                <a:ea typeface="宋体" charset="0"/>
                <a:cs typeface="宋体" charset="0"/>
              </a:rPr>
              <a:t>K</a:t>
            </a:r>
            <a:r>
              <a:rPr lang="en-US" altLang="zh-CN" dirty="0">
                <a:latin typeface="Calibri" charset="0"/>
                <a:ea typeface="宋体" charset="0"/>
                <a:cs typeface="宋体" charset="0"/>
              </a:rPr>
              <a:t> </a:t>
            </a:r>
            <a:r>
              <a:rPr lang="en-US" altLang="zh-CN" dirty="0" smtClean="0">
                <a:latin typeface="Calibri" charset="0"/>
                <a:ea typeface="宋体" charset="0"/>
                <a:cs typeface="宋体" charset="0"/>
              </a:rPr>
              <a:t>documents with </a:t>
            </a:r>
            <a:r>
              <a:rPr lang="en-US" altLang="zh-CN" dirty="0" smtClean="0">
                <a:solidFill>
                  <a:schemeClr val="accent1"/>
                </a:solidFill>
                <a:latin typeface="Calibri" charset="0"/>
                <a:ea typeface="宋体" charset="0"/>
                <a:cs typeface="宋体" charset="0"/>
              </a:rPr>
              <a:t>exact search</a:t>
            </a:r>
            <a:r>
              <a:rPr lang="en-US" altLang="zh-CN" dirty="0" smtClean="0">
                <a:latin typeface="Calibri" charset="0"/>
                <a:ea typeface="宋体" charset="0"/>
                <a:cs typeface="宋体" charset="0"/>
              </a:rPr>
              <a:t>.</a:t>
            </a:r>
          </a:p>
          <a:p>
            <a:endParaRPr lang="en-US" altLang="zh-CN" dirty="0" smtClean="0">
              <a:latin typeface="Calibri" charset="0"/>
              <a:ea typeface="宋体" charset="0"/>
              <a:cs typeface="宋体" charset="0"/>
            </a:endParaRPr>
          </a:p>
          <a:p>
            <a:r>
              <a:rPr lang="en-US" altLang="zh-CN" dirty="0" smtClean="0">
                <a:solidFill>
                  <a:schemeClr val="accent1"/>
                </a:solidFill>
                <a:latin typeface="Calibri" charset="0"/>
                <a:ea typeface="宋体" charset="0"/>
                <a:cs typeface="宋体" charset="0"/>
              </a:rPr>
              <a:t>User satisfaction</a:t>
            </a:r>
          </a:p>
          <a:p>
            <a:pPr lvl="1"/>
            <a:r>
              <a:rPr lang="en-US" altLang="zh-CN" dirty="0" smtClean="0">
                <a:latin typeface="Calibri" charset="0"/>
                <a:ea typeface="宋体" charset="0"/>
                <a:cs typeface="宋体" charset="0"/>
              </a:rPr>
              <a:t>Good results</a:t>
            </a:r>
          </a:p>
          <a:p>
            <a:pPr lvl="1"/>
            <a:r>
              <a:rPr lang="en-US" altLang="zh-CN" dirty="0" smtClean="0">
                <a:latin typeface="Calibri" charset="0"/>
                <a:ea typeface="宋体" charset="0"/>
                <a:cs typeface="宋体" charset="0"/>
              </a:rPr>
              <a:t>Reasonable response time</a:t>
            </a:r>
          </a:p>
          <a:p>
            <a:pPr lvl="1"/>
            <a:r>
              <a:rPr lang="is-IS" altLang="zh-CN" dirty="0" smtClean="0">
                <a:latin typeface="Calibri" charset="0"/>
                <a:ea typeface="宋体" charset="0"/>
                <a:cs typeface="宋体" charset="0"/>
              </a:rPr>
              <a:t>…</a:t>
            </a:r>
            <a:endParaRPr lang="en-US" altLang="zh-CN" dirty="0" smtClean="0">
              <a:latin typeface="Calibri" charset="0"/>
              <a:ea typeface="宋体" charset="0"/>
              <a:cs typeface="宋体" charset="0"/>
            </a:endParaRPr>
          </a:p>
          <a:p>
            <a:pPr eaLnBrk="1" hangingPunct="1"/>
            <a:endParaRPr lang="en-US" altLang="zh-CN" dirty="0" smtClean="0">
              <a:latin typeface="Calibri" charset="0"/>
              <a:ea typeface="宋体" charset="0"/>
              <a:cs typeface="宋体" charset="0"/>
            </a:endParaRPr>
          </a:p>
          <a:p>
            <a:pPr eaLnBrk="1" hangingPunct="1"/>
            <a:r>
              <a:rPr lang="en-US" altLang="zh-CN" dirty="0" smtClean="0">
                <a:latin typeface="Calibri" charset="0"/>
                <a:ea typeface="宋体" charset="0"/>
                <a:cs typeface="宋体" charset="0"/>
              </a:rPr>
              <a:t>Finding a reasonable balance between these factors also depends on the domain, resources, and application in hand.</a:t>
            </a:r>
            <a:endParaRPr lang="en-US" altLang="zh-CN" dirty="0">
              <a:latin typeface="Calibri" charset="0"/>
              <a:ea typeface="宋体" charset="0"/>
              <a:cs typeface="宋体" charset="0"/>
            </a:endParaRPr>
          </a:p>
        </p:txBody>
      </p:sp>
      <p:sp>
        <p:nvSpPr>
          <p:cNvPr id="15364"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a:t>
            </a:r>
          </a:p>
        </p:txBody>
      </p:sp>
    </p:spTree>
    <p:extLst>
      <p:ext uri="{BB962C8B-B14F-4D97-AF65-F5344CB8AC3E}">
        <p14:creationId xmlns:p14="http://schemas.microsoft.com/office/powerpoint/2010/main" val="158647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ea typeface="ＭＳ Ｐゴシック" charset="0"/>
                <a:cs typeface="ＭＳ Ｐゴシック" charset="0"/>
              </a:rPr>
              <a:t>Generic approach</a:t>
            </a:r>
          </a:p>
        </p:txBody>
      </p:sp>
      <p:sp>
        <p:nvSpPr>
          <p:cNvPr id="22531" name="Content Placeholder 2"/>
          <p:cNvSpPr>
            <a:spLocks noGrp="1"/>
          </p:cNvSpPr>
          <p:nvPr>
            <p:ph idx="1"/>
          </p:nvPr>
        </p:nvSpPr>
        <p:spPr/>
        <p:txBody>
          <a:bodyPr>
            <a:normAutofit/>
          </a:bodyPr>
          <a:lstStyle/>
          <a:p>
            <a:r>
              <a:rPr lang="en-US" dirty="0">
                <a:latin typeface="Calibri" charset="0"/>
                <a:ea typeface="ＭＳ Ｐゴシック" charset="0"/>
                <a:cs typeface="ＭＳ Ｐゴシック" charset="0"/>
              </a:rPr>
              <a:t>Find a set </a:t>
            </a:r>
            <a:r>
              <a:rPr lang="en-US" i="1" dirty="0">
                <a:latin typeface="Calibri" charset="0"/>
                <a:ea typeface="ＭＳ Ｐゴシック" charset="0"/>
                <a:cs typeface="ＭＳ Ｐゴシック" charset="0"/>
              </a:rPr>
              <a:t>A </a:t>
            </a:r>
            <a:r>
              <a:rPr lang="en-US" dirty="0">
                <a:latin typeface="Calibri" charset="0"/>
                <a:ea typeface="ＭＳ Ｐゴシック" charset="0"/>
                <a:cs typeface="ＭＳ Ｐゴシック" charset="0"/>
              </a:rPr>
              <a:t> of </a:t>
            </a:r>
            <a:r>
              <a:rPr lang="en-US" i="1" dirty="0">
                <a:latin typeface="Calibri" charset="0"/>
                <a:ea typeface="ＭＳ Ｐゴシック" charset="0"/>
                <a:cs typeface="ＭＳ Ｐゴシック" charset="0"/>
              </a:rPr>
              <a:t>contenders</a:t>
            </a:r>
            <a:r>
              <a:rPr lang="en-US" dirty="0">
                <a:latin typeface="Calibri" charset="0"/>
                <a:ea typeface="ＭＳ Ｐゴシック" charset="0"/>
                <a:cs typeface="ＭＳ Ｐゴシック" charset="0"/>
              </a:rPr>
              <a:t>, with </a:t>
            </a:r>
            <a:r>
              <a:rPr lang="en-US" i="1" dirty="0">
                <a:latin typeface="Calibri" charset="0"/>
                <a:ea typeface="ＭＳ Ｐゴシック" charset="0"/>
                <a:cs typeface="ＭＳ Ｐゴシック" charset="0"/>
              </a:rPr>
              <a:t>K &lt; |A| </a:t>
            </a:r>
            <a:r>
              <a:rPr lang="en-US" i="1" dirty="0" smtClean="0">
                <a:latin typeface="Calibri" charset="0"/>
                <a:ea typeface="ＭＳ Ｐゴシック" charset="0"/>
                <a:cs typeface="ＭＳ Ｐゴシック" charset="0"/>
                <a:sym typeface="Symbol" charset="0"/>
              </a:rPr>
              <a:t>&lt; </a:t>
            </a:r>
            <a:r>
              <a:rPr lang="en-US" i="1" dirty="0" smtClean="0">
                <a:latin typeface="Calibri" charset="0"/>
                <a:ea typeface="ＭＳ Ｐゴシック" charset="0"/>
                <a:cs typeface="ＭＳ Ｐゴシック" charset="0"/>
              </a:rPr>
              <a:t>|P|</a:t>
            </a:r>
            <a:r>
              <a:rPr lang="en-US" i="1" dirty="0" smtClean="0">
                <a:latin typeface="Calibri" charset="0"/>
                <a:ea typeface="ＭＳ Ｐゴシック" charset="0"/>
                <a:cs typeface="ＭＳ Ｐゴシック" charset="0"/>
                <a:sym typeface="Symbol" charset="0"/>
              </a:rPr>
              <a:t> </a:t>
            </a:r>
            <a:r>
              <a:rPr lang="en-US" i="1" dirty="0">
                <a:latin typeface="Calibri" charset="0"/>
                <a:ea typeface="ＭＳ Ｐゴシック" charset="0"/>
                <a:cs typeface="ＭＳ Ｐゴシック" charset="0"/>
                <a:sym typeface="Symbol" charset="0"/>
              </a:rPr>
              <a:t>&lt;&lt; N</a:t>
            </a:r>
          </a:p>
          <a:p>
            <a:pPr lvl="1"/>
            <a:r>
              <a:rPr lang="en-US" sz="2200" i="1" dirty="0" smtClean="0">
                <a:latin typeface="Calibri" charset="0"/>
                <a:ea typeface="ＭＳ Ｐゴシック" charset="0"/>
              </a:rPr>
              <a:t>P </a:t>
            </a:r>
            <a:r>
              <a:rPr lang="en-US" sz="2200" dirty="0" smtClean="0">
                <a:latin typeface="Calibri" charset="0"/>
                <a:ea typeface="ＭＳ Ｐゴシック" charset="0"/>
              </a:rPr>
              <a:t>is the merged set from the posting lists of the query terms:</a:t>
            </a:r>
          </a:p>
          <a:p>
            <a:pPr lvl="2"/>
            <a:r>
              <a:rPr lang="en-US" sz="2200" i="1" dirty="0" smtClean="0">
                <a:latin typeface="Calibri" charset="0"/>
                <a:ea typeface="ＭＳ Ｐゴシック" charset="0"/>
              </a:rPr>
              <a:t>q1-</a:t>
            </a:r>
            <a:r>
              <a:rPr lang="en-US" sz="2200" dirty="0" smtClean="0">
                <a:latin typeface="Calibri" charset="0"/>
                <a:ea typeface="ＭＳ Ｐゴシック" charset="0"/>
              </a:rPr>
              <a:t>&gt;[</a:t>
            </a:r>
            <a:r>
              <a:rPr lang="en-US" sz="2200" i="1" dirty="0" smtClean="0">
                <a:latin typeface="Calibri" charset="0"/>
                <a:ea typeface="ＭＳ Ｐゴシック" charset="0"/>
              </a:rPr>
              <a:t>d1,d2,d5,d7</a:t>
            </a:r>
            <a:r>
              <a:rPr lang="en-US" sz="2200" dirty="0" smtClean="0">
                <a:latin typeface="Calibri" charset="0"/>
                <a:ea typeface="ＭＳ Ｐゴシック" charset="0"/>
              </a:rPr>
              <a:t>]</a:t>
            </a:r>
          </a:p>
          <a:p>
            <a:pPr lvl="2"/>
            <a:r>
              <a:rPr lang="en-US" sz="2200" i="1" dirty="0" smtClean="0">
                <a:latin typeface="Calibri" charset="0"/>
                <a:ea typeface="ＭＳ Ｐゴシック" charset="0"/>
              </a:rPr>
              <a:t>q2</a:t>
            </a:r>
            <a:r>
              <a:rPr lang="en-US" sz="2200" dirty="0" smtClean="0">
                <a:latin typeface="Calibri" charset="0"/>
                <a:ea typeface="ＭＳ Ｐゴシック" charset="0"/>
              </a:rPr>
              <a:t>-&gt;[d1,d3, d7]</a:t>
            </a:r>
          </a:p>
          <a:p>
            <a:pPr lvl="2"/>
            <a:r>
              <a:rPr lang="en-US" sz="2200" i="1" dirty="0" smtClean="0">
                <a:latin typeface="Calibri" charset="0"/>
                <a:ea typeface="ＭＳ Ｐゴシック" charset="0"/>
              </a:rPr>
              <a:t>P=</a:t>
            </a:r>
            <a:r>
              <a:rPr lang="en-US" sz="2200" dirty="0">
                <a:latin typeface="Calibri" charset="0"/>
                <a:ea typeface="ＭＳ Ｐゴシック" charset="0"/>
              </a:rPr>
              <a:t>[</a:t>
            </a:r>
            <a:r>
              <a:rPr lang="en-US" sz="2200" i="1" dirty="0" smtClean="0">
                <a:latin typeface="Calibri" charset="0"/>
                <a:ea typeface="ＭＳ Ｐゴシック" charset="0"/>
              </a:rPr>
              <a:t>d1,d2,d3,d5,d7</a:t>
            </a:r>
            <a:r>
              <a:rPr lang="en-US" sz="2200" dirty="0">
                <a:latin typeface="Calibri" charset="0"/>
                <a:ea typeface="ＭＳ Ｐゴシック" charset="0"/>
              </a:rPr>
              <a:t>]</a:t>
            </a:r>
            <a:endParaRPr lang="en-US" sz="2200" i="1" dirty="0" smtClean="0">
              <a:latin typeface="Calibri" charset="0"/>
              <a:ea typeface="ＭＳ Ｐゴシック" charset="0"/>
            </a:endParaRPr>
          </a:p>
          <a:p>
            <a:pPr lvl="1"/>
            <a:r>
              <a:rPr lang="en-US" sz="2200" dirty="0" smtClean="0">
                <a:latin typeface="Calibri" charset="0"/>
                <a:ea typeface="ＭＳ Ｐゴシック" charset="0"/>
              </a:rPr>
              <a:t>The set </a:t>
            </a:r>
            <a:r>
              <a:rPr lang="en-US" sz="2200" i="1" dirty="0" smtClean="0">
                <a:latin typeface="Calibri" charset="0"/>
                <a:ea typeface="ＭＳ Ｐゴシック" charset="0"/>
              </a:rPr>
              <a:t>A </a:t>
            </a:r>
            <a:r>
              <a:rPr lang="en-US" sz="2200" dirty="0">
                <a:latin typeface="Calibri" charset="0"/>
                <a:ea typeface="ＭＳ Ｐゴシック" charset="0"/>
              </a:rPr>
              <a:t>does not necessarily contain the top </a:t>
            </a:r>
            <a:r>
              <a:rPr lang="en-US" sz="2200" i="1" dirty="0">
                <a:latin typeface="Calibri" charset="0"/>
                <a:ea typeface="ＭＳ Ｐゴシック" charset="0"/>
              </a:rPr>
              <a:t>K, </a:t>
            </a:r>
            <a:r>
              <a:rPr lang="en-US" sz="2200" dirty="0">
                <a:latin typeface="Calibri" charset="0"/>
                <a:ea typeface="ＭＳ Ｐゴシック" charset="0"/>
              </a:rPr>
              <a:t>but has many docs from among the </a:t>
            </a:r>
            <a:r>
              <a:rPr lang="en-US" sz="2200" dirty="0" smtClean="0">
                <a:latin typeface="Calibri" charset="0"/>
                <a:ea typeface="ＭＳ Ｐゴシック" charset="0"/>
              </a:rPr>
              <a:t>top </a:t>
            </a:r>
            <a:r>
              <a:rPr lang="en-US" sz="2200" i="1" dirty="0" smtClean="0">
                <a:latin typeface="Calibri" charset="0"/>
                <a:ea typeface="ＭＳ Ｐゴシック" charset="0"/>
              </a:rPr>
              <a:t>K</a:t>
            </a:r>
            <a:r>
              <a:rPr lang="en-US" sz="2200" dirty="0" smtClean="0">
                <a:latin typeface="Calibri" charset="0"/>
                <a:ea typeface="ＭＳ Ｐゴシック" charset="0"/>
              </a:rPr>
              <a:t> in </a:t>
            </a:r>
            <a:r>
              <a:rPr lang="en-US" sz="2200" i="1" dirty="0" smtClean="0">
                <a:latin typeface="Calibri" charset="0"/>
                <a:ea typeface="ＭＳ Ｐゴシック" charset="0"/>
              </a:rPr>
              <a:t>P</a:t>
            </a:r>
            <a:endParaRPr lang="en-US" sz="2200" i="1" dirty="0">
              <a:latin typeface="Calibri" charset="0"/>
              <a:ea typeface="ＭＳ Ｐゴシック" charset="0"/>
            </a:endParaRPr>
          </a:p>
          <a:p>
            <a:pPr lvl="1"/>
            <a:r>
              <a:rPr lang="en-US" sz="2200" dirty="0">
                <a:latin typeface="Calibri" charset="0"/>
                <a:ea typeface="ＭＳ Ｐゴシック" charset="0"/>
              </a:rPr>
              <a:t>Return the top </a:t>
            </a:r>
            <a:r>
              <a:rPr lang="en-US" sz="2200" i="1" dirty="0">
                <a:latin typeface="Calibri" charset="0"/>
                <a:ea typeface="ＭＳ Ｐゴシック" charset="0"/>
              </a:rPr>
              <a:t>K </a:t>
            </a:r>
            <a:r>
              <a:rPr lang="en-US" sz="2200" dirty="0">
                <a:latin typeface="Calibri" charset="0"/>
                <a:ea typeface="ＭＳ Ｐゴシック" charset="0"/>
              </a:rPr>
              <a:t>docs in </a:t>
            </a:r>
            <a:r>
              <a:rPr lang="en-US" sz="2200" i="1" dirty="0">
                <a:latin typeface="Calibri" charset="0"/>
                <a:ea typeface="ＭＳ Ｐゴシック" charset="0"/>
              </a:rPr>
              <a:t>A</a:t>
            </a:r>
          </a:p>
          <a:p>
            <a:r>
              <a:rPr lang="en-US" dirty="0">
                <a:solidFill>
                  <a:srgbClr val="C00000"/>
                </a:solidFill>
                <a:latin typeface="Calibri" charset="0"/>
                <a:ea typeface="ＭＳ Ｐゴシック" charset="0"/>
                <a:cs typeface="ＭＳ Ｐゴシック" charset="0"/>
              </a:rPr>
              <a:t>Think of </a:t>
            </a:r>
            <a:r>
              <a:rPr lang="en-US" i="1" dirty="0">
                <a:solidFill>
                  <a:srgbClr val="C00000"/>
                </a:solidFill>
                <a:latin typeface="Calibri" charset="0"/>
                <a:ea typeface="ＭＳ Ｐゴシック" charset="0"/>
                <a:cs typeface="ＭＳ Ｐゴシック" charset="0"/>
              </a:rPr>
              <a:t>A</a:t>
            </a:r>
            <a:r>
              <a:rPr lang="en-US" dirty="0">
                <a:solidFill>
                  <a:srgbClr val="C00000"/>
                </a:solidFill>
                <a:latin typeface="Calibri" charset="0"/>
                <a:ea typeface="ＭＳ Ｐゴシック" charset="0"/>
                <a:cs typeface="ＭＳ Ｐゴシック" charset="0"/>
              </a:rPr>
              <a:t> as </a:t>
            </a:r>
            <a:r>
              <a:rPr lang="en-US" u="sng" dirty="0">
                <a:solidFill>
                  <a:srgbClr val="C00000"/>
                </a:solidFill>
                <a:latin typeface="Calibri" charset="0"/>
                <a:ea typeface="ＭＳ Ｐゴシック" charset="0"/>
                <a:cs typeface="ＭＳ Ｐゴシック" charset="0"/>
              </a:rPr>
              <a:t>pruning</a:t>
            </a:r>
            <a:r>
              <a:rPr lang="en-US" dirty="0">
                <a:solidFill>
                  <a:srgbClr val="C00000"/>
                </a:solidFill>
                <a:latin typeface="Calibri" charset="0"/>
                <a:ea typeface="ＭＳ Ｐゴシック" charset="0"/>
                <a:cs typeface="ＭＳ Ｐゴシック" charset="0"/>
              </a:rPr>
              <a:t> non-contenders</a:t>
            </a:r>
          </a:p>
          <a:p>
            <a:r>
              <a:rPr lang="en-US" dirty="0">
                <a:latin typeface="Calibri" charset="0"/>
                <a:ea typeface="ＭＳ Ｐゴシック" charset="0"/>
                <a:cs typeface="ＭＳ Ｐゴシック" charset="0"/>
              </a:rPr>
              <a:t>The same approach </a:t>
            </a:r>
            <a:r>
              <a:rPr lang="en-US" dirty="0" smtClean="0">
                <a:latin typeface="Calibri" charset="0"/>
                <a:ea typeface="ＭＳ Ｐゴシック" charset="0"/>
                <a:cs typeface="ＭＳ Ｐゴシック" charset="0"/>
              </a:rPr>
              <a:t>can be used </a:t>
            </a:r>
            <a:r>
              <a:rPr lang="en-US" dirty="0">
                <a:latin typeface="Calibri" charset="0"/>
                <a:ea typeface="ＭＳ Ｐゴシック" charset="0"/>
                <a:cs typeface="ＭＳ Ｐゴシック" charset="0"/>
              </a:rPr>
              <a:t>for other </a:t>
            </a:r>
            <a:r>
              <a:rPr lang="en-US" dirty="0" smtClean="0">
                <a:latin typeface="Calibri" charset="0"/>
                <a:ea typeface="ＭＳ Ｐゴシック" charset="0"/>
                <a:cs typeface="ＭＳ Ｐゴシック" charset="0"/>
              </a:rPr>
              <a:t>retrieval models</a:t>
            </a:r>
            <a:endParaRPr lang="en-US" dirty="0">
              <a:latin typeface="Calibri" charset="0"/>
              <a:ea typeface="ＭＳ Ｐゴシック" charset="0"/>
              <a:cs typeface="ＭＳ Ｐゴシック" charset="0"/>
            </a:endParaRPr>
          </a:p>
          <a:p>
            <a:r>
              <a:rPr lang="en-US" dirty="0">
                <a:solidFill>
                  <a:srgbClr val="C00000"/>
                </a:solidFill>
                <a:latin typeface="Calibri" charset="0"/>
                <a:ea typeface="ＭＳ Ｐゴシック" charset="0"/>
                <a:cs typeface="ＭＳ Ｐゴシック" charset="0"/>
              </a:rPr>
              <a:t>Will look at several schemes following this approach</a:t>
            </a:r>
          </a:p>
        </p:txBody>
      </p:sp>
      <p:sp>
        <p:nvSpPr>
          <p:cNvPr id="2253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7.1.1</a:t>
            </a:r>
          </a:p>
        </p:txBody>
      </p:sp>
    </p:spTree>
    <p:extLst>
      <p:ext uri="{BB962C8B-B14F-4D97-AF65-F5344CB8AC3E}">
        <p14:creationId xmlns:p14="http://schemas.microsoft.com/office/powerpoint/2010/main" val="201708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ea typeface="ＭＳ Ｐゴシック" charset="0"/>
                <a:cs typeface="ＭＳ Ｐゴシック" charset="0"/>
              </a:rPr>
              <a:t>Index </a:t>
            </a:r>
            <a:r>
              <a:rPr lang="en-US" dirty="0">
                <a:ea typeface="ＭＳ Ｐゴシック" charset="0"/>
                <a:cs typeface="ＭＳ Ｐゴシック" charset="0"/>
              </a:rPr>
              <a:t>elimination</a:t>
            </a:r>
          </a:p>
        </p:txBody>
      </p:sp>
      <p:sp>
        <p:nvSpPr>
          <p:cNvPr id="23555" name="Content Placeholder 2"/>
          <p:cNvSpPr>
            <a:spLocks noGrp="1"/>
          </p:cNvSpPr>
          <p:nvPr>
            <p:ph idx="1"/>
          </p:nvPr>
        </p:nvSpPr>
        <p:spPr>
          <a:xfrm>
            <a:off x="287338" y="1125538"/>
            <a:ext cx="8569325" cy="5173662"/>
          </a:xfrm>
        </p:spPr>
        <p:txBody>
          <a:bodyPr/>
          <a:lstStyle/>
          <a:p>
            <a:r>
              <a:rPr lang="en-US" dirty="0" smtClean="0">
                <a:latin typeface="Calibri" charset="0"/>
                <a:ea typeface="ＭＳ Ｐゴシック" charset="0"/>
                <a:cs typeface="ＭＳ Ｐゴシック" charset="0"/>
              </a:rPr>
              <a:t>Basic search algorithm considers all docs, containing </a:t>
            </a:r>
            <a:r>
              <a:rPr lang="en-US" dirty="0">
                <a:latin typeface="Calibri" charset="0"/>
                <a:ea typeface="ＭＳ Ｐゴシック" charset="0"/>
                <a:cs typeface="ＭＳ Ｐゴシック" charset="0"/>
              </a:rPr>
              <a:t>at least one query </a:t>
            </a:r>
            <a:r>
              <a:rPr lang="en-US" dirty="0" smtClean="0">
                <a:latin typeface="Calibri" charset="0"/>
                <a:ea typeface="ＭＳ Ｐゴシック" charset="0"/>
                <a:cs typeface="ＭＳ Ｐゴシック" charset="0"/>
              </a:rPr>
              <a:t>term</a:t>
            </a:r>
            <a:endParaRPr lang="en-US" dirty="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Instead, </a:t>
            </a:r>
            <a:r>
              <a:rPr lang="en-US" dirty="0">
                <a:latin typeface="Calibri" charset="0"/>
                <a:ea typeface="ＭＳ Ｐゴシック" charset="0"/>
                <a:cs typeface="ＭＳ Ｐゴシック" charset="0"/>
              </a:rPr>
              <a:t>t</a:t>
            </a:r>
            <a:r>
              <a:rPr lang="en-US" dirty="0" smtClean="0">
                <a:latin typeface="Calibri" charset="0"/>
                <a:ea typeface="ＭＳ Ｐゴシック" charset="0"/>
                <a:cs typeface="ＭＳ Ｐゴシック" charset="0"/>
              </a:rPr>
              <a:t>raverse posting lists of:</a:t>
            </a:r>
            <a:endParaRPr lang="en-US" dirty="0">
              <a:latin typeface="Calibri" charset="0"/>
              <a:ea typeface="ＭＳ Ｐゴシック" charset="0"/>
              <a:cs typeface="ＭＳ Ｐゴシック" charset="0"/>
            </a:endParaRPr>
          </a:p>
          <a:p>
            <a:pPr marL="914400" lvl="1" indent="-457200">
              <a:buFont typeface="+mj-lt"/>
              <a:buAutoNum type="arabicPeriod"/>
            </a:pPr>
            <a:r>
              <a:rPr lang="en-US" sz="2200" dirty="0">
                <a:solidFill>
                  <a:schemeClr val="accent1"/>
                </a:solidFill>
                <a:latin typeface="Calibri" charset="0"/>
                <a:ea typeface="ＭＳ Ｐゴシック" charset="0"/>
                <a:cs typeface="ＭＳ Ｐゴシック" charset="0"/>
              </a:rPr>
              <a:t>only </a:t>
            </a:r>
            <a:r>
              <a:rPr lang="en-US" sz="2200" dirty="0" smtClean="0">
                <a:solidFill>
                  <a:schemeClr val="accent1"/>
                </a:solidFill>
                <a:latin typeface="Calibri" charset="0"/>
                <a:ea typeface="ＭＳ Ｐゴシック" charset="0"/>
                <a:cs typeface="ＭＳ Ｐゴシック" charset="0"/>
              </a:rPr>
              <a:t>query </a:t>
            </a:r>
            <a:r>
              <a:rPr lang="en-US" sz="2200" dirty="0">
                <a:solidFill>
                  <a:schemeClr val="accent1"/>
                </a:solidFill>
                <a:latin typeface="Calibri" charset="0"/>
                <a:ea typeface="ＭＳ Ｐゴシック" charset="0"/>
                <a:cs typeface="ＭＳ Ｐゴシック" charset="0"/>
              </a:rPr>
              <a:t>terms </a:t>
            </a:r>
            <a:r>
              <a:rPr lang="en-US" sz="2200" dirty="0" smtClean="0">
                <a:solidFill>
                  <a:schemeClr val="accent1"/>
                </a:solidFill>
                <a:latin typeface="Calibri" charset="0"/>
                <a:ea typeface="ＭＳ Ｐゴシック" charset="0"/>
                <a:cs typeface="ＭＳ Ｐゴシック" charset="0"/>
              </a:rPr>
              <a:t>with </a:t>
            </a:r>
            <a:r>
              <a:rPr lang="en-US" sz="2200" dirty="0" smtClean="0">
                <a:solidFill>
                  <a:schemeClr val="accent1"/>
                </a:solidFill>
                <a:latin typeface="Calibri" charset="0"/>
                <a:ea typeface="ＭＳ Ｐゴシック" charset="0"/>
              </a:rPr>
              <a:t>high </a:t>
            </a:r>
            <a:r>
              <a:rPr lang="en-US" sz="2200" i="1" dirty="0" err="1" smtClean="0">
                <a:solidFill>
                  <a:schemeClr val="accent1"/>
                </a:solidFill>
                <a:latin typeface="Calibri" charset="0"/>
                <a:ea typeface="ＭＳ Ｐゴシック" charset="0"/>
              </a:rPr>
              <a:t>idf</a:t>
            </a:r>
            <a:endParaRPr lang="en-US" sz="2200" i="1" dirty="0" smtClean="0">
              <a:solidFill>
                <a:schemeClr val="accent1"/>
              </a:solidFill>
              <a:latin typeface="Calibri" charset="0"/>
              <a:ea typeface="ＭＳ Ｐゴシック" charset="0"/>
            </a:endParaRPr>
          </a:p>
          <a:p>
            <a:pPr lvl="2"/>
            <a:r>
              <a:rPr lang="en-US" sz="2200" dirty="0" smtClean="0">
                <a:latin typeface="Calibri" charset="0"/>
                <a:ea typeface="ＭＳ Ｐゴシック" charset="0"/>
              </a:rPr>
              <a:t>Low-</a:t>
            </a:r>
            <a:r>
              <a:rPr lang="en-US" sz="2200" i="1" dirty="0" err="1" smtClean="0">
                <a:latin typeface="Calibri" charset="0"/>
                <a:ea typeface="ＭＳ Ｐゴシック" charset="0"/>
              </a:rPr>
              <a:t>idf</a:t>
            </a:r>
            <a:r>
              <a:rPr lang="en-US" sz="2200" dirty="0" smtClean="0">
                <a:latin typeface="Calibri" charset="0"/>
                <a:ea typeface="ＭＳ Ｐゴシック" charset="0"/>
              </a:rPr>
              <a:t> terms has longer posting lists that are eliminated</a:t>
            </a:r>
          </a:p>
          <a:p>
            <a:pPr lvl="2"/>
            <a:r>
              <a:rPr lang="en-US" sz="2200" dirty="0">
                <a:latin typeface="Calibri" charset="0"/>
                <a:ea typeface="ＭＳ Ｐゴシック" charset="0"/>
              </a:rPr>
              <a:t>Low-</a:t>
            </a:r>
            <a:r>
              <a:rPr lang="en-US" sz="2200" i="1" dirty="0" err="1">
                <a:latin typeface="Calibri" charset="0"/>
                <a:ea typeface="ＭＳ Ｐゴシック" charset="0"/>
              </a:rPr>
              <a:t>idf</a:t>
            </a:r>
            <a:r>
              <a:rPr lang="en-US" sz="2200" dirty="0">
                <a:latin typeface="Calibri" charset="0"/>
                <a:ea typeface="ＭＳ Ｐゴシック" charset="0"/>
              </a:rPr>
              <a:t> terms </a:t>
            </a:r>
            <a:r>
              <a:rPr lang="en-US" sz="2200" dirty="0" smtClean="0">
                <a:latin typeface="Calibri" charset="0"/>
                <a:ea typeface="ＭＳ Ｐゴシック" charset="0"/>
              </a:rPr>
              <a:t>are treated as stop words</a:t>
            </a:r>
          </a:p>
          <a:p>
            <a:pPr lvl="2"/>
            <a:r>
              <a:rPr lang="en-US" sz="2200" dirty="0">
                <a:latin typeface="Calibri" charset="0"/>
                <a:ea typeface="ＭＳ Ｐゴシック" charset="0"/>
              </a:rPr>
              <a:t>Low-</a:t>
            </a:r>
            <a:r>
              <a:rPr lang="en-US" sz="2200" i="1" dirty="0" err="1">
                <a:latin typeface="Calibri" charset="0"/>
                <a:ea typeface="ＭＳ Ｐゴシック" charset="0"/>
              </a:rPr>
              <a:t>idf</a:t>
            </a:r>
            <a:r>
              <a:rPr lang="en-US" sz="2200" dirty="0">
                <a:latin typeface="Calibri" charset="0"/>
                <a:ea typeface="ＭＳ Ｐゴシック" charset="0"/>
              </a:rPr>
              <a:t> </a:t>
            </a:r>
            <a:r>
              <a:rPr lang="en-US" sz="2200" dirty="0" smtClean="0">
                <a:latin typeface="Calibri" charset="0"/>
                <a:ea typeface="ＭＳ Ｐゴシック" charset="0"/>
              </a:rPr>
              <a:t>terms contribute less to the final ranking score</a:t>
            </a:r>
            <a:endParaRPr lang="en-US" sz="2200" dirty="0">
              <a:latin typeface="Calibri" charset="0"/>
              <a:ea typeface="ＭＳ Ｐゴシック" charset="0"/>
            </a:endParaRPr>
          </a:p>
          <a:p>
            <a:pPr marL="914400" lvl="1" indent="-457200">
              <a:buFont typeface="+mj-lt"/>
              <a:buAutoNum type="arabicPeriod"/>
            </a:pPr>
            <a:r>
              <a:rPr lang="en-US" sz="2200" dirty="0">
                <a:solidFill>
                  <a:schemeClr val="accent1"/>
                </a:solidFill>
                <a:latin typeface="Calibri" charset="0"/>
                <a:ea typeface="ＭＳ Ｐゴシック" charset="0"/>
                <a:cs typeface="ＭＳ Ｐゴシック" charset="0"/>
              </a:rPr>
              <a:t>only </a:t>
            </a:r>
            <a:r>
              <a:rPr lang="en-US" sz="2200" dirty="0" smtClean="0">
                <a:solidFill>
                  <a:schemeClr val="accent1"/>
                </a:solidFill>
                <a:latin typeface="Calibri" charset="0"/>
                <a:ea typeface="ＭＳ Ｐゴシック" charset="0"/>
              </a:rPr>
              <a:t>docs containing several of query terms (next page)</a:t>
            </a:r>
          </a:p>
          <a:p>
            <a:pPr lvl="2"/>
            <a:r>
              <a:rPr lang="en-US" sz="2200" dirty="0">
                <a:latin typeface="Calibri" charset="0"/>
                <a:ea typeface="Calibri" charset="0"/>
                <a:cs typeface="Calibri" charset="0"/>
              </a:rPr>
              <a:t>Imposes a </a:t>
            </a:r>
            <a:r>
              <a:rPr lang="ja-JP" altLang="en-US" sz="2200" dirty="0">
                <a:latin typeface="Calibri" charset="0"/>
                <a:ea typeface="Calibri" charset="0"/>
                <a:cs typeface="Calibri" charset="0"/>
              </a:rPr>
              <a:t>“</a:t>
            </a:r>
            <a:r>
              <a:rPr lang="en-US" sz="2200" dirty="0">
                <a:latin typeface="Calibri" charset="0"/>
                <a:ea typeface="Calibri" charset="0"/>
                <a:cs typeface="Calibri" charset="0"/>
              </a:rPr>
              <a:t>soft conjunction</a:t>
            </a:r>
            <a:r>
              <a:rPr lang="ja-JP" altLang="en-US" sz="2200" dirty="0">
                <a:latin typeface="Calibri" charset="0"/>
                <a:ea typeface="Calibri" charset="0"/>
                <a:cs typeface="Calibri" charset="0"/>
              </a:rPr>
              <a:t>”</a:t>
            </a:r>
            <a:r>
              <a:rPr lang="en-US" sz="2200" dirty="0">
                <a:latin typeface="Calibri" charset="0"/>
                <a:ea typeface="Calibri" charset="0"/>
                <a:cs typeface="Calibri" charset="0"/>
              </a:rPr>
              <a:t> on queries seen on web search engines (early Google</a:t>
            </a:r>
            <a:r>
              <a:rPr lang="en-US" sz="2200" dirty="0" smtClean="0">
                <a:latin typeface="Calibri" charset="0"/>
                <a:ea typeface="Calibri" charset="0"/>
                <a:cs typeface="Calibri" charset="0"/>
              </a:rPr>
              <a:t>)</a:t>
            </a:r>
          </a:p>
          <a:p>
            <a:pPr lvl="2"/>
            <a:r>
              <a:rPr lang="en-US" sz="2200" dirty="0" smtClean="0">
                <a:latin typeface="Calibri" charset="0"/>
                <a:ea typeface="Calibri" charset="0"/>
                <a:cs typeface="Calibri" charset="0"/>
              </a:rPr>
              <a:t>Easy to implement in posting list concurrent traversal</a:t>
            </a:r>
            <a:endParaRPr lang="en-US" sz="2200" dirty="0">
              <a:latin typeface="Calibri" charset="0"/>
              <a:ea typeface="Calibri" charset="0"/>
              <a:cs typeface="Calibri" charset="0"/>
            </a:endParaRPr>
          </a:p>
          <a:p>
            <a:pPr lvl="2"/>
            <a:r>
              <a:rPr lang="en-US" sz="2200" dirty="0" smtClean="0">
                <a:latin typeface="Calibri" charset="0"/>
                <a:ea typeface="ＭＳ Ｐゴシック" charset="0"/>
              </a:rPr>
              <a:t>if we force it to have all the query terms</a:t>
            </a:r>
            <a:r>
              <a:rPr lang="en-US" sz="2200" dirty="0">
                <a:latin typeface="Calibri" charset="0"/>
                <a:ea typeface="ＭＳ Ｐゴシック" charset="0"/>
              </a:rPr>
              <a:t>, </a:t>
            </a:r>
            <a:r>
              <a:rPr lang="en-US" sz="2200" dirty="0" smtClean="0">
                <a:latin typeface="Calibri" charset="0"/>
                <a:ea typeface="ＭＳ Ｐゴシック" charset="0"/>
              </a:rPr>
              <a:t>the set </a:t>
            </a:r>
            <a:r>
              <a:rPr lang="en-US" sz="2200" i="1" dirty="0">
                <a:latin typeface="Calibri" charset="0"/>
                <a:ea typeface="ＭＳ Ｐゴシック" charset="0"/>
              </a:rPr>
              <a:t>A </a:t>
            </a:r>
            <a:r>
              <a:rPr lang="en-US" sz="2200" dirty="0" smtClean="0">
                <a:latin typeface="Calibri" charset="0"/>
                <a:ea typeface="ＭＳ Ｐゴシック" charset="0"/>
              </a:rPr>
              <a:t>may end up having smaller size than </a:t>
            </a:r>
            <a:r>
              <a:rPr lang="en-US" sz="2200" i="1" dirty="0" smtClean="0">
                <a:latin typeface="Calibri" charset="0"/>
                <a:ea typeface="ＭＳ Ｐゴシック" charset="0"/>
              </a:rPr>
              <a:t>K</a:t>
            </a:r>
            <a:r>
              <a:rPr lang="en-US" sz="2200" dirty="0" smtClean="0">
                <a:latin typeface="Calibri" charset="0"/>
                <a:ea typeface="ＭＳ Ｐゴシック" charset="0"/>
              </a:rPr>
              <a:t>!</a:t>
            </a:r>
            <a:endParaRPr lang="en-US" sz="2200" dirty="0">
              <a:latin typeface="Calibri" charset="0"/>
              <a:ea typeface="ＭＳ Ｐゴシック" charset="0"/>
            </a:endParaRPr>
          </a:p>
        </p:txBody>
      </p:sp>
      <p:sp>
        <p:nvSpPr>
          <p:cNvPr id="2355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7.1.2</a:t>
            </a:r>
          </a:p>
        </p:txBody>
      </p:sp>
    </p:spTree>
    <p:extLst>
      <p:ext uri="{BB962C8B-B14F-4D97-AF65-F5344CB8AC3E}">
        <p14:creationId xmlns:p14="http://schemas.microsoft.com/office/powerpoint/2010/main" val="98491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ea typeface="ＭＳ Ｐゴシック" charset="0"/>
                <a:cs typeface="ＭＳ Ｐゴシック" charset="0"/>
              </a:rPr>
              <a:t>Index elimination: 3 of 4 query terms</a:t>
            </a:r>
            <a:endParaRPr lang="en-US" dirty="0">
              <a:ea typeface="ＭＳ Ｐゴシック" charset="0"/>
              <a:cs typeface="ＭＳ Ｐゴシック" charset="0"/>
            </a:endParaRPr>
          </a:p>
        </p:txBody>
      </p:sp>
      <p:sp>
        <p:nvSpPr>
          <p:cNvPr id="26627" name="Text Box 4"/>
          <p:cNvSpPr txBox="1">
            <a:spLocks noChangeArrowheads="1"/>
          </p:cNvSpPr>
          <p:nvPr/>
        </p:nvSpPr>
        <p:spPr bwMode="auto">
          <a:xfrm>
            <a:off x="381000" y="2733675"/>
            <a:ext cx="117633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Brutus</a:t>
            </a:r>
          </a:p>
        </p:txBody>
      </p:sp>
      <p:sp>
        <p:nvSpPr>
          <p:cNvPr id="26628"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Caesar</a:t>
            </a:r>
          </a:p>
        </p:txBody>
      </p:sp>
      <p:sp>
        <p:nvSpPr>
          <p:cNvPr id="26629"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Calpurnia</a:t>
            </a:r>
          </a:p>
        </p:txBody>
      </p:sp>
      <p:sp>
        <p:nvSpPr>
          <p:cNvPr id="26630" name="AutoShape 7"/>
          <p:cNvSpPr>
            <a:spLocks noChangeArrowheads="1"/>
          </p:cNvSpPr>
          <p:nvPr/>
        </p:nvSpPr>
        <p:spPr bwMode="auto">
          <a:xfrm>
            <a:off x="2057400" y="28098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1" name="AutoShape 8"/>
          <p:cNvSpPr>
            <a:spLocks noChangeArrowheads="1"/>
          </p:cNvSpPr>
          <p:nvPr/>
        </p:nvSpPr>
        <p:spPr bwMode="auto">
          <a:xfrm>
            <a:off x="2057400" y="33432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32" name="Group 26"/>
          <p:cNvGrpSpPr>
            <a:grpSpLocks/>
          </p:cNvGrpSpPr>
          <p:nvPr/>
        </p:nvGrpSpPr>
        <p:grpSpPr bwMode="auto">
          <a:xfrm>
            <a:off x="3276600" y="3876675"/>
            <a:ext cx="4876800" cy="304800"/>
            <a:chOff x="2064" y="2448"/>
            <a:chExt cx="3072" cy="192"/>
          </a:xfrm>
        </p:grpSpPr>
        <p:sp>
          <p:nvSpPr>
            <p:cNvPr id="26692"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93"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4"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5"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6"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grpSp>
        <p:nvGrpSpPr>
          <p:cNvPr id="26633" name="Group 51"/>
          <p:cNvGrpSpPr>
            <a:grpSpLocks/>
          </p:cNvGrpSpPr>
          <p:nvPr/>
        </p:nvGrpSpPr>
        <p:grpSpPr bwMode="auto">
          <a:xfrm>
            <a:off x="3276600" y="3267075"/>
            <a:ext cx="4943475" cy="457200"/>
            <a:chOff x="2064" y="2688"/>
            <a:chExt cx="3114" cy="288"/>
          </a:xfrm>
        </p:grpSpPr>
        <p:grpSp>
          <p:nvGrpSpPr>
            <p:cNvPr id="26678" name="Group 20"/>
            <p:cNvGrpSpPr>
              <a:grpSpLocks/>
            </p:cNvGrpSpPr>
            <p:nvPr/>
          </p:nvGrpSpPr>
          <p:grpSpPr bwMode="auto">
            <a:xfrm>
              <a:off x="2064" y="2736"/>
              <a:ext cx="3072" cy="192"/>
              <a:chOff x="2064" y="2448"/>
              <a:chExt cx="3072" cy="192"/>
            </a:xfrm>
          </p:grpSpPr>
          <p:sp>
            <p:nvSpPr>
              <p:cNvPr id="26687"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88"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89"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0"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91"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79"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a:t>
              </a:r>
            </a:p>
          </p:txBody>
        </p:sp>
        <p:sp>
          <p:nvSpPr>
            <p:cNvPr id="26680"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81"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82"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5</a:t>
              </a:r>
            </a:p>
          </p:txBody>
        </p:sp>
        <p:sp>
          <p:nvSpPr>
            <p:cNvPr id="26683"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84"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85"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21</a:t>
              </a:r>
            </a:p>
          </p:txBody>
        </p:sp>
        <p:sp>
          <p:nvSpPr>
            <p:cNvPr id="26686"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34</a:t>
              </a:r>
            </a:p>
          </p:txBody>
        </p:sp>
      </p:grpSp>
      <p:grpSp>
        <p:nvGrpSpPr>
          <p:cNvPr id="26634" name="Group 52"/>
          <p:cNvGrpSpPr>
            <a:grpSpLocks/>
          </p:cNvGrpSpPr>
          <p:nvPr/>
        </p:nvGrpSpPr>
        <p:grpSpPr bwMode="auto">
          <a:xfrm>
            <a:off x="3276600" y="2733675"/>
            <a:ext cx="4876800" cy="457200"/>
            <a:chOff x="2064" y="2400"/>
            <a:chExt cx="3072" cy="288"/>
          </a:xfrm>
        </p:grpSpPr>
        <p:grpSp>
          <p:nvGrpSpPr>
            <p:cNvPr id="26664" name="Group 19"/>
            <p:cNvGrpSpPr>
              <a:grpSpLocks/>
            </p:cNvGrpSpPr>
            <p:nvPr/>
          </p:nvGrpSpPr>
          <p:grpSpPr bwMode="auto">
            <a:xfrm>
              <a:off x="2064" y="2448"/>
              <a:ext cx="3072" cy="192"/>
              <a:chOff x="2064" y="2448"/>
              <a:chExt cx="3072" cy="192"/>
            </a:xfrm>
          </p:grpSpPr>
          <p:sp>
            <p:nvSpPr>
              <p:cNvPr id="26673"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74"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5"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6"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77"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65"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2</a:t>
              </a:r>
            </a:p>
          </p:txBody>
        </p:sp>
        <p:sp>
          <p:nvSpPr>
            <p:cNvPr id="26666"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67"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68"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69"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70"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64</a:t>
              </a:r>
            </a:p>
          </p:txBody>
        </p:sp>
        <p:sp>
          <p:nvSpPr>
            <p:cNvPr id="26671"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72"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35"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13</a:t>
            </a:r>
          </a:p>
        </p:txBody>
      </p:sp>
      <p:sp>
        <p:nvSpPr>
          <p:cNvPr id="26636" name="AutoShape 49"/>
          <p:cNvSpPr>
            <a:spLocks noChangeArrowheads="1"/>
          </p:cNvSpPr>
          <p:nvPr/>
        </p:nvSpPr>
        <p:spPr bwMode="auto">
          <a:xfrm>
            <a:off x="2057400" y="3876675"/>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37"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38"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b="1" i="1"/>
              <a:t>Antony</a:t>
            </a:r>
          </a:p>
        </p:txBody>
      </p:sp>
      <p:sp>
        <p:nvSpPr>
          <p:cNvPr id="26639" name="AutoShape 7"/>
          <p:cNvSpPr>
            <a:spLocks noChangeArrowheads="1"/>
          </p:cNvSpPr>
          <p:nvPr/>
        </p:nvSpPr>
        <p:spPr bwMode="auto">
          <a:xfrm>
            <a:off x="2057400" y="220980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grpSp>
        <p:nvGrpSpPr>
          <p:cNvPr id="26640" name="Group 52"/>
          <p:cNvGrpSpPr>
            <a:grpSpLocks/>
          </p:cNvGrpSpPr>
          <p:nvPr/>
        </p:nvGrpSpPr>
        <p:grpSpPr bwMode="auto">
          <a:xfrm>
            <a:off x="3276600" y="2133600"/>
            <a:ext cx="4876800" cy="461963"/>
            <a:chOff x="2064" y="2400"/>
            <a:chExt cx="3072" cy="291"/>
          </a:xfrm>
        </p:grpSpPr>
        <p:grpSp>
          <p:nvGrpSpPr>
            <p:cNvPr id="26650" name="Group 19"/>
            <p:cNvGrpSpPr>
              <a:grpSpLocks/>
            </p:cNvGrpSpPr>
            <p:nvPr/>
          </p:nvGrpSpPr>
          <p:grpSpPr bwMode="auto">
            <a:xfrm>
              <a:off x="2064" y="2448"/>
              <a:ext cx="3072" cy="192"/>
              <a:chOff x="2064" y="2448"/>
              <a:chExt cx="3072" cy="192"/>
            </a:xfrm>
          </p:grpSpPr>
          <p:sp>
            <p:nvSpPr>
              <p:cNvPr id="26659"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GB"/>
              </a:p>
            </p:txBody>
          </p:sp>
          <p:sp>
            <p:nvSpPr>
              <p:cNvPr id="26660"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1"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2"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GB"/>
              </a:p>
            </p:txBody>
          </p:sp>
          <p:sp>
            <p:nvSpPr>
              <p:cNvPr id="26663"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spAutoFit/>
              </a:bodyPr>
              <a:lstStyle/>
              <a:p>
                <a:endParaRPr lang="en-GB"/>
              </a:p>
            </p:txBody>
          </p:sp>
        </p:grpSp>
        <p:sp>
          <p:nvSpPr>
            <p:cNvPr id="26651"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a:t>
              </a:r>
            </a:p>
          </p:txBody>
        </p:sp>
        <p:sp>
          <p:nvSpPr>
            <p:cNvPr id="26652"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4</a:t>
              </a:r>
            </a:p>
          </p:txBody>
        </p:sp>
        <p:sp>
          <p:nvSpPr>
            <p:cNvPr id="26653"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8</a:t>
              </a:r>
            </a:p>
          </p:txBody>
        </p:sp>
        <p:sp>
          <p:nvSpPr>
            <p:cNvPr id="26654"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16</a:t>
              </a:r>
            </a:p>
          </p:txBody>
        </p:sp>
        <p:sp>
          <p:nvSpPr>
            <p:cNvPr id="26655"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sp>
          <p:nvSpPr>
            <p:cNvPr id="26656"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dirty="0"/>
                <a:t>64</a:t>
              </a:r>
            </a:p>
          </p:txBody>
        </p:sp>
        <p:sp>
          <p:nvSpPr>
            <p:cNvPr id="26657"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128</a:t>
              </a:r>
            </a:p>
          </p:txBody>
        </p:sp>
        <p:sp>
          <p:nvSpPr>
            <p:cNvPr id="26658"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endParaRPr lang="en-GB"/>
            </a:p>
          </p:txBody>
        </p:sp>
      </p:grpSp>
      <p:sp>
        <p:nvSpPr>
          <p:cNvPr id="26641"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a:t>32</a:t>
            </a:r>
          </a:p>
        </p:txBody>
      </p:sp>
      <p:grpSp>
        <p:nvGrpSpPr>
          <p:cNvPr id="9" name="Group 85"/>
          <p:cNvGrpSpPr>
            <a:grpSpLocks/>
          </p:cNvGrpSpPr>
          <p:nvPr/>
        </p:nvGrpSpPr>
        <p:grpSpPr bwMode="auto">
          <a:xfrm>
            <a:off x="4495800" y="2209800"/>
            <a:ext cx="1828800" cy="1447800"/>
            <a:chOff x="4495800" y="3276600"/>
            <a:chExt cx="1828800" cy="1447800"/>
          </a:xfrm>
          <a:solidFill>
            <a:srgbClr val="558ED5">
              <a:alpha val="42000"/>
            </a:srgbClr>
          </a:solidFill>
        </p:grpSpPr>
        <p:sp>
          <p:nvSpPr>
            <p:cNvPr id="26647" name="Rectangle 82"/>
            <p:cNvSpPr>
              <a:spLocks noChangeArrowheads="1"/>
            </p:cNvSpPr>
            <p:nvPr/>
          </p:nvSpPr>
          <p:spPr bwMode="auto">
            <a:xfrm>
              <a:off x="4495800" y="3276600"/>
              <a:ext cx="609600" cy="304800"/>
            </a:xfrm>
            <a:prstGeom prst="rect">
              <a:avLst/>
            </a:prstGeom>
            <a:grpFill/>
            <a:ln w="9525">
              <a:solidFill>
                <a:schemeClr val="tx1"/>
              </a:solidFill>
              <a:miter lim="800000"/>
              <a:headEnd/>
              <a:tailEnd/>
            </a:ln>
          </p:spPr>
          <p:txBody>
            <a:bodyPr wrap="none" anchor="ctr"/>
            <a:lstStyle/>
            <a:p>
              <a:endParaRPr lang="en-GB"/>
            </a:p>
          </p:txBody>
        </p:sp>
        <p:sp>
          <p:nvSpPr>
            <p:cNvPr id="26648" name="Rectangle 83"/>
            <p:cNvSpPr>
              <a:spLocks noChangeArrowheads="1"/>
            </p:cNvSpPr>
            <p:nvPr/>
          </p:nvSpPr>
          <p:spPr bwMode="auto">
            <a:xfrm>
              <a:off x="4495800" y="3886200"/>
              <a:ext cx="609600" cy="304800"/>
            </a:xfrm>
            <a:prstGeom prst="rect">
              <a:avLst/>
            </a:prstGeom>
            <a:grpFill/>
            <a:ln w="9525">
              <a:solidFill>
                <a:schemeClr val="tx1"/>
              </a:solidFill>
              <a:miter lim="800000"/>
              <a:headEnd/>
              <a:tailEnd/>
            </a:ln>
          </p:spPr>
          <p:txBody>
            <a:bodyPr wrap="none" anchor="ctr"/>
            <a:lstStyle/>
            <a:p>
              <a:endParaRPr lang="en-GB"/>
            </a:p>
          </p:txBody>
        </p:sp>
        <p:sp>
          <p:nvSpPr>
            <p:cNvPr id="26649" name="Rectangle 84"/>
            <p:cNvSpPr>
              <a:spLocks noChangeArrowheads="1"/>
            </p:cNvSpPr>
            <p:nvPr/>
          </p:nvSpPr>
          <p:spPr bwMode="auto">
            <a:xfrm>
              <a:off x="5715000" y="4419600"/>
              <a:ext cx="609600" cy="304800"/>
            </a:xfrm>
            <a:prstGeom prst="rect">
              <a:avLst/>
            </a:prstGeom>
            <a:grpFill/>
            <a:ln w="9525">
              <a:solidFill>
                <a:schemeClr val="tx1"/>
              </a:solidFill>
              <a:miter lim="800000"/>
              <a:headEnd/>
              <a:tailEnd/>
            </a:ln>
          </p:spPr>
          <p:txBody>
            <a:bodyPr wrap="none" anchor="ctr"/>
            <a:lstStyle/>
            <a:p>
              <a:endParaRPr lang="en-GB"/>
            </a:p>
          </p:txBody>
        </p:sp>
      </p:grpSp>
      <p:grpSp>
        <p:nvGrpSpPr>
          <p:cNvPr id="10" name="Group 90"/>
          <p:cNvGrpSpPr/>
          <p:nvPr/>
        </p:nvGrpSpPr>
        <p:grpSpPr>
          <a:xfrm>
            <a:off x="3886200" y="2209800"/>
            <a:ext cx="1828800" cy="1981200"/>
            <a:chOff x="3886200" y="3276600"/>
            <a:chExt cx="1828800" cy="1981200"/>
          </a:xfrm>
          <a:solidFill>
            <a:srgbClr val="4F81BD">
              <a:alpha val="43000"/>
            </a:srgb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grpSp>
      <p:grpSp>
        <p:nvGrpSpPr>
          <p:cNvPr id="11" name="Group 91"/>
          <p:cNvGrpSpPr/>
          <p:nvPr/>
        </p:nvGrpSpPr>
        <p:grpSpPr>
          <a:xfrm>
            <a:off x="4495800" y="2209800"/>
            <a:ext cx="1828800" cy="1981200"/>
            <a:chOff x="3886200" y="3276600"/>
            <a:chExt cx="1828800" cy="1981200"/>
          </a:xfrm>
          <a:solidFill>
            <a:schemeClr val="accent1">
              <a:alpha val="48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a:defRPr/>
              </a:pPr>
              <a:endParaRPr lang="en-US">
                <a:latin typeface="Lucida Sans" pitchFamily="34" charset="0"/>
                <a:ea typeface="+mn-ea"/>
              </a:endParaRPr>
            </a:p>
          </p:txBody>
        </p:sp>
      </p:grpSp>
      <p:sp>
        <p:nvSpPr>
          <p:cNvPr id="96" name="TextBox 95"/>
          <p:cNvSpPr txBox="1">
            <a:spLocks noChangeArrowheads="1"/>
          </p:cNvSpPr>
          <p:nvPr/>
        </p:nvSpPr>
        <p:spPr bwMode="auto">
          <a:xfrm>
            <a:off x="762000" y="5105400"/>
            <a:ext cx="80391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800">
                <a:solidFill>
                  <a:srgbClr val="C00000"/>
                </a:solidFill>
              </a:rPr>
              <a:t>Scores only computed for docs 8, 16 and 32.</a:t>
            </a:r>
          </a:p>
        </p:txBody>
      </p:sp>
      <p:sp>
        <p:nvSpPr>
          <p:cNvPr id="2664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7.1.2</a:t>
            </a:r>
          </a:p>
        </p:txBody>
      </p:sp>
    </p:spTree>
    <p:extLst>
      <p:ext uri="{BB962C8B-B14F-4D97-AF65-F5344CB8AC3E}">
        <p14:creationId xmlns:p14="http://schemas.microsoft.com/office/powerpoint/2010/main" val="2132176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ea typeface="ＭＳ Ｐゴシック" charset="0"/>
                <a:cs typeface="ＭＳ Ｐゴシック" charset="0"/>
              </a:rPr>
              <a:t>Champion lists</a:t>
            </a:r>
          </a:p>
        </p:txBody>
      </p:sp>
      <p:sp>
        <p:nvSpPr>
          <p:cNvPr id="27651" name="Content Placeholder 2"/>
          <p:cNvSpPr>
            <a:spLocks noGrp="1"/>
          </p:cNvSpPr>
          <p:nvPr>
            <p:ph idx="1"/>
          </p:nvPr>
        </p:nvSpPr>
        <p:spPr/>
        <p:txBody>
          <a:bodyPr>
            <a:normAutofit lnSpcReduction="10000"/>
          </a:bodyPr>
          <a:lstStyle/>
          <a:p>
            <a:r>
              <a:rPr lang="en-US" dirty="0" smtClean="0">
                <a:latin typeface="Calibri" charset="0"/>
                <a:ea typeface="ＭＳ Ｐゴシック" charset="0"/>
                <a:cs typeface="ＭＳ Ｐゴシック" charset="0"/>
              </a:rPr>
              <a:t>At index time, precompute </a:t>
            </a:r>
            <a:r>
              <a:rPr lang="en-US" dirty="0">
                <a:latin typeface="Calibri" charset="0"/>
                <a:ea typeface="ＭＳ Ｐゴシック" charset="0"/>
                <a:cs typeface="ＭＳ Ｐゴシック" charset="0"/>
              </a:rPr>
              <a:t>for each dictionary term </a:t>
            </a:r>
            <a:r>
              <a:rPr lang="en-US" i="1" dirty="0">
                <a:latin typeface="Calibri" charset="0"/>
                <a:ea typeface="ＭＳ Ｐゴシック" charset="0"/>
                <a:cs typeface="ＭＳ Ｐゴシック" charset="0"/>
              </a:rPr>
              <a:t>t,</a:t>
            </a:r>
            <a:r>
              <a:rPr lang="en-US" dirty="0">
                <a:latin typeface="Calibri" charset="0"/>
                <a:ea typeface="ＭＳ Ｐゴシック" charset="0"/>
                <a:cs typeface="ＭＳ Ｐゴシック" charset="0"/>
              </a:rPr>
              <a:t> the </a:t>
            </a:r>
            <a:r>
              <a:rPr lang="en-US" i="1" dirty="0">
                <a:latin typeface="Calibri" charset="0"/>
                <a:ea typeface="ＭＳ Ｐゴシック" charset="0"/>
                <a:cs typeface="ＭＳ Ｐゴシック" charset="0"/>
              </a:rPr>
              <a:t>r</a:t>
            </a:r>
            <a:r>
              <a:rPr lang="en-US" dirty="0">
                <a:latin typeface="Calibri" charset="0"/>
                <a:ea typeface="ＭＳ Ｐゴシック" charset="0"/>
                <a:cs typeface="ＭＳ Ｐゴシック" charset="0"/>
              </a:rPr>
              <a:t> docs of highest weight in </a:t>
            </a:r>
            <a:r>
              <a:rPr lang="en-US" i="1" dirty="0" smtClean="0">
                <a:latin typeface="Calibri" charset="0"/>
                <a:ea typeface="ＭＳ Ｐゴシック" charset="0"/>
                <a:cs typeface="ＭＳ Ｐゴシック" charset="0"/>
              </a:rPr>
              <a:t>t’</a:t>
            </a:r>
            <a:r>
              <a:rPr lang="en-US" dirty="0" smtClean="0">
                <a:latin typeface="Calibri" charset="0"/>
                <a:ea typeface="ＭＳ Ｐゴシック" charset="0"/>
                <a:cs typeface="ＭＳ Ｐゴシック" charset="0"/>
              </a:rPr>
              <a:t>s postings</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rPr>
              <a:t>Call this the </a:t>
            </a:r>
            <a:r>
              <a:rPr lang="en-US" u="sng" dirty="0">
                <a:latin typeface="Calibri" charset="0"/>
                <a:ea typeface="ＭＳ Ｐゴシック" charset="0"/>
              </a:rPr>
              <a:t>champion list</a:t>
            </a:r>
            <a:r>
              <a:rPr lang="en-US" dirty="0">
                <a:latin typeface="Calibri" charset="0"/>
                <a:ea typeface="ＭＳ Ｐゴシック" charset="0"/>
              </a:rPr>
              <a:t> for </a:t>
            </a:r>
            <a:r>
              <a:rPr lang="en-US" i="1" dirty="0">
                <a:latin typeface="Calibri" charset="0"/>
                <a:ea typeface="ＭＳ Ｐゴシック" charset="0"/>
              </a:rPr>
              <a:t>t</a:t>
            </a:r>
            <a:endParaRPr lang="en-US" dirty="0">
              <a:latin typeface="Calibri" charset="0"/>
              <a:ea typeface="ＭＳ Ｐゴシック" charset="0"/>
            </a:endParaRPr>
          </a:p>
          <a:p>
            <a:pPr lvl="1"/>
            <a:r>
              <a:rPr lang="en-US" dirty="0">
                <a:latin typeface="Calibri" charset="0"/>
                <a:ea typeface="ＭＳ Ｐゴシック" charset="0"/>
              </a:rPr>
              <a:t>(aka </a:t>
            </a:r>
            <a:r>
              <a:rPr lang="en-US" u="sng" dirty="0">
                <a:latin typeface="Calibri" charset="0"/>
                <a:ea typeface="ＭＳ Ｐゴシック" charset="0"/>
              </a:rPr>
              <a:t>fancy list</a:t>
            </a:r>
            <a:r>
              <a:rPr lang="en-US" dirty="0">
                <a:latin typeface="Calibri" charset="0"/>
                <a:ea typeface="ＭＳ Ｐゴシック" charset="0"/>
              </a:rPr>
              <a:t> or </a:t>
            </a:r>
            <a:r>
              <a:rPr lang="en-US" u="sng" dirty="0">
                <a:latin typeface="Calibri" charset="0"/>
                <a:ea typeface="ＭＳ Ｐゴシック" charset="0"/>
              </a:rPr>
              <a:t>top docs</a:t>
            </a:r>
            <a:r>
              <a:rPr lang="en-US" dirty="0">
                <a:latin typeface="Calibri" charset="0"/>
                <a:ea typeface="ＭＳ Ｐゴシック" charset="0"/>
              </a:rPr>
              <a:t> for </a:t>
            </a:r>
            <a:r>
              <a:rPr lang="en-US" i="1" dirty="0">
                <a:latin typeface="Calibri" charset="0"/>
                <a:ea typeface="ＭＳ Ｐゴシック" charset="0"/>
              </a:rPr>
              <a:t>t</a:t>
            </a:r>
            <a:r>
              <a:rPr lang="en-US" dirty="0">
                <a:latin typeface="Calibri" charset="0"/>
                <a:ea typeface="ＭＳ Ｐゴシック" charset="0"/>
              </a:rPr>
              <a:t>)</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At </a:t>
            </a:r>
            <a:r>
              <a:rPr lang="en-US" dirty="0">
                <a:latin typeface="Calibri" charset="0"/>
                <a:ea typeface="ＭＳ Ｐゴシック" charset="0"/>
                <a:cs typeface="ＭＳ Ｐゴシック" charset="0"/>
              </a:rPr>
              <a:t>query time, </a:t>
            </a:r>
            <a:r>
              <a:rPr lang="en-US" dirty="0" smtClean="0">
                <a:latin typeface="Calibri" charset="0"/>
                <a:ea typeface="ＭＳ Ｐゴシック" charset="0"/>
                <a:cs typeface="ＭＳ Ｐゴシック" charset="0"/>
              </a:rPr>
              <a:t>create </a:t>
            </a:r>
            <a:r>
              <a:rPr lang="en-US" i="1" dirty="0" smtClean="0">
                <a:latin typeface="Calibri" charset="0"/>
                <a:ea typeface="ＭＳ Ｐゴシック" charset="0"/>
                <a:cs typeface="ＭＳ Ｐゴシック" charset="0"/>
              </a:rPr>
              <a:t>A</a:t>
            </a:r>
            <a:r>
              <a:rPr lang="en-US" dirty="0" smtClean="0">
                <a:latin typeface="Calibri" charset="0"/>
                <a:ea typeface="ＭＳ Ｐゴシック" charset="0"/>
                <a:cs typeface="ＭＳ Ｐゴシック" charset="0"/>
              </a:rPr>
              <a:t> as the union of champion lists and only </a:t>
            </a:r>
            <a:r>
              <a:rPr lang="en-US" dirty="0">
                <a:latin typeface="Calibri" charset="0"/>
                <a:ea typeface="ＭＳ Ｐゴシック" charset="0"/>
                <a:cs typeface="ＭＳ Ｐゴシック" charset="0"/>
              </a:rPr>
              <a:t>compute scores for </a:t>
            </a:r>
            <a:r>
              <a:rPr lang="en-US" dirty="0" smtClean="0">
                <a:latin typeface="Calibri" charset="0"/>
                <a:ea typeface="ＭＳ Ｐゴシック" charset="0"/>
                <a:cs typeface="ＭＳ Ｐゴシック" charset="0"/>
              </a:rPr>
              <a:t>docs in </a:t>
            </a:r>
            <a:r>
              <a:rPr lang="en-US" i="1" dirty="0">
                <a:latin typeface="Calibri" charset="0"/>
                <a:ea typeface="ＭＳ Ｐゴシック" charset="0"/>
                <a:cs typeface="ＭＳ Ｐゴシック" charset="0"/>
              </a:rPr>
              <a:t>A</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rPr>
              <a:t>Pick the </a:t>
            </a:r>
            <a:r>
              <a:rPr lang="en-US" i="1" dirty="0">
                <a:latin typeface="Calibri" charset="0"/>
                <a:ea typeface="ＭＳ Ｐゴシック" charset="0"/>
              </a:rPr>
              <a:t>K</a:t>
            </a:r>
            <a:r>
              <a:rPr lang="en-US" dirty="0">
                <a:latin typeface="Calibri" charset="0"/>
                <a:ea typeface="ＭＳ Ｐゴシック" charset="0"/>
              </a:rPr>
              <a:t> top-scoring docs from amongst </a:t>
            </a:r>
            <a:r>
              <a:rPr lang="en-US" dirty="0" smtClean="0">
                <a:latin typeface="Calibri" charset="0"/>
                <a:ea typeface="ＭＳ Ｐゴシック" charset="0"/>
              </a:rPr>
              <a:t>the set </a:t>
            </a:r>
            <a:r>
              <a:rPr lang="en-US" i="1" dirty="0" smtClean="0">
                <a:latin typeface="Calibri" charset="0"/>
                <a:ea typeface="ＭＳ Ｐゴシック" charset="0"/>
              </a:rPr>
              <a:t>A</a:t>
            </a:r>
          </a:p>
          <a:p>
            <a:pPr lvl="1"/>
            <a:endParaRPr lang="en-US" dirty="0" smtClean="0">
              <a:latin typeface="Calibri" charset="0"/>
              <a:ea typeface="ＭＳ Ｐゴシック" charset="0"/>
            </a:endParaRPr>
          </a:p>
          <a:p>
            <a:r>
              <a:rPr lang="en-US" dirty="0">
                <a:solidFill>
                  <a:srgbClr val="C00000"/>
                </a:solidFill>
                <a:latin typeface="Calibri" charset="0"/>
                <a:ea typeface="ＭＳ Ｐゴシック" charset="0"/>
                <a:cs typeface="ＭＳ Ｐゴシック" charset="0"/>
              </a:rPr>
              <a:t>Note that </a:t>
            </a:r>
            <a:r>
              <a:rPr lang="en-US" i="1" dirty="0">
                <a:solidFill>
                  <a:srgbClr val="C00000"/>
                </a:solidFill>
                <a:latin typeface="Calibri" charset="0"/>
                <a:ea typeface="ＭＳ Ｐゴシック" charset="0"/>
                <a:cs typeface="ＭＳ Ｐゴシック" charset="0"/>
              </a:rPr>
              <a:t>r</a:t>
            </a:r>
            <a:r>
              <a:rPr lang="en-US" dirty="0">
                <a:solidFill>
                  <a:srgbClr val="C00000"/>
                </a:solidFill>
                <a:latin typeface="Calibri" charset="0"/>
                <a:ea typeface="ＭＳ Ｐゴシック" charset="0"/>
                <a:cs typeface="ＭＳ Ｐゴシック" charset="0"/>
              </a:rPr>
              <a:t> has to be chosen at index </a:t>
            </a:r>
            <a:r>
              <a:rPr lang="en-US" dirty="0" smtClean="0">
                <a:solidFill>
                  <a:srgbClr val="C00000"/>
                </a:solidFill>
                <a:latin typeface="Calibri" charset="0"/>
                <a:ea typeface="ＭＳ Ｐゴシック" charset="0"/>
                <a:cs typeface="ＭＳ Ｐゴシック" charset="0"/>
              </a:rPr>
              <a:t>time</a:t>
            </a:r>
          </a:p>
          <a:p>
            <a:pPr lvl="1"/>
            <a:r>
              <a:rPr lang="en-US" dirty="0" smtClean="0">
                <a:latin typeface="Calibri" charset="0"/>
                <a:ea typeface="ＭＳ Ｐゴシック" charset="0"/>
                <a:cs typeface="ＭＳ Ｐゴシック" charset="0"/>
              </a:rPr>
              <a:t>The choose of </a:t>
            </a:r>
            <a:r>
              <a:rPr lang="en-US" i="1" dirty="0" smtClean="0">
                <a:latin typeface="Calibri" charset="0"/>
                <a:ea typeface="ＭＳ Ｐゴシック" charset="0"/>
                <a:cs typeface="ＭＳ Ｐゴシック" charset="0"/>
              </a:rPr>
              <a:t>r </a:t>
            </a:r>
            <a:r>
              <a:rPr lang="en-US" dirty="0" smtClean="0">
                <a:latin typeface="Calibri" charset="0"/>
                <a:ea typeface="ＭＳ Ｐゴシック" charset="0"/>
                <a:cs typeface="ＭＳ Ｐゴシック" charset="0"/>
              </a:rPr>
              <a:t>is very sensitive (low or high?)</a:t>
            </a:r>
            <a:endParaRPr lang="en-US" dirty="0">
              <a:latin typeface="Calibri" charset="0"/>
              <a:ea typeface="ＭＳ Ｐゴシック" charset="0"/>
              <a:cs typeface="ＭＳ Ｐゴシック" charset="0"/>
            </a:endParaRPr>
          </a:p>
          <a:p>
            <a:pPr lvl="1"/>
            <a:r>
              <a:rPr lang="en-US" dirty="0" smtClean="0">
                <a:latin typeface="Calibri" charset="0"/>
                <a:ea typeface="ＭＳ Ｐゴシック" charset="0"/>
              </a:rPr>
              <a:t>It is </a:t>
            </a:r>
            <a:r>
              <a:rPr lang="en-US" dirty="0">
                <a:latin typeface="Calibri" charset="0"/>
                <a:ea typeface="ＭＳ Ｐゴシック" charset="0"/>
              </a:rPr>
              <a:t>possible that </a:t>
            </a:r>
            <a:r>
              <a:rPr lang="en-US" i="1" dirty="0" smtClean="0">
                <a:latin typeface="Calibri" charset="0"/>
                <a:ea typeface="ＭＳ Ｐゴシック" charset="0"/>
              </a:rPr>
              <a:t>|A|</a:t>
            </a:r>
            <a:r>
              <a:rPr lang="en-US" dirty="0" smtClean="0">
                <a:latin typeface="Calibri" charset="0"/>
                <a:ea typeface="ＭＳ Ｐゴシック" charset="0"/>
              </a:rPr>
              <a:t> </a:t>
            </a:r>
            <a:r>
              <a:rPr lang="en-US" dirty="0">
                <a:latin typeface="Calibri" charset="0"/>
                <a:ea typeface="ＭＳ Ｐゴシック" charset="0"/>
              </a:rPr>
              <a:t>&lt; </a:t>
            </a:r>
            <a:r>
              <a:rPr lang="en-US" i="1" dirty="0" smtClean="0">
                <a:latin typeface="Calibri" charset="0"/>
                <a:ea typeface="ＭＳ Ｐゴシック" charset="0"/>
              </a:rPr>
              <a:t>K</a:t>
            </a:r>
          </a:p>
          <a:p>
            <a:pPr lvl="1"/>
            <a:r>
              <a:rPr lang="en-US" i="1" dirty="0" smtClean="0">
                <a:latin typeface="Calibri" charset="0"/>
                <a:ea typeface="ＭＳ Ｐゴシック" charset="0"/>
              </a:rPr>
              <a:t>r</a:t>
            </a:r>
            <a:r>
              <a:rPr lang="en-US" dirty="0" smtClean="0">
                <a:latin typeface="Calibri" charset="0"/>
                <a:ea typeface="ＭＳ Ｐゴシック" charset="0"/>
              </a:rPr>
              <a:t> can be term dependent e.g. rarer terms get higher </a:t>
            </a:r>
            <a:r>
              <a:rPr lang="en-US" i="1" dirty="0" smtClean="0">
                <a:latin typeface="Calibri" charset="0"/>
                <a:ea typeface="ＭＳ Ｐゴシック" charset="0"/>
              </a:rPr>
              <a:t>r</a:t>
            </a:r>
            <a:endParaRPr lang="en-US" dirty="0">
              <a:latin typeface="Calibri" charset="0"/>
              <a:ea typeface="ＭＳ Ｐゴシック" charset="0"/>
            </a:endParaRPr>
          </a:p>
          <a:p>
            <a:pPr lvl="1"/>
            <a:endParaRPr lang="en-US" dirty="0">
              <a:latin typeface="Calibri" charset="0"/>
              <a:ea typeface="ＭＳ Ｐゴシック" charset="0"/>
            </a:endParaRP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7.1.3</a:t>
            </a:r>
          </a:p>
        </p:txBody>
      </p:sp>
    </p:spTree>
    <p:extLst>
      <p:ext uri="{BB962C8B-B14F-4D97-AF65-F5344CB8AC3E}">
        <p14:creationId xmlns:p14="http://schemas.microsoft.com/office/powerpoint/2010/main" val="42585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2"/>
          <p:cNvSpPr>
            <a:spLocks noGrp="1"/>
          </p:cNvSpPr>
          <p:nvPr>
            <p:ph idx="1"/>
          </p:nvPr>
        </p:nvSpPr>
        <p:spPr/>
        <p:txBody>
          <a:bodyPr>
            <a:normAutofit/>
          </a:bodyPr>
          <a:lstStyle/>
          <a:p>
            <a:r>
              <a:rPr lang="en-US" dirty="0" smtClean="0">
                <a:latin typeface="Calibri" charset="0"/>
                <a:ea typeface="ＭＳ Ｐゴシック" charset="0"/>
                <a:cs typeface="ＭＳ Ｐゴシック" charset="0"/>
              </a:rPr>
              <a:t>Regardless of the contents of documents, given the extra information about the documents (meta-data), we can define a </a:t>
            </a:r>
            <a:r>
              <a:rPr lang="en-US" i="1" dirty="0" smtClean="0">
                <a:solidFill>
                  <a:schemeClr val="accent1"/>
                </a:solidFill>
                <a:latin typeface="Calibri" charset="0"/>
                <a:ea typeface="ＭＳ Ｐゴシック" charset="0"/>
                <a:cs typeface="ＭＳ Ｐゴシック" charset="0"/>
              </a:rPr>
              <a:t>static quality score</a:t>
            </a:r>
            <a:r>
              <a:rPr lang="en-US" i="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for each document</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Quality score</a:t>
            </a:r>
            <a:r>
              <a:rPr lang="en-US" i="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is a </a:t>
            </a:r>
            <a:r>
              <a:rPr lang="en-US" dirty="0">
                <a:latin typeface="Calibri" charset="0"/>
                <a:ea typeface="ＭＳ Ｐゴシック" charset="0"/>
                <a:cs typeface="ＭＳ Ｐゴシック" charset="0"/>
              </a:rPr>
              <a:t>query-independent property of a </a:t>
            </a:r>
            <a:r>
              <a:rPr lang="en-US" dirty="0" smtClean="0">
                <a:latin typeface="Calibri" charset="0"/>
                <a:ea typeface="ＭＳ Ｐゴシック" charset="0"/>
                <a:cs typeface="ＭＳ Ｐゴシック" charset="0"/>
              </a:rPr>
              <a:t>document</a:t>
            </a:r>
            <a:endParaRPr lang="en-US" dirty="0">
              <a:latin typeface="Calibri" charset="0"/>
              <a:ea typeface="ＭＳ Ｐゴシック" charset="0"/>
              <a:cs typeface="ＭＳ Ｐゴシック" charset="0"/>
            </a:endParaRPr>
          </a:p>
          <a:p>
            <a:r>
              <a:rPr lang="en-US" dirty="0">
                <a:solidFill>
                  <a:srgbClr val="C00000"/>
                </a:solidFill>
                <a:latin typeface="Calibri" charset="0"/>
                <a:ea typeface="ＭＳ Ｐゴシック" charset="0"/>
                <a:cs typeface="ＭＳ Ｐゴシック" charset="0"/>
              </a:rPr>
              <a:t>Examples of </a:t>
            </a:r>
            <a:r>
              <a:rPr lang="en-US" dirty="0" smtClean="0">
                <a:solidFill>
                  <a:srgbClr val="C00000"/>
                </a:solidFill>
                <a:latin typeface="Calibri" charset="0"/>
                <a:ea typeface="ＭＳ Ｐゴシック" charset="0"/>
                <a:cs typeface="ＭＳ Ｐゴシック" charset="0"/>
              </a:rPr>
              <a:t>quality score signals</a:t>
            </a:r>
            <a:endParaRPr lang="en-US" dirty="0">
              <a:solidFill>
                <a:srgbClr val="C00000"/>
              </a:solidFill>
              <a:latin typeface="Calibri" charset="0"/>
              <a:ea typeface="ＭＳ Ｐゴシック" charset="0"/>
              <a:cs typeface="ＭＳ Ｐゴシック" charset="0"/>
            </a:endParaRPr>
          </a:p>
          <a:p>
            <a:pPr lvl="1"/>
            <a:r>
              <a:rPr lang="en-US" dirty="0">
                <a:latin typeface="Calibri" charset="0"/>
                <a:ea typeface="ＭＳ Ｐゴシック" charset="0"/>
              </a:rPr>
              <a:t>Wikipedia among websites</a:t>
            </a:r>
          </a:p>
          <a:p>
            <a:pPr lvl="1"/>
            <a:r>
              <a:rPr lang="en-US" dirty="0">
                <a:latin typeface="Calibri" charset="0"/>
                <a:ea typeface="ＭＳ Ｐゴシック" charset="0"/>
              </a:rPr>
              <a:t>Articles in certain newspapers</a:t>
            </a:r>
          </a:p>
          <a:p>
            <a:pPr lvl="1"/>
            <a:r>
              <a:rPr lang="en-US" dirty="0">
                <a:solidFill>
                  <a:srgbClr val="C00000"/>
                </a:solidFill>
                <a:latin typeface="Calibri" charset="0"/>
                <a:ea typeface="ＭＳ Ｐゴシック" charset="0"/>
              </a:rPr>
              <a:t>A paper with many citations</a:t>
            </a:r>
          </a:p>
          <a:p>
            <a:pPr lvl="1"/>
            <a:r>
              <a:rPr lang="en-US" dirty="0">
                <a:solidFill>
                  <a:srgbClr val="C00000"/>
                </a:solidFill>
                <a:latin typeface="Calibri" charset="0"/>
                <a:ea typeface="ＭＳ Ｐゴシック" charset="0"/>
              </a:rPr>
              <a:t>Many </a:t>
            </a:r>
            <a:r>
              <a:rPr lang="en-US" dirty="0" err="1">
                <a:solidFill>
                  <a:srgbClr val="C00000"/>
                </a:solidFill>
                <a:latin typeface="Calibri" charset="0"/>
                <a:ea typeface="ＭＳ Ｐゴシック" charset="0"/>
              </a:rPr>
              <a:t>bitly</a:t>
            </a:r>
            <a:r>
              <a:rPr lang="ja-JP" altLang="en-US" dirty="0">
                <a:solidFill>
                  <a:srgbClr val="C00000"/>
                </a:solidFill>
                <a:latin typeface="Calibri" charset="0"/>
                <a:ea typeface="ＭＳ Ｐゴシック" charset="0"/>
              </a:rPr>
              <a:t>’</a:t>
            </a:r>
            <a:r>
              <a:rPr lang="en-US" dirty="0">
                <a:solidFill>
                  <a:srgbClr val="C00000"/>
                </a:solidFill>
                <a:latin typeface="Calibri" charset="0"/>
                <a:ea typeface="ＭＳ Ｐゴシック" charset="0"/>
              </a:rPr>
              <a:t>s, </a:t>
            </a:r>
            <a:r>
              <a:rPr lang="en-US" dirty="0" err="1">
                <a:solidFill>
                  <a:srgbClr val="C00000"/>
                </a:solidFill>
                <a:latin typeface="Calibri" charset="0"/>
                <a:ea typeface="ＭＳ Ｐゴシック" charset="0"/>
              </a:rPr>
              <a:t>diggs</a:t>
            </a:r>
            <a:r>
              <a:rPr lang="en-US" dirty="0">
                <a:solidFill>
                  <a:srgbClr val="C00000"/>
                </a:solidFill>
                <a:latin typeface="Calibri" charset="0"/>
                <a:ea typeface="ＭＳ Ｐゴシック" charset="0"/>
              </a:rPr>
              <a:t> or </a:t>
            </a:r>
            <a:r>
              <a:rPr lang="en-US" dirty="0" err="1">
                <a:solidFill>
                  <a:srgbClr val="C00000"/>
                </a:solidFill>
                <a:latin typeface="Calibri" charset="0"/>
                <a:ea typeface="ＭＳ Ｐゴシック" charset="0"/>
              </a:rPr>
              <a:t>del.icio.us</a:t>
            </a:r>
            <a:r>
              <a:rPr lang="en-US" dirty="0">
                <a:solidFill>
                  <a:srgbClr val="C00000"/>
                </a:solidFill>
                <a:latin typeface="Calibri" charset="0"/>
                <a:ea typeface="ＭＳ Ｐゴシック" charset="0"/>
              </a:rPr>
              <a:t> marks</a:t>
            </a:r>
          </a:p>
          <a:p>
            <a:pPr lvl="1"/>
            <a:r>
              <a:rPr lang="en-US" dirty="0">
                <a:solidFill>
                  <a:srgbClr val="C00000"/>
                </a:solidFill>
                <a:latin typeface="Calibri" charset="0"/>
                <a:ea typeface="ＭＳ Ｐゴシック" charset="0"/>
              </a:rPr>
              <a:t>(</a:t>
            </a:r>
            <a:r>
              <a:rPr lang="en-US" dirty="0" err="1">
                <a:solidFill>
                  <a:srgbClr val="C00000"/>
                </a:solidFill>
                <a:latin typeface="Calibri" charset="0"/>
                <a:ea typeface="ＭＳ Ｐゴシック" charset="0"/>
              </a:rPr>
              <a:t>Pagerank</a:t>
            </a:r>
            <a:r>
              <a:rPr lang="en-US" dirty="0" smtClean="0">
                <a:solidFill>
                  <a:srgbClr val="C00000"/>
                </a:solidFill>
                <a:latin typeface="Calibri" charset="0"/>
                <a:ea typeface="ＭＳ Ｐゴシック" charset="0"/>
              </a:rPr>
              <a:t>)</a:t>
            </a:r>
          </a:p>
          <a:p>
            <a:endParaRPr lang="en-US" dirty="0" smtClean="0">
              <a:latin typeface="Calibri" charset="0"/>
              <a:ea typeface="ＭＳ Ｐゴシック" charset="0"/>
              <a:cs typeface="ＭＳ Ｐゴシック" charset="0"/>
            </a:endParaRPr>
          </a:p>
        </p:txBody>
      </p:sp>
      <p:grpSp>
        <p:nvGrpSpPr>
          <p:cNvPr id="2" name="Group 11"/>
          <p:cNvGrpSpPr>
            <a:grpSpLocks/>
          </p:cNvGrpSpPr>
          <p:nvPr/>
        </p:nvGrpSpPr>
        <p:grpSpPr bwMode="auto">
          <a:xfrm>
            <a:off x="2293257" y="4176485"/>
            <a:ext cx="5152572" cy="1135740"/>
            <a:chOff x="3187645" y="5181600"/>
            <a:chExt cx="5153121" cy="1135739"/>
          </a:xfrm>
        </p:grpSpPr>
        <p:sp>
          <p:nvSpPr>
            <p:cNvPr id="5" name="TextBox 4"/>
            <p:cNvSpPr txBox="1">
              <a:spLocks noChangeArrowheads="1"/>
            </p:cNvSpPr>
            <p:nvPr/>
          </p:nvSpPr>
          <p:spPr bwMode="auto">
            <a:xfrm>
              <a:off x="6934606" y="5181600"/>
              <a:ext cx="1406160" cy="369332"/>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wrap="square">
              <a:spAutoFit/>
            </a:bodyPr>
            <a:lstStyle/>
            <a:p>
              <a:pPr>
                <a:defRPr/>
              </a:pPr>
              <a:r>
                <a:rPr lang="en-US" dirty="0">
                  <a:solidFill>
                    <a:schemeClr val="dk1"/>
                  </a:solidFill>
                  <a:latin typeface="+mn-lt"/>
                  <a:ea typeface="+mn-ea"/>
                  <a:cs typeface="+mn-cs"/>
                </a:rPr>
                <a:t>Quantitative</a:t>
              </a:r>
            </a:p>
          </p:txBody>
        </p:sp>
        <p:cxnSp>
          <p:nvCxnSpPr>
            <p:cNvPr id="7" name="Straight Arrow Connector 6"/>
            <p:cNvCxnSpPr>
              <a:cxnSpLocks noChangeShapeType="1"/>
              <a:stCxn id="5" idx="1"/>
            </p:cNvCxnSpPr>
            <p:nvPr/>
          </p:nvCxnSpPr>
          <p:spPr bwMode="auto">
            <a:xfrm flipH="1">
              <a:off x="5045672" y="5366266"/>
              <a:ext cx="1888934" cy="184666"/>
            </a:xfrm>
            <a:prstGeom prst="straightConnector1">
              <a:avLst/>
            </a:prstGeom>
            <a:noFill/>
            <a:ln w="9525">
              <a:solidFill>
                <a:srgbClr val="000000"/>
              </a:solidFill>
              <a:round/>
              <a:headEnd/>
              <a:tailEnd type="arrow" w="med" len="med"/>
            </a:ln>
            <a:effectLst>
              <a:outerShdw blurRad="63500" dist="20000" dir="5400000" rotWithShape="0">
                <a:srgbClr val="000000">
                  <a:alpha val="37999"/>
                </a:srgbClr>
              </a:outerShdw>
            </a:effectLst>
          </p:spPr>
        </p:cxnSp>
        <p:cxnSp>
          <p:nvCxnSpPr>
            <p:cNvPr id="9" name="Straight Arrow Connector 8"/>
            <p:cNvCxnSpPr>
              <a:cxnSpLocks noChangeShapeType="1"/>
              <a:stCxn id="5" idx="1"/>
            </p:cNvCxnSpPr>
            <p:nvPr/>
          </p:nvCxnSpPr>
          <p:spPr bwMode="auto">
            <a:xfrm flipH="1">
              <a:off x="5960169" y="5366266"/>
              <a:ext cx="974437" cy="486617"/>
            </a:xfrm>
            <a:prstGeom prst="straightConnector1">
              <a:avLst/>
            </a:prstGeom>
            <a:noFill/>
            <a:ln w="9525">
              <a:solidFill>
                <a:srgbClr val="000000"/>
              </a:solidFill>
              <a:round/>
              <a:headEnd/>
              <a:tailEnd type="arrow" w="med" len="med"/>
            </a:ln>
            <a:effectLst>
              <a:outerShdw blurRad="63500" dist="20000" dir="5400000" rotWithShape="0">
                <a:srgbClr val="000000">
                  <a:alpha val="37999"/>
                </a:srgbClr>
              </a:outerShdw>
            </a:effectLst>
          </p:spPr>
        </p:cxnSp>
        <p:cxnSp>
          <p:nvCxnSpPr>
            <p:cNvPr id="11" name="Straight Arrow Connector 10"/>
            <p:cNvCxnSpPr>
              <a:cxnSpLocks noChangeShapeType="1"/>
              <a:stCxn id="5" idx="1"/>
            </p:cNvCxnSpPr>
            <p:nvPr/>
          </p:nvCxnSpPr>
          <p:spPr bwMode="auto">
            <a:xfrm flipH="1">
              <a:off x="3187645" y="5366266"/>
              <a:ext cx="3746961" cy="951073"/>
            </a:xfrm>
            <a:prstGeom prst="straightConnector1">
              <a:avLst/>
            </a:prstGeom>
            <a:noFill/>
            <a:ln w="9525">
              <a:solidFill>
                <a:srgbClr val="000000"/>
              </a:solidFill>
              <a:round/>
              <a:headEnd/>
              <a:tailEnd type="arrow" w="med" len="med"/>
            </a:ln>
            <a:effectLst>
              <a:outerShdw blurRad="63500" dist="20000" dir="5400000" rotWithShape="0">
                <a:srgbClr val="000000">
                  <a:alpha val="37999"/>
                </a:srgbClr>
              </a:outerShdw>
            </a:effectLst>
          </p:spPr>
        </p:cxnSp>
      </p:grpSp>
      <p:sp>
        <p:nvSpPr>
          <p:cNvPr id="29699" name="Title 1"/>
          <p:cNvSpPr>
            <a:spLocks noGrp="1"/>
          </p:cNvSpPr>
          <p:nvPr>
            <p:ph type="title"/>
          </p:nvPr>
        </p:nvSpPr>
        <p:spPr/>
        <p:txBody>
          <a:bodyPr/>
          <a:lstStyle/>
          <a:p>
            <a:r>
              <a:rPr lang="en-US" dirty="0">
                <a:ea typeface="ＭＳ Ｐゴシック" charset="0"/>
                <a:cs typeface="ＭＳ Ｐゴシック" charset="0"/>
              </a:rPr>
              <a:t>Static quality scores</a:t>
            </a:r>
          </a:p>
        </p:txBody>
      </p:sp>
      <p:sp>
        <p:nvSpPr>
          <p:cNvPr id="29701"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7.1.4</a:t>
            </a:r>
          </a:p>
        </p:txBody>
      </p:sp>
    </p:spTree>
    <p:extLst>
      <p:ext uri="{BB962C8B-B14F-4D97-AF65-F5344CB8AC3E}">
        <p14:creationId xmlns:p14="http://schemas.microsoft.com/office/powerpoint/2010/main" val="201260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ea typeface="ＭＳ Ｐゴシック" charset="0"/>
                <a:cs typeface="ＭＳ Ｐゴシック" charset="0"/>
              </a:rPr>
              <a:t>Static quality </a:t>
            </a:r>
            <a:r>
              <a:rPr lang="en-US" dirty="0" smtClean="0">
                <a:ea typeface="ＭＳ Ｐゴシック" charset="0"/>
                <a:cs typeface="ＭＳ Ｐゴシック" charset="0"/>
              </a:rPr>
              <a:t>scores: Net </a:t>
            </a:r>
            <a:r>
              <a:rPr lang="en-US" dirty="0">
                <a:ea typeface="ＭＳ Ｐゴシック" charset="0"/>
                <a:cs typeface="ＭＳ Ｐゴシック" charset="0"/>
              </a:rPr>
              <a:t>score</a:t>
            </a:r>
          </a:p>
        </p:txBody>
      </p:sp>
      <p:sp>
        <p:nvSpPr>
          <p:cNvPr id="31747" name="Content Placeholder 2"/>
          <p:cNvSpPr>
            <a:spLocks noGrp="1"/>
          </p:cNvSpPr>
          <p:nvPr>
            <p:ph idx="1"/>
          </p:nvPr>
        </p:nvSpPr>
        <p:spPr/>
        <p:txBody>
          <a:bodyPr/>
          <a:lstStyle/>
          <a:p>
            <a:r>
              <a:rPr lang="en-US" dirty="0">
                <a:latin typeface="Calibri" charset="0"/>
                <a:ea typeface="ＭＳ Ｐゴシック" charset="0"/>
                <a:cs typeface="ＭＳ Ｐゴシック" charset="0"/>
              </a:rPr>
              <a:t>We denote the </a:t>
            </a:r>
            <a:r>
              <a:rPr lang="en-US" u="sng" dirty="0">
                <a:latin typeface="Calibri" charset="0"/>
                <a:ea typeface="ＭＳ Ｐゴシック" charset="0"/>
                <a:cs typeface="ＭＳ Ｐゴシック" charset="0"/>
              </a:rPr>
              <a:t>quality score</a:t>
            </a:r>
            <a:r>
              <a:rPr lang="en-US" dirty="0">
                <a:latin typeface="Calibri" charset="0"/>
                <a:ea typeface="ＭＳ Ｐゴシック" charset="0"/>
                <a:cs typeface="ＭＳ Ｐゴシック" charset="0"/>
              </a:rPr>
              <a:t> with </a:t>
            </a:r>
            <a:r>
              <a:rPr lang="en-US" i="1" dirty="0">
                <a:latin typeface="Calibri" charset="0"/>
                <a:ea typeface="ＭＳ Ｐゴシック" charset="0"/>
              </a:rPr>
              <a:t>g(d) </a:t>
            </a:r>
            <a:r>
              <a:rPr lang="en-US" dirty="0">
                <a:latin typeface="Calibri" charset="0"/>
                <a:ea typeface="ＭＳ Ｐゴシック" charset="0"/>
              </a:rPr>
              <a:t>with values </a:t>
            </a:r>
            <a:r>
              <a:rPr lang="en-US" dirty="0">
                <a:latin typeface="Calibri" charset="0"/>
                <a:ea typeface="ＭＳ Ｐゴシック" charset="0"/>
                <a:cs typeface="ＭＳ Ｐゴシック" charset="0"/>
              </a:rPr>
              <a:t>in range [0,1]</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Consider </a:t>
            </a:r>
            <a:r>
              <a:rPr lang="en-US" dirty="0">
                <a:latin typeface="Calibri" charset="0"/>
                <a:ea typeface="ＭＳ Ｐゴシック" charset="0"/>
                <a:cs typeface="ＭＳ Ｐゴシック" charset="0"/>
              </a:rPr>
              <a:t>a simple total score combining </a:t>
            </a:r>
            <a:r>
              <a:rPr lang="en-US" dirty="0" smtClean="0">
                <a:latin typeface="Calibri" charset="0"/>
                <a:ea typeface="ＭＳ Ｐゴシック" charset="0"/>
                <a:cs typeface="ＭＳ Ｐゴシック" charset="0"/>
              </a:rPr>
              <a:t>our retrieval models and quality score</a:t>
            </a:r>
            <a:endParaRPr lang="en-US" dirty="0">
              <a:latin typeface="Calibri" charset="0"/>
              <a:ea typeface="ＭＳ Ｐゴシック" charset="0"/>
              <a:cs typeface="ＭＳ Ｐゴシック" charset="0"/>
            </a:endParaRPr>
          </a:p>
          <a:p>
            <a:r>
              <a:rPr lang="en-US" dirty="0">
                <a:solidFill>
                  <a:srgbClr val="C00000"/>
                </a:solidFill>
                <a:latin typeface="Calibri" charset="0"/>
                <a:ea typeface="ＭＳ Ｐゴシック" charset="0"/>
                <a:cs typeface="ＭＳ Ｐゴシック" charset="0"/>
              </a:rPr>
              <a:t>net-score(</a:t>
            </a:r>
            <a:r>
              <a:rPr lang="en-US" i="1" dirty="0" err="1">
                <a:solidFill>
                  <a:srgbClr val="C00000"/>
                </a:solidFill>
                <a:latin typeface="Calibri" charset="0"/>
                <a:ea typeface="ＭＳ Ｐゴシック" charset="0"/>
                <a:cs typeface="ＭＳ Ｐゴシック" charset="0"/>
              </a:rPr>
              <a:t>q,d</a:t>
            </a:r>
            <a:r>
              <a:rPr lang="en-US" dirty="0">
                <a:solidFill>
                  <a:srgbClr val="C00000"/>
                </a:solidFill>
                <a:latin typeface="Calibri" charset="0"/>
                <a:ea typeface="ＭＳ Ｐゴシック" charset="0"/>
                <a:cs typeface="ＭＳ Ｐゴシック" charset="0"/>
              </a:rPr>
              <a:t>) = </a:t>
            </a:r>
            <a:r>
              <a:rPr lang="en-US" i="1" dirty="0">
                <a:solidFill>
                  <a:srgbClr val="C00000"/>
                </a:solidFill>
                <a:latin typeface="Calibri" charset="0"/>
                <a:ea typeface="ＭＳ Ｐゴシック" charset="0"/>
                <a:cs typeface="ＭＳ Ｐゴシック" charset="0"/>
              </a:rPr>
              <a:t>g(d) + </a:t>
            </a:r>
            <a:r>
              <a:rPr lang="en-US" dirty="0" smtClean="0">
                <a:solidFill>
                  <a:srgbClr val="C00000"/>
                </a:solidFill>
                <a:latin typeface="Calibri" charset="0"/>
                <a:ea typeface="ＭＳ Ｐゴシック" charset="0"/>
                <a:cs typeface="ＭＳ Ｐゴシック" charset="0"/>
              </a:rPr>
              <a:t>model-score(</a:t>
            </a:r>
            <a:r>
              <a:rPr lang="en-US" i="1" dirty="0" err="1" smtClean="0">
                <a:solidFill>
                  <a:srgbClr val="C00000"/>
                </a:solidFill>
                <a:latin typeface="Calibri" charset="0"/>
                <a:ea typeface="ＭＳ Ｐゴシック" charset="0"/>
                <a:cs typeface="ＭＳ Ｐゴシック" charset="0"/>
              </a:rPr>
              <a:t>q,d</a:t>
            </a:r>
            <a:r>
              <a:rPr lang="en-US" dirty="0">
                <a:solidFill>
                  <a:srgbClr val="C00000"/>
                </a:solidFill>
                <a:latin typeface="Calibri" charset="0"/>
                <a:ea typeface="ＭＳ Ｐゴシック" charset="0"/>
                <a:cs typeface="ＭＳ Ｐゴシック" charset="0"/>
              </a:rPr>
              <a:t>)</a:t>
            </a:r>
          </a:p>
          <a:p>
            <a:pPr lvl="1"/>
            <a:r>
              <a:rPr lang="en-US" dirty="0">
                <a:latin typeface="Calibri" charset="0"/>
                <a:ea typeface="ＭＳ Ｐゴシック" charset="0"/>
              </a:rPr>
              <a:t>Can use some other linear combination</a:t>
            </a:r>
          </a:p>
          <a:p>
            <a:pPr lvl="1"/>
            <a:r>
              <a:rPr lang="en-US" dirty="0">
                <a:latin typeface="Calibri" charset="0"/>
                <a:ea typeface="ＭＳ Ｐゴシック" charset="0"/>
              </a:rPr>
              <a:t>Indeed, any function of the two </a:t>
            </a:r>
            <a:r>
              <a:rPr lang="ja-JP" altLang="en-US" dirty="0">
                <a:latin typeface="Calibri" charset="0"/>
                <a:ea typeface="ＭＳ Ｐゴシック" charset="0"/>
              </a:rPr>
              <a:t>“</a:t>
            </a:r>
            <a:r>
              <a:rPr lang="en-US" dirty="0">
                <a:latin typeface="Calibri" charset="0"/>
                <a:ea typeface="ＭＳ Ｐゴシック" charset="0"/>
              </a:rPr>
              <a:t>signals</a:t>
            </a:r>
            <a:r>
              <a:rPr lang="ja-JP" altLang="en-US" dirty="0">
                <a:latin typeface="Calibri" charset="0"/>
                <a:ea typeface="ＭＳ Ｐゴシック" charset="0"/>
              </a:rPr>
              <a:t>”</a:t>
            </a:r>
            <a:r>
              <a:rPr lang="en-US" dirty="0">
                <a:latin typeface="Calibri" charset="0"/>
                <a:ea typeface="ＭＳ Ｐゴシック" charset="0"/>
              </a:rPr>
              <a:t> of user happiness </a:t>
            </a:r>
          </a:p>
          <a:p>
            <a:endParaRPr lang="en-US" dirty="0" smtClean="0">
              <a:solidFill>
                <a:srgbClr val="C00000"/>
              </a:solidFill>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Now </a:t>
            </a:r>
            <a:r>
              <a:rPr lang="en-US" dirty="0">
                <a:latin typeface="Calibri" charset="0"/>
                <a:ea typeface="ＭＳ Ｐゴシック" charset="0"/>
                <a:cs typeface="ＭＳ Ｐゴシック" charset="0"/>
              </a:rPr>
              <a:t>we seek the top </a:t>
            </a:r>
            <a:r>
              <a:rPr lang="en-US" i="1" dirty="0">
                <a:latin typeface="Calibri" charset="0"/>
                <a:ea typeface="ＭＳ Ｐゴシック" charset="0"/>
                <a:cs typeface="ＭＳ Ｐゴシック" charset="0"/>
              </a:rPr>
              <a:t>K</a:t>
            </a:r>
            <a:r>
              <a:rPr lang="en-US" dirty="0">
                <a:latin typeface="Calibri" charset="0"/>
                <a:ea typeface="ＭＳ Ｐゴシック" charset="0"/>
                <a:cs typeface="ＭＳ Ｐゴシック" charset="0"/>
              </a:rPr>
              <a:t> docs by </a:t>
            </a:r>
            <a:r>
              <a:rPr lang="en-US" u="sng" dirty="0">
                <a:latin typeface="Calibri" charset="0"/>
                <a:ea typeface="ＭＳ Ｐゴシック" charset="0"/>
                <a:cs typeface="ＭＳ Ｐゴシック" charset="0"/>
              </a:rPr>
              <a:t>net </a:t>
            </a:r>
            <a:r>
              <a:rPr lang="en-US" u="sng" dirty="0" smtClean="0">
                <a:latin typeface="Calibri" charset="0"/>
                <a:ea typeface="ＭＳ Ｐゴシック" charset="0"/>
                <a:cs typeface="ＭＳ Ｐゴシック" charset="0"/>
              </a:rPr>
              <a:t>score</a:t>
            </a:r>
            <a:r>
              <a:rPr lang="en-US" i="1" dirty="0" smtClean="0">
                <a:latin typeface="Calibri" charset="0"/>
                <a:ea typeface="ＭＳ Ｐゴシック" charset="0"/>
                <a:cs typeface="ＭＳ Ｐゴシック" charset="0"/>
              </a:rPr>
              <a:t> </a:t>
            </a:r>
          </a:p>
          <a:p>
            <a:pPr lvl="1"/>
            <a:r>
              <a:rPr lang="en-US" dirty="0" smtClean="0">
                <a:latin typeface="Calibri" charset="0"/>
                <a:ea typeface="ＭＳ Ｐゴシック" charset="0"/>
                <a:cs typeface="ＭＳ Ｐゴシック" charset="0"/>
              </a:rPr>
              <a:t>three ideas follow</a:t>
            </a:r>
            <a:endParaRPr lang="en-US" u="sng" dirty="0">
              <a:latin typeface="Calibri" charset="0"/>
              <a:ea typeface="ＭＳ Ｐゴシック" charset="0"/>
              <a:cs typeface="ＭＳ Ｐゴシック" charset="0"/>
            </a:endParaRPr>
          </a:p>
        </p:txBody>
      </p:sp>
      <p:sp>
        <p:nvSpPr>
          <p:cNvPr id="3174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7.1.4</a:t>
            </a:r>
          </a:p>
        </p:txBody>
      </p:sp>
    </p:spTree>
    <p:extLst>
      <p:ext uri="{BB962C8B-B14F-4D97-AF65-F5344CB8AC3E}">
        <p14:creationId xmlns:p14="http://schemas.microsoft.com/office/powerpoint/2010/main" val="15188925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ea typeface="ＭＳ Ｐゴシック" charset="0"/>
                <a:cs typeface="ＭＳ Ｐゴシック" charset="0"/>
              </a:rPr>
              <a:t>Static quality scores</a:t>
            </a:r>
            <a:r>
              <a:rPr lang="en-US" dirty="0" smtClean="0">
                <a:ea typeface="ＭＳ Ｐゴシック" charset="0"/>
                <a:cs typeface="ＭＳ Ｐゴシック" charset="0"/>
              </a:rPr>
              <a:t>: Inexact search</a:t>
            </a:r>
            <a:endParaRPr lang="en-US" dirty="0">
              <a:ea typeface="ＭＳ Ｐゴシック" charset="0"/>
              <a:cs typeface="ＭＳ Ｐゴシック" charset="0"/>
            </a:endParaRPr>
          </a:p>
        </p:txBody>
      </p:sp>
      <p:sp>
        <p:nvSpPr>
          <p:cNvPr id="32771" name="Content Placeholder 2"/>
          <p:cNvSpPr>
            <a:spLocks noGrp="1"/>
          </p:cNvSpPr>
          <p:nvPr>
            <p:ph idx="1"/>
          </p:nvPr>
        </p:nvSpPr>
        <p:spPr/>
        <p:txBody>
          <a:bodyPr/>
          <a:lstStyle/>
          <a:p>
            <a:r>
              <a:rPr lang="en-US" dirty="0">
                <a:latin typeface="Calibri" charset="0"/>
                <a:ea typeface="ＭＳ Ｐゴシック" charset="0"/>
                <a:cs typeface="ＭＳ Ｐゴシック" charset="0"/>
              </a:rPr>
              <a:t>First idea: Order all </a:t>
            </a:r>
            <a:r>
              <a:rPr lang="en-US" dirty="0" smtClean="0">
                <a:latin typeface="Calibri" charset="0"/>
                <a:ea typeface="ＭＳ Ｐゴシック" charset="0"/>
                <a:cs typeface="ＭＳ Ｐゴシック" charset="0"/>
              </a:rPr>
              <a:t>posting lists </a:t>
            </a:r>
            <a:r>
              <a:rPr lang="en-US" dirty="0">
                <a:latin typeface="Calibri" charset="0"/>
                <a:ea typeface="ＭＳ Ｐゴシック" charset="0"/>
                <a:cs typeface="ＭＳ Ｐゴシック" charset="0"/>
              </a:rPr>
              <a:t>by </a:t>
            </a:r>
            <a:r>
              <a:rPr lang="en-US" i="1" dirty="0">
                <a:latin typeface="Calibri" charset="0"/>
                <a:ea typeface="ＭＳ Ｐゴシック" charset="0"/>
                <a:cs typeface="ＭＳ Ｐゴシック" charset="0"/>
              </a:rPr>
              <a:t>g(d)</a:t>
            </a:r>
          </a:p>
          <a:p>
            <a:r>
              <a:rPr lang="en-US" dirty="0">
                <a:solidFill>
                  <a:srgbClr val="C00000"/>
                </a:solidFill>
                <a:latin typeface="Calibri" charset="0"/>
                <a:ea typeface="ＭＳ Ｐゴシック" charset="0"/>
                <a:cs typeface="ＭＳ Ｐゴシック" charset="0"/>
              </a:rPr>
              <a:t>Key: this is a common ordering for all postings</a:t>
            </a:r>
          </a:p>
          <a:p>
            <a:r>
              <a:rPr lang="en-US" dirty="0">
                <a:latin typeface="Calibri" charset="0"/>
                <a:ea typeface="ＭＳ Ｐゴシック" charset="0"/>
                <a:cs typeface="ＭＳ Ｐゴシック" charset="0"/>
              </a:rPr>
              <a:t>Thus, can concurrently traverse query terms</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 postings </a:t>
            </a:r>
            <a:r>
              <a:rPr lang="en-US" dirty="0" smtClean="0">
                <a:latin typeface="Calibri" charset="0"/>
                <a:ea typeface="ＭＳ Ｐゴシック" charset="0"/>
                <a:cs typeface="ＭＳ Ｐゴシック" charset="0"/>
              </a:rPr>
              <a:t>for </a:t>
            </a:r>
            <a:r>
              <a:rPr lang="en-US" dirty="0" smtClean="0">
                <a:latin typeface="Calibri" charset="0"/>
                <a:ea typeface="ＭＳ Ｐゴシック" charset="0"/>
              </a:rPr>
              <a:t>intersections</a:t>
            </a:r>
          </a:p>
          <a:p>
            <a:r>
              <a:rPr lang="en-US" dirty="0" smtClean="0">
                <a:latin typeface="Calibri" charset="0"/>
                <a:ea typeface="ＭＳ Ｐゴシック" charset="0"/>
                <a:cs typeface="ＭＳ Ｐゴシック" charset="0"/>
              </a:rPr>
              <a:t>Top </a:t>
            </a:r>
            <a:r>
              <a:rPr lang="en-US" i="1" dirty="0">
                <a:latin typeface="Calibri" charset="0"/>
                <a:ea typeface="ＭＳ Ｐゴシック" charset="0"/>
                <a:cs typeface="ＭＳ Ｐゴシック" charset="0"/>
              </a:rPr>
              <a:t>g(d)</a:t>
            </a:r>
            <a:r>
              <a:rPr lang="en-US" dirty="0" smtClean="0">
                <a:latin typeface="Calibri" charset="0"/>
                <a:ea typeface="ＭＳ Ｐゴシック" charset="0"/>
                <a:cs typeface="ＭＳ Ｐゴシック" charset="0"/>
              </a:rPr>
              <a:t>-scoring </a:t>
            </a:r>
            <a:r>
              <a:rPr lang="en-US" dirty="0">
                <a:latin typeface="Calibri" charset="0"/>
                <a:ea typeface="ＭＳ Ｐゴシック" charset="0"/>
                <a:cs typeface="ＭＳ Ｐゴシック" charset="0"/>
              </a:rPr>
              <a:t>docs likely to appear early in postings traversal</a:t>
            </a:r>
          </a:p>
          <a:p>
            <a:r>
              <a:rPr lang="en-US" dirty="0">
                <a:solidFill>
                  <a:srgbClr val="C00000"/>
                </a:solidFill>
                <a:latin typeface="Calibri" charset="0"/>
                <a:ea typeface="ＭＳ Ｐゴシック" charset="0"/>
                <a:cs typeface="ＭＳ Ｐゴシック" charset="0"/>
              </a:rPr>
              <a:t>In time-bound applications (say, we have to return whatever search results we can in 50 </a:t>
            </a:r>
            <a:r>
              <a:rPr lang="en-US" dirty="0" err="1">
                <a:solidFill>
                  <a:srgbClr val="C00000"/>
                </a:solidFill>
                <a:latin typeface="Calibri" charset="0"/>
                <a:ea typeface="ＭＳ Ｐゴシック" charset="0"/>
                <a:cs typeface="ＭＳ Ｐゴシック" charset="0"/>
              </a:rPr>
              <a:t>ms</a:t>
            </a:r>
            <a:r>
              <a:rPr lang="en-US" dirty="0">
                <a:solidFill>
                  <a:srgbClr val="C00000"/>
                </a:solidFill>
                <a:latin typeface="Calibri" charset="0"/>
                <a:ea typeface="ＭＳ Ｐゴシック" charset="0"/>
                <a:cs typeface="ＭＳ Ｐゴシック" charset="0"/>
              </a:rPr>
              <a:t>), this allows us to stop postings traversal early</a:t>
            </a:r>
          </a:p>
          <a:p>
            <a:pPr lvl="1"/>
            <a:r>
              <a:rPr lang="en-US" dirty="0">
                <a:latin typeface="Calibri" charset="0"/>
                <a:ea typeface="ＭＳ Ｐゴシック" charset="0"/>
              </a:rPr>
              <a:t>Short of computing scores for all docs in postings</a:t>
            </a:r>
          </a:p>
          <a:p>
            <a:pPr lvl="1"/>
            <a:endParaRPr lang="en-US" dirty="0">
              <a:latin typeface="Calibri" charset="0"/>
              <a:ea typeface="ＭＳ Ｐゴシック" charset="0"/>
            </a:endParaRPr>
          </a:p>
        </p:txBody>
      </p:sp>
      <p:sp>
        <p:nvSpPr>
          <p:cNvPr id="3277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7.1.4</a:t>
            </a:r>
          </a:p>
        </p:txBody>
      </p:sp>
    </p:spTree>
    <p:extLst>
      <p:ext uri="{BB962C8B-B14F-4D97-AF65-F5344CB8AC3E}">
        <p14:creationId xmlns:p14="http://schemas.microsoft.com/office/powerpoint/2010/main" val="88865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latin typeface="Calibri" charset="0"/>
                <a:ea typeface="Calibri" charset="0"/>
                <a:cs typeface="Calibri" charset="0"/>
              </a:rPr>
              <a:t>Recap of last lecture</a:t>
            </a:r>
          </a:p>
          <a:p>
            <a:r>
              <a:rPr lang="en-US" sz="2800" dirty="0" smtClean="0">
                <a:latin typeface="Calibri" charset="0"/>
                <a:ea typeface="Calibri" charset="0"/>
                <a:cs typeface="Calibri" charset="0"/>
              </a:rPr>
              <a:t>Scoring and Retrieval Models</a:t>
            </a:r>
          </a:p>
          <a:p>
            <a:pPr lvl="1"/>
            <a:r>
              <a:rPr lang="en-US" sz="2400" dirty="0" smtClean="0">
                <a:solidFill>
                  <a:schemeClr val="bg1">
                    <a:lumMod val="65000"/>
                  </a:schemeClr>
                </a:solidFill>
                <a:latin typeface="Calibri" charset="0"/>
                <a:ea typeface="Calibri" charset="0"/>
                <a:cs typeface="Calibri" charset="0"/>
              </a:rPr>
              <a:t>Boolean Retrieval (last lecture)</a:t>
            </a:r>
            <a:endParaRPr lang="en-US" sz="2400" dirty="0" smtClean="0">
              <a:latin typeface="Calibri" charset="0"/>
              <a:ea typeface="Calibri" charset="0"/>
              <a:cs typeface="Calibri" charset="0"/>
            </a:endParaRPr>
          </a:p>
          <a:p>
            <a:pPr lvl="1"/>
            <a:r>
              <a:rPr lang="en-US" sz="2400" dirty="0" smtClean="0">
                <a:latin typeface="Calibri" charset="0"/>
                <a:ea typeface="Calibri" charset="0"/>
                <a:cs typeface="Calibri" charset="0"/>
              </a:rPr>
              <a:t>Vector-Space Model (this lecture)</a:t>
            </a:r>
          </a:p>
          <a:p>
            <a:pPr lvl="1"/>
            <a:r>
              <a:rPr lang="en-US" sz="2400" dirty="0" smtClean="0">
                <a:solidFill>
                  <a:schemeClr val="bg1">
                    <a:lumMod val="65000"/>
                  </a:schemeClr>
                </a:solidFill>
                <a:latin typeface="Calibri" charset="0"/>
                <a:ea typeface="Calibri" charset="0"/>
                <a:cs typeface="Calibri" charset="0"/>
              </a:rPr>
              <a:t>Probabilistic Retrieval Models (upcoming lectures)</a:t>
            </a:r>
          </a:p>
          <a:p>
            <a:r>
              <a:rPr lang="en-US" sz="2800" dirty="0" smtClean="0">
                <a:latin typeface="Calibri" charset="0"/>
                <a:ea typeface="Calibri" charset="0"/>
                <a:cs typeface="Calibri" charset="0"/>
              </a:rPr>
              <a:t>Efficient scoring and ranking</a:t>
            </a:r>
          </a:p>
          <a:p>
            <a:endParaRPr lang="en-US" sz="2800" dirty="0">
              <a:solidFill>
                <a:schemeClr val="bg1">
                  <a:lumMod val="65000"/>
                </a:schemeClr>
              </a:solidFill>
              <a:latin typeface="Calibri" charset="0"/>
              <a:ea typeface="Calibri" charset="0"/>
              <a:cs typeface="Calibri" charset="0"/>
            </a:endParaRPr>
          </a:p>
        </p:txBody>
      </p:sp>
    </p:spTree>
    <p:extLst>
      <p:ext uri="{BB962C8B-B14F-4D97-AF65-F5344CB8AC3E}">
        <p14:creationId xmlns:p14="http://schemas.microsoft.com/office/powerpoint/2010/main" val="458161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ea typeface="ＭＳ Ｐゴシック" charset="0"/>
                <a:cs typeface="ＭＳ Ｐゴシック" charset="0"/>
              </a:rPr>
              <a:t>Static quality scores: </a:t>
            </a:r>
            <a:r>
              <a:rPr lang="en-US" dirty="0" smtClean="0">
                <a:ea typeface="ＭＳ Ｐゴシック" charset="0"/>
                <a:cs typeface="ＭＳ Ｐゴシック" charset="0"/>
              </a:rPr>
              <a:t>Champion list</a:t>
            </a:r>
            <a:endParaRPr lang="en-US" dirty="0">
              <a:ea typeface="ＭＳ Ｐゴシック" charset="0"/>
              <a:cs typeface="ＭＳ Ｐゴシック" charset="0"/>
            </a:endParaRPr>
          </a:p>
        </p:txBody>
      </p:sp>
      <p:sp>
        <p:nvSpPr>
          <p:cNvPr id="34819" name="Content Placeholder 2"/>
          <p:cNvSpPr>
            <a:spLocks noGrp="1"/>
          </p:cNvSpPr>
          <p:nvPr>
            <p:ph idx="1"/>
          </p:nvPr>
        </p:nvSpPr>
        <p:spPr/>
        <p:txBody>
          <a:bodyPr/>
          <a:lstStyle/>
          <a:p>
            <a:r>
              <a:rPr lang="en-US" dirty="0" smtClean="0">
                <a:latin typeface="Calibri" charset="0"/>
                <a:ea typeface="ＭＳ Ｐゴシック" charset="0"/>
                <a:cs typeface="ＭＳ Ｐゴシック" charset="0"/>
              </a:rPr>
              <a:t>Second idea: combine </a:t>
            </a:r>
            <a:r>
              <a:rPr lang="en-US" dirty="0">
                <a:latin typeface="Calibri" charset="0"/>
                <a:ea typeface="ＭＳ Ｐゴシック" charset="0"/>
                <a:cs typeface="ＭＳ Ｐゴシック" charset="0"/>
              </a:rPr>
              <a:t>champion lists with </a:t>
            </a:r>
            <a:r>
              <a:rPr lang="en-US" i="1" dirty="0" smtClean="0">
                <a:latin typeface="Calibri" charset="0"/>
                <a:ea typeface="ＭＳ Ｐゴシック" charset="0"/>
                <a:cs typeface="ＭＳ Ｐゴシック" charset="0"/>
              </a:rPr>
              <a:t>net-score</a:t>
            </a:r>
            <a:endParaRPr lang="en-US" dirty="0">
              <a:latin typeface="Calibri" charset="0"/>
              <a:ea typeface="ＭＳ Ｐゴシック" charset="0"/>
              <a:cs typeface="ＭＳ Ｐゴシック" charset="0"/>
            </a:endParaRPr>
          </a:p>
          <a:p>
            <a:r>
              <a:rPr lang="en-US" dirty="0">
                <a:solidFill>
                  <a:srgbClr val="C00000"/>
                </a:solidFill>
                <a:latin typeface="Calibri" charset="0"/>
                <a:ea typeface="ＭＳ Ｐゴシック" charset="0"/>
                <a:cs typeface="ＭＳ Ｐゴシック" charset="0"/>
              </a:rPr>
              <a:t>Maintain for each term a champion list of the </a:t>
            </a:r>
            <a:r>
              <a:rPr lang="en-US" i="1" dirty="0">
                <a:solidFill>
                  <a:srgbClr val="C00000"/>
                </a:solidFill>
                <a:latin typeface="Calibri" charset="0"/>
                <a:ea typeface="ＭＳ Ｐゴシック" charset="0"/>
                <a:cs typeface="ＭＳ Ｐゴシック" charset="0"/>
              </a:rPr>
              <a:t>r</a:t>
            </a:r>
            <a:r>
              <a:rPr lang="en-US" dirty="0">
                <a:solidFill>
                  <a:srgbClr val="C00000"/>
                </a:solidFill>
                <a:latin typeface="Calibri" charset="0"/>
                <a:ea typeface="ＭＳ Ｐゴシック" charset="0"/>
                <a:cs typeface="ＭＳ Ｐゴシック" charset="0"/>
              </a:rPr>
              <a:t> docs with highest </a:t>
            </a:r>
            <a:r>
              <a:rPr lang="en-US" i="1" dirty="0" smtClean="0">
                <a:solidFill>
                  <a:srgbClr val="C00000"/>
                </a:solidFill>
                <a:latin typeface="Calibri" charset="0"/>
                <a:ea typeface="ＭＳ Ｐゴシック" charset="0"/>
                <a:cs typeface="ＭＳ Ｐゴシック" charset="0"/>
              </a:rPr>
              <a:t>net-score(</a:t>
            </a:r>
            <a:r>
              <a:rPr lang="en-US" i="1" dirty="0" err="1" smtClean="0">
                <a:solidFill>
                  <a:srgbClr val="C00000"/>
                </a:solidFill>
                <a:latin typeface="Calibri" charset="0"/>
                <a:ea typeface="ＭＳ Ｐゴシック" charset="0"/>
                <a:cs typeface="ＭＳ Ｐゴシック" charset="0"/>
              </a:rPr>
              <a:t>t,d</a:t>
            </a:r>
            <a:r>
              <a:rPr lang="en-US" i="1" dirty="0" smtClean="0">
                <a:solidFill>
                  <a:srgbClr val="C00000"/>
                </a:solidFill>
                <a:latin typeface="Calibri" charset="0"/>
                <a:ea typeface="ＭＳ Ｐゴシック" charset="0"/>
                <a:cs typeface="ＭＳ Ｐゴシック" charset="0"/>
              </a:rPr>
              <a:t>)</a:t>
            </a:r>
            <a:endParaRPr lang="en-US" i="1" baseline="-25000" dirty="0">
              <a:solidFill>
                <a:srgbClr val="C00000"/>
              </a:solidFill>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Seek top-</a:t>
            </a:r>
            <a:r>
              <a:rPr lang="en-US" i="1" dirty="0">
                <a:latin typeface="Calibri" charset="0"/>
                <a:ea typeface="ＭＳ Ｐゴシック" charset="0"/>
                <a:cs typeface="ＭＳ Ｐゴシック" charset="0"/>
              </a:rPr>
              <a:t>K</a:t>
            </a:r>
            <a:r>
              <a:rPr lang="en-US" dirty="0">
                <a:latin typeface="Calibri" charset="0"/>
                <a:ea typeface="ＭＳ Ｐゴシック" charset="0"/>
                <a:cs typeface="ＭＳ Ｐゴシック" charset="0"/>
              </a:rPr>
              <a:t> results from only the docs in these champion lists</a:t>
            </a:r>
            <a:endParaRPr lang="en-US" i="1" baseline="-25000" dirty="0">
              <a:latin typeface="Calibri" charset="0"/>
              <a:ea typeface="ＭＳ Ｐゴシック" charset="0"/>
              <a:cs typeface="ＭＳ Ｐゴシック" charset="0"/>
            </a:endParaRPr>
          </a:p>
        </p:txBody>
      </p:sp>
      <p:sp>
        <p:nvSpPr>
          <p:cNvPr id="3482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7.1.4</a:t>
            </a:r>
          </a:p>
        </p:txBody>
      </p:sp>
    </p:spTree>
    <p:extLst>
      <p:ext uri="{BB962C8B-B14F-4D97-AF65-F5344CB8AC3E}">
        <p14:creationId xmlns:p14="http://schemas.microsoft.com/office/powerpoint/2010/main" val="5709826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ea typeface="ＭＳ Ｐゴシック" charset="0"/>
                <a:cs typeface="ＭＳ Ｐゴシック" charset="0"/>
              </a:rPr>
              <a:t>Static quality scores: </a:t>
            </a:r>
            <a:r>
              <a:rPr lang="en-US" dirty="0" smtClean="0">
                <a:ea typeface="ＭＳ Ｐゴシック" charset="0"/>
                <a:cs typeface="ＭＳ Ｐゴシック" charset="0"/>
              </a:rPr>
              <a:t>High and low list</a:t>
            </a:r>
            <a:endParaRPr lang="en-US" dirty="0">
              <a:ea typeface="ＭＳ Ｐゴシック" charset="0"/>
              <a:cs typeface="ＭＳ Ｐゴシック" charset="0"/>
            </a:endParaRPr>
          </a:p>
        </p:txBody>
      </p:sp>
      <p:sp>
        <p:nvSpPr>
          <p:cNvPr id="35843" name="Content Placeholder 2"/>
          <p:cNvSpPr>
            <a:spLocks noGrp="1"/>
          </p:cNvSpPr>
          <p:nvPr>
            <p:ph idx="1"/>
          </p:nvPr>
        </p:nvSpPr>
        <p:spPr/>
        <p:txBody>
          <a:bodyPr>
            <a:normAutofit/>
          </a:bodyPr>
          <a:lstStyle/>
          <a:p>
            <a:r>
              <a:rPr lang="en-US" dirty="0" smtClean="0">
                <a:latin typeface="Calibri" charset="0"/>
                <a:ea typeface="ＭＳ Ｐゴシック" charset="0"/>
                <a:cs typeface="ＭＳ Ｐゴシック" charset="0"/>
              </a:rPr>
              <a:t>Third idea: For </a:t>
            </a:r>
            <a:r>
              <a:rPr lang="en-US" dirty="0">
                <a:latin typeface="Calibri" charset="0"/>
                <a:ea typeface="ＭＳ Ｐゴシック" charset="0"/>
                <a:cs typeface="ＭＳ Ｐゴシック" charset="0"/>
              </a:rPr>
              <a:t>each term, we maintain two postings lists called </a:t>
            </a:r>
            <a:r>
              <a:rPr lang="en-US" i="1" dirty="0">
                <a:latin typeface="Calibri" charset="0"/>
                <a:ea typeface="ＭＳ Ｐゴシック" charset="0"/>
                <a:cs typeface="ＭＳ Ｐゴシック" charset="0"/>
              </a:rPr>
              <a:t>high </a:t>
            </a:r>
            <a:r>
              <a:rPr lang="en-US" dirty="0">
                <a:latin typeface="Calibri" charset="0"/>
                <a:ea typeface="ＭＳ Ｐゴシック" charset="0"/>
                <a:cs typeface="ＭＳ Ｐゴシック" charset="0"/>
              </a:rPr>
              <a:t>and </a:t>
            </a:r>
            <a:r>
              <a:rPr lang="en-US" i="1" dirty="0">
                <a:latin typeface="Calibri" charset="0"/>
                <a:ea typeface="ＭＳ Ｐゴシック" charset="0"/>
                <a:cs typeface="ＭＳ Ｐゴシック" charset="0"/>
              </a:rPr>
              <a:t>low</a:t>
            </a:r>
          </a:p>
          <a:p>
            <a:pPr lvl="1"/>
            <a:r>
              <a:rPr lang="en-US" dirty="0" smtClean="0">
                <a:latin typeface="Calibri" charset="0"/>
                <a:ea typeface="ＭＳ Ｐゴシック" charset="0"/>
              </a:rPr>
              <a:t>The lists are disjoint</a:t>
            </a:r>
          </a:p>
          <a:p>
            <a:pPr lvl="1"/>
            <a:r>
              <a:rPr lang="en-US" i="1" dirty="0" smtClean="0">
                <a:latin typeface="Calibri" charset="0"/>
                <a:ea typeface="ＭＳ Ｐゴシック" charset="0"/>
              </a:rPr>
              <a:t>High</a:t>
            </a:r>
            <a:r>
              <a:rPr lang="en-US" dirty="0" smtClean="0">
                <a:latin typeface="Calibri" charset="0"/>
                <a:ea typeface="ＭＳ Ｐゴシック" charset="0"/>
              </a:rPr>
              <a:t> contains only the top retrieval model scores and </a:t>
            </a:r>
            <a:r>
              <a:rPr lang="en-US" i="1" dirty="0" smtClean="0">
                <a:latin typeface="Calibri" charset="0"/>
                <a:ea typeface="ＭＳ Ｐゴシック" charset="0"/>
              </a:rPr>
              <a:t>low</a:t>
            </a:r>
            <a:r>
              <a:rPr lang="en-US" dirty="0" smtClean="0">
                <a:latin typeface="Calibri" charset="0"/>
                <a:ea typeface="ＭＳ Ｐゴシック" charset="0"/>
              </a:rPr>
              <a:t> the rest</a:t>
            </a:r>
          </a:p>
          <a:p>
            <a:pPr lvl="1"/>
            <a:r>
              <a:rPr lang="en-US" dirty="0" smtClean="0">
                <a:latin typeface="Calibri" charset="0"/>
                <a:ea typeface="ＭＳ Ｐゴシック" charset="0"/>
              </a:rPr>
              <a:t>Both are ordered by </a:t>
            </a:r>
            <a:r>
              <a:rPr lang="en-US" i="1" dirty="0" smtClean="0">
                <a:latin typeface="Calibri" charset="0"/>
                <a:ea typeface="ＭＳ Ｐゴシック" charset="0"/>
              </a:rPr>
              <a:t>g(d)</a:t>
            </a:r>
            <a:endParaRPr lang="en-US" dirty="0" smtClean="0">
              <a:latin typeface="Calibri" charset="0"/>
              <a:ea typeface="ＭＳ Ｐゴシック" charset="0"/>
            </a:endParaRPr>
          </a:p>
          <a:p>
            <a:pPr lvl="1"/>
            <a:r>
              <a:rPr lang="en-US" dirty="0" smtClean="0">
                <a:latin typeface="Calibri" charset="0"/>
                <a:ea typeface="ＭＳ Ｐゴシック" charset="0"/>
              </a:rPr>
              <a:t>Think </a:t>
            </a:r>
            <a:r>
              <a:rPr lang="en-US" dirty="0">
                <a:latin typeface="Calibri" charset="0"/>
                <a:ea typeface="ＭＳ Ｐゴシック" charset="0"/>
              </a:rPr>
              <a:t>of </a:t>
            </a:r>
            <a:r>
              <a:rPr lang="en-US" i="1" dirty="0">
                <a:latin typeface="Calibri" charset="0"/>
                <a:ea typeface="ＭＳ Ｐゴシック" charset="0"/>
              </a:rPr>
              <a:t>high</a:t>
            </a:r>
            <a:r>
              <a:rPr lang="en-US" dirty="0">
                <a:latin typeface="Calibri" charset="0"/>
                <a:ea typeface="ＭＳ Ｐゴシック" charset="0"/>
              </a:rPr>
              <a:t> as the champion list</a:t>
            </a:r>
          </a:p>
          <a:p>
            <a:r>
              <a:rPr lang="en-US" dirty="0">
                <a:solidFill>
                  <a:srgbClr val="C00000"/>
                </a:solidFill>
                <a:latin typeface="Calibri" charset="0"/>
                <a:ea typeface="ＭＳ Ｐゴシック" charset="0"/>
                <a:cs typeface="ＭＳ Ｐゴシック" charset="0"/>
              </a:rPr>
              <a:t>When traversing postings on a query, only traverse </a:t>
            </a:r>
            <a:r>
              <a:rPr lang="en-US" i="1" dirty="0">
                <a:solidFill>
                  <a:srgbClr val="C00000"/>
                </a:solidFill>
                <a:latin typeface="Calibri" charset="0"/>
                <a:ea typeface="ＭＳ Ｐゴシック" charset="0"/>
                <a:cs typeface="ＭＳ Ｐゴシック" charset="0"/>
              </a:rPr>
              <a:t>high </a:t>
            </a:r>
            <a:r>
              <a:rPr lang="en-US" dirty="0">
                <a:solidFill>
                  <a:srgbClr val="C00000"/>
                </a:solidFill>
                <a:latin typeface="Calibri" charset="0"/>
                <a:ea typeface="ＭＳ Ｐゴシック" charset="0"/>
                <a:cs typeface="ＭＳ Ｐゴシック" charset="0"/>
              </a:rPr>
              <a:t>lists first</a:t>
            </a:r>
          </a:p>
          <a:p>
            <a:pPr lvl="1"/>
            <a:r>
              <a:rPr lang="en-US" dirty="0">
                <a:latin typeface="Calibri" charset="0"/>
                <a:ea typeface="ＭＳ Ｐゴシック" charset="0"/>
              </a:rPr>
              <a:t>If we get more than </a:t>
            </a:r>
            <a:r>
              <a:rPr lang="en-US" i="1" dirty="0">
                <a:latin typeface="Calibri" charset="0"/>
                <a:ea typeface="ＭＳ Ｐゴシック" charset="0"/>
              </a:rPr>
              <a:t>K</a:t>
            </a:r>
            <a:r>
              <a:rPr lang="en-US" dirty="0">
                <a:latin typeface="Calibri" charset="0"/>
                <a:ea typeface="ＭＳ Ｐゴシック" charset="0"/>
              </a:rPr>
              <a:t> docs, select the top </a:t>
            </a:r>
            <a:r>
              <a:rPr lang="en-US" i="1" dirty="0">
                <a:latin typeface="Calibri" charset="0"/>
                <a:ea typeface="ＭＳ Ｐゴシック" charset="0"/>
              </a:rPr>
              <a:t>K </a:t>
            </a:r>
            <a:r>
              <a:rPr lang="en-US" dirty="0">
                <a:latin typeface="Calibri" charset="0"/>
                <a:ea typeface="ＭＳ Ｐゴシック" charset="0"/>
              </a:rPr>
              <a:t>and stop</a:t>
            </a:r>
          </a:p>
          <a:p>
            <a:pPr lvl="1"/>
            <a:r>
              <a:rPr lang="en-US" dirty="0">
                <a:latin typeface="Calibri" charset="0"/>
                <a:ea typeface="ＭＳ Ｐゴシック" charset="0"/>
              </a:rPr>
              <a:t>Else proceed to get docs from the </a:t>
            </a:r>
            <a:r>
              <a:rPr lang="en-US" i="1" dirty="0">
                <a:latin typeface="Calibri" charset="0"/>
                <a:ea typeface="ＭＳ Ｐゴシック" charset="0"/>
              </a:rPr>
              <a:t>low</a:t>
            </a:r>
            <a:r>
              <a:rPr lang="en-US" dirty="0">
                <a:latin typeface="Calibri" charset="0"/>
                <a:ea typeface="ＭＳ Ｐゴシック" charset="0"/>
              </a:rPr>
              <a:t> </a:t>
            </a:r>
            <a:r>
              <a:rPr lang="en-US" dirty="0" smtClean="0">
                <a:latin typeface="Calibri" charset="0"/>
                <a:ea typeface="ＭＳ Ｐゴシック" charset="0"/>
              </a:rPr>
              <a:t>lists</a:t>
            </a:r>
          </a:p>
          <a:p>
            <a:r>
              <a:rPr lang="en-US" dirty="0" smtClean="0">
                <a:solidFill>
                  <a:srgbClr val="C00000"/>
                </a:solidFill>
                <a:latin typeface="Calibri" charset="0"/>
                <a:ea typeface="ＭＳ Ｐゴシック" charset="0"/>
                <a:cs typeface="ＭＳ Ｐゴシック" charset="0"/>
              </a:rPr>
              <a:t>Can be used even for simple cosine scores, without </a:t>
            </a:r>
            <a:r>
              <a:rPr lang="en-US" i="1" dirty="0" smtClean="0">
                <a:solidFill>
                  <a:srgbClr val="C00000"/>
                </a:solidFill>
                <a:latin typeface="Calibri" charset="0"/>
                <a:ea typeface="ＭＳ Ｐゴシック" charset="0"/>
                <a:cs typeface="ＭＳ Ｐゴシック" charset="0"/>
              </a:rPr>
              <a:t>g(d)</a:t>
            </a:r>
          </a:p>
          <a:p>
            <a:r>
              <a:rPr lang="en-US" dirty="0" smtClean="0">
                <a:latin typeface="Calibri" charset="0"/>
                <a:ea typeface="ＭＳ Ｐゴシック" charset="0"/>
                <a:cs typeface="ＭＳ Ｐゴシック" charset="0"/>
              </a:rPr>
              <a:t>A means for segmenting index into two </a:t>
            </a:r>
            <a:r>
              <a:rPr lang="en-US" u="sng" dirty="0" smtClean="0">
                <a:latin typeface="Calibri" charset="0"/>
                <a:ea typeface="ＭＳ Ｐゴシック" charset="0"/>
                <a:cs typeface="ＭＳ Ｐゴシック" charset="0"/>
              </a:rPr>
              <a:t>tiers</a:t>
            </a:r>
            <a:endParaRPr lang="en-US" u="sng" dirty="0">
              <a:latin typeface="Calibri" charset="0"/>
              <a:ea typeface="ＭＳ Ｐゴシック" charset="0"/>
              <a:cs typeface="ＭＳ Ｐゴシック" charset="0"/>
            </a:endParaRPr>
          </a:p>
        </p:txBody>
      </p:sp>
      <p:sp>
        <p:nvSpPr>
          <p:cNvPr id="3584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7.1.4</a:t>
            </a:r>
          </a:p>
        </p:txBody>
      </p:sp>
    </p:spTree>
    <p:extLst>
      <p:ext uri="{BB962C8B-B14F-4D97-AF65-F5344CB8AC3E}">
        <p14:creationId xmlns:p14="http://schemas.microsoft.com/office/powerpoint/2010/main" val="154767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dirty="0">
                <a:ea typeface="宋体" charset="0"/>
                <a:cs typeface="宋体" charset="0"/>
              </a:rPr>
              <a:t>Impact-ordered postings</a:t>
            </a:r>
          </a:p>
        </p:txBody>
      </p:sp>
      <p:sp>
        <p:nvSpPr>
          <p:cNvPr id="36867" name="Rectangle 3"/>
          <p:cNvSpPr>
            <a:spLocks noGrp="1" noChangeArrowheads="1"/>
          </p:cNvSpPr>
          <p:nvPr>
            <p:ph idx="1"/>
          </p:nvPr>
        </p:nvSpPr>
        <p:spPr/>
        <p:txBody>
          <a:bodyPr/>
          <a:lstStyle/>
          <a:p>
            <a:pPr eaLnBrk="1" hangingPunct="1"/>
            <a:r>
              <a:rPr lang="en-US" altLang="zh-CN" dirty="0">
                <a:latin typeface="Calibri" charset="0"/>
                <a:ea typeface="宋体" charset="0"/>
                <a:cs typeface="宋体" charset="0"/>
              </a:rPr>
              <a:t>We only want to compute scores for docs for which </a:t>
            </a:r>
            <a:r>
              <a:rPr lang="en-US" altLang="zh-CN" i="1" dirty="0" err="1" smtClean="0">
                <a:latin typeface="Calibri" charset="0"/>
                <a:ea typeface="宋体" charset="0"/>
                <a:cs typeface="宋体" charset="0"/>
              </a:rPr>
              <a:t>tf</a:t>
            </a:r>
            <a:r>
              <a:rPr lang="en-US" altLang="zh-CN" i="1" baseline="-25000" dirty="0" err="1" smtClean="0">
                <a:latin typeface="Calibri" charset="0"/>
                <a:ea typeface="宋体" charset="0"/>
                <a:cs typeface="宋体" charset="0"/>
              </a:rPr>
              <a:t>t,d</a:t>
            </a:r>
            <a:r>
              <a:rPr lang="en-US" altLang="zh-CN" dirty="0" smtClean="0">
                <a:latin typeface="Calibri" charset="0"/>
                <a:ea typeface="宋体" charset="0"/>
                <a:cs typeface="宋体" charset="0"/>
              </a:rPr>
              <a:t> is </a:t>
            </a:r>
            <a:r>
              <a:rPr lang="en-US" altLang="zh-CN" dirty="0">
                <a:latin typeface="Calibri" charset="0"/>
                <a:ea typeface="宋体" charset="0"/>
                <a:cs typeface="宋体" charset="0"/>
              </a:rPr>
              <a:t>high enough</a:t>
            </a:r>
          </a:p>
          <a:p>
            <a:pPr eaLnBrk="1" hangingPunct="1"/>
            <a:r>
              <a:rPr lang="en-US" altLang="zh-CN" dirty="0" smtClean="0">
                <a:solidFill>
                  <a:srgbClr val="C00000"/>
                </a:solidFill>
                <a:latin typeface="Calibri" charset="0"/>
                <a:ea typeface="宋体" charset="0"/>
                <a:cs typeface="宋体" charset="0"/>
              </a:rPr>
              <a:t>Then let’s sort </a:t>
            </a:r>
            <a:r>
              <a:rPr lang="en-US" altLang="zh-CN" dirty="0">
                <a:solidFill>
                  <a:srgbClr val="C00000"/>
                </a:solidFill>
                <a:latin typeface="Calibri" charset="0"/>
                <a:ea typeface="宋体" charset="0"/>
                <a:cs typeface="宋体" charset="0"/>
              </a:rPr>
              <a:t>each postings list </a:t>
            </a:r>
            <a:r>
              <a:rPr lang="en-US" altLang="zh-CN" dirty="0" smtClean="0">
                <a:solidFill>
                  <a:srgbClr val="C00000"/>
                </a:solidFill>
                <a:latin typeface="Calibri" charset="0"/>
                <a:ea typeface="宋体" charset="0"/>
                <a:cs typeface="宋体" charset="0"/>
              </a:rPr>
              <a:t>by </a:t>
            </a:r>
            <a:r>
              <a:rPr lang="en-US" altLang="zh-CN" i="1" dirty="0" err="1" smtClean="0">
                <a:solidFill>
                  <a:srgbClr val="C00000"/>
                </a:solidFill>
                <a:latin typeface="Calibri" charset="0"/>
                <a:ea typeface="宋体" charset="0"/>
                <a:cs typeface="宋体" charset="0"/>
              </a:rPr>
              <a:t>tf</a:t>
            </a:r>
            <a:r>
              <a:rPr lang="en-US" altLang="zh-CN" i="1" baseline="-25000" dirty="0" err="1" smtClean="0">
                <a:solidFill>
                  <a:srgbClr val="C00000"/>
                </a:solidFill>
                <a:latin typeface="Calibri" charset="0"/>
                <a:ea typeface="宋体" charset="0"/>
                <a:cs typeface="宋体" charset="0"/>
              </a:rPr>
              <a:t>t</a:t>
            </a:r>
            <a:r>
              <a:rPr lang="en-US" altLang="zh-CN" i="1" baseline="-25000" dirty="0" err="1">
                <a:solidFill>
                  <a:srgbClr val="C00000"/>
                </a:solidFill>
                <a:latin typeface="Calibri" charset="0"/>
                <a:ea typeface="宋体" charset="0"/>
                <a:cs typeface="宋体" charset="0"/>
              </a:rPr>
              <a:t>,d</a:t>
            </a:r>
            <a:endParaRPr lang="en-US" altLang="zh-CN" dirty="0">
              <a:solidFill>
                <a:srgbClr val="C00000"/>
              </a:solidFill>
              <a:latin typeface="Calibri" charset="0"/>
              <a:ea typeface="宋体" charset="0"/>
              <a:cs typeface="宋体" charset="0"/>
            </a:endParaRPr>
          </a:p>
          <a:p>
            <a:pPr eaLnBrk="1" hangingPunct="1"/>
            <a:r>
              <a:rPr lang="en-US" altLang="zh-CN" u="sng" dirty="0">
                <a:latin typeface="Calibri" charset="0"/>
                <a:ea typeface="宋体" charset="0"/>
                <a:cs typeface="宋体" charset="0"/>
              </a:rPr>
              <a:t>Now: not all postings in a common order</a:t>
            </a:r>
            <a:r>
              <a:rPr lang="en-US" altLang="zh-CN" u="sng" dirty="0" smtClean="0">
                <a:latin typeface="Calibri" charset="0"/>
                <a:ea typeface="宋体" charset="0"/>
                <a:cs typeface="宋体" charset="0"/>
              </a:rPr>
              <a:t>!</a:t>
            </a:r>
          </a:p>
          <a:p>
            <a:pPr lvl="1"/>
            <a:r>
              <a:rPr lang="en-US" altLang="zh-CN" dirty="0" smtClean="0">
                <a:latin typeface="Calibri" charset="0"/>
                <a:ea typeface="宋体" charset="0"/>
                <a:cs typeface="宋体" charset="0"/>
              </a:rPr>
              <a:t>Thus no concurrent traversal</a:t>
            </a:r>
            <a:endParaRPr lang="en-US" altLang="zh-CN" dirty="0">
              <a:latin typeface="Calibri" charset="0"/>
              <a:ea typeface="宋体" charset="0"/>
              <a:cs typeface="宋体" charset="0"/>
            </a:endParaRPr>
          </a:p>
          <a:p>
            <a:pPr eaLnBrk="1" hangingPunct="1"/>
            <a:r>
              <a:rPr lang="en-US" altLang="zh-CN" dirty="0">
                <a:solidFill>
                  <a:srgbClr val="C00000"/>
                </a:solidFill>
                <a:latin typeface="Calibri" charset="0"/>
                <a:ea typeface="宋体" charset="0"/>
                <a:cs typeface="宋体" charset="0"/>
              </a:rPr>
              <a:t>How do we compute scores in order to pick off top </a:t>
            </a:r>
            <a:r>
              <a:rPr lang="en-US" altLang="zh-CN" i="1" dirty="0">
                <a:solidFill>
                  <a:srgbClr val="C00000"/>
                </a:solidFill>
                <a:latin typeface="Calibri" charset="0"/>
                <a:ea typeface="宋体" charset="0"/>
                <a:cs typeface="宋体" charset="0"/>
              </a:rPr>
              <a:t>K?</a:t>
            </a:r>
          </a:p>
          <a:p>
            <a:pPr lvl="1" eaLnBrk="1" hangingPunct="1"/>
            <a:r>
              <a:rPr lang="en-US" altLang="zh-CN" dirty="0">
                <a:latin typeface="Calibri" charset="0"/>
                <a:ea typeface="宋体" charset="0"/>
                <a:cs typeface="宋体" charset="0"/>
              </a:rPr>
              <a:t>Two ideas follow</a:t>
            </a:r>
          </a:p>
        </p:txBody>
      </p:sp>
      <p:sp>
        <p:nvSpPr>
          <p:cNvPr id="3686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7.1.5</a:t>
            </a:r>
          </a:p>
        </p:txBody>
      </p:sp>
    </p:spTree>
    <p:extLst>
      <p:ext uri="{BB962C8B-B14F-4D97-AF65-F5344CB8AC3E}">
        <p14:creationId xmlns:p14="http://schemas.microsoft.com/office/powerpoint/2010/main" val="1432044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dirty="0">
                <a:ea typeface="宋体" charset="0"/>
                <a:cs typeface="宋体" charset="0"/>
              </a:rPr>
              <a:t>Impact-ordered </a:t>
            </a:r>
            <a:r>
              <a:rPr lang="en-US" altLang="zh-CN" dirty="0" smtClean="0">
                <a:ea typeface="宋体" charset="0"/>
                <a:cs typeface="宋体" charset="0"/>
              </a:rPr>
              <a:t>postings: </a:t>
            </a:r>
            <a:r>
              <a:rPr lang="en-US" dirty="0" smtClean="0">
                <a:ea typeface="ＭＳ Ｐゴシック" charset="0"/>
                <a:cs typeface="ＭＳ Ｐゴシック" charset="0"/>
              </a:rPr>
              <a:t>Early </a:t>
            </a:r>
            <a:r>
              <a:rPr lang="en-US" dirty="0">
                <a:ea typeface="ＭＳ Ｐゴシック" charset="0"/>
                <a:cs typeface="ＭＳ Ｐゴシック" charset="0"/>
              </a:rPr>
              <a:t>termination</a:t>
            </a:r>
          </a:p>
        </p:txBody>
      </p:sp>
      <p:sp>
        <p:nvSpPr>
          <p:cNvPr id="37891" name="Content Placeholder 2"/>
          <p:cNvSpPr>
            <a:spLocks noGrp="1"/>
          </p:cNvSpPr>
          <p:nvPr>
            <p:ph idx="1"/>
          </p:nvPr>
        </p:nvSpPr>
        <p:spPr/>
        <p:txBody>
          <a:bodyPr/>
          <a:lstStyle/>
          <a:p>
            <a:r>
              <a:rPr lang="en-US" dirty="0" smtClean="0">
                <a:latin typeface="Calibri" charset="0"/>
                <a:ea typeface="ＭＳ Ｐゴシック" charset="0"/>
                <a:cs typeface="ＭＳ Ｐゴシック" charset="0"/>
              </a:rPr>
              <a:t>First idea: When </a:t>
            </a:r>
            <a:r>
              <a:rPr lang="en-US" dirty="0">
                <a:latin typeface="Calibri" charset="0"/>
                <a:ea typeface="ＭＳ Ｐゴシック" charset="0"/>
                <a:cs typeface="ＭＳ Ｐゴシック" charset="0"/>
              </a:rPr>
              <a:t>traversing </a:t>
            </a:r>
            <a:r>
              <a:rPr lang="en-US" i="1" dirty="0" smtClean="0">
                <a:latin typeface="Calibri" charset="0"/>
                <a:ea typeface="ＭＳ Ｐゴシック" charset="0"/>
                <a:cs typeface="ＭＳ Ｐゴシック" charset="0"/>
              </a:rPr>
              <a:t>t</a:t>
            </a:r>
            <a:r>
              <a:rPr lang="de-AT" altLang="ja-JP" i="1" dirty="0" smtClean="0">
                <a:latin typeface="Calibri" charset="0"/>
                <a:ea typeface="ＭＳ Ｐゴシック" charset="0"/>
                <a:cs typeface="ＭＳ Ｐゴシック" charset="0"/>
              </a:rPr>
              <a:t>‘</a:t>
            </a:r>
            <a:r>
              <a:rPr lang="en-US" dirty="0" smtClean="0">
                <a:latin typeface="Calibri" charset="0"/>
                <a:ea typeface="ＭＳ Ｐゴシック" charset="0"/>
                <a:cs typeface="ＭＳ Ｐゴシック" charset="0"/>
              </a:rPr>
              <a:t>s </a:t>
            </a:r>
            <a:r>
              <a:rPr lang="en-US" dirty="0">
                <a:latin typeface="Calibri" charset="0"/>
                <a:ea typeface="ＭＳ Ｐゴシック" charset="0"/>
                <a:cs typeface="ＭＳ Ｐゴシック" charset="0"/>
              </a:rPr>
              <a:t>postings, stop early after either</a:t>
            </a:r>
          </a:p>
          <a:p>
            <a:pPr lvl="1"/>
            <a:r>
              <a:rPr lang="en-US" dirty="0">
                <a:latin typeface="Calibri" charset="0"/>
                <a:ea typeface="ＭＳ Ｐゴシック" charset="0"/>
              </a:rPr>
              <a:t>a fixed number of </a:t>
            </a:r>
            <a:r>
              <a:rPr lang="en-US" i="1" dirty="0">
                <a:latin typeface="Calibri" charset="0"/>
                <a:ea typeface="ＭＳ Ｐゴシック" charset="0"/>
              </a:rPr>
              <a:t>r</a:t>
            </a:r>
            <a:r>
              <a:rPr lang="en-US" dirty="0">
                <a:latin typeface="Calibri" charset="0"/>
                <a:ea typeface="ＭＳ Ｐゴシック" charset="0"/>
              </a:rPr>
              <a:t> </a:t>
            </a:r>
            <a:r>
              <a:rPr lang="en-US" altLang="zh-CN" dirty="0">
                <a:latin typeface="Calibri" charset="0"/>
                <a:ea typeface="宋体" charset="0"/>
                <a:cs typeface="宋体" charset="0"/>
              </a:rPr>
              <a:t>docs</a:t>
            </a:r>
            <a:endParaRPr lang="en-US" dirty="0">
              <a:latin typeface="Calibri" charset="0"/>
              <a:ea typeface="ＭＳ Ｐゴシック" charset="0"/>
            </a:endParaRPr>
          </a:p>
          <a:p>
            <a:pPr lvl="1"/>
            <a:r>
              <a:rPr lang="en-US" altLang="zh-CN" i="1" dirty="0" err="1" smtClean="0">
                <a:latin typeface="Calibri" charset="0"/>
                <a:ea typeface="宋体" charset="0"/>
                <a:cs typeface="宋体" charset="0"/>
              </a:rPr>
              <a:t>tf</a:t>
            </a:r>
            <a:r>
              <a:rPr lang="en-US" altLang="zh-CN" i="1" baseline="-25000" dirty="0" err="1" smtClean="0">
                <a:latin typeface="Calibri" charset="0"/>
                <a:ea typeface="宋体" charset="0"/>
                <a:cs typeface="宋体" charset="0"/>
              </a:rPr>
              <a:t>t</a:t>
            </a:r>
            <a:r>
              <a:rPr lang="en-US" altLang="zh-CN" i="1" baseline="-25000" dirty="0" err="1">
                <a:latin typeface="Calibri" charset="0"/>
                <a:ea typeface="宋体" charset="0"/>
                <a:cs typeface="宋体" charset="0"/>
              </a:rPr>
              <a:t>,d</a:t>
            </a:r>
            <a:r>
              <a:rPr lang="en-US" altLang="zh-CN" i="1" baseline="-25000" dirty="0">
                <a:latin typeface="Calibri" charset="0"/>
                <a:ea typeface="宋体" charset="0"/>
                <a:cs typeface="宋体" charset="0"/>
              </a:rPr>
              <a:t>  </a:t>
            </a:r>
            <a:r>
              <a:rPr lang="en-US" altLang="zh-CN" dirty="0">
                <a:latin typeface="Calibri" charset="0"/>
                <a:ea typeface="宋体" charset="0"/>
                <a:cs typeface="宋体" charset="0"/>
              </a:rPr>
              <a:t>drops below some threshold</a:t>
            </a:r>
          </a:p>
          <a:p>
            <a:r>
              <a:rPr lang="en-US" dirty="0">
                <a:solidFill>
                  <a:srgbClr val="C00000"/>
                </a:solidFill>
                <a:latin typeface="Calibri" charset="0"/>
                <a:ea typeface="宋体" charset="0"/>
                <a:cs typeface="宋体" charset="0"/>
              </a:rPr>
              <a:t>Take the union of the resulting sets of docs</a:t>
            </a:r>
          </a:p>
          <a:p>
            <a:pPr lvl="1"/>
            <a:r>
              <a:rPr lang="en-US" dirty="0">
                <a:solidFill>
                  <a:srgbClr val="C00000"/>
                </a:solidFill>
                <a:latin typeface="Calibri" charset="0"/>
                <a:ea typeface="宋体" charset="0"/>
                <a:cs typeface="宋体" charset="0"/>
              </a:rPr>
              <a:t>One from the postings of each query term</a:t>
            </a:r>
          </a:p>
          <a:p>
            <a:r>
              <a:rPr lang="en-US" dirty="0">
                <a:latin typeface="Calibri" charset="0"/>
                <a:ea typeface="宋体" charset="0"/>
                <a:cs typeface="宋体" charset="0"/>
              </a:rPr>
              <a:t>Compute only the scores for docs in this union</a:t>
            </a:r>
            <a:endParaRPr lang="en-US" dirty="0">
              <a:latin typeface="Calibri" charset="0"/>
              <a:ea typeface="ＭＳ Ｐゴシック" charset="0"/>
              <a:cs typeface="ＭＳ Ｐゴシック" charset="0"/>
            </a:endParaRPr>
          </a:p>
          <a:p>
            <a:pPr lvl="1"/>
            <a:endParaRPr lang="en-US" dirty="0">
              <a:latin typeface="Calibri" charset="0"/>
              <a:ea typeface="ＭＳ Ｐゴシック" charset="0"/>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7.1.5</a:t>
            </a:r>
          </a:p>
        </p:txBody>
      </p:sp>
    </p:spTree>
    <p:extLst>
      <p:ext uri="{BB962C8B-B14F-4D97-AF65-F5344CB8AC3E}">
        <p14:creationId xmlns:p14="http://schemas.microsoft.com/office/powerpoint/2010/main" val="1519503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CN" dirty="0">
                <a:ea typeface="宋体" charset="0"/>
                <a:cs typeface="宋体" charset="0"/>
              </a:rPr>
              <a:t>Impact-ordered </a:t>
            </a:r>
            <a:r>
              <a:rPr lang="en-US" altLang="zh-CN" dirty="0" smtClean="0">
                <a:ea typeface="宋体" charset="0"/>
                <a:cs typeface="宋体" charset="0"/>
              </a:rPr>
              <a:t>postings:</a:t>
            </a:r>
            <a:r>
              <a:rPr lang="en-US" dirty="0" smtClean="0">
                <a:ea typeface="ＭＳ Ｐゴシック" charset="0"/>
                <a:cs typeface="ＭＳ Ｐゴシック" charset="0"/>
              </a:rPr>
              <a:t> </a:t>
            </a:r>
            <a:r>
              <a:rPr lang="en-US" i="1" dirty="0" err="1">
                <a:ea typeface="ＭＳ Ｐゴシック" charset="0"/>
                <a:cs typeface="ＭＳ Ｐゴシック" charset="0"/>
              </a:rPr>
              <a:t>idf</a:t>
            </a:r>
            <a:r>
              <a:rPr lang="en-US" dirty="0">
                <a:ea typeface="ＭＳ Ｐゴシック" charset="0"/>
                <a:cs typeface="ＭＳ Ｐゴシック" charset="0"/>
              </a:rPr>
              <a:t>-ordered terms</a:t>
            </a:r>
          </a:p>
        </p:txBody>
      </p:sp>
      <p:sp>
        <p:nvSpPr>
          <p:cNvPr id="38915" name="Content Placeholder 2"/>
          <p:cNvSpPr>
            <a:spLocks noGrp="1"/>
          </p:cNvSpPr>
          <p:nvPr>
            <p:ph idx="1"/>
          </p:nvPr>
        </p:nvSpPr>
        <p:spPr/>
        <p:txBody>
          <a:bodyPr/>
          <a:lstStyle/>
          <a:p>
            <a:r>
              <a:rPr lang="en-US" dirty="0" smtClean="0">
                <a:latin typeface="Calibri" charset="0"/>
                <a:ea typeface="ＭＳ Ｐゴシック" charset="0"/>
                <a:cs typeface="ＭＳ Ｐゴシック" charset="0"/>
              </a:rPr>
              <a:t>Second idea</a:t>
            </a:r>
            <a:r>
              <a:rPr lang="en-US" dirty="0">
                <a:latin typeface="Calibri" charset="0"/>
                <a:ea typeface="ＭＳ Ｐゴシック" charset="0"/>
                <a:cs typeface="ＭＳ Ｐゴシック" charset="0"/>
              </a:rPr>
              <a:t>: When considering the postings of query terms</a:t>
            </a:r>
          </a:p>
          <a:p>
            <a:r>
              <a:rPr lang="en-US" dirty="0">
                <a:solidFill>
                  <a:srgbClr val="C00000"/>
                </a:solidFill>
                <a:latin typeface="Calibri" charset="0"/>
                <a:ea typeface="ＭＳ Ｐゴシック" charset="0"/>
                <a:cs typeface="ＭＳ Ｐゴシック" charset="0"/>
              </a:rPr>
              <a:t>Look at them in order of decreasing </a:t>
            </a:r>
            <a:r>
              <a:rPr lang="en-US" i="1" dirty="0" err="1">
                <a:solidFill>
                  <a:srgbClr val="C00000"/>
                </a:solidFill>
                <a:latin typeface="Calibri" charset="0"/>
                <a:ea typeface="ＭＳ Ｐゴシック" charset="0"/>
                <a:cs typeface="ＭＳ Ｐゴシック" charset="0"/>
              </a:rPr>
              <a:t>idf</a:t>
            </a:r>
            <a:endParaRPr lang="en-US" i="1" dirty="0">
              <a:solidFill>
                <a:srgbClr val="C00000"/>
              </a:solidFill>
              <a:latin typeface="Calibri" charset="0"/>
              <a:ea typeface="ＭＳ Ｐゴシック" charset="0"/>
              <a:cs typeface="ＭＳ Ｐゴシック" charset="0"/>
            </a:endParaRPr>
          </a:p>
          <a:p>
            <a:pPr lvl="1"/>
            <a:r>
              <a:rPr lang="en-US" dirty="0">
                <a:solidFill>
                  <a:srgbClr val="C00000"/>
                </a:solidFill>
                <a:latin typeface="Calibri" charset="0"/>
                <a:ea typeface="ＭＳ Ｐゴシック" charset="0"/>
              </a:rPr>
              <a:t>High </a:t>
            </a:r>
            <a:r>
              <a:rPr lang="en-US" i="1" dirty="0" err="1">
                <a:solidFill>
                  <a:srgbClr val="C00000"/>
                </a:solidFill>
                <a:latin typeface="Calibri" charset="0"/>
                <a:ea typeface="ＭＳ Ｐゴシック" charset="0"/>
              </a:rPr>
              <a:t>idf</a:t>
            </a:r>
            <a:r>
              <a:rPr lang="en-US" dirty="0">
                <a:solidFill>
                  <a:srgbClr val="C00000"/>
                </a:solidFill>
                <a:latin typeface="Calibri" charset="0"/>
                <a:ea typeface="ＭＳ Ｐゴシック" charset="0"/>
              </a:rPr>
              <a:t> terms likely to contribute most to score</a:t>
            </a:r>
          </a:p>
          <a:p>
            <a:r>
              <a:rPr lang="en-US" dirty="0">
                <a:latin typeface="Calibri" charset="0"/>
                <a:ea typeface="ＭＳ Ｐゴシック" charset="0"/>
                <a:cs typeface="ＭＳ Ｐゴシック" charset="0"/>
              </a:rPr>
              <a:t>As we update score contribution from each query term</a:t>
            </a:r>
          </a:p>
          <a:p>
            <a:pPr lvl="1"/>
            <a:r>
              <a:rPr lang="en-US" dirty="0">
                <a:latin typeface="Calibri" charset="0"/>
                <a:ea typeface="ＭＳ Ｐゴシック" charset="0"/>
              </a:rPr>
              <a:t>Stop if doc scores relatively unchanged</a:t>
            </a:r>
          </a:p>
          <a:p>
            <a:r>
              <a:rPr lang="en-US" dirty="0" smtClean="0">
                <a:latin typeface="Calibri" charset="0"/>
                <a:ea typeface="ＭＳ Ｐゴシック" charset="0"/>
                <a:cs typeface="ＭＳ Ｐゴシック" charset="0"/>
              </a:rPr>
              <a:t>is a generalization of index elimination and quality scores</a:t>
            </a:r>
            <a:endParaRPr lang="en-US" dirty="0">
              <a:latin typeface="Calibri" charset="0"/>
              <a:ea typeface="ＭＳ Ｐゴシック" charset="0"/>
              <a:cs typeface="ＭＳ Ｐゴシック" charset="0"/>
            </a:endParaRPr>
          </a:p>
        </p:txBody>
      </p:sp>
      <p:sp>
        <p:nvSpPr>
          <p:cNvPr id="3891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7.1.5</a:t>
            </a:r>
          </a:p>
        </p:txBody>
      </p:sp>
    </p:spTree>
    <p:extLst>
      <p:ext uri="{BB962C8B-B14F-4D97-AF65-F5344CB8AC3E}">
        <p14:creationId xmlns:p14="http://schemas.microsoft.com/office/powerpoint/2010/main" val="4121976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charset="0"/>
                <a:cs typeface="宋体" charset="0"/>
              </a:rPr>
              <a:t>Cluster </a:t>
            </a:r>
            <a:r>
              <a:rPr lang="en-US" altLang="zh-CN" dirty="0" smtClean="0">
                <a:ea typeface="宋体" charset="0"/>
                <a:cs typeface="宋体" charset="0"/>
              </a:rPr>
              <a:t>pruning</a:t>
            </a:r>
            <a:endParaRPr lang="en-US" altLang="zh-CN" dirty="0">
              <a:ea typeface="宋体" charset="0"/>
              <a:cs typeface="宋体" charset="0"/>
            </a:endParaRPr>
          </a:p>
        </p:txBody>
      </p:sp>
      <p:sp>
        <p:nvSpPr>
          <p:cNvPr id="39939" name="Rectangle 3"/>
          <p:cNvSpPr>
            <a:spLocks noGrp="1" noChangeArrowheads="1"/>
          </p:cNvSpPr>
          <p:nvPr>
            <p:ph idx="1"/>
          </p:nvPr>
        </p:nvSpPr>
        <p:spPr/>
        <p:txBody>
          <a:bodyPr/>
          <a:lstStyle/>
          <a:p>
            <a:pPr eaLnBrk="1" hangingPunct="1"/>
            <a:r>
              <a:rPr lang="en-US" altLang="zh-CN" dirty="0" smtClean="0">
                <a:latin typeface="Calibri" charset="0"/>
                <a:ea typeface="宋体" charset="0"/>
                <a:cs typeface="宋体" charset="0"/>
              </a:rPr>
              <a:t>First cluster documents and then apply search only on one cluster</a:t>
            </a:r>
          </a:p>
          <a:p>
            <a:pPr eaLnBrk="1" hangingPunct="1"/>
            <a:r>
              <a:rPr lang="en-US" altLang="zh-CN" dirty="0" smtClean="0">
                <a:solidFill>
                  <a:schemeClr val="accent1"/>
                </a:solidFill>
                <a:latin typeface="Calibri" charset="0"/>
                <a:ea typeface="宋体" charset="0"/>
                <a:cs typeface="宋体" charset="0"/>
              </a:rPr>
              <a:t>Preprocessing (index time):</a:t>
            </a:r>
          </a:p>
          <a:p>
            <a:pPr lvl="1"/>
            <a:r>
              <a:rPr lang="en-US" altLang="zh-CN" sz="2200" dirty="0" smtClean="0">
                <a:latin typeface="Calibri" charset="0"/>
                <a:ea typeface="宋体" charset="0"/>
                <a:cs typeface="宋体" charset="0"/>
              </a:rPr>
              <a:t>Pick </a:t>
            </a:r>
            <a:r>
              <a:rPr lang="en-US" altLang="zh-CN" sz="2200" dirty="0">
                <a:latin typeface="Calibri" charset="0"/>
                <a:ea typeface="宋体" charset="0"/>
                <a:cs typeface="宋体" charset="0"/>
                <a:sym typeface="Symbol" charset="0"/>
              </a:rPr>
              <a:t>N </a:t>
            </a:r>
            <a:r>
              <a:rPr lang="en-US" altLang="zh-CN" sz="2200" i="1" dirty="0">
                <a:latin typeface="Calibri" charset="0"/>
                <a:ea typeface="宋体" charset="0"/>
                <a:cs typeface="宋体" charset="0"/>
                <a:sym typeface="Symbol" charset="0"/>
              </a:rPr>
              <a:t>docs</a:t>
            </a:r>
            <a:r>
              <a:rPr lang="en-US" altLang="zh-CN" sz="2200" dirty="0">
                <a:latin typeface="Calibri" charset="0"/>
                <a:ea typeface="宋体" charset="0"/>
                <a:cs typeface="宋体" charset="0"/>
                <a:sym typeface="Symbol" charset="0"/>
              </a:rPr>
              <a:t> at random: call these </a:t>
            </a:r>
            <a:r>
              <a:rPr lang="en-US" altLang="zh-CN" sz="2200" i="1" dirty="0">
                <a:latin typeface="Calibri" charset="0"/>
                <a:ea typeface="宋体" charset="0"/>
                <a:cs typeface="宋体" charset="0"/>
                <a:sym typeface="Symbol" charset="0"/>
              </a:rPr>
              <a:t>leaders</a:t>
            </a:r>
            <a:endParaRPr lang="en-US" altLang="zh-CN" sz="2200" dirty="0">
              <a:latin typeface="Calibri" charset="0"/>
              <a:ea typeface="宋体" charset="0"/>
              <a:cs typeface="宋体" charset="0"/>
            </a:endParaRPr>
          </a:p>
          <a:p>
            <a:pPr lvl="1"/>
            <a:r>
              <a:rPr lang="en-US" altLang="zh-CN" sz="2200" dirty="0">
                <a:latin typeface="Calibri" charset="0"/>
                <a:ea typeface="宋体" charset="0"/>
                <a:cs typeface="宋体" charset="0"/>
              </a:rPr>
              <a:t>For every other doc, pre-compute nearest leader</a:t>
            </a:r>
          </a:p>
          <a:p>
            <a:pPr lvl="2"/>
            <a:r>
              <a:rPr lang="en-US" altLang="zh-CN" sz="2200" dirty="0">
                <a:latin typeface="Calibri" charset="0"/>
                <a:ea typeface="宋体" charset="0"/>
                <a:cs typeface="宋体" charset="0"/>
              </a:rPr>
              <a:t>Docs attached to a leader: its </a:t>
            </a:r>
            <a:r>
              <a:rPr lang="en-US" altLang="zh-CN" sz="2200" i="1" dirty="0">
                <a:latin typeface="Calibri" charset="0"/>
                <a:ea typeface="宋体" charset="0"/>
                <a:cs typeface="宋体" charset="0"/>
              </a:rPr>
              <a:t>followers;</a:t>
            </a:r>
          </a:p>
          <a:p>
            <a:pPr lvl="2"/>
            <a:r>
              <a:rPr lang="en-US" altLang="zh-CN" sz="2200" u="sng" dirty="0">
                <a:latin typeface="Calibri" charset="0"/>
                <a:ea typeface="宋体" charset="0"/>
                <a:cs typeface="宋体" charset="0"/>
              </a:rPr>
              <a:t>Likely</a:t>
            </a:r>
            <a:r>
              <a:rPr lang="en-US" altLang="zh-CN" sz="2200" dirty="0">
                <a:latin typeface="Calibri" charset="0"/>
                <a:ea typeface="宋体" charset="0"/>
                <a:cs typeface="宋体" charset="0"/>
              </a:rPr>
              <a:t>: each leader has ~ </a:t>
            </a:r>
            <a:r>
              <a:rPr lang="en-US" altLang="zh-CN" sz="2200" dirty="0">
                <a:latin typeface="Calibri" charset="0"/>
                <a:ea typeface="宋体" charset="0"/>
                <a:cs typeface="宋体" charset="0"/>
                <a:sym typeface="Symbol" charset="0"/>
              </a:rPr>
              <a:t></a:t>
            </a:r>
            <a:r>
              <a:rPr lang="en-US" altLang="zh-CN" sz="2200" i="1" dirty="0">
                <a:latin typeface="Calibri" charset="0"/>
                <a:ea typeface="宋体" charset="0"/>
                <a:cs typeface="宋体" charset="0"/>
                <a:sym typeface="Symbol" charset="0"/>
              </a:rPr>
              <a:t>N</a:t>
            </a:r>
            <a:r>
              <a:rPr lang="en-US" altLang="zh-CN" sz="2200" dirty="0">
                <a:latin typeface="Calibri" charset="0"/>
                <a:ea typeface="宋体" charset="0"/>
                <a:cs typeface="宋体" charset="0"/>
                <a:sym typeface="Symbol" charset="0"/>
              </a:rPr>
              <a:t> followers</a:t>
            </a:r>
            <a:r>
              <a:rPr lang="en-US" altLang="zh-CN" sz="2200" dirty="0" smtClean="0">
                <a:latin typeface="Calibri" charset="0"/>
                <a:ea typeface="宋体" charset="0"/>
                <a:cs typeface="宋体" charset="0"/>
                <a:sym typeface="Symbol" charset="0"/>
              </a:rPr>
              <a:t>.</a:t>
            </a:r>
          </a:p>
          <a:p>
            <a:pPr lvl="1" eaLnBrk="1" hangingPunct="1"/>
            <a:endParaRPr lang="en-US" altLang="zh-CN" i="1" dirty="0">
              <a:latin typeface="Calibri" charset="0"/>
              <a:ea typeface="宋体" charset="0"/>
              <a:cs typeface="宋体" charset="0"/>
              <a:sym typeface="Symbol" charset="0"/>
            </a:endParaRPr>
          </a:p>
          <a:p>
            <a:r>
              <a:rPr lang="en-US" altLang="zh-CN" dirty="0" smtClean="0">
                <a:solidFill>
                  <a:schemeClr val="accent1"/>
                </a:solidFill>
                <a:latin typeface="Calibri" charset="0"/>
                <a:ea typeface="宋体" charset="0"/>
                <a:cs typeface="宋体" charset="0"/>
              </a:rPr>
              <a:t>Query processing:</a:t>
            </a:r>
            <a:endParaRPr lang="en-US" altLang="zh-CN" dirty="0">
              <a:solidFill>
                <a:schemeClr val="accent1"/>
              </a:solidFill>
              <a:latin typeface="Calibri" charset="0"/>
              <a:ea typeface="宋体" charset="0"/>
              <a:cs typeface="宋体" charset="0"/>
            </a:endParaRPr>
          </a:p>
          <a:p>
            <a:pPr lvl="1"/>
            <a:r>
              <a:rPr lang="en-US" altLang="zh-CN" sz="2200" dirty="0">
                <a:latin typeface="Calibri" charset="0"/>
                <a:ea typeface="宋体" charset="0"/>
                <a:cs typeface="宋体" charset="0"/>
              </a:rPr>
              <a:t>Given query </a:t>
            </a:r>
            <a:r>
              <a:rPr lang="en-US" altLang="zh-CN" sz="2200" i="1" dirty="0" smtClean="0">
                <a:latin typeface="Calibri" charset="0"/>
                <a:ea typeface="宋体" charset="0"/>
                <a:cs typeface="宋体" charset="0"/>
              </a:rPr>
              <a:t>Q</a:t>
            </a:r>
            <a:r>
              <a:rPr lang="en-US" altLang="zh-CN" sz="2200" dirty="0" smtClean="0">
                <a:latin typeface="Calibri" charset="0"/>
                <a:ea typeface="宋体" charset="0"/>
                <a:cs typeface="宋体" charset="0"/>
              </a:rPr>
              <a:t>, </a:t>
            </a:r>
            <a:r>
              <a:rPr lang="en-US" altLang="zh-CN" sz="2200" dirty="0">
                <a:latin typeface="Calibri" charset="0"/>
                <a:ea typeface="宋体" charset="0"/>
                <a:cs typeface="宋体" charset="0"/>
              </a:rPr>
              <a:t>find its nearest </a:t>
            </a:r>
            <a:r>
              <a:rPr lang="en-US" altLang="zh-CN" sz="2200" i="1" dirty="0">
                <a:latin typeface="Calibri" charset="0"/>
                <a:ea typeface="宋体" charset="0"/>
                <a:cs typeface="宋体" charset="0"/>
              </a:rPr>
              <a:t>leader L.</a:t>
            </a:r>
          </a:p>
          <a:p>
            <a:pPr lvl="1"/>
            <a:r>
              <a:rPr lang="en-US" altLang="zh-CN" sz="2200" dirty="0">
                <a:latin typeface="Calibri" charset="0"/>
                <a:ea typeface="宋体" charset="0"/>
                <a:cs typeface="宋体" charset="0"/>
              </a:rPr>
              <a:t>Seek </a:t>
            </a:r>
            <a:r>
              <a:rPr lang="en-US" altLang="zh-CN" sz="2200" i="1" dirty="0">
                <a:latin typeface="Calibri" charset="0"/>
                <a:ea typeface="宋体" charset="0"/>
                <a:cs typeface="宋体" charset="0"/>
              </a:rPr>
              <a:t>K</a:t>
            </a:r>
            <a:r>
              <a:rPr lang="en-US" altLang="zh-CN" sz="2200" dirty="0">
                <a:latin typeface="Calibri" charset="0"/>
                <a:ea typeface="宋体" charset="0"/>
                <a:cs typeface="宋体" charset="0"/>
              </a:rPr>
              <a:t> nearest docs from among </a:t>
            </a:r>
            <a:r>
              <a:rPr lang="en-US" altLang="zh-CN" sz="2200" i="1" dirty="0">
                <a:latin typeface="Calibri" charset="0"/>
                <a:ea typeface="宋体" charset="0"/>
                <a:cs typeface="宋体" charset="0"/>
              </a:rPr>
              <a:t>L</a:t>
            </a:r>
            <a:r>
              <a:rPr lang="en-US" altLang="zh-CN" sz="2200" dirty="0">
                <a:latin typeface="Calibri" charset="0"/>
                <a:ea typeface="宋体" charset="0"/>
                <a:cs typeface="宋体" charset="0"/>
              </a:rPr>
              <a:t>’s followers.</a:t>
            </a:r>
            <a:endParaRPr lang="en-US" altLang="zh-CN" sz="2200" i="1" dirty="0">
              <a:latin typeface="Calibri" charset="0"/>
              <a:ea typeface="宋体" charset="0"/>
              <a:cs typeface="宋体" charset="0"/>
            </a:endParaRPr>
          </a:p>
        </p:txBody>
      </p:sp>
      <p:sp>
        <p:nvSpPr>
          <p:cNvPr id="3994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7.1.6</a:t>
            </a:r>
          </a:p>
        </p:txBody>
      </p:sp>
    </p:spTree>
    <p:extLst>
      <p:ext uri="{BB962C8B-B14F-4D97-AF65-F5344CB8AC3E}">
        <p14:creationId xmlns:p14="http://schemas.microsoft.com/office/powerpoint/2010/main" val="2301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dirty="0">
                <a:ea typeface="宋体" charset="0"/>
                <a:cs typeface="宋体" charset="0"/>
              </a:rPr>
              <a:t>Cluster pruning</a:t>
            </a:r>
            <a:endParaRPr lang="en-US" altLang="zh-CN" dirty="0">
              <a:latin typeface="Calibri" charset="0"/>
              <a:ea typeface="宋体" charset="0"/>
              <a:cs typeface="宋体" charset="0"/>
            </a:endParaRPr>
          </a:p>
        </p:txBody>
      </p:sp>
      <p:sp>
        <p:nvSpPr>
          <p:cNvPr id="4198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p>
            <a:endParaRPr lang="en-GB"/>
          </a:p>
        </p:txBody>
      </p:sp>
      <p:sp>
        <p:nvSpPr>
          <p:cNvPr id="4198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198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p>
            <a:endParaRPr lang="en-GB"/>
          </a:p>
        </p:txBody>
      </p:sp>
      <p:sp>
        <p:nvSpPr>
          <p:cNvPr id="4199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199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199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p>
            <a:endParaRPr lang="en-GB"/>
          </a:p>
        </p:txBody>
      </p:sp>
      <p:sp>
        <p:nvSpPr>
          <p:cNvPr id="4199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p>
            <a:endParaRPr lang="en-GB"/>
          </a:p>
        </p:txBody>
      </p:sp>
      <p:sp>
        <p:nvSpPr>
          <p:cNvPr id="4199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199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199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199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199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199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p>
            <a:endParaRPr lang="en-GB"/>
          </a:p>
        </p:txBody>
      </p:sp>
      <p:sp>
        <p:nvSpPr>
          <p:cNvPr id="4200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200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p>
            <a:endParaRPr lang="en-GB"/>
          </a:p>
        </p:txBody>
      </p:sp>
      <p:sp>
        <p:nvSpPr>
          <p:cNvPr id="4200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p>
            <a:endParaRPr lang="en-GB"/>
          </a:p>
        </p:txBody>
      </p:sp>
      <p:sp>
        <p:nvSpPr>
          <p:cNvPr id="4200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0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200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0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0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0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0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201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2011"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p>
        </p:txBody>
      </p:sp>
      <p:sp>
        <p:nvSpPr>
          <p:cNvPr id="4201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p>
            <a:endParaRPr lang="en-GB"/>
          </a:p>
        </p:txBody>
      </p:sp>
      <p:sp>
        <p:nvSpPr>
          <p:cNvPr id="42013"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p>
            <a:endParaRPr lang="en-GB"/>
          </a:p>
        </p:txBody>
      </p:sp>
      <p:sp>
        <p:nvSpPr>
          <p:cNvPr id="42014"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p>
            <a:endParaRPr lang="en-GB"/>
          </a:p>
        </p:txBody>
      </p:sp>
      <p:sp>
        <p:nvSpPr>
          <p:cNvPr id="42015"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r>
              <a:rPr lang="en-US" altLang="zh-CN">
                <a:latin typeface="Times New Roman" charset="0"/>
                <a:ea typeface="宋体" charset="0"/>
                <a:cs typeface="宋体" charset="0"/>
              </a:rPr>
              <a:t>Query</a:t>
            </a:r>
          </a:p>
        </p:txBody>
      </p:sp>
      <p:cxnSp>
        <p:nvCxnSpPr>
          <p:cNvPr id="42016" name="AutoShape 5"/>
          <p:cNvCxnSpPr>
            <a:cxnSpLocks noChangeShapeType="1"/>
            <a:stCxn id="42015" idx="1"/>
            <a:endCxn id="42015"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2017"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r>
              <a:rPr lang="en-US" altLang="zh-CN">
                <a:latin typeface="Times New Roman" charset="0"/>
                <a:ea typeface="宋体" charset="0"/>
                <a:cs typeface="宋体" charset="0"/>
              </a:rPr>
              <a:t>Leader</a:t>
            </a:r>
          </a:p>
        </p:txBody>
      </p:sp>
      <p:sp>
        <p:nvSpPr>
          <p:cNvPr id="42018"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r>
              <a:rPr lang="en-US" altLang="zh-CN">
                <a:latin typeface="Times New Roman" charset="0"/>
                <a:ea typeface="宋体" charset="0"/>
                <a:cs typeface="宋体" charset="0"/>
              </a:rPr>
              <a:t>Follower</a:t>
            </a:r>
          </a:p>
        </p:txBody>
      </p:sp>
      <p:sp>
        <p:nvSpPr>
          <p:cNvPr id="4201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p>
            <a:endParaRPr lang="en-GB"/>
          </a:p>
        </p:txBody>
      </p:sp>
      <p:cxnSp>
        <p:nvCxnSpPr>
          <p:cNvPr id="42020" name="AutoShape 45"/>
          <p:cNvCxnSpPr>
            <a:cxnSpLocks noChangeShapeType="1"/>
            <a:stCxn id="42019" idx="5"/>
            <a:endCxn id="41999"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2021" name="AutoShape 46"/>
          <p:cNvCxnSpPr>
            <a:cxnSpLocks noChangeShapeType="1"/>
            <a:stCxn id="42019" idx="6"/>
            <a:endCxn id="42000"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2022" name="AutoShape 48"/>
          <p:cNvCxnSpPr>
            <a:cxnSpLocks noChangeShapeType="1"/>
            <a:stCxn id="42019"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2023" name="AutoShape 50"/>
          <p:cNvCxnSpPr>
            <a:cxnSpLocks noChangeShapeType="1"/>
            <a:stCxn id="42019"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2024" name="AutoShape 51"/>
          <p:cNvCxnSpPr>
            <a:cxnSpLocks noChangeShapeType="1"/>
            <a:stCxn id="42019" idx="1"/>
            <a:endCxn id="41993"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2025" name="AutoShape 52"/>
          <p:cNvCxnSpPr>
            <a:cxnSpLocks noChangeShapeType="1"/>
            <a:stCxn id="42019" idx="1"/>
            <a:endCxn id="41994"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355829" name="AutoShape 53"/>
          <p:cNvCxnSpPr>
            <a:cxnSpLocks noChangeShapeType="1"/>
            <a:stCxn id="42012" idx="0"/>
            <a:endCxn id="42019"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xmlns="">
                <a:noFill/>
              </a14:hiddenFill>
            </a:ext>
          </a:extLst>
        </p:spPr>
      </p:cxnSp>
      <p:sp>
        <p:nvSpPr>
          <p:cNvPr id="1355830" name="Freeform 54"/>
          <p:cNvSpPr>
            <a:spLocks/>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202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p>
            <a:endParaRPr lang="en-GB"/>
          </a:p>
        </p:txBody>
      </p:sp>
      <p:sp>
        <p:nvSpPr>
          <p:cNvPr id="4202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p>
            <a:endParaRPr lang="en-GB"/>
          </a:p>
        </p:txBody>
      </p:sp>
      <p:sp>
        <p:nvSpPr>
          <p:cNvPr id="4203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7.1.6</a:t>
            </a:r>
          </a:p>
        </p:txBody>
      </p:sp>
    </p:spTree>
    <p:extLst>
      <p:ext uri="{BB962C8B-B14F-4D97-AF65-F5344CB8AC3E}">
        <p14:creationId xmlns:p14="http://schemas.microsoft.com/office/powerpoint/2010/main" val="908993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ea typeface="宋体" charset="0"/>
                <a:cs typeface="宋体" charset="0"/>
              </a:rPr>
              <a:t>Cluster pruning</a:t>
            </a:r>
            <a:endParaRPr lang="en-US" altLang="zh-CN" dirty="0">
              <a:latin typeface="Calibri" charset="0"/>
              <a:ea typeface="宋体" charset="0"/>
              <a:cs typeface="宋体" charset="0"/>
            </a:endParaRPr>
          </a:p>
        </p:txBody>
      </p:sp>
      <p:sp>
        <p:nvSpPr>
          <p:cNvPr id="44035" name="Rectangle 3"/>
          <p:cNvSpPr>
            <a:spLocks noGrp="1" noChangeArrowheads="1"/>
          </p:cNvSpPr>
          <p:nvPr>
            <p:ph idx="1"/>
          </p:nvPr>
        </p:nvSpPr>
        <p:spPr/>
        <p:txBody>
          <a:bodyPr/>
          <a:lstStyle/>
          <a:p>
            <a:r>
              <a:rPr lang="en-US" altLang="zh-CN" dirty="0">
                <a:latin typeface="Calibri" charset="0"/>
                <a:ea typeface="宋体" charset="0"/>
                <a:cs typeface="宋体" charset="0"/>
              </a:rPr>
              <a:t>Why random </a:t>
            </a:r>
            <a:r>
              <a:rPr lang="en-US" altLang="zh-CN" dirty="0" smtClean="0">
                <a:latin typeface="Calibri" charset="0"/>
                <a:ea typeface="宋体" charset="0"/>
                <a:cs typeface="宋体" charset="0"/>
              </a:rPr>
              <a:t>leader selection for clustering?</a:t>
            </a:r>
            <a:endParaRPr lang="en-US" altLang="zh-CN" dirty="0">
              <a:latin typeface="Calibri" charset="0"/>
              <a:ea typeface="宋体" charset="0"/>
              <a:cs typeface="宋体" charset="0"/>
            </a:endParaRPr>
          </a:p>
          <a:p>
            <a:pPr lvl="1"/>
            <a:r>
              <a:rPr lang="en-US" altLang="zh-CN" sz="2200" dirty="0">
                <a:latin typeface="Calibri" charset="0"/>
                <a:ea typeface="宋体" charset="0"/>
                <a:cs typeface="宋体" charset="0"/>
              </a:rPr>
              <a:t>Fast</a:t>
            </a:r>
          </a:p>
          <a:p>
            <a:pPr lvl="1"/>
            <a:r>
              <a:rPr lang="en-US" altLang="zh-CN" sz="2200" dirty="0">
                <a:latin typeface="Calibri" charset="0"/>
                <a:ea typeface="宋体" charset="0"/>
                <a:cs typeface="宋体" charset="0"/>
              </a:rPr>
              <a:t>Leaders reflect data distribution</a:t>
            </a:r>
            <a:endParaRPr lang="en-US" altLang="zh-CN" sz="2200" i="1" dirty="0">
              <a:latin typeface="Calibri" charset="0"/>
              <a:ea typeface="宋体" charset="0"/>
              <a:cs typeface="宋体" charset="0"/>
            </a:endParaRPr>
          </a:p>
          <a:p>
            <a:pPr eaLnBrk="1" hangingPunct="1"/>
            <a:endParaRPr lang="en-US" altLang="zh-CN" dirty="0" smtClean="0">
              <a:latin typeface="Calibri" charset="0"/>
              <a:ea typeface="宋体" charset="0"/>
              <a:cs typeface="宋体" charset="0"/>
            </a:endParaRPr>
          </a:p>
          <a:p>
            <a:pPr eaLnBrk="1" hangingPunct="1"/>
            <a:r>
              <a:rPr lang="en-US" altLang="zh-CN" dirty="0" smtClean="0">
                <a:latin typeface="Calibri" charset="0"/>
                <a:ea typeface="宋体" charset="0"/>
                <a:cs typeface="宋体" charset="0"/>
              </a:rPr>
              <a:t>General variant</a:t>
            </a:r>
          </a:p>
          <a:p>
            <a:pPr lvl="1"/>
            <a:r>
              <a:rPr lang="en-US" altLang="zh-CN" dirty="0" smtClean="0">
                <a:latin typeface="Calibri" charset="0"/>
                <a:ea typeface="宋体" charset="0"/>
                <a:cs typeface="宋体" charset="0"/>
              </a:rPr>
              <a:t>Have </a:t>
            </a:r>
            <a:r>
              <a:rPr lang="en-US" altLang="zh-CN" dirty="0">
                <a:latin typeface="Calibri" charset="0"/>
                <a:ea typeface="宋体" charset="0"/>
                <a:cs typeface="宋体" charset="0"/>
              </a:rPr>
              <a:t>each follower attached to </a:t>
            </a:r>
            <a:r>
              <a:rPr lang="en-US" altLang="zh-CN" i="1" dirty="0" smtClean="0">
                <a:latin typeface="Calibri" charset="0"/>
                <a:ea typeface="宋体" charset="0"/>
                <a:cs typeface="宋体" charset="0"/>
              </a:rPr>
              <a:t>b1</a:t>
            </a:r>
            <a:r>
              <a:rPr lang="en-US" altLang="zh-CN" dirty="0" smtClean="0">
                <a:latin typeface="Calibri" charset="0"/>
                <a:ea typeface="宋体" charset="0"/>
                <a:cs typeface="宋体" charset="0"/>
              </a:rPr>
              <a:t> </a:t>
            </a:r>
            <a:r>
              <a:rPr lang="en-US" altLang="zh-CN" dirty="0">
                <a:latin typeface="Calibri" charset="0"/>
                <a:ea typeface="宋体" charset="0"/>
                <a:cs typeface="宋体" charset="0"/>
              </a:rPr>
              <a:t>(</a:t>
            </a:r>
            <a:r>
              <a:rPr lang="en-US" altLang="zh-CN" dirty="0" smtClean="0">
                <a:latin typeface="Calibri" charset="0"/>
                <a:ea typeface="宋体" charset="0"/>
                <a:cs typeface="宋体" charset="0"/>
              </a:rPr>
              <a:t>say 3) </a:t>
            </a:r>
            <a:r>
              <a:rPr lang="en-US" altLang="zh-CN" dirty="0">
                <a:latin typeface="Calibri" charset="0"/>
                <a:ea typeface="宋体" charset="0"/>
                <a:cs typeface="宋体" charset="0"/>
              </a:rPr>
              <a:t>nearest leaders.</a:t>
            </a:r>
          </a:p>
          <a:p>
            <a:pPr lvl="1"/>
            <a:r>
              <a:rPr lang="en-US" altLang="zh-CN" dirty="0">
                <a:solidFill>
                  <a:srgbClr val="C00000"/>
                </a:solidFill>
                <a:latin typeface="Calibri" charset="0"/>
                <a:ea typeface="宋体" charset="0"/>
                <a:cs typeface="宋体" charset="0"/>
              </a:rPr>
              <a:t>From query, find </a:t>
            </a:r>
            <a:r>
              <a:rPr lang="en-US" altLang="zh-CN" i="1" dirty="0" smtClean="0">
                <a:solidFill>
                  <a:srgbClr val="C00000"/>
                </a:solidFill>
                <a:latin typeface="Calibri" charset="0"/>
                <a:ea typeface="宋体" charset="0"/>
                <a:cs typeface="宋体" charset="0"/>
              </a:rPr>
              <a:t>b2</a:t>
            </a:r>
            <a:r>
              <a:rPr lang="en-US" altLang="zh-CN" dirty="0" smtClean="0">
                <a:solidFill>
                  <a:srgbClr val="C00000"/>
                </a:solidFill>
                <a:latin typeface="Calibri" charset="0"/>
                <a:ea typeface="宋体" charset="0"/>
                <a:cs typeface="宋体" charset="0"/>
              </a:rPr>
              <a:t> </a:t>
            </a:r>
            <a:r>
              <a:rPr lang="en-US" altLang="zh-CN" dirty="0">
                <a:solidFill>
                  <a:srgbClr val="C00000"/>
                </a:solidFill>
                <a:latin typeface="Calibri" charset="0"/>
                <a:ea typeface="宋体" charset="0"/>
                <a:cs typeface="宋体" charset="0"/>
              </a:rPr>
              <a:t>(say </a:t>
            </a:r>
            <a:r>
              <a:rPr lang="en-US" altLang="zh-CN" dirty="0" smtClean="0">
                <a:solidFill>
                  <a:srgbClr val="C00000"/>
                </a:solidFill>
                <a:latin typeface="Calibri" charset="0"/>
                <a:ea typeface="宋体" charset="0"/>
                <a:cs typeface="宋体" charset="0"/>
              </a:rPr>
              <a:t>4</a:t>
            </a:r>
            <a:r>
              <a:rPr lang="en-US" altLang="zh-CN" dirty="0">
                <a:solidFill>
                  <a:srgbClr val="C00000"/>
                </a:solidFill>
                <a:latin typeface="Calibri" charset="0"/>
                <a:ea typeface="宋体" charset="0"/>
                <a:cs typeface="宋体" charset="0"/>
              </a:rPr>
              <a:t>) nearest leaders and their followers.</a:t>
            </a:r>
          </a:p>
          <a:p>
            <a:pPr lvl="1"/>
            <a:r>
              <a:rPr lang="en-US" altLang="zh-CN" dirty="0" smtClean="0">
                <a:latin typeface="Calibri" charset="0"/>
                <a:ea typeface="宋体" charset="0"/>
                <a:cs typeface="宋体" charset="0"/>
              </a:rPr>
              <a:t>In the standard case </a:t>
            </a:r>
            <a:r>
              <a:rPr lang="en-US" altLang="zh-CN" i="1" dirty="0" smtClean="0">
                <a:latin typeface="Calibri" charset="0"/>
                <a:ea typeface="宋体" charset="0"/>
                <a:cs typeface="宋体" charset="0"/>
              </a:rPr>
              <a:t>b1</a:t>
            </a:r>
            <a:r>
              <a:rPr lang="en-US" altLang="zh-CN" dirty="0" smtClean="0">
                <a:latin typeface="Calibri" charset="0"/>
                <a:ea typeface="宋体" charset="0"/>
                <a:cs typeface="宋体" charset="0"/>
              </a:rPr>
              <a:t>=1 and </a:t>
            </a:r>
            <a:r>
              <a:rPr lang="en-US" altLang="zh-CN" i="1" dirty="0" smtClean="0">
                <a:latin typeface="Calibri" charset="0"/>
                <a:ea typeface="宋体" charset="0"/>
                <a:cs typeface="宋体" charset="0"/>
              </a:rPr>
              <a:t>b2</a:t>
            </a:r>
            <a:r>
              <a:rPr lang="en-US" altLang="zh-CN" dirty="0" smtClean="0">
                <a:latin typeface="Calibri" charset="0"/>
                <a:ea typeface="宋体" charset="0"/>
                <a:cs typeface="宋体" charset="0"/>
              </a:rPr>
              <a:t>=1</a:t>
            </a:r>
            <a:endParaRPr lang="en-US" altLang="zh-CN" dirty="0">
              <a:latin typeface="Calibri" charset="0"/>
              <a:ea typeface="宋体" charset="0"/>
              <a:cs typeface="宋体" charset="0"/>
            </a:endParaRPr>
          </a:p>
        </p:txBody>
      </p:sp>
      <p:sp>
        <p:nvSpPr>
          <p:cNvPr id="44036"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742950" indent="-285750" eaLnBrk="0" hangingPunct="0">
              <a:defRPr sz="2400">
                <a:solidFill>
                  <a:schemeClr val="tx1"/>
                </a:solidFill>
                <a:latin typeface="Lucida Sans" charset="0"/>
                <a:ea typeface="Arial Unicode MS" charset="0"/>
                <a:cs typeface="Arial Unicode MS" charset="0"/>
              </a:defRPr>
            </a:lvl2pPr>
            <a:lvl3pPr marL="1143000" indent="-228600" eaLnBrk="0" hangingPunct="0">
              <a:defRPr sz="2400">
                <a:solidFill>
                  <a:schemeClr val="tx1"/>
                </a:solidFill>
                <a:latin typeface="Lucida Sans" charset="0"/>
                <a:ea typeface="Arial Unicode MS" charset="0"/>
                <a:cs typeface="Arial Unicode MS" charset="0"/>
              </a:defRPr>
            </a:lvl3pPr>
            <a:lvl4pPr marL="1600200" indent="-228600" eaLnBrk="0" hangingPunct="0">
              <a:defRPr sz="2400">
                <a:solidFill>
                  <a:schemeClr val="tx1"/>
                </a:solidFill>
                <a:latin typeface="Lucida Sans" charset="0"/>
                <a:ea typeface="Arial Unicode MS" charset="0"/>
                <a:cs typeface="Arial Unicode MS" charset="0"/>
              </a:defRPr>
            </a:lvl4pPr>
            <a:lvl5pPr marL="2057400" indent="-228600" eaLnBrk="0" hangingPunct="0">
              <a:defRPr sz="2400">
                <a:solidFill>
                  <a:schemeClr val="tx1"/>
                </a:solidFill>
                <a:latin typeface="Lucida Sans" charset="0"/>
                <a:ea typeface="Arial Unicode M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7.1.6</a:t>
            </a:r>
          </a:p>
        </p:txBody>
      </p:sp>
    </p:spTree>
    <p:extLst>
      <p:ext uri="{BB962C8B-B14F-4D97-AF65-F5344CB8AC3E}">
        <p14:creationId xmlns:p14="http://schemas.microsoft.com/office/powerpoint/2010/main" val="282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smtClean="0">
                <a:latin typeface="Calibri" charset="0"/>
                <a:ea typeface="ＭＳ Ｐゴシック" charset="0"/>
                <a:cs typeface="ＭＳ Ｐゴシック" charset="0"/>
              </a:rPr>
              <a:t>References and Further Reading</a:t>
            </a:r>
            <a:endParaRPr lang="en-US" dirty="0">
              <a:latin typeface="Calibri" charset="0"/>
              <a:ea typeface="ＭＳ Ｐゴシック" charset="0"/>
              <a:cs typeface="ＭＳ Ｐゴシック" charset="0"/>
            </a:endParaRPr>
          </a:p>
        </p:txBody>
      </p:sp>
      <p:sp>
        <p:nvSpPr>
          <p:cNvPr id="52227" name="Content Placeholder 2"/>
          <p:cNvSpPr>
            <a:spLocks noGrp="1"/>
          </p:cNvSpPr>
          <p:nvPr>
            <p:ph idx="1"/>
          </p:nvPr>
        </p:nvSpPr>
        <p:spPr>
          <a:xfrm>
            <a:off x="457200" y="1752600"/>
            <a:ext cx="6447183" cy="4876800"/>
          </a:xfrm>
        </p:spPr>
        <p:txBody>
          <a:bodyPr/>
          <a:lstStyle/>
          <a:p>
            <a:pPr marL="0" indent="0" eaLnBrk="1" hangingPunct="1">
              <a:buNone/>
            </a:pPr>
            <a:r>
              <a:rPr lang="en-US" dirty="0" smtClean="0">
                <a:latin typeface="Calibri" charset="0"/>
                <a:ea typeface="ＭＳ Ｐゴシック" charset="0"/>
                <a:cs typeface="ＭＳ Ｐゴシック" charset="0"/>
              </a:rPr>
              <a:t>[1] Chapters 6 and 7 of “Introduction to Information Retrieval” </a:t>
            </a:r>
          </a:p>
          <a:p>
            <a:pPr marL="0" indent="0" eaLnBrk="1" hangingPunct="1">
              <a:buNone/>
            </a:pPr>
            <a:endParaRPr lang="en-US" dirty="0" smtClean="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endParaRPr lang="en-US" dirty="0" smtClean="0">
              <a:latin typeface="Calibri" charset="0"/>
              <a:ea typeface="ＭＳ Ｐゴシック" charset="0"/>
              <a:cs typeface="ＭＳ Ｐゴシック" charset="0"/>
            </a:endParaRPr>
          </a:p>
          <a:p>
            <a:pPr marL="0" indent="0">
              <a:buNone/>
            </a:pPr>
            <a:r>
              <a:rPr lang="en-US" dirty="0" smtClean="0">
                <a:latin typeface="Calibri" charset="0"/>
                <a:ea typeface="ＭＳ Ｐゴシック" charset="0"/>
                <a:cs typeface="ＭＳ Ｐゴシック" charset="0"/>
              </a:rPr>
              <a:t>[2] Chapter 7 of “Search Engines: Information Retrieval in practice” </a:t>
            </a:r>
            <a:endParaRPr lang="en-US" dirty="0">
              <a:latin typeface="Calibri" charset="0"/>
              <a:ea typeface="ＭＳ Ｐゴシック" charset="0"/>
              <a:cs typeface="ＭＳ Ｐゴシック" charset="0"/>
            </a:endParaRPr>
          </a:p>
        </p:txBody>
      </p:sp>
      <p:pic>
        <p:nvPicPr>
          <p:cNvPr id="2" name="Bild 1"/>
          <p:cNvPicPr>
            <a:picLocks noChangeAspect="1"/>
          </p:cNvPicPr>
          <p:nvPr/>
        </p:nvPicPr>
        <p:blipFill>
          <a:blip r:embed="rId3"/>
          <a:stretch>
            <a:fillRect/>
          </a:stretch>
        </p:blipFill>
        <p:spPr>
          <a:xfrm>
            <a:off x="7071139" y="3830978"/>
            <a:ext cx="1158461" cy="1506941"/>
          </a:xfrm>
          <a:prstGeom prst="rect">
            <a:avLst/>
          </a:prstGeom>
        </p:spPr>
      </p:pic>
      <p:pic>
        <p:nvPicPr>
          <p:cNvPr id="3" name="Bild 2"/>
          <p:cNvPicPr>
            <a:picLocks noChangeAspect="1"/>
          </p:cNvPicPr>
          <p:nvPr/>
        </p:nvPicPr>
        <p:blipFill>
          <a:blip r:embed="rId4"/>
          <a:stretch>
            <a:fillRect/>
          </a:stretch>
        </p:blipFill>
        <p:spPr>
          <a:xfrm>
            <a:off x="7071139" y="1819412"/>
            <a:ext cx="1158461" cy="1705512"/>
          </a:xfrm>
          <a:prstGeom prst="rect">
            <a:avLst/>
          </a:prstGeom>
        </p:spPr>
      </p:pic>
    </p:spTree>
    <p:extLst>
      <p:ext uri="{BB962C8B-B14F-4D97-AF65-F5344CB8AC3E}">
        <p14:creationId xmlns:p14="http://schemas.microsoft.com/office/powerpoint/2010/main" val="1417712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err="1" smtClean="0">
                <a:latin typeface="Calibri" charset="0"/>
                <a:ea typeface="ＭＳ Ｐゴシック" charset="0"/>
                <a:cs typeface="ＭＳ Ｐゴシック" charset="0"/>
              </a:rPr>
              <a:t>Bachelorarbeit</a:t>
            </a:r>
            <a:endParaRPr lang="en-US" dirty="0">
              <a:latin typeface="Calibri" charset="0"/>
              <a:ea typeface="ＭＳ Ｐゴシック" charset="0"/>
              <a:cs typeface="ＭＳ Ｐゴシック" charset="0"/>
            </a:endParaRPr>
          </a:p>
        </p:txBody>
      </p:sp>
      <p:sp>
        <p:nvSpPr>
          <p:cNvPr id="52227" name="Content Placeholder 2"/>
          <p:cNvSpPr>
            <a:spLocks noGrp="1"/>
          </p:cNvSpPr>
          <p:nvPr>
            <p:ph idx="1"/>
          </p:nvPr>
        </p:nvSpPr>
        <p:spPr>
          <a:xfrm>
            <a:off x="457200" y="1012375"/>
            <a:ext cx="8435975" cy="4876800"/>
          </a:xfrm>
        </p:spPr>
        <p:txBody>
          <a:bodyPr/>
          <a:lstStyle/>
          <a:p>
            <a:pPr marL="0" indent="0" eaLnBrk="1" hangingPunct="1">
              <a:buNone/>
            </a:pPr>
            <a:r>
              <a:rPr lang="en-US" dirty="0" smtClean="0">
                <a:latin typeface="Calibri" charset="0"/>
                <a:ea typeface="ＭＳ Ｐゴシック" charset="0"/>
                <a:cs typeface="ＭＳ Ｐゴシック" charset="0"/>
              </a:rPr>
              <a:t>Benchmark and Analyze of Neural Network IR Models</a:t>
            </a:r>
          </a:p>
          <a:p>
            <a:pPr lvl="1"/>
            <a:r>
              <a:rPr lang="en-US" dirty="0" smtClean="0">
                <a:latin typeface="Calibri" charset="0"/>
                <a:ea typeface="ＭＳ Ｐゴシック" charset="0"/>
                <a:cs typeface="ＭＳ Ｐゴシック" charset="0"/>
              </a:rPr>
              <a:t>The relevance function can be captures by learning from the existing data through neural network models</a:t>
            </a:r>
          </a:p>
          <a:p>
            <a:pPr lvl="1"/>
            <a:r>
              <a:rPr lang="en-US" dirty="0" smtClean="0">
                <a:latin typeface="Calibri" charset="0"/>
                <a:ea typeface="ＭＳ Ｐゴシック" charset="0"/>
                <a:cs typeface="ＭＳ Ｐゴシック" charset="0"/>
              </a:rPr>
              <a:t>The aim is to reproduce and thoroughly analyze the NN models</a:t>
            </a:r>
            <a:endParaRPr lang="en-US" dirty="0">
              <a:latin typeface="Calibri" charset="0"/>
              <a:ea typeface="ＭＳ Ｐゴシック" charset="0"/>
              <a:cs typeface="ＭＳ Ｐゴシック" charset="0"/>
            </a:endParaRPr>
          </a:p>
          <a:p>
            <a:pPr lvl="1"/>
            <a:r>
              <a:rPr lang="en-US" dirty="0" smtClean="0">
                <a:latin typeface="Calibri" charset="0"/>
                <a:ea typeface="ＭＳ Ｐゴシック" charset="0"/>
                <a:cs typeface="ＭＳ Ｐゴシック" charset="0"/>
              </a:rPr>
              <a:t>Requirements: </a:t>
            </a:r>
          </a:p>
          <a:p>
            <a:pPr lvl="2"/>
            <a:r>
              <a:rPr lang="en-US" dirty="0" smtClean="0">
                <a:latin typeface="Calibri" charset="0"/>
                <a:ea typeface="ＭＳ Ｐゴシック" charset="0"/>
                <a:cs typeface="ＭＳ Ｐゴシック" charset="0"/>
              </a:rPr>
              <a:t>good </a:t>
            </a:r>
            <a:r>
              <a:rPr lang="en-US" dirty="0">
                <a:latin typeface="Calibri" charset="0"/>
                <a:ea typeface="ＭＳ Ｐゴシック" charset="0"/>
                <a:cs typeface="ＭＳ Ｐゴシック" charset="0"/>
              </a:rPr>
              <a:t>programming as well as analytical skills</a:t>
            </a:r>
            <a:endParaRPr lang="en-US" dirty="0" smtClean="0">
              <a:latin typeface="Calibri" charset="0"/>
              <a:ea typeface="ＭＳ Ｐゴシック" charset="0"/>
              <a:cs typeface="ＭＳ Ｐゴシック" charset="0"/>
            </a:endParaRPr>
          </a:p>
          <a:p>
            <a:pPr lvl="2"/>
            <a:r>
              <a:rPr lang="en-US" dirty="0" smtClean="0">
                <a:latin typeface="Calibri" charset="0"/>
                <a:ea typeface="ＭＳ Ｐゴシック" charset="0"/>
                <a:cs typeface="ＭＳ Ｐゴシック" charset="0"/>
              </a:rPr>
              <a:t>keen to learning, coding,  and experimenting</a:t>
            </a:r>
          </a:p>
          <a:p>
            <a:pPr lvl="2"/>
            <a:r>
              <a:rPr lang="en-US" dirty="0" smtClean="0">
                <a:latin typeface="Calibri" charset="0"/>
                <a:ea typeface="ＭＳ Ｐゴシック" charset="0"/>
                <a:cs typeface="ＭＳ Ｐゴシック" charset="0"/>
              </a:rPr>
              <a:t>good performance in IR course</a:t>
            </a:r>
            <a:endParaRPr lang="en-US" dirty="0">
              <a:latin typeface="Calibri" charset="0"/>
              <a:ea typeface="ＭＳ Ｐゴシック" charset="0"/>
              <a:cs typeface="ＭＳ Ｐゴシック" charset="0"/>
            </a:endParaRPr>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338" y="3937564"/>
            <a:ext cx="6265862" cy="2423323"/>
          </a:xfrm>
          <a:prstGeom prst="rect">
            <a:avLst/>
          </a:prstGeom>
        </p:spPr>
      </p:pic>
      <p:sp>
        <p:nvSpPr>
          <p:cNvPr id="5" name="Rechteck 4"/>
          <p:cNvSpPr/>
          <p:nvPr/>
        </p:nvSpPr>
        <p:spPr>
          <a:xfrm>
            <a:off x="296625" y="6215750"/>
            <a:ext cx="3776227" cy="369332"/>
          </a:xfrm>
          <a:prstGeom prst="rect">
            <a:avLst/>
          </a:prstGeom>
        </p:spPr>
        <p:txBody>
          <a:bodyPr wrap="none">
            <a:spAutoFit/>
          </a:bodyPr>
          <a:lstStyle/>
          <a:p>
            <a:r>
              <a:rPr lang="en-US" dirty="0" smtClean="0">
                <a:latin typeface="Calibri" charset="0"/>
                <a:ea typeface="ＭＳ Ｐゴシック" charset="0"/>
                <a:cs typeface="ＭＳ Ｐゴシック" charset="0"/>
              </a:rPr>
              <a:t>Contact: </a:t>
            </a:r>
            <a:r>
              <a:rPr lang="en-US" dirty="0" err="1" smtClean="0">
                <a:latin typeface="Calibri" charset="0"/>
                <a:ea typeface="ＭＳ Ｐゴシック" charset="0"/>
                <a:cs typeface="ＭＳ Ｐゴシック" charset="0"/>
              </a:rPr>
              <a:t>navid.rekabsaz@tuwien.ac.at</a:t>
            </a:r>
            <a:endParaRPr lang="en-US" dirty="0"/>
          </a:p>
        </p:txBody>
      </p:sp>
    </p:spTree>
    <p:extLst>
      <p:ext uri="{BB962C8B-B14F-4D97-AF65-F5344CB8AC3E}">
        <p14:creationId xmlns:p14="http://schemas.microsoft.com/office/powerpoint/2010/main" val="1637537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u="sng" dirty="0" smtClean="0">
                <a:latin typeface="Calibri" charset="0"/>
                <a:ea typeface="Calibri" charset="0"/>
                <a:cs typeface="Calibri" charset="0"/>
              </a:rPr>
              <a:t>Recap of last lecture</a:t>
            </a:r>
          </a:p>
          <a:p>
            <a:r>
              <a:rPr lang="en-US" sz="2800" dirty="0" smtClean="0">
                <a:latin typeface="Calibri" charset="0"/>
                <a:ea typeface="Calibri" charset="0"/>
                <a:cs typeface="Calibri" charset="0"/>
              </a:rPr>
              <a:t>Scoring and Retrieval Models</a:t>
            </a:r>
          </a:p>
          <a:p>
            <a:pPr lvl="1"/>
            <a:r>
              <a:rPr lang="en-US" sz="2400" dirty="0" smtClean="0">
                <a:solidFill>
                  <a:schemeClr val="bg1">
                    <a:lumMod val="65000"/>
                  </a:schemeClr>
                </a:solidFill>
                <a:latin typeface="Calibri" charset="0"/>
                <a:ea typeface="Calibri" charset="0"/>
                <a:cs typeface="Calibri" charset="0"/>
              </a:rPr>
              <a:t>Boolean Retrieval (last lecture)</a:t>
            </a:r>
            <a:endParaRPr lang="en-US" sz="2400" dirty="0" smtClean="0">
              <a:latin typeface="Calibri" charset="0"/>
              <a:ea typeface="Calibri" charset="0"/>
              <a:cs typeface="Calibri" charset="0"/>
            </a:endParaRPr>
          </a:p>
          <a:p>
            <a:pPr lvl="1"/>
            <a:r>
              <a:rPr lang="en-US" sz="2400" dirty="0" smtClean="0">
                <a:latin typeface="Calibri" charset="0"/>
                <a:ea typeface="Calibri" charset="0"/>
                <a:cs typeface="Calibri" charset="0"/>
              </a:rPr>
              <a:t>Vector-Space Model (this lecture)</a:t>
            </a:r>
          </a:p>
          <a:p>
            <a:pPr lvl="1"/>
            <a:r>
              <a:rPr lang="en-US" sz="2400" dirty="0" smtClean="0">
                <a:solidFill>
                  <a:schemeClr val="bg1">
                    <a:lumMod val="65000"/>
                  </a:schemeClr>
                </a:solidFill>
                <a:latin typeface="Calibri" charset="0"/>
                <a:ea typeface="Calibri" charset="0"/>
                <a:cs typeface="Calibri" charset="0"/>
              </a:rPr>
              <a:t>Probabilistic Retrieval Models (upcoming lectures)</a:t>
            </a:r>
          </a:p>
          <a:p>
            <a:r>
              <a:rPr lang="en-US" sz="2800" dirty="0" smtClean="0">
                <a:latin typeface="Calibri" charset="0"/>
                <a:ea typeface="Calibri" charset="0"/>
                <a:cs typeface="Calibri" charset="0"/>
              </a:rPr>
              <a:t>Efficient scoring and ranking</a:t>
            </a:r>
          </a:p>
          <a:p>
            <a:endParaRPr lang="en-US" sz="2800" dirty="0">
              <a:solidFill>
                <a:schemeClr val="bg1">
                  <a:lumMod val="65000"/>
                </a:schemeClr>
              </a:solidFill>
              <a:latin typeface="Calibri" charset="0"/>
              <a:ea typeface="Calibri" charset="0"/>
              <a:cs typeface="Calibri" charset="0"/>
            </a:endParaRPr>
          </a:p>
        </p:txBody>
      </p:sp>
    </p:spTree>
    <p:extLst>
      <p:ext uri="{BB962C8B-B14F-4D97-AF65-F5344CB8AC3E}">
        <p14:creationId xmlns:p14="http://schemas.microsoft.com/office/powerpoint/2010/main" val="561903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Assignment 1</a:t>
            </a:r>
            <a:br>
              <a:rPr lang="en-US" dirty="0" smtClean="0"/>
            </a:br>
            <a:r>
              <a:rPr lang="en-US" dirty="0" smtClean="0"/>
              <a:t> </a:t>
            </a:r>
            <a:br>
              <a:rPr lang="en-US" dirty="0" smtClean="0"/>
            </a:br>
            <a:r>
              <a:rPr lang="en-US" dirty="0" err="1" smtClean="0"/>
              <a:t>Solr</a:t>
            </a:r>
            <a:r>
              <a:rPr lang="en-US" dirty="0" smtClean="0"/>
              <a:t> Workshop</a:t>
            </a:r>
            <a:endParaRPr lang="en-US" dirty="0"/>
          </a:p>
        </p:txBody>
      </p:sp>
      <p:sp>
        <p:nvSpPr>
          <p:cNvPr id="3" name="Untertitel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2070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Assignment 1</a:t>
            </a:r>
            <a:endParaRPr lang="en-GB" dirty="0"/>
          </a:p>
        </p:txBody>
      </p:sp>
      <p:sp>
        <p:nvSpPr>
          <p:cNvPr id="4099" name="Rectangle 3"/>
          <p:cNvSpPr>
            <a:spLocks noGrp="1" noChangeArrowheads="1"/>
          </p:cNvSpPr>
          <p:nvPr>
            <p:ph idx="1"/>
          </p:nvPr>
        </p:nvSpPr>
        <p:spPr/>
        <p:txBody>
          <a:bodyPr>
            <a:noAutofit/>
          </a:bodyPr>
          <a:lstStyle/>
          <a:p>
            <a:pPr>
              <a:lnSpc>
                <a:spcPct val="80000"/>
              </a:lnSpc>
            </a:pPr>
            <a:r>
              <a:rPr lang="en-US" sz="2800" dirty="0" smtClean="0">
                <a:latin typeface="Calibri" charset="0"/>
                <a:ea typeface="Calibri" charset="0"/>
                <a:cs typeface="Calibri" charset="0"/>
              </a:rPr>
              <a:t>TREC 8 </a:t>
            </a:r>
            <a:r>
              <a:rPr lang="en-US" sz="2800" dirty="0" err="1" smtClean="0">
                <a:latin typeface="Calibri" charset="0"/>
                <a:ea typeface="Calibri" charset="0"/>
                <a:cs typeface="Calibri" charset="0"/>
              </a:rPr>
              <a:t>Adhoc</a:t>
            </a:r>
            <a:r>
              <a:rPr lang="en-US" sz="2800" dirty="0" smtClean="0">
                <a:latin typeface="Calibri" charset="0"/>
                <a:ea typeface="Calibri" charset="0"/>
                <a:cs typeface="Calibri" charset="0"/>
              </a:rPr>
              <a:t> test collection</a:t>
            </a:r>
          </a:p>
          <a:p>
            <a:pPr lvl="1">
              <a:lnSpc>
                <a:spcPct val="80000"/>
              </a:lnSpc>
            </a:pPr>
            <a:r>
              <a:rPr lang="en-US" sz="2400" dirty="0" smtClean="0">
                <a:latin typeface="Calibri" charset="0"/>
                <a:ea typeface="Calibri" charset="0"/>
                <a:cs typeface="Calibri" charset="0"/>
              </a:rPr>
              <a:t>includes documents, queries, and relevance assessments</a:t>
            </a:r>
          </a:p>
          <a:p>
            <a:pPr lvl="1">
              <a:lnSpc>
                <a:spcPct val="80000"/>
              </a:lnSpc>
            </a:pPr>
            <a:endParaRPr lang="en-US" sz="2400" dirty="0" smtClean="0">
              <a:latin typeface="Calibri" charset="0"/>
              <a:ea typeface="Calibri" charset="0"/>
              <a:cs typeface="Calibri" charset="0"/>
            </a:endParaRPr>
          </a:p>
          <a:p>
            <a:pPr>
              <a:lnSpc>
                <a:spcPct val="80000"/>
              </a:lnSpc>
            </a:pPr>
            <a:r>
              <a:rPr lang="en-US" sz="2800" dirty="0" smtClean="0">
                <a:latin typeface="Calibri" charset="0"/>
                <a:ea typeface="Calibri" charset="0"/>
                <a:cs typeface="Calibri" charset="0"/>
              </a:rPr>
              <a:t>Four parts</a:t>
            </a:r>
          </a:p>
          <a:p>
            <a:pPr lvl="1">
              <a:lnSpc>
                <a:spcPct val="80000"/>
              </a:lnSpc>
            </a:pPr>
            <a:r>
              <a:rPr lang="en-US" sz="2400" dirty="0" smtClean="0">
                <a:latin typeface="Calibri" charset="0"/>
                <a:ea typeface="Calibri" charset="0"/>
                <a:cs typeface="Calibri" charset="0"/>
              </a:rPr>
              <a:t>Indexing</a:t>
            </a:r>
          </a:p>
          <a:p>
            <a:pPr lvl="1">
              <a:lnSpc>
                <a:spcPct val="80000"/>
              </a:lnSpc>
            </a:pPr>
            <a:r>
              <a:rPr lang="en-US" sz="2400" dirty="0" smtClean="0">
                <a:latin typeface="Calibri" charset="0"/>
                <a:ea typeface="Calibri" charset="0"/>
                <a:cs typeface="Calibri" charset="0"/>
              </a:rPr>
              <a:t>Search and manual judgment</a:t>
            </a:r>
          </a:p>
          <a:p>
            <a:pPr lvl="1">
              <a:lnSpc>
                <a:spcPct val="80000"/>
              </a:lnSpc>
            </a:pPr>
            <a:r>
              <a:rPr lang="en-US" sz="2400" dirty="0" smtClean="0">
                <a:latin typeface="Calibri" charset="0"/>
                <a:ea typeface="Calibri" charset="0"/>
                <a:cs typeface="Calibri" charset="0"/>
              </a:rPr>
              <a:t>Evaluation</a:t>
            </a:r>
          </a:p>
          <a:p>
            <a:pPr lvl="1">
              <a:lnSpc>
                <a:spcPct val="80000"/>
              </a:lnSpc>
            </a:pPr>
            <a:r>
              <a:rPr lang="en-US" sz="2400" dirty="0" smtClean="0">
                <a:latin typeface="Calibri" charset="0"/>
                <a:ea typeface="Calibri" charset="0"/>
                <a:cs typeface="Calibri" charset="0"/>
              </a:rPr>
              <a:t>Improving the retrieval model</a:t>
            </a:r>
          </a:p>
          <a:p>
            <a:pPr lvl="1">
              <a:lnSpc>
                <a:spcPct val="80000"/>
              </a:lnSpc>
            </a:pPr>
            <a:endParaRPr lang="en-US" sz="2400" dirty="0" smtClean="0">
              <a:latin typeface="Calibri" charset="0"/>
              <a:ea typeface="Calibri" charset="0"/>
              <a:cs typeface="Calibri" charset="0"/>
            </a:endParaRPr>
          </a:p>
          <a:p>
            <a:pPr>
              <a:lnSpc>
                <a:spcPct val="80000"/>
              </a:lnSpc>
            </a:pPr>
            <a:r>
              <a:rPr lang="en-US" sz="2800" dirty="0" smtClean="0">
                <a:latin typeface="Calibri" charset="0"/>
                <a:ea typeface="Calibri" charset="0"/>
                <a:cs typeface="Calibri" charset="0"/>
              </a:rPr>
              <a:t>Submission on TUWEL by December 14th 23:00 !</a:t>
            </a:r>
          </a:p>
          <a:p>
            <a:pPr lvl="1">
              <a:lnSpc>
                <a:spcPct val="80000"/>
              </a:lnSpc>
            </a:pPr>
            <a:r>
              <a:rPr lang="en-US" sz="2400" dirty="0" smtClean="0">
                <a:latin typeface="Calibri" charset="0"/>
                <a:ea typeface="Calibri" charset="0"/>
                <a:cs typeface="Calibri" charset="0"/>
              </a:rPr>
              <a:t>Don‘t underestimate running times!</a:t>
            </a:r>
          </a:p>
          <a:p>
            <a:pPr lvl="1">
              <a:lnSpc>
                <a:spcPct val="80000"/>
              </a:lnSpc>
            </a:pPr>
            <a:r>
              <a:rPr lang="en-US" sz="2400" dirty="0" smtClean="0">
                <a:latin typeface="Calibri" charset="0"/>
                <a:ea typeface="Calibri" charset="0"/>
                <a:cs typeface="Calibri" charset="0"/>
              </a:rPr>
              <a:t>Submission by handing in during a lab</a:t>
            </a:r>
          </a:p>
          <a:p>
            <a:pPr lvl="2">
              <a:lnSpc>
                <a:spcPct val="80000"/>
              </a:lnSpc>
            </a:pPr>
            <a:r>
              <a:rPr lang="en-US" sz="2400" dirty="0" smtClean="0">
                <a:latin typeface="Calibri" charset="0"/>
                <a:ea typeface="Calibri" charset="0"/>
                <a:cs typeface="Calibri" charset="0"/>
              </a:rPr>
              <a:t>walk through with lab coordinator</a:t>
            </a:r>
          </a:p>
          <a:p>
            <a:pPr lvl="2">
              <a:lnSpc>
                <a:spcPct val="80000"/>
              </a:lnSpc>
            </a:pPr>
            <a:r>
              <a:rPr lang="en-US" sz="2400" dirty="0" smtClean="0">
                <a:latin typeface="Calibri" charset="0"/>
                <a:ea typeface="Calibri" charset="0"/>
                <a:cs typeface="Calibri" charset="0"/>
              </a:rPr>
              <a:t>bring your own notebook</a:t>
            </a:r>
          </a:p>
        </p:txBody>
      </p:sp>
    </p:spTree>
    <p:extLst>
      <p:ext uri="{BB962C8B-B14F-4D97-AF65-F5344CB8AC3E}">
        <p14:creationId xmlns:p14="http://schemas.microsoft.com/office/powerpoint/2010/main" val="8616126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Lucene</a:t>
            </a:r>
            <a:r>
              <a:rPr lang="en-US" dirty="0" smtClean="0"/>
              <a:t> Ecosystem</a:t>
            </a:r>
            <a:endParaRPr lang="en-US" dirty="0"/>
          </a:p>
        </p:txBody>
      </p:sp>
      <p:cxnSp>
        <p:nvCxnSpPr>
          <p:cNvPr id="12" name="Gerade Verbindung mit Pfeil 11"/>
          <p:cNvCxnSpPr/>
          <p:nvPr/>
        </p:nvCxnSpPr>
        <p:spPr>
          <a:xfrm flipH="1" flipV="1">
            <a:off x="3541222" y="2623341"/>
            <a:ext cx="2061557" cy="1050884"/>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6467302" y="2514896"/>
            <a:ext cx="973514" cy="1159329"/>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Bild 16"/>
          <p:cNvPicPr>
            <a:picLocks noChangeAspect="1"/>
          </p:cNvPicPr>
          <p:nvPr/>
        </p:nvPicPr>
        <p:blipFill>
          <a:blip r:embed="rId3"/>
          <a:stretch>
            <a:fillRect/>
          </a:stretch>
        </p:blipFill>
        <p:spPr>
          <a:xfrm>
            <a:off x="297641" y="3564017"/>
            <a:ext cx="3060700" cy="1016000"/>
          </a:xfrm>
          <a:prstGeom prst="rect">
            <a:avLst/>
          </a:prstGeom>
        </p:spPr>
      </p:pic>
      <p:pic>
        <p:nvPicPr>
          <p:cNvPr id="19" name="Bild 18"/>
          <p:cNvPicPr>
            <a:picLocks noChangeAspect="1"/>
          </p:cNvPicPr>
          <p:nvPr/>
        </p:nvPicPr>
        <p:blipFill>
          <a:blip r:embed="rId4"/>
          <a:stretch>
            <a:fillRect/>
          </a:stretch>
        </p:blipFill>
        <p:spPr>
          <a:xfrm>
            <a:off x="2435909" y="4885838"/>
            <a:ext cx="2997200" cy="635000"/>
          </a:xfrm>
          <a:prstGeom prst="rect">
            <a:avLst/>
          </a:prstGeom>
        </p:spPr>
      </p:pic>
      <p:pic>
        <p:nvPicPr>
          <p:cNvPr id="10" name="Picture 3"/>
          <p:cNvPicPr>
            <a:picLocks noChangeAspect="1"/>
          </p:cNvPicPr>
          <p:nvPr/>
        </p:nvPicPr>
        <p:blipFill rotWithShape="1">
          <a:blip r:embed="rId5"/>
          <a:srcRect l="18056" t="60945"/>
          <a:stretch/>
        </p:blipFill>
        <p:spPr>
          <a:xfrm>
            <a:off x="3801451" y="3813619"/>
            <a:ext cx="4329279" cy="743989"/>
          </a:xfrm>
          <a:prstGeom prst="rect">
            <a:avLst/>
          </a:prstGeom>
        </p:spPr>
      </p:pic>
      <p:pic>
        <p:nvPicPr>
          <p:cNvPr id="11" name="Picture 4"/>
          <p:cNvPicPr>
            <a:picLocks noChangeAspect="1"/>
          </p:cNvPicPr>
          <p:nvPr/>
        </p:nvPicPr>
        <p:blipFill>
          <a:blip r:embed="rId6"/>
          <a:stretch>
            <a:fillRect/>
          </a:stretch>
        </p:blipFill>
        <p:spPr>
          <a:xfrm>
            <a:off x="1977391" y="921879"/>
            <a:ext cx="2761900" cy="1395641"/>
          </a:xfrm>
          <a:prstGeom prst="rect">
            <a:avLst/>
          </a:prstGeom>
        </p:spPr>
      </p:pic>
      <p:pic>
        <p:nvPicPr>
          <p:cNvPr id="13" name="Picture 5"/>
          <p:cNvPicPr>
            <a:picLocks noChangeAspect="1"/>
          </p:cNvPicPr>
          <p:nvPr/>
        </p:nvPicPr>
        <p:blipFill>
          <a:blip r:embed="rId7"/>
          <a:stretch>
            <a:fillRect/>
          </a:stretch>
        </p:blipFill>
        <p:spPr>
          <a:xfrm>
            <a:off x="5481720" y="1136935"/>
            <a:ext cx="3411455" cy="1170129"/>
          </a:xfrm>
          <a:prstGeom prst="rect">
            <a:avLst/>
          </a:prstGeom>
        </p:spPr>
      </p:pic>
    </p:spTree>
    <p:extLst>
      <p:ext uri="{BB962C8B-B14F-4D97-AF65-F5344CB8AC3E}">
        <p14:creationId xmlns:p14="http://schemas.microsoft.com/office/powerpoint/2010/main" val="16507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Lucene</a:t>
            </a:r>
            <a:endParaRPr lang="en-US" dirty="0"/>
          </a:p>
        </p:txBody>
      </p:sp>
      <p:sp>
        <p:nvSpPr>
          <p:cNvPr id="3" name="Content Placeholder 2"/>
          <p:cNvSpPr>
            <a:spLocks noGrp="1"/>
          </p:cNvSpPr>
          <p:nvPr>
            <p:ph idx="1"/>
          </p:nvPr>
        </p:nvSpPr>
        <p:spPr/>
        <p:txBody>
          <a:bodyPr/>
          <a:lstStyle/>
          <a:p>
            <a:r>
              <a:rPr lang="en-US" sz="2800" dirty="0">
                <a:latin typeface="Calibri" charset="0"/>
                <a:ea typeface="Calibri" charset="0"/>
                <a:cs typeface="Calibri" charset="0"/>
              </a:rPr>
              <a:t>http://</a:t>
            </a:r>
            <a:r>
              <a:rPr lang="en-US" sz="2800" dirty="0" err="1">
                <a:latin typeface="Calibri" charset="0"/>
                <a:ea typeface="Calibri" charset="0"/>
                <a:cs typeface="Calibri" charset="0"/>
              </a:rPr>
              <a:t>lucene.apache.org</a:t>
            </a:r>
            <a:endParaRPr lang="en-US" sz="2800" dirty="0">
              <a:latin typeface="Calibri" charset="0"/>
              <a:ea typeface="Calibri" charset="0"/>
              <a:cs typeface="Calibri" charset="0"/>
            </a:endParaRPr>
          </a:p>
          <a:p>
            <a:r>
              <a:rPr lang="en-US" sz="2800" dirty="0" smtClean="0">
                <a:latin typeface="Calibri" charset="0"/>
                <a:ea typeface="Calibri" charset="0"/>
                <a:cs typeface="Calibri" charset="0"/>
              </a:rPr>
              <a:t>The core of information retrieval</a:t>
            </a:r>
          </a:p>
          <a:p>
            <a:pPr lvl="1"/>
            <a:r>
              <a:rPr lang="en-US" sz="2400" dirty="0" smtClean="0">
                <a:latin typeface="Calibri" charset="0"/>
                <a:ea typeface="Calibri" charset="0"/>
                <a:cs typeface="Calibri" charset="0"/>
              </a:rPr>
              <a:t>text processing</a:t>
            </a:r>
          </a:p>
          <a:p>
            <a:pPr lvl="1"/>
            <a:r>
              <a:rPr lang="en-US" sz="2400" dirty="0" smtClean="0">
                <a:latin typeface="Calibri" charset="0"/>
                <a:ea typeface="Calibri" charset="0"/>
                <a:cs typeface="Calibri" charset="0"/>
              </a:rPr>
              <a:t>indexing</a:t>
            </a:r>
          </a:p>
          <a:p>
            <a:pPr lvl="1"/>
            <a:r>
              <a:rPr lang="en-US" sz="2400" dirty="0" smtClean="0">
                <a:latin typeface="Calibri" charset="0"/>
                <a:ea typeface="Calibri" charset="0"/>
                <a:cs typeface="Calibri" charset="0"/>
              </a:rPr>
              <a:t>scoring - ranking</a:t>
            </a:r>
            <a:endParaRPr lang="en-US" sz="2400" dirty="0">
              <a:latin typeface="Calibri" charset="0"/>
              <a:ea typeface="Calibri" charset="0"/>
              <a:cs typeface="Calibri" charset="0"/>
            </a:endParaRPr>
          </a:p>
        </p:txBody>
      </p:sp>
      <p:pic>
        <p:nvPicPr>
          <p:cNvPr id="5" name="Picture 3"/>
          <p:cNvPicPr>
            <a:picLocks noChangeAspect="1"/>
          </p:cNvPicPr>
          <p:nvPr/>
        </p:nvPicPr>
        <p:blipFill rotWithShape="1">
          <a:blip r:embed="rId2"/>
          <a:srcRect l="18056" t="60945"/>
          <a:stretch/>
        </p:blipFill>
        <p:spPr>
          <a:xfrm>
            <a:off x="1557338" y="4063000"/>
            <a:ext cx="6831622" cy="1174018"/>
          </a:xfrm>
          <a:prstGeom prst="rect">
            <a:avLst/>
          </a:prstGeom>
        </p:spPr>
      </p:pic>
    </p:spTree>
    <p:extLst>
      <p:ext uri="{BB962C8B-B14F-4D97-AF65-F5344CB8AC3E}">
        <p14:creationId xmlns:p14="http://schemas.microsoft.com/office/powerpoint/2010/main" val="20894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2"/>
              </a:rPr>
              <a:t>http://lucene.apache.org/core/6_2_1/core/overview-summary.html#</a:t>
            </a:r>
            <a:r>
              <a:rPr lang="en-US" dirty="0" smtClean="0">
                <a:hlinkClick r:id="rId2"/>
              </a:rPr>
              <a:t>overview.description</a:t>
            </a:r>
            <a:endParaRPr lang="en-US" dirty="0" smtClean="0"/>
          </a:p>
          <a:p>
            <a:r>
              <a:rPr lang="en-US" b="1" dirty="0" err="1" smtClean="0"/>
              <a:t>org.apache.lucene.analysis</a:t>
            </a:r>
            <a:r>
              <a:rPr lang="en-US" dirty="0"/>
              <a:t>	</a:t>
            </a:r>
            <a:r>
              <a:rPr lang="en-US" dirty="0" smtClean="0"/>
              <a:t>Text </a:t>
            </a:r>
            <a:r>
              <a:rPr lang="en-US" dirty="0"/>
              <a:t>analysis.</a:t>
            </a:r>
          </a:p>
          <a:p>
            <a:r>
              <a:rPr lang="en-US" b="1" dirty="0" err="1"/>
              <a:t>org.apache.lucene.analysis.standard</a:t>
            </a:r>
            <a:r>
              <a:rPr lang="en-US" dirty="0"/>
              <a:t>	</a:t>
            </a:r>
            <a:r>
              <a:rPr lang="en-US" dirty="0" smtClean="0"/>
              <a:t>Fast</a:t>
            </a:r>
            <a:r>
              <a:rPr lang="en-US" dirty="0"/>
              <a:t>, general-purpose grammar-based </a:t>
            </a:r>
            <a:r>
              <a:rPr lang="en-US" dirty="0" err="1"/>
              <a:t>tokenizer</a:t>
            </a:r>
            <a:r>
              <a:rPr lang="en-US" dirty="0"/>
              <a:t> </a:t>
            </a:r>
            <a:r>
              <a:rPr lang="en-US" dirty="0" err="1"/>
              <a:t>StandardTokenizer</a:t>
            </a:r>
            <a:r>
              <a:rPr lang="en-US" dirty="0"/>
              <a:t> implements the Word Break rules from the Unicode Text Segmentation algorithm, as specified in Unicode Standard Annex #29.</a:t>
            </a:r>
          </a:p>
          <a:p>
            <a:r>
              <a:rPr lang="en-US" b="1" dirty="0" err="1"/>
              <a:t>org.apache.lucene.analysis.tokenattributes</a:t>
            </a:r>
            <a:r>
              <a:rPr lang="en-US" dirty="0"/>
              <a:t>	</a:t>
            </a:r>
            <a:r>
              <a:rPr lang="en-US" dirty="0" smtClean="0"/>
              <a:t>General</a:t>
            </a:r>
            <a:r>
              <a:rPr lang="en-US" dirty="0"/>
              <a:t>-purpose attributes for text analysis.</a:t>
            </a:r>
          </a:p>
          <a:p>
            <a:r>
              <a:rPr lang="en-US" b="1" dirty="0" err="1"/>
              <a:t>org.apache.lucene.codecs</a:t>
            </a:r>
            <a:r>
              <a:rPr lang="en-US" dirty="0"/>
              <a:t>	</a:t>
            </a:r>
            <a:r>
              <a:rPr lang="en-US" dirty="0" smtClean="0"/>
              <a:t>Codecs </a:t>
            </a:r>
            <a:r>
              <a:rPr lang="en-US" dirty="0"/>
              <a:t>API: API for customization of the encoding and structure of the index.</a:t>
            </a:r>
          </a:p>
          <a:p>
            <a:r>
              <a:rPr lang="en-US" b="1" dirty="0" err="1"/>
              <a:t>org.apache.lucene.codecs.blocktree</a:t>
            </a:r>
            <a:r>
              <a:rPr lang="en-US" dirty="0"/>
              <a:t>	</a:t>
            </a:r>
            <a:r>
              <a:rPr lang="en-US" dirty="0" err="1" smtClean="0"/>
              <a:t>BlockTree</a:t>
            </a:r>
            <a:r>
              <a:rPr lang="en-US" dirty="0" smtClean="0"/>
              <a:t> </a:t>
            </a:r>
            <a:r>
              <a:rPr lang="en-US" dirty="0"/>
              <a:t>terms dictionary.</a:t>
            </a:r>
          </a:p>
          <a:p>
            <a:r>
              <a:rPr lang="en-US" b="1" dirty="0" err="1"/>
              <a:t>org.apache.lucene.codecs.compressing</a:t>
            </a:r>
            <a:r>
              <a:rPr lang="en-US" dirty="0"/>
              <a:t>	</a:t>
            </a:r>
            <a:r>
              <a:rPr lang="en-US" dirty="0" err="1" smtClean="0"/>
              <a:t>StoredFieldsFormat</a:t>
            </a:r>
            <a:r>
              <a:rPr lang="en-US" dirty="0" smtClean="0"/>
              <a:t> </a:t>
            </a:r>
            <a:r>
              <a:rPr lang="en-US" dirty="0"/>
              <a:t>that allows cross-document and cross-field compression of stored fields.</a:t>
            </a:r>
          </a:p>
          <a:p>
            <a:r>
              <a:rPr lang="en-US" b="1" dirty="0" smtClean="0"/>
              <a:t>org.apache.lucene.codecs.lucene62</a:t>
            </a:r>
            <a:r>
              <a:rPr lang="en-US" dirty="0"/>
              <a:t>	</a:t>
            </a:r>
            <a:r>
              <a:rPr lang="en-US" dirty="0" smtClean="0"/>
              <a:t>Components </a:t>
            </a:r>
            <a:r>
              <a:rPr lang="en-US" dirty="0"/>
              <a:t>from the </a:t>
            </a:r>
            <a:r>
              <a:rPr lang="en-US" dirty="0" err="1"/>
              <a:t>Lucene</a:t>
            </a:r>
            <a:r>
              <a:rPr lang="en-US" dirty="0"/>
              <a:t> 6.2 index format See org.apache.lucene.codecs.lucene62 for an overview of the index format.</a:t>
            </a:r>
          </a:p>
          <a:p>
            <a:r>
              <a:rPr lang="en-US" b="1" dirty="0" err="1"/>
              <a:t>org.apache.lucene.codecs.perfield</a:t>
            </a:r>
            <a:r>
              <a:rPr lang="en-US" dirty="0"/>
              <a:t>	</a:t>
            </a:r>
            <a:r>
              <a:rPr lang="en-US" dirty="0" smtClean="0"/>
              <a:t>Postings </a:t>
            </a:r>
            <a:r>
              <a:rPr lang="en-US" dirty="0"/>
              <a:t>format that can delegate to different formats per-field.</a:t>
            </a:r>
          </a:p>
          <a:p>
            <a:r>
              <a:rPr lang="en-US" b="1" dirty="0" err="1"/>
              <a:t>org.apache.lucene.document</a:t>
            </a:r>
            <a:r>
              <a:rPr lang="en-US" dirty="0"/>
              <a:t>	</a:t>
            </a:r>
            <a:r>
              <a:rPr lang="en-US" dirty="0" smtClean="0"/>
              <a:t>The </a:t>
            </a:r>
            <a:r>
              <a:rPr lang="en-US" dirty="0"/>
              <a:t>logical representation of a Document for indexing and searching.</a:t>
            </a:r>
          </a:p>
          <a:p>
            <a:r>
              <a:rPr lang="en-US" b="1" dirty="0" err="1"/>
              <a:t>org.apache.lucene.geo</a:t>
            </a:r>
            <a:r>
              <a:rPr lang="en-US" dirty="0"/>
              <a:t>	</a:t>
            </a:r>
            <a:r>
              <a:rPr lang="en-US" dirty="0" smtClean="0"/>
              <a:t>Geospatial </a:t>
            </a:r>
            <a:r>
              <a:rPr lang="en-US" dirty="0"/>
              <a:t>Utility Implementations for </a:t>
            </a:r>
            <a:r>
              <a:rPr lang="en-US" dirty="0" err="1"/>
              <a:t>Lucene</a:t>
            </a:r>
            <a:r>
              <a:rPr lang="en-US" dirty="0"/>
              <a:t> Core</a:t>
            </a:r>
          </a:p>
          <a:p>
            <a:r>
              <a:rPr lang="en-US" b="1" dirty="0" err="1"/>
              <a:t>org.apache.lucene.index</a:t>
            </a:r>
            <a:r>
              <a:rPr lang="en-US" dirty="0"/>
              <a:t>	</a:t>
            </a:r>
            <a:r>
              <a:rPr lang="en-US" dirty="0" smtClean="0"/>
              <a:t>Code </a:t>
            </a:r>
            <a:r>
              <a:rPr lang="en-US" dirty="0"/>
              <a:t>to maintain and access indices.</a:t>
            </a:r>
          </a:p>
          <a:p>
            <a:r>
              <a:rPr lang="en-US" b="1" dirty="0" err="1"/>
              <a:t>org.apache.lucene.search</a:t>
            </a:r>
            <a:r>
              <a:rPr lang="en-US" dirty="0"/>
              <a:t>	</a:t>
            </a:r>
            <a:r>
              <a:rPr lang="en-US" dirty="0" smtClean="0"/>
              <a:t>Code </a:t>
            </a:r>
            <a:r>
              <a:rPr lang="en-US" dirty="0"/>
              <a:t>to search indices.</a:t>
            </a:r>
          </a:p>
          <a:p>
            <a:r>
              <a:rPr lang="en-US" b="1" dirty="0" err="1"/>
              <a:t>org.apache.lucene.search.similarities</a:t>
            </a:r>
            <a:r>
              <a:rPr lang="en-US" dirty="0"/>
              <a:t>	</a:t>
            </a:r>
            <a:r>
              <a:rPr lang="en-US" dirty="0" smtClean="0"/>
              <a:t>This </a:t>
            </a:r>
            <a:r>
              <a:rPr lang="en-US" dirty="0"/>
              <a:t>package contains the various ranking models that can be used in </a:t>
            </a:r>
            <a:r>
              <a:rPr lang="en-US" dirty="0" err="1"/>
              <a:t>Lucene</a:t>
            </a:r>
            <a:r>
              <a:rPr lang="en-US" dirty="0"/>
              <a:t>.</a:t>
            </a:r>
          </a:p>
          <a:p>
            <a:r>
              <a:rPr lang="en-US" b="1" dirty="0" err="1" smtClean="0"/>
              <a:t>org.apache.lucene.store</a:t>
            </a:r>
            <a:r>
              <a:rPr lang="en-US" dirty="0"/>
              <a:t>	</a:t>
            </a:r>
            <a:r>
              <a:rPr lang="en-US" dirty="0" smtClean="0"/>
              <a:t>Binary </a:t>
            </a:r>
            <a:r>
              <a:rPr lang="en-US" dirty="0"/>
              <a:t>i/o API, used for all index data</a:t>
            </a:r>
            <a:r>
              <a:rPr lang="en-US" dirty="0" smtClean="0"/>
              <a:t>.</a:t>
            </a:r>
            <a:endParaRPr lang="en-US" dirty="0"/>
          </a:p>
        </p:txBody>
      </p:sp>
    </p:spTree>
    <p:extLst>
      <p:ext uri="{BB962C8B-B14F-4D97-AF65-F5344CB8AC3E}">
        <p14:creationId xmlns:p14="http://schemas.microsoft.com/office/powerpoint/2010/main" val="138425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cxnSp>
        <p:nvCxnSpPr>
          <p:cNvPr id="4" name="Straight Connector 3"/>
          <p:cNvCxnSpPr/>
          <p:nvPr/>
        </p:nvCxnSpPr>
        <p:spPr>
          <a:xfrm flipH="1">
            <a:off x="4753428" y="4741334"/>
            <a:ext cx="568477"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53428" y="4741334"/>
            <a:ext cx="890538" cy="261610"/>
          </a:xfrm>
          <a:prstGeom prst="rect">
            <a:avLst/>
          </a:prstGeom>
          <a:noFill/>
        </p:spPr>
        <p:txBody>
          <a:bodyPr wrap="none" rtlCol="0">
            <a:spAutoFit/>
          </a:bodyPr>
          <a:lstStyle/>
          <a:p>
            <a:r>
              <a:rPr lang="en-US" sz="1100" dirty="0" smtClean="0">
                <a:solidFill>
                  <a:srgbClr val="FF4A5C"/>
                </a:solidFill>
              </a:rPr>
              <a:t>deprecated</a:t>
            </a:r>
            <a:endParaRPr lang="en-US" sz="1100" dirty="0">
              <a:solidFill>
                <a:srgbClr val="FF4A5C"/>
              </a:solidFill>
            </a:endParaRPr>
          </a:p>
        </p:txBody>
      </p:sp>
      <p:pic>
        <p:nvPicPr>
          <p:cNvPr id="9" name="Picture 6"/>
          <p:cNvPicPr>
            <a:picLocks noChangeAspect="1"/>
          </p:cNvPicPr>
          <p:nvPr/>
        </p:nvPicPr>
        <p:blipFill>
          <a:blip r:embed="rId2"/>
          <a:stretch>
            <a:fillRect/>
          </a:stretch>
        </p:blipFill>
        <p:spPr>
          <a:xfrm>
            <a:off x="616082" y="925949"/>
            <a:ext cx="7660084" cy="5407118"/>
          </a:xfrm>
          <a:prstGeom prst="rect">
            <a:avLst/>
          </a:prstGeom>
        </p:spPr>
      </p:pic>
      <p:sp>
        <p:nvSpPr>
          <p:cNvPr id="8" name="Rectangle 7"/>
          <p:cNvSpPr/>
          <p:nvPr/>
        </p:nvSpPr>
        <p:spPr>
          <a:xfrm>
            <a:off x="263676" y="3361267"/>
            <a:ext cx="8271934" cy="2971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9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tokenstream</a:t>
            </a:r>
            <a:endParaRPr lang="en-US" dirty="0"/>
          </a:p>
        </p:txBody>
      </p:sp>
      <p:pic>
        <p:nvPicPr>
          <p:cNvPr id="5" name="Picture 3"/>
          <p:cNvPicPr>
            <a:picLocks noChangeAspect="1"/>
          </p:cNvPicPr>
          <p:nvPr/>
        </p:nvPicPr>
        <p:blipFill>
          <a:blip r:embed="rId2"/>
          <a:stretch>
            <a:fillRect/>
          </a:stretch>
        </p:blipFill>
        <p:spPr>
          <a:xfrm>
            <a:off x="1938866" y="615752"/>
            <a:ext cx="4430269" cy="5988247"/>
          </a:xfrm>
          <a:prstGeom prst="rect">
            <a:avLst/>
          </a:prstGeom>
        </p:spPr>
      </p:pic>
    </p:spTree>
    <p:extLst>
      <p:ext uri="{BB962C8B-B14F-4D97-AF65-F5344CB8AC3E}">
        <p14:creationId xmlns:p14="http://schemas.microsoft.com/office/powerpoint/2010/main" val="15354529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Solr</a:t>
            </a:r>
            <a:endParaRPr lang="en-US" dirty="0"/>
          </a:p>
        </p:txBody>
      </p:sp>
      <p:sp>
        <p:nvSpPr>
          <p:cNvPr id="3" name="Content Placeholder 2"/>
          <p:cNvSpPr>
            <a:spLocks noGrp="1"/>
          </p:cNvSpPr>
          <p:nvPr>
            <p:ph idx="1"/>
          </p:nvPr>
        </p:nvSpPr>
        <p:spPr/>
        <p:txBody>
          <a:bodyPr/>
          <a:lstStyle/>
          <a:p>
            <a:r>
              <a:rPr lang="en-US" dirty="0" smtClean="0">
                <a:hlinkClick r:id="rId2"/>
              </a:rPr>
              <a:t>http://lucene.apache.org</a:t>
            </a:r>
            <a:r>
              <a:rPr lang="en-US" dirty="0">
                <a:hlinkClick r:id="rId2"/>
              </a:rPr>
              <a:t>/solr</a:t>
            </a:r>
            <a:r>
              <a:rPr lang="en-US" dirty="0" smtClean="0">
                <a:hlinkClick r:id="rId2"/>
              </a:rPr>
              <a:t>/</a:t>
            </a:r>
            <a:endParaRPr lang="en-US" dirty="0" smtClean="0"/>
          </a:p>
          <a:p>
            <a:endParaRPr lang="en-US" dirty="0" smtClean="0"/>
          </a:p>
          <a:p>
            <a:endParaRPr lang="en-US" dirty="0"/>
          </a:p>
        </p:txBody>
      </p:sp>
      <p:pic>
        <p:nvPicPr>
          <p:cNvPr id="6" name="Picture 4"/>
          <p:cNvPicPr>
            <a:picLocks noChangeAspect="1"/>
          </p:cNvPicPr>
          <p:nvPr/>
        </p:nvPicPr>
        <p:blipFill>
          <a:blip r:embed="rId3"/>
          <a:stretch>
            <a:fillRect/>
          </a:stretch>
        </p:blipFill>
        <p:spPr>
          <a:xfrm>
            <a:off x="996489" y="2669908"/>
            <a:ext cx="2761900" cy="1395641"/>
          </a:xfrm>
          <a:prstGeom prst="rect">
            <a:avLst/>
          </a:prstGeom>
        </p:spPr>
      </p:pic>
    </p:spTree>
    <p:extLst>
      <p:ext uri="{BB962C8B-B14F-4D97-AF65-F5344CB8AC3E}">
        <p14:creationId xmlns:p14="http://schemas.microsoft.com/office/powerpoint/2010/main" val="4672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56" y="2119085"/>
            <a:ext cx="8089900" cy="4000500"/>
          </a:xfrm>
          <a:prstGeom prst="rect">
            <a:avLst/>
          </a:prstGeom>
        </p:spPr>
      </p:pic>
      <p:sp>
        <p:nvSpPr>
          <p:cNvPr id="2" name="Title 1"/>
          <p:cNvSpPr>
            <a:spLocks noGrp="1"/>
          </p:cNvSpPr>
          <p:nvPr>
            <p:ph type="title"/>
          </p:nvPr>
        </p:nvSpPr>
        <p:spPr/>
        <p:txBody>
          <a:bodyPr/>
          <a:lstStyle/>
          <a:p>
            <a:r>
              <a:rPr lang="en-GB" dirty="0" smtClean="0"/>
              <a:t>Search Engine : Index time</a:t>
            </a:r>
            <a:endParaRPr lang="en-GB" dirty="0"/>
          </a:p>
        </p:txBody>
      </p:sp>
      <p:sp>
        <p:nvSpPr>
          <p:cNvPr id="7" name="Rechteck 6"/>
          <p:cNvSpPr/>
          <p:nvPr/>
        </p:nvSpPr>
        <p:spPr>
          <a:xfrm>
            <a:off x="5120640" y="3239589"/>
            <a:ext cx="3537401" cy="1907177"/>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discussed</a:t>
            </a:r>
            <a:endParaRPr lang="en-US" dirty="0">
              <a:solidFill>
                <a:schemeClr val="tx1"/>
              </a:solidFill>
            </a:endParaRPr>
          </a:p>
        </p:txBody>
      </p:sp>
      <p:sp>
        <p:nvSpPr>
          <p:cNvPr id="8" name="Rechteck 7"/>
          <p:cNvSpPr/>
          <p:nvPr/>
        </p:nvSpPr>
        <p:spPr>
          <a:xfrm>
            <a:off x="3579223" y="4911634"/>
            <a:ext cx="2390503" cy="1293223"/>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discussed</a:t>
            </a:r>
            <a:endParaRPr lang="en-US" dirty="0">
              <a:solidFill>
                <a:schemeClr val="tx1"/>
              </a:solidFill>
            </a:endParaRPr>
          </a:p>
        </p:txBody>
      </p:sp>
      <p:sp>
        <p:nvSpPr>
          <p:cNvPr id="9" name="Rechteck 8"/>
          <p:cNvSpPr/>
          <p:nvPr/>
        </p:nvSpPr>
        <p:spPr>
          <a:xfrm>
            <a:off x="285614" y="6204857"/>
            <a:ext cx="1136850" cy="261610"/>
          </a:xfrm>
          <a:prstGeom prst="rect">
            <a:avLst/>
          </a:prstGeom>
        </p:spPr>
        <p:txBody>
          <a:bodyPr wrap="none">
            <a:spAutoFit/>
          </a:bodyPr>
          <a:lstStyle/>
          <a:p>
            <a:r>
              <a:rPr lang="en-US" sz="1100" dirty="0" smtClean="0"/>
              <a:t>Picture from [2]</a:t>
            </a:r>
            <a:endParaRPr lang="en-US" sz="1100" dirty="0"/>
          </a:p>
        </p:txBody>
      </p:sp>
    </p:spTree>
    <p:extLst>
      <p:ext uri="{BB962C8B-B14F-4D97-AF65-F5344CB8AC3E}">
        <p14:creationId xmlns:p14="http://schemas.microsoft.com/office/powerpoint/2010/main" val="10318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28" y="1681841"/>
            <a:ext cx="7797800" cy="4381500"/>
          </a:xfrm>
          <a:prstGeom prst="rect">
            <a:avLst/>
          </a:prstGeom>
        </p:spPr>
      </p:pic>
      <p:sp>
        <p:nvSpPr>
          <p:cNvPr id="2" name="Title 1"/>
          <p:cNvSpPr>
            <a:spLocks noGrp="1"/>
          </p:cNvSpPr>
          <p:nvPr>
            <p:ph type="title"/>
          </p:nvPr>
        </p:nvSpPr>
        <p:spPr/>
        <p:txBody>
          <a:bodyPr/>
          <a:lstStyle/>
          <a:p>
            <a:r>
              <a:rPr lang="en-GB" dirty="0"/>
              <a:t>Search Engine : </a:t>
            </a:r>
            <a:r>
              <a:rPr lang="en-GB" dirty="0" smtClean="0"/>
              <a:t>Query time</a:t>
            </a:r>
            <a:endParaRPr lang="en-GB" dirty="0"/>
          </a:p>
        </p:txBody>
      </p:sp>
      <p:sp>
        <p:nvSpPr>
          <p:cNvPr id="7" name="Rechteck 6"/>
          <p:cNvSpPr/>
          <p:nvPr/>
        </p:nvSpPr>
        <p:spPr>
          <a:xfrm>
            <a:off x="285614" y="6204857"/>
            <a:ext cx="1136850" cy="261610"/>
          </a:xfrm>
          <a:prstGeom prst="rect">
            <a:avLst/>
          </a:prstGeom>
        </p:spPr>
        <p:txBody>
          <a:bodyPr wrap="none">
            <a:spAutoFit/>
          </a:bodyPr>
          <a:lstStyle/>
          <a:p>
            <a:r>
              <a:rPr lang="en-US" sz="1100" dirty="0" smtClean="0"/>
              <a:t>Picture from [2]</a:t>
            </a:r>
            <a:endParaRPr lang="en-US" sz="1100" dirty="0"/>
          </a:p>
        </p:txBody>
      </p:sp>
      <p:sp>
        <p:nvSpPr>
          <p:cNvPr id="8" name="Rechteck 7"/>
          <p:cNvSpPr/>
          <p:nvPr/>
        </p:nvSpPr>
        <p:spPr>
          <a:xfrm>
            <a:off x="5094515" y="3056709"/>
            <a:ext cx="1724298" cy="1293223"/>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This lecture</a:t>
            </a:r>
            <a:endParaRPr lang="en-US" dirty="0">
              <a:solidFill>
                <a:schemeClr val="tx1"/>
              </a:solidFill>
            </a:endParaRPr>
          </a:p>
        </p:txBody>
      </p:sp>
    </p:spTree>
    <p:extLst>
      <p:ext uri="{BB962C8B-B14F-4D97-AF65-F5344CB8AC3E}">
        <p14:creationId xmlns:p14="http://schemas.microsoft.com/office/powerpoint/2010/main" val="19354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Last lecture recap</a:t>
            </a:r>
            <a:endParaRPr lang="en-GB" dirty="0"/>
          </a:p>
        </p:txBody>
      </p:sp>
      <p:sp>
        <p:nvSpPr>
          <p:cNvPr id="3" name="Content Placeholder 2"/>
          <p:cNvSpPr>
            <a:spLocks noGrp="1"/>
          </p:cNvSpPr>
          <p:nvPr>
            <p:ph idx="1"/>
          </p:nvPr>
        </p:nvSpPr>
        <p:spPr/>
        <p:txBody>
          <a:bodyPr/>
          <a:lstStyle/>
          <a:p>
            <a:r>
              <a:rPr lang="en-US" dirty="0" smtClean="0">
                <a:latin typeface="Calibri" charset="0"/>
                <a:ea typeface="Calibri" charset="0"/>
                <a:cs typeface="Calibri" charset="0"/>
              </a:rPr>
              <a:t>Boolean retrieval (simple retrieval model)</a:t>
            </a:r>
          </a:p>
          <a:p>
            <a:r>
              <a:rPr lang="en-US" dirty="0" smtClean="0">
                <a:latin typeface="Calibri" charset="0"/>
                <a:ea typeface="Calibri" charset="0"/>
                <a:cs typeface="Calibri" charset="0"/>
              </a:rPr>
              <a:t>Inverted list</a:t>
            </a:r>
          </a:p>
          <a:p>
            <a:r>
              <a:rPr lang="en-US" dirty="0" smtClean="0">
                <a:latin typeface="Calibri" charset="0"/>
                <a:ea typeface="Calibri" charset="0"/>
                <a:cs typeface="Calibri" charset="0"/>
              </a:rPr>
              <a:t>Vocabulary of terms</a:t>
            </a:r>
          </a:p>
          <a:p>
            <a:pPr lvl="1"/>
            <a:r>
              <a:rPr lang="en-US" dirty="0" smtClean="0">
                <a:latin typeface="Calibri" charset="0"/>
                <a:ea typeface="Calibri" charset="0"/>
                <a:cs typeface="Calibri" charset="0"/>
              </a:rPr>
              <a:t>Type/token distinction</a:t>
            </a:r>
          </a:p>
          <a:p>
            <a:r>
              <a:rPr lang="en-US" dirty="0" smtClean="0">
                <a:latin typeface="Calibri" charset="0"/>
                <a:ea typeface="Calibri" charset="0"/>
                <a:cs typeface="Calibri" charset="0"/>
              </a:rPr>
              <a:t>Positional postings</a:t>
            </a:r>
          </a:p>
          <a:p>
            <a:pPr lvl="1"/>
            <a:r>
              <a:rPr lang="en-US" dirty="0" smtClean="0">
                <a:latin typeface="Calibri" charset="0"/>
                <a:ea typeface="Calibri" charset="0"/>
                <a:cs typeface="Calibri" charset="0"/>
              </a:rPr>
              <a:t>Phrase queries</a:t>
            </a:r>
          </a:p>
          <a:p>
            <a:pPr lvl="1"/>
            <a:r>
              <a:rPr lang="en-US" dirty="0" smtClean="0">
                <a:latin typeface="Calibri" charset="0"/>
                <a:ea typeface="Calibri" charset="0"/>
                <a:cs typeface="Calibri" charset="0"/>
              </a:rPr>
              <a:t>Proximity queries</a:t>
            </a:r>
          </a:p>
          <a:p>
            <a:r>
              <a:rPr lang="en-US" dirty="0" smtClean="0">
                <a:latin typeface="Calibri" charset="0"/>
                <a:ea typeface="Calibri" charset="0"/>
                <a:cs typeface="Calibri" charset="0"/>
              </a:rPr>
              <a:t>Wild card queries</a:t>
            </a:r>
          </a:p>
          <a:p>
            <a:r>
              <a:rPr lang="en-US" dirty="0" smtClean="0">
                <a:latin typeface="Calibri" charset="0"/>
                <a:ea typeface="Calibri" charset="0"/>
                <a:cs typeface="Calibri" charset="0"/>
              </a:rPr>
              <a:t>Character bi-grams</a:t>
            </a:r>
          </a:p>
          <a:p>
            <a:r>
              <a:rPr lang="en-US" dirty="0" smtClean="0">
                <a:latin typeface="Calibri" charset="0"/>
                <a:ea typeface="Calibri" charset="0"/>
                <a:cs typeface="Calibri" charset="0"/>
              </a:rPr>
              <a:t>Spell correction</a:t>
            </a:r>
          </a:p>
          <a:p>
            <a:r>
              <a:rPr lang="en-US" dirty="0" smtClean="0">
                <a:latin typeface="Calibri" charset="0"/>
                <a:ea typeface="Calibri" charset="0"/>
                <a:cs typeface="Calibri" charset="0"/>
              </a:rPr>
              <a:t>“Sounds like” queries</a:t>
            </a:r>
          </a:p>
          <a:p>
            <a:pPr lvl="1"/>
            <a:endParaRPr lang="en-US" dirty="0">
              <a:latin typeface="Calibri" charset="0"/>
              <a:ea typeface="Calibri" charset="0"/>
              <a:cs typeface="Calibri" charset="0"/>
            </a:endParaRPr>
          </a:p>
        </p:txBody>
      </p:sp>
    </p:spTree>
    <p:extLst>
      <p:ext uri="{BB962C8B-B14F-4D97-AF65-F5344CB8AC3E}">
        <p14:creationId xmlns:p14="http://schemas.microsoft.com/office/powerpoint/2010/main" val="786337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800" dirty="0" smtClean="0">
                <a:latin typeface="Calibri" charset="0"/>
                <a:ea typeface="Calibri" charset="0"/>
                <a:cs typeface="Calibri" charset="0"/>
              </a:rPr>
              <a:t>Recap of last lecture</a:t>
            </a:r>
          </a:p>
          <a:p>
            <a:r>
              <a:rPr lang="en-US" sz="2800" u="sng" dirty="0" smtClean="0">
                <a:latin typeface="Calibri" charset="0"/>
                <a:ea typeface="Calibri" charset="0"/>
                <a:cs typeface="Calibri" charset="0"/>
              </a:rPr>
              <a:t>Scoring and Retrieval Models</a:t>
            </a:r>
          </a:p>
          <a:p>
            <a:pPr lvl="1"/>
            <a:r>
              <a:rPr lang="en-US" sz="2400" dirty="0" smtClean="0">
                <a:solidFill>
                  <a:schemeClr val="bg1">
                    <a:lumMod val="65000"/>
                  </a:schemeClr>
                </a:solidFill>
                <a:latin typeface="Calibri" charset="0"/>
                <a:ea typeface="Calibri" charset="0"/>
                <a:cs typeface="Calibri" charset="0"/>
              </a:rPr>
              <a:t>Boolean Retrieval (last lecture)</a:t>
            </a:r>
            <a:endParaRPr lang="en-US" sz="2400" dirty="0" smtClean="0">
              <a:latin typeface="Calibri" charset="0"/>
              <a:ea typeface="Calibri" charset="0"/>
              <a:cs typeface="Calibri" charset="0"/>
            </a:endParaRPr>
          </a:p>
          <a:p>
            <a:pPr lvl="1"/>
            <a:r>
              <a:rPr lang="en-US" sz="2400" dirty="0" smtClean="0">
                <a:latin typeface="Calibri" charset="0"/>
                <a:ea typeface="Calibri" charset="0"/>
                <a:cs typeface="Calibri" charset="0"/>
              </a:rPr>
              <a:t>Vector-Space Model</a:t>
            </a:r>
          </a:p>
          <a:p>
            <a:pPr lvl="1"/>
            <a:r>
              <a:rPr lang="en-US" sz="2400" dirty="0" smtClean="0">
                <a:solidFill>
                  <a:schemeClr val="bg1">
                    <a:lumMod val="65000"/>
                  </a:schemeClr>
                </a:solidFill>
                <a:latin typeface="Calibri" charset="0"/>
                <a:ea typeface="Calibri" charset="0"/>
                <a:cs typeface="Calibri" charset="0"/>
              </a:rPr>
              <a:t>Probabilistic Retrieval Models (upcoming lectures)</a:t>
            </a:r>
          </a:p>
          <a:p>
            <a:r>
              <a:rPr lang="en-US" sz="2800" dirty="0" smtClean="0">
                <a:latin typeface="Calibri" charset="0"/>
                <a:ea typeface="Calibri" charset="0"/>
                <a:cs typeface="Calibri" charset="0"/>
              </a:rPr>
              <a:t>Efficient scoring and ranking</a:t>
            </a:r>
          </a:p>
          <a:p>
            <a:endParaRPr lang="en-US" sz="2800" dirty="0">
              <a:solidFill>
                <a:schemeClr val="bg1">
                  <a:lumMod val="65000"/>
                </a:schemeClr>
              </a:solidFill>
              <a:latin typeface="Calibri" charset="0"/>
              <a:ea typeface="Calibri" charset="0"/>
              <a:cs typeface="Calibri" charset="0"/>
            </a:endParaRPr>
          </a:p>
        </p:txBody>
      </p:sp>
    </p:spTree>
    <p:extLst>
      <p:ext uri="{BB962C8B-B14F-4D97-AF65-F5344CB8AC3E}">
        <p14:creationId xmlns:p14="http://schemas.microsoft.com/office/powerpoint/2010/main" val="1529870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ustom 1">
      <a:dk1>
        <a:srgbClr val="000000"/>
      </a:dk1>
      <a:lt1>
        <a:srgbClr val="FFFFFF"/>
      </a:lt1>
      <a:dk2>
        <a:srgbClr val="000000"/>
      </a:dk2>
      <a:lt2>
        <a:srgbClr val="808080"/>
      </a:lt2>
      <a:accent1>
        <a:srgbClr val="D00015"/>
      </a:accent1>
      <a:accent2>
        <a:srgbClr val="0C569B"/>
      </a:accent2>
      <a:accent3>
        <a:srgbClr val="5E5F61"/>
      </a:accent3>
      <a:accent4>
        <a:srgbClr val="3D79B0"/>
      </a:accent4>
      <a:accent5>
        <a:srgbClr val="E96B78"/>
      </a:accent5>
      <a:accent6>
        <a:srgbClr val="FF8000"/>
      </a:accent6>
      <a:hlink>
        <a:srgbClr val="297FD5"/>
      </a:hlink>
      <a:folHlink>
        <a:srgbClr val="2C8FF3"/>
      </a:folHlink>
    </a:clrScheme>
    <a:fontScheme name="INF_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F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F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F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F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F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F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F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F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F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F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F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F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0</TotalTime>
  <Words>3985</Words>
  <Application>Microsoft Macintosh PowerPoint</Application>
  <PresentationFormat>Bildschirmpräsentation (4:3)</PresentationFormat>
  <Paragraphs>704</Paragraphs>
  <Slides>57</Slides>
  <Notes>30</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57</vt:i4>
      </vt:variant>
    </vt:vector>
  </HeadingPairs>
  <TitlesOfParts>
    <vt:vector size="68" baseType="lpstr">
      <vt:lpstr>Arial Unicode MS</vt:lpstr>
      <vt:lpstr>Calibri</vt:lpstr>
      <vt:lpstr>Cambria Math</vt:lpstr>
      <vt:lpstr>Lucida Sans</vt:lpstr>
      <vt:lpstr>ＭＳ Ｐゴシック</vt:lpstr>
      <vt:lpstr>Symbol</vt:lpstr>
      <vt:lpstr>Times New Roman</vt:lpstr>
      <vt:lpstr>Wingdings</vt:lpstr>
      <vt:lpstr>宋体</vt:lpstr>
      <vt:lpstr>Arial</vt:lpstr>
      <vt:lpstr>Default Theme</vt:lpstr>
      <vt:lpstr>Scoring and Search</vt:lpstr>
      <vt:lpstr>PowerPoint-Präsentation</vt:lpstr>
      <vt:lpstr>PowerPoint-Präsentation</vt:lpstr>
      <vt:lpstr>Overview</vt:lpstr>
      <vt:lpstr>Overview</vt:lpstr>
      <vt:lpstr>Search Engine : Index time</vt:lpstr>
      <vt:lpstr>Search Engine : Query time</vt:lpstr>
      <vt:lpstr>Last lecture recap</vt:lpstr>
      <vt:lpstr>Overview</vt:lpstr>
      <vt:lpstr>Boolean Retrieval</vt:lpstr>
      <vt:lpstr>From Boolean Retrieval to Ranked Retrieval</vt:lpstr>
      <vt:lpstr>Retrieval Model</vt:lpstr>
      <vt:lpstr>PowerPoint-Präsentation</vt:lpstr>
      <vt:lpstr>PowerPoint-Präsentation</vt:lpstr>
      <vt:lpstr>Overview</vt:lpstr>
      <vt:lpstr>Term Occurrences</vt:lpstr>
      <vt:lpstr>Document Vector</vt:lpstr>
      <vt:lpstr>Document Vector - Example</vt:lpstr>
      <vt:lpstr>Vector Space Model (VSM)</vt:lpstr>
      <vt:lpstr>Better Term Weighting : Term Frequency (TF)</vt:lpstr>
      <vt:lpstr>Term Frequency (TF)</vt:lpstr>
      <vt:lpstr>Document Frequency (DF)</vt:lpstr>
      <vt:lpstr>Inverse Document Frequency (IDF)</vt:lpstr>
      <vt:lpstr>Effects of IDF on ranking</vt:lpstr>
      <vt:lpstr>tf-idf term weighting</vt:lpstr>
      <vt:lpstr>Final Score: VSM with tf-idf</vt:lpstr>
      <vt:lpstr>Vector Space Model - Summary</vt:lpstr>
      <vt:lpstr>Overview</vt:lpstr>
      <vt:lpstr>Recap: Search with inverted index</vt:lpstr>
      <vt:lpstr>Recap: Search Algorithm with inverted index</vt:lpstr>
      <vt:lpstr>Recap: Search with concurrent traversal</vt:lpstr>
      <vt:lpstr>Inexact top K retrieval</vt:lpstr>
      <vt:lpstr>Generic approach</vt:lpstr>
      <vt:lpstr>Index elimination</vt:lpstr>
      <vt:lpstr>Index elimination: 3 of 4 query terms</vt:lpstr>
      <vt:lpstr>Champion lists</vt:lpstr>
      <vt:lpstr>Static quality scores</vt:lpstr>
      <vt:lpstr>Static quality scores: Net score</vt:lpstr>
      <vt:lpstr>Static quality scores: Inexact search</vt:lpstr>
      <vt:lpstr>Static quality scores: Champion list</vt:lpstr>
      <vt:lpstr>Static quality scores: High and low list</vt:lpstr>
      <vt:lpstr>Impact-ordered postings</vt:lpstr>
      <vt:lpstr>Impact-ordered postings: Early termination</vt:lpstr>
      <vt:lpstr>Impact-ordered postings: idf-ordered terms</vt:lpstr>
      <vt:lpstr>Cluster pruning</vt:lpstr>
      <vt:lpstr>Cluster pruning</vt:lpstr>
      <vt:lpstr>Cluster pruning</vt:lpstr>
      <vt:lpstr>References and Further Reading</vt:lpstr>
      <vt:lpstr>Bachelorarbeit</vt:lpstr>
      <vt:lpstr>Assignment 1   Solr Workshop</vt:lpstr>
      <vt:lpstr>Assignment 1</vt:lpstr>
      <vt:lpstr>The Lucene Ecosystem</vt:lpstr>
      <vt:lpstr>Lucene</vt:lpstr>
      <vt:lpstr>APIs</vt:lpstr>
      <vt:lpstr>example</vt:lpstr>
      <vt:lpstr>tokenstream</vt:lpstr>
      <vt:lpstr>Solr</vt:lpstr>
    </vt:vector>
  </TitlesOfParts>
  <Company>Information Retrieval Facility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models</dc:title>
  <dc:creator>Mihai  Lupu</dc:creator>
  <cp:lastModifiedBy>ofudod</cp:lastModifiedBy>
  <cp:revision>504</cp:revision>
  <cp:lastPrinted>2017-11-08T23:41:20Z</cp:lastPrinted>
  <dcterms:created xsi:type="dcterms:W3CDTF">2012-03-17T14:45:50Z</dcterms:created>
  <dcterms:modified xsi:type="dcterms:W3CDTF">2017-12-13T15:46:12Z</dcterms:modified>
</cp:coreProperties>
</file>