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180" y="-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Trends</a:t>
            </a:r>
          </a:p>
        </c:rich>
      </c:tx>
      <c:layout>
        <c:manualLayout>
          <c:xMode val="edge"/>
          <c:yMode val="edge"/>
          <c:x val="0.32587078842199146"/>
          <c:y val="2.2170903918227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Frame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Date</c:v>
                </c:pt>
                <c:pt idx="1">
                  <c:v>Location</c:v>
                </c:pt>
                <c:pt idx="2">
                  <c:v>Aircraft Category</c:v>
                </c:pt>
                <c:pt idx="3">
                  <c:v>Make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2-4387-A289-14C97283B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size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Date</c:v>
                </c:pt>
                <c:pt idx="1">
                  <c:v>Location</c:v>
                </c:pt>
                <c:pt idx="2">
                  <c:v>Aircraft Category</c:v>
                </c:pt>
                <c:pt idx="3">
                  <c:v>Make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C2-4387-A289-14C97283B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Challenges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Date</c:v>
                </c:pt>
                <c:pt idx="1">
                  <c:v>Location</c:v>
                </c:pt>
                <c:pt idx="2">
                  <c:v>Aircraft Category</c:v>
                </c:pt>
                <c:pt idx="3">
                  <c:v>Make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C2-4387-A289-14C97283B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161216"/>
        <c:axId val="465160736"/>
      </c:barChart>
      <c:catAx>
        <c:axId val="46516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60736"/>
        <c:crosses val="autoZero"/>
        <c:auto val="1"/>
        <c:lblAlgn val="ctr"/>
        <c:lblOffset val="100"/>
        <c:noMultiLvlLbl val="0"/>
      </c:catAx>
      <c:valAx>
        <c:axId val="4651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6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Accidents</a:t>
            </a:r>
            <a:r>
              <a:rPr lang="en-US" baseline="0" dirty="0"/>
              <a:t> Trends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1980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EE-4D93-B41E-17195DC327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1990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EE-4D93-B41E-17195DC327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EE-4D93-B41E-17195DC32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148256"/>
        <c:axId val="465155456"/>
      </c:scatterChart>
      <c:valAx>
        <c:axId val="46514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55456"/>
        <c:crosses val="autoZero"/>
        <c:crossBetween val="midCat"/>
      </c:valAx>
      <c:valAx>
        <c:axId val="4651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4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Causes</a:t>
            </a:r>
            <a:r>
              <a:rPr lang="en-US" baseline="0" dirty="0"/>
              <a:t> of Accidents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Pilot error</c:v>
                </c:pt>
                <c:pt idx="1">
                  <c:v>Mechanical Failure</c:v>
                </c:pt>
                <c:pt idx="2">
                  <c:v>Weather Conditions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7-46DD-90A5-D6C8D3B1A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Comparative</a:t>
            </a:r>
            <a:r>
              <a:rPr lang="en-US" baseline="0" dirty="0"/>
              <a:t>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0.29849113247603482"/>
          <c:y val="0.1536813156598448"/>
          <c:w val="0.65278355409899835"/>
          <c:h val="0.648451222702074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B-417E-9E6B-3B5C677631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Serious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B-417E-9E6B-3B5C677631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Fixed Wing</c:v>
                </c:pt>
                <c:pt idx="1">
                  <c:v>Helicopter</c:v>
                </c:pt>
                <c:pt idx="2">
                  <c:v>Ballon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B-417E-9E6B-3B5C67763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5168416"/>
        <c:axId val="465156416"/>
      </c:barChart>
      <c:catAx>
        <c:axId val="465168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56416"/>
        <c:crosses val="autoZero"/>
        <c:auto val="1"/>
        <c:lblAlgn val="ctr"/>
        <c:lblOffset val="100"/>
        <c:noMultiLvlLbl val="0"/>
      </c:catAx>
      <c:valAx>
        <c:axId val="465156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651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3C6A2DB2-06BA-4B53-BDDF-B6FEF3229C8D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35EE-DDB7-4C4A-8F6F-14415BFCD57F}" type="datetimeFigureOut">
              <a:rPr lang="en-KE" smtClean="0"/>
              <a:t>31/10/2025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CC40-EEA1-4901-8C85-4EDD6457464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659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7522-8A2C-4EE7-8EB2-362F261FFD36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6C35-4AAF-49CB-84ED-DE4E00624F91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1016-0813-4A92-9A78-F53146F32F27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1F85-3DFD-4B0A-8B07-48F8FEE034F4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B5C-9C87-41F4-B31A-477FFED6920D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6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DE4E-BF5D-41C4-B645-0D6E47E21322}" type="datetime5">
              <a:rPr lang="en-US" smtClean="0"/>
              <a:t>31-Oct-25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1867-69AA-48A1-B27D-05E54CAB3FD5}" type="datetime5">
              <a:rPr lang="en-US" smtClean="0"/>
              <a:t>31-Oct-25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4049-1053-43C1-99B2-644663E169A2}" type="datetime5">
              <a:rPr lang="en-US" smtClean="0"/>
              <a:t>31-Oct-25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2B3-7C8D-4714-A2A3-A2D085BD5E5C}" type="datetime5">
              <a:rPr lang="en-US" smtClean="0"/>
              <a:t>31-Oct-25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5F38-542D-4046-9C2D-57A51E44E4E8}" type="datetime5">
              <a:rPr lang="en-US" smtClean="0"/>
              <a:t>31-Oct-25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9412195-6798-48FF-BC80-1B37C908D409}" type="datetime5">
              <a:rPr lang="en-US" smtClean="0"/>
              <a:t>31-Oct-25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555046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B00E-DCD8-4637-94C0-E5117B537A91}" type="datetime5">
              <a:rPr lang="en-US" smtClean="0"/>
              <a:t>31-Oct-25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158" y="5584061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ru/photo/64154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andra-bosibori-5a415319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DB37-995E-6A09-972D-C9958005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5" y="375824"/>
            <a:ext cx="9089136" cy="4231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Aviation Safety Analysis Overview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676A-0D39-15E2-D7EA-CE5ED0A3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This project analyzes aviation incident and accident data to identify patterns and key risk factors affecting flight safety.</a:t>
            </a:r>
          </a:p>
          <a:p>
            <a:r>
              <a:rPr lang="en-US" dirty="0"/>
              <a:t>The goal is to derive actionable insights that can support safer operational practices and informed decision-making.</a:t>
            </a:r>
          </a:p>
          <a:p>
            <a:r>
              <a:rPr lang="en-US" dirty="0"/>
              <a:t>Data source: FAA/NTSB aviation reports dataset.</a:t>
            </a:r>
          </a:p>
          <a:p>
            <a:r>
              <a:rPr lang="en-US" dirty="0"/>
              <a:t>Tools used: Python (Pandas, Matplotlib), Tableau, and Excel for data exploration and visualization.</a:t>
            </a:r>
          </a:p>
          <a:p>
            <a:endParaRPr lang="en-K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A8C-CB44-EBE1-F095-AE62F94D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DD50-8388-40CE-86DC-862A623DF57D}" type="datetime5">
              <a:rPr lang="en-US" smtClean="0"/>
              <a:t>31-Oct-25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9958-1A43-56C3-D6E4-419FA7F4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3A2EC1-3814-78B4-54C0-3481427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BE5-979C-3B18-73BB-3BF359B0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7456"/>
            <a:ext cx="9067799" cy="6749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Business Understanding </a:t>
            </a:r>
            <a:br>
              <a:rPr lang="en-US" dirty="0"/>
            </a:br>
            <a:r>
              <a:rPr lang="en-US" dirty="0"/>
              <a:t>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DA9B-20B5-8FB1-1835-1C07CBBD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Reduce aviation incidents by identifying major contributing factors (human, mechanical, or environmental).</a:t>
            </a:r>
          </a:p>
          <a:p>
            <a:r>
              <a:rPr lang="en-US" b="1" dirty="0"/>
              <a:t>Stakeholders:</a:t>
            </a:r>
            <a:r>
              <a:rPr lang="en-US" dirty="0"/>
              <a:t> Aviation authorities, airlines, and safety management teams.</a:t>
            </a:r>
          </a:p>
          <a:p>
            <a:r>
              <a:rPr lang="en-US" b="1" dirty="0"/>
              <a:t>Key Questions:</a:t>
            </a:r>
            <a:endParaRPr lang="en-US" dirty="0"/>
          </a:p>
          <a:p>
            <a:pPr lvl="1"/>
            <a:r>
              <a:rPr lang="en-US" dirty="0"/>
              <a:t>What are the most common causes of aviation incidents?</a:t>
            </a:r>
          </a:p>
          <a:p>
            <a:pPr lvl="1"/>
            <a:r>
              <a:rPr lang="en-US" dirty="0"/>
              <a:t>Which aircraft types and operators are most affected?</a:t>
            </a:r>
          </a:p>
          <a:p>
            <a:pPr lvl="1"/>
            <a:r>
              <a:rPr lang="en-US" dirty="0"/>
              <a:t>How can trends over time inform preventive measures?</a:t>
            </a:r>
          </a:p>
          <a:p>
            <a:r>
              <a:rPr lang="en-US" b="1" dirty="0"/>
              <a:t>Expected Outcome:</a:t>
            </a:r>
            <a:r>
              <a:rPr lang="en-US" dirty="0"/>
              <a:t> Data-driven safety recommendations and resource allocation strategies.</a:t>
            </a:r>
          </a:p>
          <a:p>
            <a:endParaRPr lang="en-K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A1AA-935B-0348-C753-EF590FA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1B77-547C-4E46-B15C-1B146C6F4C1F}" type="datetime5">
              <a:rPr lang="en-US" smtClean="0"/>
              <a:t>31-Oct-25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A87F1D-2001-61DD-0D12-49FD10A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58171B-8ACB-DDCB-185A-6916D158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B030-732D-7D29-A701-EBE9F89C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28" y="521862"/>
            <a:ext cx="6571343" cy="6016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Understanding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49C0-CE72-42E6-CD45-A2B73D1F79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Contains key attributes such as:</a:t>
            </a:r>
          </a:p>
          <a:p>
            <a:pPr lvl="1"/>
            <a:r>
              <a:rPr lang="en-US" b="1" dirty="0"/>
              <a:t>Event Date</a:t>
            </a:r>
            <a:r>
              <a:rPr lang="en-US" dirty="0"/>
              <a:t>, </a:t>
            </a:r>
            <a:r>
              <a:rPr lang="en-US" b="1" dirty="0"/>
              <a:t>Location</a:t>
            </a:r>
            <a:r>
              <a:rPr lang="en-US" dirty="0"/>
              <a:t>, </a:t>
            </a:r>
            <a:r>
              <a:rPr lang="en-US" b="1" dirty="0"/>
              <a:t>Injury Severity</a:t>
            </a:r>
            <a:r>
              <a:rPr lang="en-US" dirty="0"/>
              <a:t>, </a:t>
            </a:r>
            <a:r>
              <a:rPr lang="en-US" b="1" dirty="0"/>
              <a:t>Aircraft Category</a:t>
            </a:r>
            <a:r>
              <a:rPr lang="en-US" dirty="0"/>
              <a:t>, </a:t>
            </a:r>
            <a:r>
              <a:rPr lang="en-US" b="1" dirty="0"/>
              <a:t>Make</a:t>
            </a:r>
            <a:r>
              <a:rPr lang="en-US" dirty="0"/>
              <a:t>, </a:t>
            </a:r>
            <a:r>
              <a:rPr lang="en-US" b="1" dirty="0"/>
              <a:t>Model</a:t>
            </a:r>
            <a:r>
              <a:rPr lang="en-US" dirty="0"/>
              <a:t>, </a:t>
            </a:r>
            <a:r>
              <a:rPr lang="en-US" b="1" dirty="0"/>
              <a:t>Purpose of Flight</a:t>
            </a:r>
            <a:r>
              <a:rPr lang="en-US" dirty="0"/>
              <a:t>, and </a:t>
            </a:r>
            <a:r>
              <a:rPr lang="en-US" b="1" dirty="0"/>
              <a:t>Cause Factors</a:t>
            </a:r>
            <a:r>
              <a:rPr lang="en-US" dirty="0"/>
              <a:t>.</a:t>
            </a:r>
          </a:p>
          <a:p>
            <a:r>
              <a:rPr lang="en-US" b="1" dirty="0"/>
              <a:t>Time Frame:</a:t>
            </a:r>
            <a:r>
              <a:rPr lang="en-US" dirty="0"/>
              <a:t> Covers incidents and accidents across multiple years.</a:t>
            </a:r>
          </a:p>
          <a:p>
            <a:r>
              <a:rPr lang="en-US" b="1" dirty="0"/>
              <a:t>Data Size:</a:t>
            </a:r>
            <a:r>
              <a:rPr lang="en-US" dirty="0"/>
              <a:t> Over </a:t>
            </a:r>
            <a:r>
              <a:rPr lang="en-US" i="1" dirty="0"/>
              <a:t>X</a:t>
            </a:r>
            <a:r>
              <a:rPr lang="en-US" dirty="0"/>
              <a:t> records (to be confirmed after loading).</a:t>
            </a:r>
          </a:p>
          <a:p>
            <a:r>
              <a:rPr lang="en-US" b="1" dirty="0"/>
              <a:t>Challenges:</a:t>
            </a:r>
            <a:r>
              <a:rPr lang="en-US" dirty="0"/>
              <a:t> Missing values, inconsistent categorization, and overlapping causes.</a:t>
            </a:r>
          </a:p>
          <a:p>
            <a:r>
              <a:rPr lang="en-US" b="1" dirty="0"/>
              <a:t>Preparation:</a:t>
            </a:r>
            <a:r>
              <a:rPr lang="en-US" dirty="0"/>
              <a:t> Data cleaning, normalization, and extraction of meaningful patterns using Python.</a:t>
            </a:r>
          </a:p>
          <a:p>
            <a:endParaRPr lang="en-K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20A81D-E9D9-6FF1-C62D-B25A1E008C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90731430"/>
              </p:ext>
            </p:extLst>
          </p:nvPr>
        </p:nvGraphicFramePr>
        <p:xfrm>
          <a:off x="4889500" y="2014538"/>
          <a:ext cx="3125788" cy="343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4550F95-35B6-891A-A182-1A3D029A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973-5262-42E5-9AC2-046F4550E64C}" type="datetime5">
              <a:rPr lang="en-US" smtClean="0"/>
              <a:t>31-Oct-25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058ED01-856D-4D64-6DC9-27EE4356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F26897-9A3C-F1BD-5DF0-B69D1151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F409-8EA6-1AF5-249E-3405680E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4976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Analysis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1C9-6465-0928-6B59-60D1D6CFCE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– Analysis: Accident Trends Over Time</a:t>
            </a:r>
            <a:endParaRPr lang="en-US" dirty="0"/>
          </a:p>
          <a:p>
            <a:r>
              <a:rPr lang="en-US" dirty="0"/>
              <a:t>Observed a </a:t>
            </a:r>
            <a:r>
              <a:rPr lang="en-US" b="1" dirty="0"/>
              <a:t>decline/increase</a:t>
            </a:r>
            <a:r>
              <a:rPr lang="en-US" dirty="0"/>
              <a:t> in accidents over time.</a:t>
            </a:r>
          </a:p>
          <a:p>
            <a:r>
              <a:rPr lang="en-US" b="1" dirty="0"/>
              <a:t>Possible Insight:</a:t>
            </a:r>
            <a:r>
              <a:rPr lang="en-US" dirty="0"/>
              <a:t> Improvements in aviation safety regulations and technology.</a:t>
            </a:r>
          </a:p>
          <a:p>
            <a:endParaRPr lang="en-K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28B3EE-082C-95CA-F3BF-A076BCE31E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7667128"/>
              </p:ext>
            </p:extLst>
          </p:nvPr>
        </p:nvGraphicFramePr>
        <p:xfrm>
          <a:off x="4889500" y="2014538"/>
          <a:ext cx="3125788" cy="343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D49789-B57C-D451-71E7-94D091AC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1352-0723-4039-BDBD-F465C4CE593B}" type="datetime5">
              <a:rPr lang="en-US" smtClean="0"/>
              <a:t>31-Oct-25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D3DD7E-EB61-B5DC-30EC-CE8ED2CB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C8111DB-2607-B46B-C91C-0398EB9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F760-B8B6-C96B-0771-569CCEF8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Causes of Accidents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3B1A-8090-AC48-336C-390FA37BA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-Most frequent causes: </a:t>
            </a:r>
            <a:r>
              <a:rPr lang="en-US" i="1" dirty="0"/>
              <a:t>Pilot error, Mechanical failure, Weather conditions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-Insight:</a:t>
            </a:r>
            <a:r>
              <a:rPr lang="en-US" dirty="0"/>
              <a:t> Human factors remain the leading cause of accidents.</a:t>
            </a:r>
            <a:endParaRPr lang="en-KE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1EE26FB-CD9B-0FF1-F0AF-064DEFF256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9106861"/>
              </p:ext>
            </p:extLst>
          </p:nvPr>
        </p:nvGraphicFramePr>
        <p:xfrm>
          <a:off x="4889500" y="2014538"/>
          <a:ext cx="3125788" cy="343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268DE90-8322-CD48-F78D-091720CA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B241-3F7B-4252-873F-FBA8F56063B6}" type="datetime5">
              <a:rPr lang="en-US" smtClean="0"/>
              <a:t>31-Oct-25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7CFABB6-1D83-C2FE-310B-D1551AEB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D94AF79-6AA2-0639-8159-D7E71524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651-A639-D093-F7B3-4D3FA694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890"/>
            <a:ext cx="7453621" cy="627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Aircraft Type vs. Injury Severity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F6D8-510A-8A1A-AF8F-11287305C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Compares </a:t>
            </a:r>
            <a:r>
              <a:rPr lang="en-US" b="1" dirty="0"/>
              <a:t>Aircraft Category</a:t>
            </a:r>
            <a:r>
              <a:rPr lang="en-US" dirty="0"/>
              <a:t> (e.g., Airplane, Helicopter, Balloon) with </a:t>
            </a:r>
            <a:r>
              <a:rPr lang="en-US" b="1" dirty="0"/>
              <a:t>Severity</a:t>
            </a:r>
            <a:r>
              <a:rPr lang="en-US" dirty="0"/>
              <a:t> (Fatal, Serious, Minor, None).</a:t>
            </a:r>
          </a:p>
          <a:p>
            <a:r>
              <a:rPr lang="en-US" b="1" dirty="0"/>
              <a:t>Insight:</a:t>
            </a:r>
            <a:r>
              <a:rPr lang="en-US" dirty="0"/>
              <a:t> Smaller aircraft show a higher rate of serious injuries.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612A4B7-9AA0-4882-D432-95903C4D0F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2582933"/>
              </p:ext>
            </p:extLst>
          </p:nvPr>
        </p:nvGraphicFramePr>
        <p:xfrm>
          <a:off x="4889500" y="1988860"/>
          <a:ext cx="3125788" cy="3436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C1FA8B0-E40D-8D94-7DAB-51D045DB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C915-B42B-4FE1-A7B0-E977DA8BB88E}" type="datetime5">
              <a:rPr lang="en-US" smtClean="0"/>
              <a:t>31-Oct-25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A85C46-8250-0608-B05E-A9DFF26E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B111635-AFD8-6823-0374-96089983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3482-E62B-79F9-3F87-6D0DE28E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Recommendations</a:t>
            </a:r>
            <a:br>
              <a:rPr lang="en-US" b="1" dirty="0"/>
            </a:b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95D6-54DE-BD78-1945-2C99BE25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Based on our aviation incident analysis, the following strategic recommendations are proposed:</a:t>
            </a:r>
          </a:p>
          <a:p>
            <a:r>
              <a:rPr lang="en-US" dirty="0"/>
              <a:t> </a:t>
            </a:r>
            <a:r>
              <a:rPr lang="en-US" b="1" dirty="0"/>
              <a:t>Enhance Pilot Training Programs</a:t>
            </a:r>
            <a:endParaRPr lang="en-US" dirty="0"/>
          </a:p>
          <a:p>
            <a:pPr lvl="1"/>
            <a:r>
              <a:rPr lang="en-US" dirty="0"/>
              <a:t>Focus on emergency response and weather adaptation training.</a:t>
            </a:r>
          </a:p>
          <a:p>
            <a:pPr lvl="1"/>
            <a:r>
              <a:rPr lang="en-US" dirty="0"/>
              <a:t>Target reduction in pilot error-related incidents by 20%.</a:t>
            </a:r>
          </a:p>
          <a:p>
            <a:r>
              <a:rPr lang="en-US" b="1" dirty="0"/>
              <a:t>Strengthen Maintenance Protocols</a:t>
            </a:r>
            <a:endParaRPr lang="en-US" dirty="0"/>
          </a:p>
          <a:p>
            <a:pPr lvl="1"/>
            <a:r>
              <a:rPr lang="en-US" dirty="0"/>
              <a:t>Implement predictive maintenance using sensor data analytics.</a:t>
            </a:r>
          </a:p>
          <a:p>
            <a:pPr lvl="1"/>
            <a:r>
              <a:rPr lang="en-US" dirty="0"/>
              <a:t>Schedule more frequent checks for older aircraft models.</a:t>
            </a:r>
          </a:p>
          <a:p>
            <a:r>
              <a:rPr lang="en-US" dirty="0"/>
              <a:t> </a:t>
            </a:r>
            <a:r>
              <a:rPr lang="en-US" b="1" dirty="0"/>
              <a:t>Improve Weather Monitoring Systems</a:t>
            </a:r>
            <a:endParaRPr lang="en-US" dirty="0"/>
          </a:p>
          <a:p>
            <a:pPr lvl="1"/>
            <a:r>
              <a:rPr lang="en-US" dirty="0"/>
              <a:t>Integrate real-time weather data into flight planning tools.</a:t>
            </a:r>
          </a:p>
          <a:p>
            <a:pPr lvl="1"/>
            <a:r>
              <a:rPr lang="en-US" dirty="0"/>
              <a:t>Reduce weather-related accidents through proactive decision-making.</a:t>
            </a:r>
          </a:p>
          <a:p>
            <a:endParaRPr lang="en-K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6126C-0E63-8A37-4327-C8CC98DD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C97D-7C07-41CF-BBBA-63819E69B1A1}" type="datetime5">
              <a:rPr lang="en-US" smtClean="0"/>
              <a:t>31-Oct-25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93342-07F1-5683-581B-AC814DDE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BBDD6E-D201-9893-C97D-E5014950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61F-D4A1-4141-8959-BD71722A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891"/>
            <a:ext cx="6571343" cy="6016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Next Steps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7D2A-52AB-6249-FD2D-625AB30F5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KE" dirty="0"/>
              <a:t>📊 </a:t>
            </a:r>
            <a:r>
              <a:rPr lang="en-US" b="1" dirty="0"/>
              <a:t>Expand Data Sources:</a:t>
            </a:r>
            <a:r>
              <a:rPr lang="en-US" dirty="0"/>
              <a:t> Include global datasets for cross-regional comparison.</a:t>
            </a:r>
          </a:p>
          <a:p>
            <a:r>
              <a:rPr lang="en-KE" dirty="0"/>
              <a:t>🧹 </a:t>
            </a:r>
            <a:r>
              <a:rPr lang="en-US" b="1" dirty="0"/>
              <a:t>Data Automation:</a:t>
            </a:r>
            <a:r>
              <a:rPr lang="en-US" dirty="0"/>
              <a:t> Build ETL pipelines to clean and update aviation data in real time.</a:t>
            </a:r>
          </a:p>
          <a:p>
            <a:r>
              <a:rPr lang="en-KE" dirty="0"/>
              <a:t>🤝 </a:t>
            </a:r>
            <a:r>
              <a:rPr lang="en-US" b="1" dirty="0"/>
              <a:t>Collaboration:</a:t>
            </a:r>
            <a:r>
              <a:rPr lang="en-US" dirty="0"/>
              <a:t> Work with aviation authorities and research partners to validate trends.</a:t>
            </a:r>
          </a:p>
          <a:p>
            <a:r>
              <a:rPr lang="en-KE" dirty="0"/>
              <a:t>💡 </a:t>
            </a:r>
            <a:r>
              <a:rPr lang="en-US" b="1" dirty="0"/>
              <a:t>Dashboard Deployment:</a:t>
            </a:r>
            <a:r>
              <a:rPr lang="en-US" dirty="0"/>
              <a:t> Develop a Tableau dashboard for ongoing monitoring.</a:t>
            </a:r>
          </a:p>
          <a:p>
            <a:endParaRPr lang="en-KE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293470B-A938-C140-3AD5-32F115377A5B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889500" y="2014538"/>
              <a:ext cx="3125788" cy="34369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3293470B-A938-C140-3AD5-32F115377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9500" y="2014538"/>
                <a:ext cx="3125788" cy="343693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F387A93-5D98-3825-6FF0-8CAB26A4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7C56-DCB5-4FF1-B7E9-8194B3602364}" type="datetime5">
              <a:rPr lang="en-US" smtClean="0"/>
              <a:t>31-Oct-25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4FEBA5-FE0C-56BA-DA39-BFD01CF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2EBE127-C4C4-DD06-ADFB-E771C5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787-1D6D-335E-C4D3-A20029E6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5871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 You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A10C-A441-E7B6-7BB6-C99C728E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Thank you for your time and attention!</a:t>
            </a:r>
            <a:br>
              <a:rPr lang="en-US" dirty="0"/>
            </a:br>
            <a:r>
              <a:rPr lang="en-US" dirty="0"/>
              <a:t>We welcome your questions.</a:t>
            </a:r>
          </a:p>
          <a:p>
            <a:r>
              <a:rPr lang="en-KE" b="1" dirty="0"/>
              <a:t> </a:t>
            </a:r>
            <a:r>
              <a:rPr lang="en-US" b="1" dirty="0"/>
              <a:t>Presenter:</a:t>
            </a:r>
            <a:r>
              <a:rPr lang="en-US" dirty="0"/>
              <a:t> </a:t>
            </a:r>
            <a:r>
              <a:rPr lang="en-US" b="1" dirty="0"/>
              <a:t>SANDRA BOSIBORI</a:t>
            </a:r>
            <a:br>
              <a:rPr lang="en-US" dirty="0"/>
            </a:br>
            <a:r>
              <a:rPr lang="en-KE" b="1" dirty="0"/>
              <a:t> </a:t>
            </a:r>
            <a:r>
              <a:rPr lang="en-US" b="1" dirty="0"/>
              <a:t>LinkedIn: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linkedin.com/in/sandra-bosibori-5a4153196</a:t>
            </a:r>
            <a:br>
              <a:rPr lang="en-US" dirty="0"/>
            </a:br>
            <a:r>
              <a:rPr lang="en-KE" b="1" dirty="0"/>
              <a:t> </a:t>
            </a:r>
            <a:r>
              <a:rPr lang="en-US" b="1" dirty="0"/>
              <a:t>Contact:</a:t>
            </a:r>
            <a:r>
              <a:rPr lang="en-US" dirty="0"/>
              <a:t> sandranyakundi@gmail.com</a:t>
            </a:r>
          </a:p>
          <a:p>
            <a:endParaRPr lang="en-K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44F72-92B3-C17E-7451-2A8C6F1B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205B-1CE0-416E-9DD4-741E10E5A7C7}" type="datetime5">
              <a:rPr lang="en-US" smtClean="0"/>
              <a:t>31-Oct-25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BACCE7-D213-8260-E8CF-F4042D14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D2E6940-5CE3-E39C-8F2A-7289969B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2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</TotalTime>
  <Words>554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Aviation Safety Analysis Overview</vt:lpstr>
      <vt:lpstr>Business Understanding   </vt:lpstr>
      <vt:lpstr>Data Understanding </vt:lpstr>
      <vt:lpstr>Data Analysis</vt:lpstr>
      <vt:lpstr>Top Causes of Accidents</vt:lpstr>
      <vt:lpstr>Aircraft Type vs. Injury Severity </vt:lpstr>
      <vt:lpstr>Recommendations </vt:lpstr>
      <vt:lpstr>Next Steps 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SANDY PC</dc:creator>
  <cp:keywords/>
  <dc:description>generated using python-pptx</dc:description>
  <cp:lastModifiedBy>ADMIN</cp:lastModifiedBy>
  <cp:revision>9</cp:revision>
  <dcterms:created xsi:type="dcterms:W3CDTF">2013-01-27T09:14:16Z</dcterms:created>
  <dcterms:modified xsi:type="dcterms:W3CDTF">2025-10-31T16:04:48Z</dcterms:modified>
  <cp:category/>
</cp:coreProperties>
</file>