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612db3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612db3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61fe9e6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61fe9e6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5efaf1d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5efaf1d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612db30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612db30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61fe9e6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61fe9e6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61fe9e6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61fe9e6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1fe9e6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61fe9e6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61fe9e6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61fe9e6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61fe9e6b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61fe9e6b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61fe9e6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61fe9e6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53" name="Shape 53"/>
        <p:cNvGrpSpPr/>
        <p:nvPr/>
      </p:nvGrpSpPr>
      <p:grpSpPr>
        <a:xfrm>
          <a:off x="0" y="0"/>
          <a:ext cx="0" cy="0"/>
          <a:chOff x="0" y="0"/>
          <a:chExt cx="0" cy="0"/>
        </a:xfrm>
      </p:grpSpPr>
      <p:sp>
        <p:nvSpPr>
          <p:cNvPr id="54" name="Google Shape;54;p13"/>
          <p:cNvSpPr txBox="1"/>
          <p:nvPr/>
        </p:nvSpPr>
        <p:spPr>
          <a:xfrm>
            <a:off x="768450" y="169225"/>
            <a:ext cx="76071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t>ANALYSIS OF LONDON’S BIKE SHARE</a:t>
            </a:r>
            <a:endParaRPr b="1" sz="3400"/>
          </a:p>
        </p:txBody>
      </p:sp>
      <p:pic>
        <p:nvPicPr>
          <p:cNvPr id="55" name="Google Shape;55;p13"/>
          <p:cNvPicPr preferRelativeResize="0"/>
          <p:nvPr/>
        </p:nvPicPr>
        <p:blipFill>
          <a:blip r:embed="rId3">
            <a:alphaModFix/>
          </a:blip>
          <a:stretch>
            <a:fillRect/>
          </a:stretch>
        </p:blipFill>
        <p:spPr>
          <a:xfrm>
            <a:off x="1626750" y="1400725"/>
            <a:ext cx="6206049" cy="31763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152400" y="152400"/>
            <a:ext cx="879935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119" name="Shape 119"/>
        <p:cNvGrpSpPr/>
        <p:nvPr/>
      </p:nvGrpSpPr>
      <p:grpSpPr>
        <a:xfrm>
          <a:off x="0" y="0"/>
          <a:ext cx="0" cy="0"/>
          <a:chOff x="0" y="0"/>
          <a:chExt cx="0" cy="0"/>
        </a:xfrm>
      </p:grpSpPr>
      <p:sp>
        <p:nvSpPr>
          <p:cNvPr id="120" name="Google Shape;120;p23"/>
          <p:cNvSpPr txBox="1"/>
          <p:nvPr/>
        </p:nvSpPr>
        <p:spPr>
          <a:xfrm>
            <a:off x="2012300" y="2010000"/>
            <a:ext cx="5416200" cy="11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6100"/>
              <a:t>THANK YOU</a:t>
            </a:r>
            <a:endParaRPr b="1"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E9EA">
            <a:alpha val="95240"/>
          </a:srgbClr>
        </a:solidFill>
      </p:bgPr>
    </p:bg>
    <p:spTree>
      <p:nvGrpSpPr>
        <p:cNvPr id="59" name="Shape 59"/>
        <p:cNvGrpSpPr/>
        <p:nvPr/>
      </p:nvGrpSpPr>
      <p:grpSpPr>
        <a:xfrm>
          <a:off x="0" y="0"/>
          <a:ext cx="0" cy="0"/>
          <a:chOff x="0" y="0"/>
          <a:chExt cx="0" cy="0"/>
        </a:xfrm>
      </p:grpSpPr>
      <p:sp>
        <p:nvSpPr>
          <p:cNvPr id="60" name="Google Shape;60;p14"/>
          <p:cNvSpPr/>
          <p:nvPr/>
        </p:nvSpPr>
        <p:spPr>
          <a:xfrm>
            <a:off x="3789450" y="0"/>
            <a:ext cx="5354700" cy="517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319700" y="2106300"/>
            <a:ext cx="313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t>INTRODUCTION</a:t>
            </a:r>
            <a:endParaRPr b="1" sz="2900"/>
          </a:p>
        </p:txBody>
      </p:sp>
      <p:sp>
        <p:nvSpPr>
          <p:cNvPr id="62" name="Google Shape;62;p14"/>
          <p:cNvSpPr txBox="1"/>
          <p:nvPr/>
        </p:nvSpPr>
        <p:spPr>
          <a:xfrm>
            <a:off x="4485275" y="432550"/>
            <a:ext cx="4231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Calibri"/>
                <a:ea typeface="Calibri"/>
                <a:cs typeface="Calibri"/>
                <a:sym typeface="Calibri"/>
              </a:rPr>
              <a:t>The London’s bike share is a bike sharing system for the public created by Santander Cycles. It is a self-service system where people who need the bicycles can get one from a docking station without external help. The dataset - London bike sharing dataset has 10 columns and 17, 414 rows. The columns include temperature, humidity, count of bike shares, wind speed, timestamp, weather code, holiday, season and weekend columns. The data spans two years beginning in January, 2015 until January, 2017.</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E9EA">
            <a:alpha val="95240"/>
          </a:srgbClr>
        </a:solidFill>
      </p:bgPr>
    </p:bg>
    <p:spTree>
      <p:nvGrpSpPr>
        <p:cNvPr id="66" name="Shape 66"/>
        <p:cNvGrpSpPr/>
        <p:nvPr/>
      </p:nvGrpSpPr>
      <p:grpSpPr>
        <a:xfrm>
          <a:off x="0" y="0"/>
          <a:ext cx="0" cy="0"/>
          <a:chOff x="0" y="0"/>
          <a:chExt cx="0" cy="0"/>
        </a:xfrm>
      </p:grpSpPr>
      <p:sp>
        <p:nvSpPr>
          <p:cNvPr id="67" name="Google Shape;67;p15"/>
          <p:cNvSpPr/>
          <p:nvPr/>
        </p:nvSpPr>
        <p:spPr>
          <a:xfrm>
            <a:off x="3789450" y="0"/>
            <a:ext cx="5354700" cy="517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310300" y="2033100"/>
            <a:ext cx="31314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t>PROBLEM STATEMENT</a:t>
            </a:r>
            <a:endParaRPr b="1" sz="2900"/>
          </a:p>
        </p:txBody>
      </p:sp>
      <p:sp>
        <p:nvSpPr>
          <p:cNvPr id="69" name="Google Shape;69;p15"/>
          <p:cNvSpPr txBox="1"/>
          <p:nvPr/>
        </p:nvSpPr>
        <p:spPr>
          <a:xfrm>
            <a:off x="4428850" y="632250"/>
            <a:ext cx="4231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Calibri"/>
                <a:ea typeface="Calibri"/>
                <a:cs typeface="Calibri"/>
                <a:sym typeface="Calibri"/>
              </a:rPr>
              <a:t>To analyze the effectiveness of the Bike sharing system, the stakeholders are looking to answer questions such as: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GB" sz="2000">
                <a:latin typeface="Calibri"/>
                <a:ea typeface="Calibri"/>
                <a:cs typeface="Calibri"/>
                <a:sym typeface="Calibri"/>
              </a:rPr>
              <a:t>How do factors such as humidity, weather, temperature and wind speed affect the bike share count?</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GB" sz="2000">
                <a:latin typeface="Calibri"/>
                <a:ea typeface="Calibri"/>
                <a:cs typeface="Calibri"/>
                <a:sym typeface="Calibri"/>
              </a:rPr>
              <a:t>What weather has the highest count of bike share rides?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GB" sz="2000">
                <a:latin typeface="Calibri"/>
                <a:ea typeface="Calibri"/>
                <a:cs typeface="Calibri"/>
                <a:sym typeface="Calibri"/>
              </a:rPr>
              <a:t>Are more bikes ridden during the holiday or non-holidays?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GB" sz="2000">
                <a:latin typeface="Calibri"/>
                <a:ea typeface="Calibri"/>
                <a:cs typeface="Calibri"/>
                <a:sym typeface="Calibri"/>
              </a:rPr>
              <a:t>Are more bikes ridden during the weekday or weekend?</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5940492" cy="4838701"/>
          </a:xfrm>
          <a:prstGeom prst="rect">
            <a:avLst/>
          </a:prstGeom>
          <a:noFill/>
          <a:ln>
            <a:noFill/>
          </a:ln>
        </p:spPr>
      </p:pic>
      <p:sp>
        <p:nvSpPr>
          <p:cNvPr id="75" name="Google Shape;75;p16"/>
          <p:cNvSpPr txBox="1"/>
          <p:nvPr/>
        </p:nvSpPr>
        <p:spPr>
          <a:xfrm>
            <a:off x="6243675" y="197475"/>
            <a:ext cx="26706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Here the curve is s-shaped with periods of peaks and dips. The peaks can be seen during the summer months beginning at the end of June until August. As the year passes, the count declines until it dips in January. The decline is associated with the change in seasons from summer to winter. This also means that the snow and icy roads are unsuitable for cycling.</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683150" y="199425"/>
            <a:ext cx="6336825" cy="4671375"/>
          </a:xfrm>
          <a:prstGeom prst="rect">
            <a:avLst/>
          </a:prstGeom>
          <a:noFill/>
          <a:ln>
            <a:noFill/>
          </a:ln>
        </p:spPr>
      </p:pic>
      <p:sp>
        <p:nvSpPr>
          <p:cNvPr id="81" name="Google Shape;81;p17"/>
          <p:cNvSpPr txBox="1"/>
          <p:nvPr/>
        </p:nvSpPr>
        <p:spPr>
          <a:xfrm>
            <a:off x="235075" y="199425"/>
            <a:ext cx="23319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The count of bikeshare on the weekend is generally lower </a:t>
            </a:r>
            <a:r>
              <a:rPr lang="en-GB" sz="1600"/>
              <a:t>than that of rides for weekdays. This could be because of people commuting to work. Peaks can be seen in summer months of July and August. In winter months such as December and January, the count dips. January 2017 is particularly low because only three days have been recorded in the given 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725975" y="161800"/>
            <a:ext cx="3705300" cy="2743750"/>
          </a:xfrm>
          <a:prstGeom prst="rect">
            <a:avLst/>
          </a:prstGeom>
          <a:noFill/>
          <a:ln>
            <a:noFill/>
          </a:ln>
        </p:spPr>
      </p:pic>
      <p:sp>
        <p:nvSpPr>
          <p:cNvPr id="87" name="Google Shape;87;p18"/>
          <p:cNvSpPr txBox="1"/>
          <p:nvPr/>
        </p:nvSpPr>
        <p:spPr>
          <a:xfrm>
            <a:off x="5115300" y="291500"/>
            <a:ext cx="3065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rPr>
              <a:t>﻿﻿Rides on weekends account for a quarter of the total </a:t>
            </a:r>
            <a:r>
              <a:rPr lang="en-GB" sz="1500">
                <a:solidFill>
                  <a:schemeClr val="dk1"/>
                </a:solidFill>
              </a:rPr>
              <a:t>rideshare</a:t>
            </a:r>
            <a:r>
              <a:rPr lang="en-GB" sz="1500">
                <a:solidFill>
                  <a:schemeClr val="dk1"/>
                </a:solidFill>
              </a:rPr>
              <a:t>. This may be because of persons who go to work on weekends or commute to marketplaces and churches. </a:t>
            </a:r>
            <a:endParaRPr sz="1900">
              <a:solidFill>
                <a:schemeClr val="dk1"/>
              </a:solidFill>
            </a:endParaRPr>
          </a:p>
        </p:txBody>
      </p:sp>
      <p:sp>
        <p:nvSpPr>
          <p:cNvPr id="88" name="Google Shape;88;p18"/>
          <p:cNvSpPr txBox="1"/>
          <p:nvPr/>
        </p:nvSpPr>
        <p:spPr>
          <a:xfrm>
            <a:off x="686450" y="3187025"/>
            <a:ext cx="365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rPr>
              <a:t>Non-holidays accounted for 98.52% of total bike share for the given period with a total of 9,610,474 rides. The count of Holiday rides was 295,498 which accounted for 1.48%. This is because holidays are usually periods of rest and most persons would have need to commute to work.</a:t>
            </a:r>
            <a:endParaRPr sz="1800">
              <a:solidFill>
                <a:schemeClr val="dk1"/>
              </a:solidFill>
            </a:endParaRPr>
          </a:p>
        </p:txBody>
      </p:sp>
      <p:pic>
        <p:nvPicPr>
          <p:cNvPr id="89" name="Google Shape;89;p18"/>
          <p:cNvPicPr preferRelativeResize="0"/>
          <p:nvPr/>
        </p:nvPicPr>
        <p:blipFill>
          <a:blip r:embed="rId4">
            <a:alphaModFix/>
          </a:blip>
          <a:stretch>
            <a:fillRect/>
          </a:stretch>
        </p:blipFill>
        <p:spPr>
          <a:xfrm>
            <a:off x="4969200" y="1981875"/>
            <a:ext cx="3867075" cy="2898350"/>
          </a:xfrm>
          <a:prstGeom prst="rect">
            <a:avLst/>
          </a:prstGeom>
          <a:noFill/>
          <a:ln>
            <a:noFill/>
          </a:ln>
        </p:spPr>
      </p:pic>
      <p:cxnSp>
        <p:nvCxnSpPr>
          <p:cNvPr id="90" name="Google Shape;90;p18"/>
          <p:cNvCxnSpPr/>
          <p:nvPr/>
        </p:nvCxnSpPr>
        <p:spPr>
          <a:xfrm flipH="1" rot="10800000">
            <a:off x="4250200" y="3742350"/>
            <a:ext cx="501000" cy="471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8"/>
          <p:cNvCxnSpPr/>
          <p:nvPr/>
        </p:nvCxnSpPr>
        <p:spPr>
          <a:xfrm flipH="1">
            <a:off x="4231525" y="874500"/>
            <a:ext cx="695700" cy="6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95" name="Shape 95"/>
        <p:cNvGrpSpPr/>
        <p:nvPr/>
      </p:nvGrpSpPr>
      <p:grpSpPr>
        <a:xfrm>
          <a:off x="0" y="0"/>
          <a:ext cx="0" cy="0"/>
          <a:chOff x="0" y="0"/>
          <a:chExt cx="0" cy="0"/>
        </a:xfrm>
      </p:grpSpPr>
      <p:sp>
        <p:nvSpPr>
          <p:cNvPr id="96" name="Google Shape;96;p19"/>
          <p:cNvSpPr txBox="1"/>
          <p:nvPr/>
        </p:nvSpPr>
        <p:spPr>
          <a:xfrm>
            <a:off x="648800" y="3808250"/>
            <a:ext cx="7945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Humidity and temperature are inversely proportional. Therefore, when temperature reduces, humidity increases and thus the air becomes drier. Less rides are taken during this period. Conversely, as the temperature increases the count of bike shares also increases. Average of Humidity(%) trended up (13.37% increase) while the count of bike shares (97.89% decrease) trended down. </a:t>
            </a:r>
            <a:endParaRPr sz="1800">
              <a:solidFill>
                <a:schemeClr val="dk1"/>
              </a:solidFill>
            </a:endParaRPr>
          </a:p>
        </p:txBody>
      </p:sp>
      <p:pic>
        <p:nvPicPr>
          <p:cNvPr id="97" name="Google Shape;97;p19"/>
          <p:cNvPicPr preferRelativeResize="0"/>
          <p:nvPr/>
        </p:nvPicPr>
        <p:blipFill>
          <a:blip r:embed="rId3">
            <a:alphaModFix/>
          </a:blip>
          <a:stretch>
            <a:fillRect/>
          </a:stretch>
        </p:blipFill>
        <p:spPr>
          <a:xfrm>
            <a:off x="114700" y="329100"/>
            <a:ext cx="4318025" cy="3479151"/>
          </a:xfrm>
          <a:prstGeom prst="rect">
            <a:avLst/>
          </a:prstGeom>
          <a:noFill/>
          <a:ln>
            <a:noFill/>
          </a:ln>
        </p:spPr>
      </p:pic>
      <p:pic>
        <p:nvPicPr>
          <p:cNvPr id="98" name="Google Shape;98;p19"/>
          <p:cNvPicPr preferRelativeResize="0"/>
          <p:nvPr/>
        </p:nvPicPr>
        <p:blipFill>
          <a:blip r:embed="rId4">
            <a:alphaModFix/>
          </a:blip>
          <a:stretch>
            <a:fillRect/>
          </a:stretch>
        </p:blipFill>
        <p:spPr>
          <a:xfrm>
            <a:off x="4572000" y="329100"/>
            <a:ext cx="4406475" cy="347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102" name="Shape 102"/>
        <p:cNvGrpSpPr/>
        <p:nvPr/>
      </p:nvGrpSpPr>
      <p:grpSpPr>
        <a:xfrm>
          <a:off x="0" y="0"/>
          <a:ext cx="0" cy="0"/>
          <a:chOff x="0" y="0"/>
          <a:chExt cx="0" cy="0"/>
        </a:xfrm>
      </p:grpSpPr>
      <p:sp>
        <p:nvSpPr>
          <p:cNvPr id="103" name="Google Shape;103;p20"/>
          <p:cNvSpPr txBox="1"/>
          <p:nvPr/>
        </p:nvSpPr>
        <p:spPr>
          <a:xfrm>
            <a:off x="6695000" y="1795950"/>
            <a:ext cx="2285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Summer had the highest sum of bike shares at 6,424,609 (32.27%). </a:t>
            </a:r>
            <a:r>
              <a:rPr lang="en-GB"/>
              <a:t>This</a:t>
            </a:r>
            <a:r>
              <a:rPr lang="en-GB"/>
              <a:t> is followed closely by Fall (25.49%), Spring (24.37%), and Winter (17.87%)</a:t>
            </a:r>
            <a:endParaRPr sz="1800"/>
          </a:p>
        </p:txBody>
      </p:sp>
      <p:pic>
        <p:nvPicPr>
          <p:cNvPr id="104" name="Google Shape;104;p20"/>
          <p:cNvPicPr preferRelativeResize="0"/>
          <p:nvPr/>
        </p:nvPicPr>
        <p:blipFill>
          <a:blip r:embed="rId3">
            <a:alphaModFix/>
          </a:blip>
          <a:stretch>
            <a:fillRect/>
          </a:stretch>
        </p:blipFill>
        <p:spPr>
          <a:xfrm>
            <a:off x="95975" y="762425"/>
            <a:ext cx="6231151" cy="361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CEA"/>
        </a:solidFill>
      </p:bgPr>
    </p:bg>
    <p:spTree>
      <p:nvGrpSpPr>
        <p:cNvPr id="108" name="Shape 108"/>
        <p:cNvGrpSpPr/>
        <p:nvPr/>
      </p:nvGrpSpPr>
      <p:grpSpPr>
        <a:xfrm>
          <a:off x="0" y="0"/>
          <a:ext cx="0" cy="0"/>
          <a:chOff x="0" y="0"/>
          <a:chExt cx="0" cy="0"/>
        </a:xfrm>
      </p:grpSpPr>
      <p:sp>
        <p:nvSpPr>
          <p:cNvPr id="109" name="Google Shape;109;p21"/>
          <p:cNvSpPr/>
          <p:nvPr/>
        </p:nvSpPr>
        <p:spPr>
          <a:xfrm>
            <a:off x="3535575" y="0"/>
            <a:ext cx="55572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GB" sz="1700"/>
              <a:t>Given periods of peaks and decline, the bike can be docked and undocked for routine cleaning and </a:t>
            </a:r>
            <a:r>
              <a:rPr lang="en-GB" sz="1700"/>
              <a:t>maintenance and care during winter months</a:t>
            </a:r>
            <a:r>
              <a:rPr lang="en-GB" sz="1700"/>
              <a:t>.</a:t>
            </a:r>
            <a:endParaRPr sz="1700"/>
          </a:p>
          <a:p>
            <a:pPr indent="-336550" lvl="0" marL="457200" rtl="0" algn="l">
              <a:spcBef>
                <a:spcPts val="0"/>
              </a:spcBef>
              <a:spcAft>
                <a:spcPts val="0"/>
              </a:spcAft>
              <a:buSzPts val="1700"/>
              <a:buChar char="●"/>
            </a:pPr>
            <a:r>
              <a:rPr lang="en-GB" sz="1700"/>
              <a:t>The cycles management can also make preparations against periods </a:t>
            </a:r>
            <a:r>
              <a:rPr lang="en-GB" sz="1700"/>
              <a:t>when they would be a surge of riders to keep track of the cycles and plan against unforeseen circumstances. </a:t>
            </a:r>
            <a:endParaRPr sz="1700"/>
          </a:p>
        </p:txBody>
      </p:sp>
      <p:sp>
        <p:nvSpPr>
          <p:cNvPr id="110" name="Google Shape;110;p21"/>
          <p:cNvSpPr txBox="1"/>
          <p:nvPr/>
        </p:nvSpPr>
        <p:spPr>
          <a:xfrm>
            <a:off x="667600" y="1984050"/>
            <a:ext cx="26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t>CONCLUSION</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