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4" r:id="rId2"/>
    <p:sldId id="266" r:id="rId3"/>
    <p:sldId id="270" r:id="rId4"/>
    <p:sldId id="271" r:id="rId5"/>
    <p:sldId id="272" r:id="rId6"/>
    <p:sldId id="273" r:id="rId7"/>
    <p:sldId id="269" r:id="rId8"/>
    <p:sldId id="275" r:id="rId9"/>
    <p:sldId id="27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CB3"/>
    <a:srgbClr val="EFCC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3" autoAdjust="0"/>
    <p:restoredTop sz="86235" autoAdjust="0"/>
  </p:normalViewPr>
  <p:slideViewPr>
    <p:cSldViewPr snapToGrid="0">
      <p:cViewPr varScale="1">
        <p:scale>
          <a:sx n="98" d="100"/>
          <a:sy n="98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4C3D-F4DB-49C5-8141-9A0F0A4B03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17D0-34D9-4159-829C-5685F7957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</a:t>
            </a:r>
            <a:r>
              <a:rPr lang="ko-KR" altLang="en-US" dirty="0" err="1"/>
              <a:t>복극곰</a:t>
            </a:r>
            <a:r>
              <a:rPr lang="ko-KR" altLang="en-US" dirty="0"/>
              <a:t> 조 발표를 하는 이서영입니다</a:t>
            </a:r>
            <a:r>
              <a:rPr lang="en-US" altLang="ko-KR" dirty="0"/>
              <a:t>. </a:t>
            </a:r>
            <a:r>
              <a:rPr lang="ko-KR" altLang="en-US" dirty="0"/>
              <a:t>우리동네의 하루 라는 이름의 </a:t>
            </a:r>
            <a:r>
              <a:rPr lang="en-US" altLang="ko-KR" dirty="0"/>
              <a:t>SNS </a:t>
            </a:r>
            <a:r>
              <a:rPr lang="ko-KR" altLang="en-US" dirty="0"/>
              <a:t>서비스를 제작합니다</a:t>
            </a:r>
            <a:r>
              <a:rPr lang="en-US" altLang="ko-KR" dirty="0"/>
              <a:t>. </a:t>
            </a:r>
            <a:r>
              <a:rPr lang="ko-KR" altLang="en-US" dirty="0"/>
              <a:t>기존에 누구나 알고 있던 인스타그램과 당근마켓을 합쳐 만들었습니다</a:t>
            </a:r>
            <a:r>
              <a:rPr lang="en-US" altLang="ko-KR" dirty="0"/>
              <a:t>. </a:t>
            </a:r>
            <a:r>
              <a:rPr lang="ko-KR" altLang="en-US" dirty="0" err="1"/>
              <a:t>인스타그램처럼</a:t>
            </a:r>
            <a:r>
              <a:rPr lang="ko-KR" altLang="en-US" dirty="0"/>
              <a:t> 사진 위주의 </a:t>
            </a:r>
            <a:r>
              <a:rPr lang="en-US" altLang="ko-KR" dirty="0"/>
              <a:t>SNS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하지만 그 범위가 당근마켓처럼 내 주변 위치 사람들에 기반해서 서비스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주제로 기획을 한 팀이 있어서 핵심 포인트를 동네커뮤니티에서 </a:t>
            </a:r>
            <a:r>
              <a:rPr lang="en-US" altLang="ko-KR" dirty="0"/>
              <a:t>SNS</a:t>
            </a:r>
            <a:r>
              <a:rPr lang="ko-KR" altLang="en-US" dirty="0"/>
              <a:t>로 겹치지 않게 변경하였습니다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8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기획에서 변경된 부분이 있습니다</a:t>
            </a:r>
            <a:r>
              <a:rPr lang="en-US" altLang="ko-KR" dirty="0"/>
              <a:t>. </a:t>
            </a:r>
            <a:r>
              <a:rPr lang="ko-KR" altLang="en-US" dirty="0"/>
              <a:t>그 중 유지할 부분입니다</a:t>
            </a:r>
            <a:r>
              <a:rPr lang="en-US" altLang="ko-KR" dirty="0"/>
              <a:t>. </a:t>
            </a:r>
            <a:r>
              <a:rPr lang="ko-KR" altLang="en-US" dirty="0"/>
              <a:t>핵심 기능인 메인 페이지입니다</a:t>
            </a:r>
            <a:r>
              <a:rPr lang="en-US" altLang="ko-KR" dirty="0"/>
              <a:t>. </a:t>
            </a:r>
            <a:r>
              <a:rPr lang="ko-KR" altLang="en-US" dirty="0"/>
              <a:t>최신 순으로 </a:t>
            </a:r>
            <a:r>
              <a:rPr lang="ko-KR" altLang="en-US" dirty="0" err="1"/>
              <a:t>피드를</a:t>
            </a:r>
            <a:r>
              <a:rPr lang="ko-KR" altLang="en-US" dirty="0"/>
              <a:t> 볼 수 있습니다</a:t>
            </a:r>
            <a:r>
              <a:rPr lang="en-US" altLang="ko-KR" dirty="0"/>
              <a:t>. </a:t>
            </a:r>
            <a:r>
              <a:rPr lang="ko-KR" altLang="en-US" dirty="0"/>
              <a:t>근처 다른 이용자가 올리는 랜덤 게시물 </a:t>
            </a:r>
            <a:r>
              <a:rPr lang="en-US" altLang="ko-KR" dirty="0"/>
              <a:t>5</a:t>
            </a:r>
            <a:r>
              <a:rPr lang="ko-KR" altLang="en-US" dirty="0"/>
              <a:t>개과 자신이 </a:t>
            </a:r>
            <a:r>
              <a:rPr lang="ko-KR" altLang="en-US" dirty="0" err="1"/>
              <a:t>팔로우</a:t>
            </a:r>
            <a:r>
              <a:rPr lang="ko-KR" altLang="en-US" dirty="0"/>
              <a:t> 한 사람들이 올리는 게시물을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 을 통해 다름과 같은 효과를 얻을 수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2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기획에서 없앨 부분입니다</a:t>
            </a:r>
            <a:r>
              <a:rPr lang="en-US" altLang="ko-KR" dirty="0"/>
              <a:t>. 2</a:t>
            </a:r>
            <a:r>
              <a:rPr lang="ko-KR" altLang="en-US" dirty="0"/>
              <a:t>번 </a:t>
            </a:r>
            <a:r>
              <a:rPr lang="ko-KR" altLang="en-US" dirty="0" err="1"/>
              <a:t>서치</a:t>
            </a:r>
            <a:r>
              <a:rPr lang="ko-KR" altLang="en-US" dirty="0"/>
              <a:t> 동네 생활에 대해 질문 </a:t>
            </a:r>
            <a:r>
              <a:rPr lang="en-US" altLang="ko-KR" dirty="0"/>
              <a:t>3</a:t>
            </a:r>
            <a:r>
              <a:rPr lang="ko-KR" altLang="en-US" dirty="0"/>
              <a:t>번 홍보 가게 과외 </a:t>
            </a:r>
            <a:r>
              <a:rPr lang="ko-KR" altLang="en-US" dirty="0" err="1"/>
              <a:t>홍부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번 메시지 보내기 기능은 불필요하다고 판단되어 구현하지 않기로 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5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 변경 이유는 메인으로 생각하는 것이 변했기 때문입니다</a:t>
            </a:r>
            <a:r>
              <a:rPr lang="en-US" altLang="ko-KR" dirty="0"/>
              <a:t>. </a:t>
            </a:r>
            <a:r>
              <a:rPr lang="ko-KR" altLang="en-US" dirty="0"/>
              <a:t>기존에는 동네 생활에 초점을 맞추었습니다</a:t>
            </a:r>
            <a:r>
              <a:rPr lang="en-US" altLang="ko-KR" dirty="0"/>
              <a:t>. </a:t>
            </a:r>
            <a:r>
              <a:rPr lang="ko-KR" altLang="en-US" dirty="0"/>
              <a:t>그래서 동네에 대해 궁금해하고 동네에 대한 정보를 얻는 것이 목적이었습니다</a:t>
            </a:r>
            <a:r>
              <a:rPr lang="en-US" altLang="ko-KR" dirty="0"/>
              <a:t>. </a:t>
            </a:r>
            <a:r>
              <a:rPr lang="ko-KR" altLang="en-US" dirty="0"/>
              <a:t>하지만 위에 그림과 같이 일상에 초점을 맞추기로 변경하였습니다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SNS</a:t>
            </a:r>
            <a:r>
              <a:rPr lang="ko-KR" altLang="en-US" dirty="0"/>
              <a:t>는 보통 자신이 오프라인에서 아는 사람을 기반으로 온라인 인맥을 만듭니다</a:t>
            </a:r>
            <a:r>
              <a:rPr lang="en-US" altLang="ko-KR" dirty="0"/>
              <a:t>. </a:t>
            </a:r>
            <a:r>
              <a:rPr lang="ko-KR" altLang="en-US" dirty="0"/>
              <a:t>그래서 그 이상 확장되기 어렵습니다</a:t>
            </a:r>
            <a:r>
              <a:rPr lang="en-US" altLang="ko-KR" dirty="0"/>
              <a:t>. </a:t>
            </a:r>
            <a:r>
              <a:rPr lang="ko-KR" altLang="en-US" dirty="0"/>
              <a:t>하지만 우리동네의 하루에서는 그 반대로 입니다</a:t>
            </a:r>
            <a:r>
              <a:rPr lang="en-US" altLang="ko-KR" dirty="0"/>
              <a:t>. </a:t>
            </a:r>
            <a:r>
              <a:rPr lang="ko-KR" altLang="en-US" dirty="0"/>
              <a:t>온라인에서 자신에 대해 소개합니다</a:t>
            </a:r>
            <a:r>
              <a:rPr lang="en-US" altLang="ko-KR" dirty="0"/>
              <a:t>. </a:t>
            </a:r>
            <a:r>
              <a:rPr lang="ko-KR" altLang="en-US" dirty="0"/>
              <a:t>내 주변 불특정 다수가 나에 대해 </a:t>
            </a:r>
            <a:r>
              <a:rPr lang="ko-KR" altLang="en-US" dirty="0" err="1"/>
              <a:t>알게되고</a:t>
            </a:r>
            <a:r>
              <a:rPr lang="ko-KR" altLang="en-US" dirty="0"/>
              <a:t> 오프라인에서 </a:t>
            </a:r>
            <a:r>
              <a:rPr lang="ko-KR" altLang="en-US" dirty="0" err="1"/>
              <a:t>확장시켜</a:t>
            </a:r>
            <a:r>
              <a:rPr lang="ko-KR" altLang="en-US" dirty="0"/>
              <a:t> 만날 수 있도록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거기에 추가적으로 여러 설정을 넣었습니다</a:t>
            </a:r>
            <a:r>
              <a:rPr lang="en-US" altLang="ko-KR" dirty="0"/>
              <a:t>. </a:t>
            </a:r>
            <a:r>
              <a:rPr lang="ko-KR" altLang="en-US" dirty="0"/>
              <a:t>랜덤 유저의 게시물을 </a:t>
            </a:r>
            <a:r>
              <a:rPr lang="ko-KR" altLang="en-US" dirty="0" err="1"/>
              <a:t>피드에</a:t>
            </a:r>
            <a:r>
              <a:rPr lang="ko-KR" altLang="en-US" dirty="0"/>
              <a:t> 띄워 줍니다</a:t>
            </a:r>
            <a:r>
              <a:rPr lang="en-US" altLang="ko-KR" dirty="0"/>
              <a:t>. </a:t>
            </a:r>
            <a:r>
              <a:rPr lang="ko-KR" altLang="en-US" dirty="0"/>
              <a:t>자신의 지역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익명 설정을 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내가 보는 게시물의 지역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연령대 설정을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6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로그인</a:t>
            </a:r>
            <a:r>
              <a:rPr lang="en-US" altLang="ko-KR" dirty="0"/>
              <a:t>, </a:t>
            </a:r>
            <a:r>
              <a:rPr lang="ko-KR" altLang="en-US" dirty="0"/>
              <a:t>네비게이션 바를 만들었습니다</a:t>
            </a:r>
            <a:r>
              <a:rPr lang="en-US" altLang="ko-KR" dirty="0"/>
              <a:t>. </a:t>
            </a:r>
            <a:r>
              <a:rPr lang="ko-KR" altLang="en-US" dirty="0"/>
              <a:t>지금까지 </a:t>
            </a:r>
            <a:r>
              <a:rPr lang="en-US" altLang="ko-KR" dirty="0"/>
              <a:t>20</a:t>
            </a:r>
            <a:r>
              <a:rPr lang="ko-KR" altLang="en-US" dirty="0"/>
              <a:t>퍼센트 정도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우선순위에 따라 분류했습니다</a:t>
            </a:r>
            <a:r>
              <a:rPr lang="en-US" altLang="ko-KR" dirty="0"/>
              <a:t>. </a:t>
            </a:r>
            <a:r>
              <a:rPr lang="ko-KR" altLang="en-US" dirty="0"/>
              <a:t>첫번쨰는 </a:t>
            </a:r>
            <a:r>
              <a:rPr lang="en-US" altLang="ko-KR" dirty="0"/>
              <a:t>___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ko-KR" altLang="en-US" dirty="0" err="1"/>
              <a:t>번쨰는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r>
              <a:rPr lang="ko-KR" altLang="en-US" dirty="0"/>
              <a:t>기능입니다</a:t>
            </a:r>
            <a:r>
              <a:rPr lang="en-US" altLang="ko-KR" dirty="0"/>
              <a:t>. </a:t>
            </a:r>
            <a:r>
              <a:rPr lang="ko-KR" altLang="en-US" dirty="0" err="1"/>
              <a:t>세번쨰는</a:t>
            </a:r>
            <a:r>
              <a:rPr lang="ko-KR" altLang="en-US" dirty="0"/>
              <a:t> </a:t>
            </a:r>
            <a:r>
              <a:rPr lang="en-US" altLang="ko-KR" dirty="0"/>
              <a:t>___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네 </a:t>
            </a:r>
            <a:r>
              <a:rPr lang="ko-KR" altLang="en-US" dirty="0" err="1"/>
              <a:t>번쨰는</a:t>
            </a:r>
            <a:r>
              <a:rPr lang="ko-KR" altLang="en-US" dirty="0"/>
              <a:t> </a:t>
            </a:r>
            <a:r>
              <a:rPr lang="en-US" altLang="ko-KR" dirty="0"/>
              <a:t>___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완료한 것입니다</a:t>
            </a:r>
            <a:r>
              <a:rPr lang="en-US" altLang="ko-KR" dirty="0"/>
              <a:t>. </a:t>
            </a:r>
            <a:r>
              <a:rPr lang="ko-KR" altLang="en-US" dirty="0" err="1"/>
              <a:t>파이어베이스를</a:t>
            </a:r>
            <a:r>
              <a:rPr lang="ko-KR" altLang="en-US" dirty="0"/>
              <a:t> 이용해 구글 로그인을 할 수 있도록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8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317D0-34D9-4159-829C-5685F7957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8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0537" y="461764"/>
            <a:ext cx="3240000" cy="468622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3956" y="5264620"/>
            <a:ext cx="8502956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우리동네의 하루 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랜덤 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SNS)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미디어학과 </a:t>
            </a:r>
            <a:r>
              <a:rPr lang="en-US" altLang="ko-KR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201821048</a:t>
            </a:r>
            <a:r>
              <a:rPr lang="ko-KR" altLang="en-US" sz="12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이서영</a:t>
            </a:r>
            <a:endParaRPr lang="en-US" altLang="ko-KR" sz="2800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F16551-B6B4-4D12-8424-CB1D464F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28" y="814471"/>
            <a:ext cx="1576818" cy="157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당근마켓 - Overview, Competitors, and Employees | Apollo.io">
            <a:extLst>
              <a:ext uri="{FF2B5EF4-FFF2-40B4-BE49-F238E27FC236}">
                <a16:creationId xmlns:a16="http://schemas.microsoft.com/office/drawing/2014/main" id="{49E25CEA-490D-4102-BFE5-34604E67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28" y="3182556"/>
            <a:ext cx="1576818" cy="157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8E128-5891-402A-9F99-7EC03E303E0C}"/>
              </a:ext>
            </a:extLst>
          </p:cNvPr>
          <p:cNvSpPr txBox="1"/>
          <p:nvPr/>
        </p:nvSpPr>
        <p:spPr>
          <a:xfrm>
            <a:off x="2705434" y="1923879"/>
            <a:ext cx="4551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49C51-D110-4D06-9825-8502DBD8C219}"/>
              </a:ext>
            </a:extLst>
          </p:cNvPr>
          <p:cNvSpPr/>
          <p:nvPr/>
        </p:nvSpPr>
        <p:spPr>
          <a:xfrm>
            <a:off x="7069560" y="461764"/>
            <a:ext cx="3240000" cy="468622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>
                    <a:lumMod val="65000"/>
                  </a:prstClr>
                </a:solidFill>
              </a:rPr>
              <a:t>?</a:t>
            </a:r>
            <a:endParaRPr lang="ko-KR" altLang="en-US" sz="36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E077465-CEE0-45EA-A510-EDDA96CBF424}"/>
              </a:ext>
            </a:extLst>
          </p:cNvPr>
          <p:cNvSpPr/>
          <p:nvPr/>
        </p:nvSpPr>
        <p:spPr>
          <a:xfrm>
            <a:off x="5664403" y="2528041"/>
            <a:ext cx="562062" cy="553673"/>
          </a:xfrm>
          <a:prstGeom prst="rightArrow">
            <a:avLst/>
          </a:prstGeom>
          <a:solidFill>
            <a:srgbClr val="B3ACB3"/>
          </a:solidFill>
          <a:ln>
            <a:solidFill>
              <a:srgbClr val="B3A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9C092B-C1A0-437D-AEF8-9A2EC02FBF2D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기존 기획 유지할 것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C880B-72F1-43F4-B94E-509EC07E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4" y="1672666"/>
            <a:ext cx="5662988" cy="39311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>
                <a:solidFill>
                  <a:srgbClr val="EFCCCA"/>
                </a:solidFill>
              </a:rPr>
              <a:t>내 주변 사용자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가 올리는 글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친구로 추가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(X), </a:t>
            </a:r>
            <a:r>
              <a:rPr lang="ko-KR" altLang="en-US" sz="2400" b="1" dirty="0">
                <a:solidFill>
                  <a:srgbClr val="EFCCCA"/>
                </a:solidFill>
              </a:rPr>
              <a:t>원하지 않으면 차단</a:t>
            </a:r>
            <a:endParaRPr lang="en-US" altLang="ko-KR" sz="2400" b="1" dirty="0">
              <a:solidFill>
                <a:srgbClr val="EFCCCA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400" b="1" dirty="0">
                <a:solidFill>
                  <a:srgbClr val="EFCCCA"/>
                </a:solidFill>
              </a:rPr>
              <a:t>지역기반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SNS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주변 사람들의 관심사 파악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동일 연령대 일상 알기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친한 동네 친구 만들기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지역 맛집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관광지 보기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20F0FC-D958-4A06-84C4-5313FCDFEFC4}"/>
              </a:ext>
            </a:extLst>
          </p:cNvPr>
          <p:cNvSpPr txBox="1">
            <a:spLocks/>
          </p:cNvSpPr>
          <p:nvPr/>
        </p:nvSpPr>
        <p:spPr>
          <a:xfrm>
            <a:off x="726346" y="4804605"/>
            <a:ext cx="5369653" cy="13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BE0DD-C54F-4D8E-ACFA-F0286AC1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39" y="1064933"/>
            <a:ext cx="2406592" cy="5347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4C41F1-34A0-462C-9D96-B8C2A556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145" y="1064933"/>
            <a:ext cx="2406592" cy="5347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BB0AF1-BBDA-4F26-99A6-EBB784D4E7D0}"/>
              </a:ext>
            </a:extLst>
          </p:cNvPr>
          <p:cNvSpPr txBox="1"/>
          <p:nvPr/>
        </p:nvSpPr>
        <p:spPr>
          <a:xfrm>
            <a:off x="8289634" y="2891528"/>
            <a:ext cx="4551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CF57D-4DC1-4B33-82D6-687AE16D8A54}"/>
              </a:ext>
            </a:extLst>
          </p:cNvPr>
          <p:cNvSpPr txBox="1"/>
          <p:nvPr/>
        </p:nvSpPr>
        <p:spPr>
          <a:xfrm>
            <a:off x="6918733" y="619849"/>
            <a:ext cx="377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en-US" altLang="ko-KR" b="1" dirty="0" err="1">
                <a:solidFill>
                  <a:srgbClr val="EFCCCA"/>
                </a:solidFill>
              </a:rPr>
              <a:t>MainPage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최신 순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</a:rPr>
              <a:t>피드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보기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725D8-4EAA-40E0-AA8A-EA8F91B3AB28}"/>
              </a:ext>
            </a:extLst>
          </p:cNvPr>
          <p:cNvSpPr txBox="1"/>
          <p:nvPr/>
        </p:nvSpPr>
        <p:spPr>
          <a:xfrm>
            <a:off x="7903235" y="244758"/>
            <a:ext cx="203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trike="sngStrike" kern="0" dirty="0">
                <a:solidFill>
                  <a:srgbClr val="B3ACB3"/>
                </a:solidFill>
              </a:rPr>
              <a:t>우리동네</a:t>
            </a:r>
            <a:r>
              <a:rPr lang="ko-KR" altLang="en-US" sz="18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의 하루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3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5A27CA-06D5-4AD1-85EC-978C7ED6964B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기존 기획 없앨 것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20F0FC-D958-4A06-84C4-5313FCDFEFC4}"/>
              </a:ext>
            </a:extLst>
          </p:cNvPr>
          <p:cNvSpPr txBox="1">
            <a:spLocks/>
          </p:cNvSpPr>
          <p:nvPr/>
        </p:nvSpPr>
        <p:spPr>
          <a:xfrm>
            <a:off x="726346" y="4804605"/>
            <a:ext cx="5369653" cy="13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C4BC8E-4916-42F7-8EDB-89D12E66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50" y="1736520"/>
            <a:ext cx="1921499" cy="4269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B535E4-4E8F-4E7B-B8F9-C3567D37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411" y="1736520"/>
            <a:ext cx="1921499" cy="4269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111460-EF6C-4B9C-920D-0E309B1EF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820" y="1736519"/>
            <a:ext cx="1905638" cy="4234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DE6AF7-8BC2-4D73-ACA1-3F15F1EF4F7F}"/>
              </a:ext>
            </a:extLst>
          </p:cNvPr>
          <p:cNvSpPr txBox="1"/>
          <p:nvPr/>
        </p:nvSpPr>
        <p:spPr>
          <a:xfrm>
            <a:off x="1120095" y="886730"/>
            <a:ext cx="2875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altLang="ko-KR" b="1" dirty="0">
                <a:solidFill>
                  <a:srgbClr val="EFCCCA"/>
                </a:solidFill>
              </a:rPr>
              <a:t>Search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동네 생활에 대해 질문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63754-4FD6-4500-89E2-1FB151DAA45E}"/>
              </a:ext>
            </a:extLst>
          </p:cNvPr>
          <p:cNvSpPr txBox="1"/>
          <p:nvPr/>
        </p:nvSpPr>
        <p:spPr>
          <a:xfrm>
            <a:off x="4849444" y="886730"/>
            <a:ext cx="32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en-US" altLang="ko-KR" b="1" dirty="0">
                <a:solidFill>
                  <a:srgbClr val="EFCCCA"/>
                </a:solidFill>
              </a:rPr>
              <a:t> Advertise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가게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과외 등에 대한 홍보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0F0ED-49A7-4226-8635-1ACFDF20F9E6}"/>
              </a:ext>
            </a:extLst>
          </p:cNvPr>
          <p:cNvSpPr txBox="1"/>
          <p:nvPr/>
        </p:nvSpPr>
        <p:spPr>
          <a:xfrm>
            <a:off x="8867411" y="886730"/>
            <a:ext cx="2791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en-US" altLang="ko-KR" b="1" dirty="0">
                <a:solidFill>
                  <a:srgbClr val="EFCCCA"/>
                </a:solidFill>
              </a:rPr>
              <a:t>Message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1:1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메시지 보내기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6D54D-F7BC-4756-9E6B-A9596EAEAD91}"/>
              </a:ext>
            </a:extLst>
          </p:cNvPr>
          <p:cNvSpPr/>
          <p:nvPr/>
        </p:nvSpPr>
        <p:spPr>
          <a:xfrm rot="2054470" flipH="1">
            <a:off x="2224528" y="1429214"/>
            <a:ext cx="64421" cy="4427107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6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43686-AB88-4058-8025-386C428788BF}"/>
              </a:ext>
            </a:extLst>
          </p:cNvPr>
          <p:cNvSpPr/>
          <p:nvPr/>
        </p:nvSpPr>
        <p:spPr>
          <a:xfrm rot="2054470" flipH="1">
            <a:off x="5980293" y="1489334"/>
            <a:ext cx="64421" cy="4427107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6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CDDAE0-162B-4154-961A-1688508824B1}"/>
              </a:ext>
            </a:extLst>
          </p:cNvPr>
          <p:cNvSpPr/>
          <p:nvPr/>
        </p:nvSpPr>
        <p:spPr>
          <a:xfrm rot="2054470" flipH="1">
            <a:off x="9903052" y="1489333"/>
            <a:ext cx="64421" cy="4427107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6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750BD-FD1F-4B1B-9AAB-50E72443E465}"/>
              </a:ext>
            </a:extLst>
          </p:cNvPr>
          <p:cNvSpPr txBox="1"/>
          <p:nvPr/>
        </p:nvSpPr>
        <p:spPr>
          <a:xfrm>
            <a:off x="7903235" y="244758"/>
            <a:ext cx="203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trike="sngStrike" kern="0" dirty="0">
                <a:solidFill>
                  <a:srgbClr val="B3ACB3"/>
                </a:solidFill>
              </a:rPr>
              <a:t>우리동네</a:t>
            </a:r>
            <a:r>
              <a:rPr lang="ko-KR" altLang="en-US" sz="18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의 하루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8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8DEE67-5360-436F-BE42-C60E3D61CBCA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변경된 기획안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DC2B15-40CC-4551-8219-301643D7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51" y="4206611"/>
            <a:ext cx="3171456" cy="1380926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3600" b="1" dirty="0" err="1">
                <a:solidFill>
                  <a:schemeClr val="bg1">
                    <a:lumMod val="65000"/>
                  </a:schemeClr>
                </a:solidFill>
              </a:rPr>
              <a:t>맘카페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rgbClr val="EFCCCA"/>
                </a:solidFill>
              </a:rPr>
              <a:t>접근성</a:t>
            </a:r>
            <a:endParaRPr lang="en-US" altLang="ko-KR" sz="3600" b="1" dirty="0">
              <a:solidFill>
                <a:srgbClr val="EFCCCA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과외 구직 사이트 </a:t>
            </a:r>
            <a:r>
              <a:rPr lang="ko-KR" altLang="en-US" sz="3600" b="1" dirty="0">
                <a:solidFill>
                  <a:srgbClr val="EFCCCA"/>
                </a:solidFill>
              </a:rPr>
              <a:t>수수료</a:t>
            </a:r>
            <a:endParaRPr lang="en-US" altLang="ko-KR" sz="3600" b="1" dirty="0">
              <a:solidFill>
                <a:srgbClr val="EFCCCA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 err="1">
                <a:solidFill>
                  <a:schemeClr val="bg1">
                    <a:lumMod val="65000"/>
                  </a:schemeClr>
                </a:solidFill>
              </a:rPr>
              <a:t>층간소음문제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rgbClr val="EFCCCA"/>
                </a:solidFill>
              </a:rPr>
              <a:t>의사소통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어려움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소식</a:t>
            </a: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</a:rPr>
              <a:t>(O), </a:t>
            </a:r>
            <a:r>
              <a:rPr lang="en-US" altLang="ko-KR" sz="3600" b="1" dirty="0">
                <a:solidFill>
                  <a:srgbClr val="EFCCCA"/>
                </a:solidFill>
              </a:rPr>
              <a:t>SNS</a:t>
            </a:r>
            <a:r>
              <a:rPr lang="ko-KR" altLang="en-US" sz="3600" b="1" dirty="0">
                <a:solidFill>
                  <a:srgbClr val="EFCCCA"/>
                </a:solidFill>
              </a:rPr>
              <a:t>아이디</a:t>
            </a:r>
            <a:r>
              <a:rPr lang="en-US" altLang="ko-KR" sz="3600" b="1" dirty="0">
                <a:solidFill>
                  <a:srgbClr val="EFCCCA"/>
                </a:solidFill>
              </a:rPr>
              <a:t>(X)</a:t>
            </a: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보기만 하는 사용자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모든 글 </a:t>
            </a:r>
            <a:r>
              <a:rPr lang="ko-KR" altLang="en-US" sz="3600" b="1" dirty="0">
                <a:solidFill>
                  <a:srgbClr val="EFCCCA"/>
                </a:solidFill>
              </a:rPr>
              <a:t>누구나</a:t>
            </a:r>
            <a:r>
              <a:rPr lang="ko-KR" altLang="en-US" sz="3600" b="1" dirty="0">
                <a:solidFill>
                  <a:schemeClr val="bg1">
                    <a:lumMod val="65000"/>
                  </a:schemeClr>
                </a:solidFill>
              </a:rPr>
              <a:t> 보기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026D3D6-FD31-46C0-8607-42BB52C06890}"/>
              </a:ext>
            </a:extLst>
          </p:cNvPr>
          <p:cNvSpPr txBox="1">
            <a:spLocks/>
          </p:cNvSpPr>
          <p:nvPr/>
        </p:nvSpPr>
        <p:spPr>
          <a:xfrm>
            <a:off x="5399240" y="3429000"/>
            <a:ext cx="6510273" cy="308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근처 </a:t>
            </a:r>
            <a:r>
              <a:rPr lang="ko-KR" altLang="en-US" sz="2400" b="1" dirty="0">
                <a:solidFill>
                  <a:srgbClr val="EFCCCA"/>
                </a:solidFill>
              </a:rPr>
              <a:t>모르는 사람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일상 공유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동네 </a:t>
            </a:r>
            <a:r>
              <a:rPr lang="ko-KR" altLang="en-US" sz="2400" b="1" dirty="0">
                <a:solidFill>
                  <a:srgbClr val="EFCCCA"/>
                </a:solidFill>
              </a:rPr>
              <a:t>소식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정보 알기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또래 </a:t>
            </a:r>
            <a:r>
              <a:rPr lang="ko-KR" altLang="en-US" sz="2400" b="1" dirty="0">
                <a:solidFill>
                  <a:srgbClr val="EFCCCA"/>
                </a:solidFill>
              </a:rPr>
              <a:t>관심사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파악하기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B3ACB3"/>
                </a:solidFill>
              </a:rPr>
              <a:t>-&gt;</a:t>
            </a:r>
            <a:r>
              <a:rPr lang="en-US" altLang="ko-KR" sz="2400" b="1" dirty="0">
                <a:solidFill>
                  <a:srgbClr val="EFCCCA"/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2400" b="1" dirty="0">
                <a:solidFill>
                  <a:srgbClr val="EFCCCA"/>
                </a:solidFill>
              </a:rPr>
              <a:t>랜덤 유저</a:t>
            </a:r>
            <a:r>
              <a:rPr lang="en-US" altLang="ko-KR" sz="2400" b="1" dirty="0">
                <a:solidFill>
                  <a:srgbClr val="EFCCCA"/>
                </a:solidFill>
              </a:rPr>
              <a:t>, </a:t>
            </a:r>
            <a:r>
              <a:rPr lang="ko-KR" altLang="en-US" sz="2400" b="1" dirty="0">
                <a:solidFill>
                  <a:srgbClr val="EFCCCA"/>
                </a:solidFill>
              </a:rPr>
              <a:t>지역</a:t>
            </a:r>
            <a:r>
              <a:rPr lang="en-US" altLang="ko-KR" sz="2400" b="1" dirty="0">
                <a:solidFill>
                  <a:srgbClr val="EFCCCA"/>
                </a:solidFill>
              </a:rPr>
              <a:t>, </a:t>
            </a:r>
            <a:r>
              <a:rPr lang="ko-KR" altLang="en-US" sz="2400" b="1" dirty="0">
                <a:solidFill>
                  <a:srgbClr val="EFCCCA"/>
                </a:solidFill>
              </a:rPr>
              <a:t>성별</a:t>
            </a:r>
            <a:r>
              <a:rPr lang="en-US" altLang="ko-KR" sz="2400" b="1" dirty="0">
                <a:solidFill>
                  <a:srgbClr val="EFCCCA"/>
                </a:solidFill>
              </a:rPr>
              <a:t>, </a:t>
            </a:r>
            <a:r>
              <a:rPr lang="ko-KR" altLang="en-US" sz="2400" b="1" dirty="0">
                <a:solidFill>
                  <a:srgbClr val="EFCCCA"/>
                </a:solidFill>
              </a:rPr>
              <a:t>연령대</a:t>
            </a:r>
            <a:r>
              <a:rPr lang="en-US" altLang="ko-KR" sz="2400" b="1" dirty="0">
                <a:solidFill>
                  <a:srgbClr val="EFCCCA"/>
                </a:solidFill>
              </a:rPr>
              <a:t>, </a:t>
            </a:r>
            <a:r>
              <a:rPr lang="ko-KR" altLang="en-US" sz="2400" b="1" dirty="0">
                <a:solidFill>
                  <a:srgbClr val="EFCCCA"/>
                </a:solidFill>
              </a:rPr>
              <a:t>익명 </a:t>
            </a:r>
            <a:r>
              <a:rPr lang="ko-KR" altLang="en-US" sz="2400" b="1" dirty="0">
                <a:solidFill>
                  <a:srgbClr val="B3ACB3"/>
                </a:solidFill>
              </a:rPr>
              <a:t>설정</a:t>
            </a: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7BB235C-833D-46F4-BA9E-37A8553376BA}"/>
              </a:ext>
            </a:extLst>
          </p:cNvPr>
          <p:cNvSpPr/>
          <p:nvPr/>
        </p:nvSpPr>
        <p:spPr>
          <a:xfrm>
            <a:off x="4220587" y="4620237"/>
            <a:ext cx="562062" cy="553673"/>
          </a:xfrm>
          <a:prstGeom prst="rightArrow">
            <a:avLst/>
          </a:prstGeom>
          <a:solidFill>
            <a:srgbClr val="B3ACB3"/>
          </a:solidFill>
          <a:ln>
            <a:solidFill>
              <a:srgbClr val="B3A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573D72-365A-4851-A7A1-AAA46C977C2B}"/>
              </a:ext>
            </a:extLst>
          </p:cNvPr>
          <p:cNvSpPr/>
          <p:nvPr/>
        </p:nvSpPr>
        <p:spPr>
          <a:xfrm>
            <a:off x="6523365" y="1090047"/>
            <a:ext cx="3627879" cy="1879478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50418E2-A74F-4F86-98FF-FB06362C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04" y="1602406"/>
            <a:ext cx="854760" cy="8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당근마켓 - Overview, Competitors, and Employees | Apollo.io">
            <a:extLst>
              <a:ext uri="{FF2B5EF4-FFF2-40B4-BE49-F238E27FC236}">
                <a16:creationId xmlns:a16="http://schemas.microsoft.com/office/drawing/2014/main" id="{6A5D406E-ED9C-4D0F-8CEA-3F92387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13" y="1750004"/>
            <a:ext cx="854760" cy="8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6CF16-B970-4B20-904E-FEBD15067267}"/>
              </a:ext>
            </a:extLst>
          </p:cNvPr>
          <p:cNvSpPr txBox="1"/>
          <p:nvPr/>
        </p:nvSpPr>
        <p:spPr>
          <a:xfrm>
            <a:off x="7880948" y="1297994"/>
            <a:ext cx="246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1BEC4-CBD2-4E34-BDAA-72928FE081EF}"/>
              </a:ext>
            </a:extLst>
          </p:cNvPr>
          <p:cNvSpPr/>
          <p:nvPr/>
        </p:nvSpPr>
        <p:spPr>
          <a:xfrm>
            <a:off x="882777" y="1087925"/>
            <a:ext cx="3627879" cy="1879478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28817F2-CC56-4CC6-A00C-23E21F12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16" y="1600284"/>
            <a:ext cx="854760" cy="8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당근마켓 - Overview, Competitors, and Employees | Apollo.io">
            <a:extLst>
              <a:ext uri="{FF2B5EF4-FFF2-40B4-BE49-F238E27FC236}">
                <a16:creationId xmlns:a16="http://schemas.microsoft.com/office/drawing/2014/main" id="{673CF35A-61F6-4495-A86A-76F5EEB6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25" y="1747882"/>
            <a:ext cx="854760" cy="8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61DD6A-9557-46D2-AD06-CD7FC550CA5D}"/>
              </a:ext>
            </a:extLst>
          </p:cNvPr>
          <p:cNvSpPr txBox="1"/>
          <p:nvPr/>
        </p:nvSpPr>
        <p:spPr>
          <a:xfrm>
            <a:off x="2154830" y="1297994"/>
            <a:ext cx="246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10887-F234-4083-8190-D2EC61492E12}"/>
              </a:ext>
            </a:extLst>
          </p:cNvPr>
          <p:cNvSpPr txBox="1"/>
          <p:nvPr/>
        </p:nvSpPr>
        <p:spPr>
          <a:xfrm>
            <a:off x="7903235" y="244758"/>
            <a:ext cx="203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trike="sngStrike" kern="0" dirty="0">
                <a:solidFill>
                  <a:srgbClr val="B3ACB3"/>
                </a:solidFill>
              </a:rPr>
              <a:t>우리동네</a:t>
            </a:r>
            <a:r>
              <a:rPr lang="ko-KR" altLang="en-US" sz="18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의 하루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6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BFE2D9-B6FE-46A8-AD50-705C71F94CA3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F8B1A-CE3A-41C0-B640-900DFDE1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566" y="989901"/>
            <a:ext cx="9654683" cy="54192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200" b="1" u="sng" dirty="0" err="1">
                <a:solidFill>
                  <a:srgbClr val="EFCCCA"/>
                </a:solidFill>
              </a:rPr>
              <a:t>Google_login</a:t>
            </a: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u="sng" dirty="0">
                <a:solidFill>
                  <a:schemeClr val="bg1">
                    <a:lumMod val="65000"/>
                  </a:schemeClr>
                </a:solidFill>
              </a:rPr>
              <a:t>구글 아이디로 로그인하기</a:t>
            </a:r>
            <a:endParaRPr lang="en-US" altLang="ko-KR" sz="3200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u="sng" dirty="0">
                <a:solidFill>
                  <a:srgbClr val="EFCCCA"/>
                </a:solidFill>
              </a:rPr>
              <a:t>Navbar</a:t>
            </a: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u="sng" dirty="0">
                <a:solidFill>
                  <a:schemeClr val="bg1">
                    <a:lumMod val="65000"/>
                  </a:schemeClr>
                </a:solidFill>
              </a:rPr>
              <a:t>화면 하단 네비게이션 바</a:t>
            </a:r>
            <a:endParaRPr lang="en-US" altLang="ko-KR" sz="3200" b="1" u="sng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15% </a:t>
            </a:r>
            <a:r>
              <a:rPr lang="ko-KR" altLang="en-US" sz="3200" b="1" u="sng" dirty="0">
                <a:solidFill>
                  <a:schemeClr val="bg1">
                    <a:lumMod val="65000"/>
                  </a:schemeClr>
                </a:solidFill>
              </a:rPr>
              <a:t>완료</a:t>
            </a: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_______________________________________________</a:t>
            </a:r>
          </a:p>
          <a:p>
            <a:r>
              <a:rPr lang="en-US" altLang="ko-KR" sz="3200" b="1" dirty="0">
                <a:solidFill>
                  <a:srgbClr val="EFCCCA"/>
                </a:solidFill>
              </a:rPr>
              <a:t>Upload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사진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글을 업로드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rgbClr val="EFCCCA"/>
                </a:solidFill>
              </a:rPr>
              <a:t>MainPage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랜덤한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주변 게시물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팔로잉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게시물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EFCCCA"/>
                </a:solidFill>
              </a:rPr>
              <a:t>Profile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내 게시물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내 정보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동네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성별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연령대 설정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_____________________________________________________</a:t>
            </a:r>
          </a:p>
          <a:p>
            <a:r>
              <a:rPr lang="en-US" altLang="ko-KR" sz="3200" b="1" dirty="0">
                <a:solidFill>
                  <a:srgbClr val="EFCCCA"/>
                </a:solidFill>
              </a:rPr>
              <a:t>Likes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하트 눌러서 좋아요 표시한 게시물 목록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EFCCCA"/>
                </a:solidFill>
              </a:rPr>
              <a:t>Comment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업로드 된 글 밑에 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댓글달기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_____________________________________________________</a:t>
            </a:r>
          </a:p>
          <a:p>
            <a:r>
              <a:rPr lang="en-US" altLang="ko-KR" sz="3200" b="1" dirty="0">
                <a:solidFill>
                  <a:srgbClr val="EFCCCA"/>
                </a:solidFill>
              </a:rPr>
              <a:t>Location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자신의 지역과 게시물 범위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(m)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설정하기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3600" dirty="0"/>
          </a:p>
        </p:txBody>
      </p:sp>
      <p:sp>
        <p:nvSpPr>
          <p:cNvPr id="5" name="모서리가 둥근 직사각형 146">
            <a:extLst>
              <a:ext uri="{FF2B5EF4-FFF2-40B4-BE49-F238E27FC236}">
                <a16:creationId xmlns:a16="http://schemas.microsoft.com/office/drawing/2014/main" id="{1D786BFC-2013-48AF-9E87-F37A8F9FA611}"/>
              </a:ext>
            </a:extLst>
          </p:cNvPr>
          <p:cNvSpPr/>
          <p:nvPr/>
        </p:nvSpPr>
        <p:spPr>
          <a:xfrm>
            <a:off x="174702" y="304975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5/15</a:t>
            </a:r>
          </a:p>
        </p:txBody>
      </p:sp>
      <p:sp>
        <p:nvSpPr>
          <p:cNvPr id="6" name="모서리가 둥근 직사각형 146">
            <a:extLst>
              <a:ext uri="{FF2B5EF4-FFF2-40B4-BE49-F238E27FC236}">
                <a16:creationId xmlns:a16="http://schemas.microsoft.com/office/drawing/2014/main" id="{51E960BA-7AE1-465D-B0E7-81FFA1DA7F60}"/>
              </a:ext>
            </a:extLst>
          </p:cNvPr>
          <p:cNvSpPr/>
          <p:nvPr/>
        </p:nvSpPr>
        <p:spPr>
          <a:xfrm>
            <a:off x="174702" y="4829727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5/30</a:t>
            </a:r>
          </a:p>
        </p:txBody>
      </p:sp>
      <p:sp>
        <p:nvSpPr>
          <p:cNvPr id="7" name="모서리가 둥근 직사각형 146">
            <a:extLst>
              <a:ext uri="{FF2B5EF4-FFF2-40B4-BE49-F238E27FC236}">
                <a16:creationId xmlns:a16="http://schemas.microsoft.com/office/drawing/2014/main" id="{11B10569-2967-4785-9478-EBB2F28198DA}"/>
              </a:ext>
            </a:extLst>
          </p:cNvPr>
          <p:cNvSpPr/>
          <p:nvPr/>
        </p:nvSpPr>
        <p:spPr>
          <a:xfrm>
            <a:off x="174702" y="6019458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6/10</a:t>
            </a:r>
          </a:p>
        </p:txBody>
      </p:sp>
      <p:sp>
        <p:nvSpPr>
          <p:cNvPr id="8" name="모서리가 둥근 직사각형 146">
            <a:extLst>
              <a:ext uri="{FF2B5EF4-FFF2-40B4-BE49-F238E27FC236}">
                <a16:creationId xmlns:a16="http://schemas.microsoft.com/office/drawing/2014/main" id="{19DCCCB8-D274-4C70-B9AD-8C97559BDA35}"/>
              </a:ext>
            </a:extLst>
          </p:cNvPr>
          <p:cNvSpPr/>
          <p:nvPr/>
        </p:nvSpPr>
        <p:spPr>
          <a:xfrm>
            <a:off x="174702" y="1276578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4/30</a:t>
            </a:r>
          </a:p>
        </p:txBody>
      </p:sp>
    </p:spTree>
    <p:extLst>
      <p:ext uri="{BB962C8B-B14F-4D97-AF65-F5344CB8AC3E}">
        <p14:creationId xmlns:p14="http://schemas.microsoft.com/office/powerpoint/2010/main" val="40374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5A27CA-06D5-4AD1-85EC-978C7ED6964B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완료한 것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20F0FC-D958-4A06-84C4-5313FCDFEFC4}"/>
              </a:ext>
            </a:extLst>
          </p:cNvPr>
          <p:cNvSpPr txBox="1">
            <a:spLocks/>
          </p:cNvSpPr>
          <p:nvPr/>
        </p:nvSpPr>
        <p:spPr>
          <a:xfrm>
            <a:off x="726346" y="4804605"/>
            <a:ext cx="5369653" cy="1372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E6AF7-8BC2-4D73-ACA1-3F15F1EF4F7F}"/>
              </a:ext>
            </a:extLst>
          </p:cNvPr>
          <p:cNvSpPr txBox="1"/>
          <p:nvPr/>
        </p:nvSpPr>
        <p:spPr>
          <a:xfrm>
            <a:off x="6366854" y="1105218"/>
            <a:ext cx="2791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altLang="ko-KR" b="1" dirty="0">
                <a:solidFill>
                  <a:srgbClr val="EFCCCA"/>
                </a:solidFill>
              </a:rPr>
              <a:t>Navbar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</a:p>
          <a:p>
            <a:r>
              <a:rPr lang="ko-KR" altLang="en-US" sz="1800" b="1" dirty="0">
                <a:solidFill>
                  <a:schemeClr val="bg1">
                    <a:lumMod val="65000"/>
                  </a:schemeClr>
                </a:solidFill>
              </a:rPr>
              <a:t>화면 하단 네비게이션 바</a:t>
            </a:r>
            <a:endParaRPr lang="en-US" altLang="ko-KR" sz="1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63754-4FD6-4500-89E2-1FB151DAA45E}"/>
              </a:ext>
            </a:extLst>
          </p:cNvPr>
          <p:cNvSpPr txBox="1"/>
          <p:nvPr/>
        </p:nvSpPr>
        <p:spPr>
          <a:xfrm>
            <a:off x="568627" y="1096293"/>
            <a:ext cx="32443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en-US" altLang="ko-KR" b="1" dirty="0">
                <a:solidFill>
                  <a:srgbClr val="EFCCCA"/>
                </a:solidFill>
              </a:rPr>
              <a:t> </a:t>
            </a:r>
            <a:r>
              <a:rPr lang="en-US" altLang="ko-KR" b="1" dirty="0" err="1">
                <a:solidFill>
                  <a:srgbClr val="EFCCCA"/>
                </a:solidFill>
              </a:rPr>
              <a:t>Google_login</a:t>
            </a:r>
            <a:r>
              <a:rPr lang="en-US" altLang="ko-KR" b="1" dirty="0">
                <a:solidFill>
                  <a:srgbClr val="EFCCCA"/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구글 아이디로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, </a:t>
            </a: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로그인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D17B60-FADE-4E59-8D60-E07B5159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86" y="1941446"/>
            <a:ext cx="3267075" cy="2981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BAEE3A-E8CC-4C6B-9799-6795FA64A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86" y="5261528"/>
            <a:ext cx="3356595" cy="9154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03344D-D878-470E-A2FD-AC1EBEA52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215" y="1105218"/>
            <a:ext cx="2205215" cy="38175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C0A628D-ADF1-45A3-8123-9F5869BFE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27" y="5132131"/>
            <a:ext cx="5065151" cy="1319050"/>
          </a:xfrm>
          <a:prstGeom prst="rect">
            <a:avLst/>
          </a:prstGeom>
        </p:spPr>
      </p:pic>
      <p:pic>
        <p:nvPicPr>
          <p:cNvPr id="1026" name="Picture 2" descr="파이어베이스 - 위키백과, 우리 모두의 백과사전">
            <a:extLst>
              <a:ext uri="{FF2B5EF4-FFF2-40B4-BE49-F238E27FC236}">
                <a16:creationId xmlns:a16="http://schemas.microsoft.com/office/drawing/2014/main" id="{05E9B9A8-51CE-4641-AC22-450FB26A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5" y="4053811"/>
            <a:ext cx="2663757" cy="91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5E28B0-80EE-4CFA-B571-A11A28AAA466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개발일정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AB0867-4FB8-4264-863D-6F1DCC515204}"/>
              </a:ext>
            </a:extLst>
          </p:cNvPr>
          <p:cNvSpPr/>
          <p:nvPr/>
        </p:nvSpPr>
        <p:spPr>
          <a:xfrm>
            <a:off x="3854378" y="2581674"/>
            <a:ext cx="2008163" cy="2008163"/>
          </a:xfrm>
          <a:prstGeom prst="ellipse">
            <a:avLst/>
          </a:prstGeom>
          <a:solidFill>
            <a:srgbClr val="F8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Profile,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Upload, </a:t>
            </a:r>
            <a:r>
              <a:rPr lang="en-US" altLang="ko-KR" sz="2000" b="1" dirty="0" err="1">
                <a:solidFill>
                  <a:prstClr val="white"/>
                </a:solidFill>
              </a:rPr>
              <a:t>MainPage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714215-4466-41B1-987B-5B861BBED9C6}"/>
              </a:ext>
            </a:extLst>
          </p:cNvPr>
          <p:cNvSpPr/>
          <p:nvPr/>
        </p:nvSpPr>
        <p:spPr>
          <a:xfrm>
            <a:off x="6025087" y="2581677"/>
            <a:ext cx="2008163" cy="2008163"/>
          </a:xfrm>
          <a:prstGeom prst="ellipse">
            <a:avLst/>
          </a:prstGeom>
          <a:solidFill>
            <a:srgbClr val="E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Likes,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Comment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5CA435-20CE-4506-B6EF-1CCD6970AC36}"/>
              </a:ext>
            </a:extLst>
          </p:cNvPr>
          <p:cNvSpPr/>
          <p:nvPr/>
        </p:nvSpPr>
        <p:spPr>
          <a:xfrm>
            <a:off x="8195796" y="2581675"/>
            <a:ext cx="2008163" cy="200816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Location</a:t>
            </a:r>
          </a:p>
        </p:txBody>
      </p:sp>
      <p:sp>
        <p:nvSpPr>
          <p:cNvPr id="15" name="모서리가 둥근 직사각형 146">
            <a:extLst>
              <a:ext uri="{FF2B5EF4-FFF2-40B4-BE49-F238E27FC236}">
                <a16:creationId xmlns:a16="http://schemas.microsoft.com/office/drawing/2014/main" id="{91C8A052-2F29-4731-94DB-9072DBA226C8}"/>
              </a:ext>
            </a:extLst>
          </p:cNvPr>
          <p:cNvSpPr/>
          <p:nvPr/>
        </p:nvSpPr>
        <p:spPr>
          <a:xfrm>
            <a:off x="1993668" y="1917242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4/30</a:t>
            </a:r>
          </a:p>
        </p:txBody>
      </p:sp>
      <p:sp>
        <p:nvSpPr>
          <p:cNvPr id="16" name="모서리가 둥근 직사각형 146">
            <a:extLst>
              <a:ext uri="{FF2B5EF4-FFF2-40B4-BE49-F238E27FC236}">
                <a16:creationId xmlns:a16="http://schemas.microsoft.com/office/drawing/2014/main" id="{AD768FEF-3F4F-43D9-9DF0-43C85EF2DEA7}"/>
              </a:ext>
            </a:extLst>
          </p:cNvPr>
          <p:cNvSpPr/>
          <p:nvPr/>
        </p:nvSpPr>
        <p:spPr>
          <a:xfrm>
            <a:off x="4164377" y="1917242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5/15</a:t>
            </a:r>
          </a:p>
        </p:txBody>
      </p:sp>
      <p:sp>
        <p:nvSpPr>
          <p:cNvPr id="17" name="모서리가 둥근 직사각형 146">
            <a:extLst>
              <a:ext uri="{FF2B5EF4-FFF2-40B4-BE49-F238E27FC236}">
                <a16:creationId xmlns:a16="http://schemas.microsoft.com/office/drawing/2014/main" id="{C57F8A3D-BDC7-4FA4-952D-52C0D22E76CB}"/>
              </a:ext>
            </a:extLst>
          </p:cNvPr>
          <p:cNvSpPr/>
          <p:nvPr/>
        </p:nvSpPr>
        <p:spPr>
          <a:xfrm>
            <a:off x="6335086" y="1917242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5/30</a:t>
            </a:r>
          </a:p>
        </p:txBody>
      </p:sp>
      <p:sp>
        <p:nvSpPr>
          <p:cNvPr id="18" name="모서리가 둥근 직사각형 146">
            <a:extLst>
              <a:ext uri="{FF2B5EF4-FFF2-40B4-BE49-F238E27FC236}">
                <a16:creationId xmlns:a16="http://schemas.microsoft.com/office/drawing/2014/main" id="{11DDE44A-AE3B-40E4-9E49-F8E65CE1F9F3}"/>
              </a:ext>
            </a:extLst>
          </p:cNvPr>
          <p:cNvSpPr/>
          <p:nvPr/>
        </p:nvSpPr>
        <p:spPr>
          <a:xfrm>
            <a:off x="8505795" y="1917242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6/10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8E8BBD4-5968-4F21-A77C-8C972E8294AB}"/>
              </a:ext>
            </a:extLst>
          </p:cNvPr>
          <p:cNvSpPr/>
          <p:nvPr/>
        </p:nvSpPr>
        <p:spPr>
          <a:xfrm>
            <a:off x="1683668" y="2581674"/>
            <a:ext cx="2008163" cy="2008163"/>
          </a:xfrm>
          <a:prstGeom prst="ellipse">
            <a:avLst/>
          </a:prstGeom>
          <a:solidFill>
            <a:srgbClr val="B3A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u="sng" dirty="0">
                <a:solidFill>
                  <a:prstClr val="white"/>
                </a:solidFill>
              </a:rPr>
              <a:t>Google_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u="sng" dirty="0">
                <a:solidFill>
                  <a:prstClr val="white"/>
                </a:solidFill>
              </a:rPr>
              <a:t>login,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u="sng" dirty="0">
                <a:solidFill>
                  <a:prstClr val="white"/>
                </a:solidFill>
              </a:rPr>
              <a:t>Navbar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C1AA32-5450-438C-A60B-B31E8A8AF09F}"/>
              </a:ext>
            </a:extLst>
          </p:cNvPr>
          <p:cNvSpPr/>
          <p:nvPr/>
        </p:nvSpPr>
        <p:spPr>
          <a:xfrm flipH="1">
            <a:off x="3726062" y="1372201"/>
            <a:ext cx="64421" cy="4427107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600" b="1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2ACA54-1296-452D-8FC6-3B164CCCE0DE}"/>
              </a:ext>
            </a:extLst>
          </p:cNvPr>
          <p:cNvSpPr/>
          <p:nvPr/>
        </p:nvSpPr>
        <p:spPr>
          <a:xfrm flipH="1">
            <a:off x="8093840" y="1372201"/>
            <a:ext cx="64421" cy="4427107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600" b="1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BFE2D9-B6FE-46A8-AD50-705C71F94CA3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구현 필요한 </a:t>
            </a: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기능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F8B1A-CE3A-41C0-B640-900DFDE1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566" y="989901"/>
            <a:ext cx="9654683" cy="54192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200" b="1" u="sng" dirty="0" err="1">
                <a:solidFill>
                  <a:srgbClr val="EFCCCA"/>
                </a:solidFill>
              </a:rPr>
              <a:t>Google_login</a:t>
            </a: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u="sng" dirty="0">
                <a:solidFill>
                  <a:schemeClr val="bg1">
                    <a:lumMod val="65000"/>
                  </a:schemeClr>
                </a:solidFill>
              </a:rPr>
              <a:t>구글 아이디로 로그인하기</a:t>
            </a:r>
            <a:endParaRPr lang="en-US" altLang="ko-KR" sz="3200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u="sng" dirty="0">
                <a:solidFill>
                  <a:srgbClr val="EFCCCA"/>
                </a:solidFill>
              </a:rPr>
              <a:t>Navbar</a:t>
            </a: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u="sng" dirty="0">
                <a:solidFill>
                  <a:schemeClr val="bg1">
                    <a:lumMod val="65000"/>
                  </a:schemeClr>
                </a:solidFill>
              </a:rPr>
              <a:t>화면 하단 네비게이션 바</a:t>
            </a:r>
            <a:endParaRPr lang="en-US" altLang="ko-KR" sz="3200" b="1" u="sng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15% </a:t>
            </a:r>
            <a:r>
              <a:rPr lang="ko-KR" altLang="en-US" sz="3200" b="1" u="sng" dirty="0">
                <a:solidFill>
                  <a:schemeClr val="bg1">
                    <a:lumMod val="65000"/>
                  </a:schemeClr>
                </a:solidFill>
              </a:rPr>
              <a:t>완료</a:t>
            </a:r>
            <a:r>
              <a:rPr lang="en-US" altLang="ko-KR" sz="3200" b="1" u="sng" dirty="0">
                <a:solidFill>
                  <a:schemeClr val="bg1">
                    <a:lumMod val="65000"/>
                  </a:schemeClr>
                </a:solidFill>
              </a:rPr>
              <a:t>_______________________________________________</a:t>
            </a:r>
          </a:p>
          <a:p>
            <a:r>
              <a:rPr lang="en-US" altLang="ko-KR" sz="3200" b="1" dirty="0">
                <a:solidFill>
                  <a:srgbClr val="EFCCCA"/>
                </a:solidFill>
              </a:rPr>
              <a:t>Upload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사진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글을 업로드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rgbClr val="EFCCCA"/>
                </a:solidFill>
              </a:rPr>
              <a:t>MainPage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랜덤한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주변 게시물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+ 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팔로잉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게시물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EFCCCA"/>
                </a:solidFill>
              </a:rPr>
              <a:t>Profile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내 게시물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내 정보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동네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성별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연령대 설정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, _____________________________________________________</a:t>
            </a:r>
          </a:p>
          <a:p>
            <a:r>
              <a:rPr lang="en-US" altLang="ko-KR" sz="3200" b="1" dirty="0">
                <a:solidFill>
                  <a:srgbClr val="EFCCCA"/>
                </a:solidFill>
              </a:rPr>
              <a:t>Likes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하트 눌러서 좋아요 표시한 게시물 목록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EFCCCA"/>
                </a:solidFill>
              </a:rPr>
              <a:t>Comment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업로드 된 글 밑에 </a:t>
            </a:r>
            <a:r>
              <a:rPr lang="ko-KR" altLang="en-US" sz="3200" b="1" dirty="0" err="1">
                <a:solidFill>
                  <a:schemeClr val="bg1">
                    <a:lumMod val="65000"/>
                  </a:schemeClr>
                </a:solidFill>
              </a:rPr>
              <a:t>댓글달기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_____________________________________________________</a:t>
            </a:r>
          </a:p>
          <a:p>
            <a:r>
              <a:rPr lang="en-US" altLang="ko-KR" sz="3200" b="1" dirty="0">
                <a:solidFill>
                  <a:srgbClr val="EFCCCA"/>
                </a:solidFill>
              </a:rPr>
              <a:t>Location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자신의 지역과 게시물 범위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</a:rPr>
              <a:t>(m)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</a:rPr>
              <a:t> 설정하기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3600" dirty="0"/>
          </a:p>
        </p:txBody>
      </p:sp>
      <p:sp>
        <p:nvSpPr>
          <p:cNvPr id="5" name="모서리가 둥근 직사각형 146">
            <a:extLst>
              <a:ext uri="{FF2B5EF4-FFF2-40B4-BE49-F238E27FC236}">
                <a16:creationId xmlns:a16="http://schemas.microsoft.com/office/drawing/2014/main" id="{1D786BFC-2013-48AF-9E87-F37A8F9FA611}"/>
              </a:ext>
            </a:extLst>
          </p:cNvPr>
          <p:cNvSpPr/>
          <p:nvPr/>
        </p:nvSpPr>
        <p:spPr>
          <a:xfrm>
            <a:off x="174702" y="3049756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5/15</a:t>
            </a:r>
          </a:p>
        </p:txBody>
      </p:sp>
      <p:sp>
        <p:nvSpPr>
          <p:cNvPr id="6" name="모서리가 둥근 직사각형 146">
            <a:extLst>
              <a:ext uri="{FF2B5EF4-FFF2-40B4-BE49-F238E27FC236}">
                <a16:creationId xmlns:a16="http://schemas.microsoft.com/office/drawing/2014/main" id="{51E960BA-7AE1-465D-B0E7-81FFA1DA7F60}"/>
              </a:ext>
            </a:extLst>
          </p:cNvPr>
          <p:cNvSpPr/>
          <p:nvPr/>
        </p:nvSpPr>
        <p:spPr>
          <a:xfrm>
            <a:off x="174702" y="4829727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5/30</a:t>
            </a:r>
          </a:p>
        </p:txBody>
      </p:sp>
      <p:sp>
        <p:nvSpPr>
          <p:cNvPr id="7" name="모서리가 둥근 직사각형 146">
            <a:extLst>
              <a:ext uri="{FF2B5EF4-FFF2-40B4-BE49-F238E27FC236}">
                <a16:creationId xmlns:a16="http://schemas.microsoft.com/office/drawing/2014/main" id="{11B10569-2967-4785-9478-EBB2F28198DA}"/>
              </a:ext>
            </a:extLst>
          </p:cNvPr>
          <p:cNvSpPr/>
          <p:nvPr/>
        </p:nvSpPr>
        <p:spPr>
          <a:xfrm>
            <a:off x="174702" y="6019458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6/10</a:t>
            </a:r>
          </a:p>
        </p:txBody>
      </p:sp>
      <p:sp>
        <p:nvSpPr>
          <p:cNvPr id="8" name="모서리가 둥근 직사각형 146">
            <a:extLst>
              <a:ext uri="{FF2B5EF4-FFF2-40B4-BE49-F238E27FC236}">
                <a16:creationId xmlns:a16="http://schemas.microsoft.com/office/drawing/2014/main" id="{19DCCCB8-D274-4C70-B9AD-8C97559BDA35}"/>
              </a:ext>
            </a:extLst>
          </p:cNvPr>
          <p:cNvSpPr/>
          <p:nvPr/>
        </p:nvSpPr>
        <p:spPr>
          <a:xfrm>
            <a:off x="174702" y="1276578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~ 4/30</a:t>
            </a:r>
          </a:p>
        </p:txBody>
      </p:sp>
    </p:spTree>
    <p:extLst>
      <p:ext uri="{BB962C8B-B14F-4D97-AF65-F5344CB8AC3E}">
        <p14:creationId xmlns:p14="http://schemas.microsoft.com/office/powerpoint/2010/main" val="353755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BFE2D9-B6FE-46A8-AD50-705C71F94CA3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감사합니다</a:t>
            </a:r>
            <a:endParaRPr lang="en-US" altLang="ko-KR" sz="28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58420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671</Words>
  <Application>Microsoft Office PowerPoint</Application>
  <PresentationFormat>와이드스크린</PresentationFormat>
  <Paragraphs>111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Seoyeong</cp:lastModifiedBy>
  <cp:revision>48</cp:revision>
  <dcterms:created xsi:type="dcterms:W3CDTF">2021-03-15T01:16:55Z</dcterms:created>
  <dcterms:modified xsi:type="dcterms:W3CDTF">2021-04-29T04:18:46Z</dcterms:modified>
</cp:coreProperties>
</file>