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cccd46aa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cccd46aa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cccd46aab_0_1365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8cccd46aab_0_1365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cccd46aab_0_1455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8cccd46aab_0_1455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ccd46aab_0_1530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18cccd46aab_0_1530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b3ad1f654_0_40:notes"/>
          <p:cNvSpPr/>
          <p:nvPr>
            <p:ph idx="2" type="sldImg"/>
          </p:nvPr>
        </p:nvSpPr>
        <p:spPr>
          <a:xfrm>
            <a:off x="-102692" y="535517"/>
            <a:ext cx="4098900" cy="54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14b3ad1f654_0_40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4b3ad1f654_0_40:notes"/>
          <p:cNvSpPr txBox="1"/>
          <p:nvPr>
            <p:ph idx="12" type="sldNum"/>
          </p:nvPr>
        </p:nvSpPr>
        <p:spPr>
          <a:xfrm>
            <a:off x="3884414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cccd46aab_0_1582:notes"/>
          <p:cNvSpPr/>
          <p:nvPr>
            <p:ph idx="2" type="sldImg"/>
          </p:nvPr>
        </p:nvSpPr>
        <p:spPr>
          <a:xfrm>
            <a:off x="-102692" y="535517"/>
            <a:ext cx="4098900" cy="54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18cccd46aab_0_1582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8cccd46aab_0_1582:notes"/>
          <p:cNvSpPr txBox="1"/>
          <p:nvPr>
            <p:ph idx="12" type="sldNum"/>
          </p:nvPr>
        </p:nvSpPr>
        <p:spPr>
          <a:xfrm>
            <a:off x="3884414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cccd46aab_0_1615:notes"/>
          <p:cNvSpPr/>
          <p:nvPr>
            <p:ph idx="2" type="sldImg"/>
          </p:nvPr>
        </p:nvSpPr>
        <p:spPr>
          <a:xfrm>
            <a:off x="-102692" y="535517"/>
            <a:ext cx="4098900" cy="54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18cccd46aab_0_1615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8cccd46aab_0_1615:notes"/>
          <p:cNvSpPr txBox="1"/>
          <p:nvPr>
            <p:ph idx="12" type="sldNum"/>
          </p:nvPr>
        </p:nvSpPr>
        <p:spPr>
          <a:xfrm>
            <a:off x="3884414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b3ad1f654_0_20:notes"/>
          <p:cNvSpPr/>
          <p:nvPr>
            <p:ph idx="2" type="sldImg"/>
          </p:nvPr>
        </p:nvSpPr>
        <p:spPr>
          <a:xfrm>
            <a:off x="-102692" y="535517"/>
            <a:ext cx="4098900" cy="54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14b3ad1f654_0_20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14b3ad1f654_0_20:notes"/>
          <p:cNvSpPr txBox="1"/>
          <p:nvPr>
            <p:ph idx="12" type="sldNum"/>
          </p:nvPr>
        </p:nvSpPr>
        <p:spPr>
          <a:xfrm>
            <a:off x="3884414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ccd46aab_0_1607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8cccd46aab_0_1607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cccd46aab_0_1140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8cccd46aab_0_1140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cccd46aab_0_1322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8cccd46aab_0_1322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cccd46aab_0_1330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8cccd46aab_0_1330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cccd46aab_0_1338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8cccd46aab_0_1338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cccd46aab_0_1314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8cccd46aab_0_1314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dd3db2a8f_0_0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8dd3db2a8f_0_0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cccd46aab_0_1346:notes"/>
          <p:cNvSpPr txBox="1"/>
          <p:nvPr>
            <p:ph idx="1" type="body"/>
          </p:nvPr>
        </p:nvSpPr>
        <p:spPr>
          <a:xfrm>
            <a:off x="722875" y="4560169"/>
            <a:ext cx="53190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8cccd46aab_0_1346:notes"/>
          <p:cNvSpPr/>
          <p:nvPr>
            <p:ph idx="2" type="sldImg"/>
          </p:nvPr>
        </p:nvSpPr>
        <p:spPr>
          <a:xfrm>
            <a:off x="-178594" y="395054"/>
            <a:ext cx="7128300" cy="403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e de titre">
  <p:cSld name="1_Diapositive de titre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Organiser 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BEM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57200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Sandy Ludosky</a:t>
            </a:r>
            <a:endParaRPr sz="1800"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69" y="2433400"/>
            <a:ext cx="2000230" cy="22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173784" y="348450"/>
            <a:ext cx="8817300" cy="4446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://www.alphorm.com/sites/default/files/styles/formation_image_medium/public/alphorm.com%20-%20Administration%20des%20bases%20de%20donn%C3%A9es%20Microsoft%20SQL%20Server%202012%20%2870-461%29.png" id="226" name="Google Shape;226;p23"/>
          <p:cNvSpPr/>
          <p:nvPr/>
        </p:nvSpPr>
        <p:spPr>
          <a:xfrm>
            <a:off x="1219495" y="807003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509584" y="709400"/>
            <a:ext cx="8077800" cy="68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153909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952584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428984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949609" y="1307513"/>
            <a:ext cx="1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3748284" y="1307500"/>
            <a:ext cx="1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224684" y="1307513"/>
            <a:ext cx="1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 rot="10792732">
            <a:off x="1788961" y="122974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 rot="10792732">
            <a:off x="4604848" y="118949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 rot="10792732">
            <a:off x="7064023" y="118949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3963600" y="245325"/>
            <a:ext cx="97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.menu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4421600" y="644950"/>
            <a:ext cx="141900" cy="18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592975" y="17922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592975" y="214030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92975" y="24883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92975" y="2871988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592975" y="3255650"/>
            <a:ext cx="4627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592975" y="3641775"/>
            <a:ext cx="4073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92975" y="4025675"/>
            <a:ext cx="3673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187675" y="1792250"/>
            <a:ext cx="2410800" cy="249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/>
          <p:nvPr/>
        </p:nvSpPr>
        <p:spPr>
          <a:xfrm>
            <a:off x="173784" y="348450"/>
            <a:ext cx="8817300" cy="4446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://www.alphorm.com/sites/default/files/styles/formation_image_medium/public/alphorm.com%20-%20Administration%20des%20bases%20de%20donn%C3%A9es%20Microsoft%20SQL%20Server%202012%20%2870-461%29.png" id="252" name="Google Shape;252;p24"/>
          <p:cNvSpPr/>
          <p:nvPr/>
        </p:nvSpPr>
        <p:spPr>
          <a:xfrm>
            <a:off x="1219495" y="807003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509584" y="709400"/>
            <a:ext cx="8077800" cy="68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1153909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952584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428984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" sz="2000" u="sng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</a:t>
            </a:r>
            <a:endParaRPr b="1" i="0" sz="2000" u="sng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949609" y="1307513"/>
            <a:ext cx="1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3748284" y="1307500"/>
            <a:ext cx="18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5504451" y="1307525"/>
            <a:ext cx="29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.menu_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fr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fr" sz="1800">
                <a:solidFill>
                  <a:srgbClr val="F09415"/>
                </a:solidFill>
              </a:rPr>
              <a:t>–is-active</a:t>
            </a:r>
            <a:endParaRPr b="0" i="0" sz="1800" u="none" cap="none" strike="noStrike">
              <a:solidFill>
                <a:srgbClr val="F094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 rot="10792732">
            <a:off x="1788961" y="122974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/>
          <p:nvPr/>
        </p:nvSpPr>
        <p:spPr>
          <a:xfrm rot="10792732">
            <a:off x="4604848" y="118949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 rot="10792732">
            <a:off x="7064023" y="1189493"/>
            <a:ext cx="141900" cy="23880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3963600" y="245325"/>
            <a:ext cx="97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.menu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4421600" y="644950"/>
            <a:ext cx="141900" cy="18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592975" y="17922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592975" y="214030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592975" y="24883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592975" y="2871988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592975" y="3255650"/>
            <a:ext cx="4627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92975" y="3641775"/>
            <a:ext cx="4073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592975" y="4025675"/>
            <a:ext cx="3673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187675" y="1792250"/>
            <a:ext cx="2410800" cy="249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432067" y="406668"/>
            <a:ext cx="8301900" cy="137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432067" y="406668"/>
            <a:ext cx="8301900" cy="489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32067" y="1786068"/>
            <a:ext cx="6204900" cy="2348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6636967" y="1786068"/>
            <a:ext cx="2097000" cy="233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432067" y="4116356"/>
            <a:ext cx="8301900" cy="61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6843242" y="2660393"/>
            <a:ext cx="18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SIDEBAR</a:t>
            </a:r>
            <a:endParaRPr b="1" i="0" sz="2400" u="none" cap="none" strike="noStrike">
              <a:solidFill>
                <a:srgbClr val="6AA84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3586142" y="1077018"/>
            <a:ext cx="18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446B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HEADER</a:t>
            </a:r>
            <a:endParaRPr b="1" i="0" sz="2400" u="none" cap="none" strike="noStrike">
              <a:solidFill>
                <a:srgbClr val="446B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3405667" y="374568"/>
            <a:ext cx="23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3366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NAVIGATION</a:t>
            </a:r>
            <a:endParaRPr b="1" i="0" sz="2400" u="none" cap="none" strike="noStrike">
              <a:solidFill>
                <a:srgbClr val="3366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2589217" y="2736593"/>
            <a:ext cx="18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93C47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</a:t>
            </a:r>
            <a:endParaRPr b="1" i="0" sz="2400" u="none" cap="none" strike="noStrike">
              <a:solidFill>
                <a:srgbClr val="93C47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6843242" y="2660393"/>
            <a:ext cx="18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SIDEBAR</a:t>
            </a:r>
            <a:endParaRPr b="1" i="0" sz="2400" u="none" cap="none" strike="noStrike">
              <a:solidFill>
                <a:srgbClr val="6AA84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3586142" y="4134268"/>
            <a:ext cx="18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8E7C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b="1" i="0" sz="2400" u="none" cap="none" strike="noStrike">
              <a:solidFill>
                <a:srgbClr val="8E7CC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293" name="Google Shape;293;p26"/>
          <p:cNvSpPr/>
          <p:nvPr/>
        </p:nvSpPr>
        <p:spPr>
          <a:xfrm>
            <a:off x="1230511" y="561679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8032" y="170044"/>
            <a:ext cx="1807833" cy="5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1600200" y="1771650"/>
            <a:ext cx="2426100" cy="122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7500" u="none" cap="none" strike="noStrik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1943100" y="2000250"/>
            <a:ext cx="577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fr" sz="75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🙋‍♂️questions ? </a:t>
            </a:r>
            <a:endParaRPr b="1" i="0" sz="7500" u="none" cap="none" strike="noStrik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302" name="Google Shape;302;p27"/>
          <p:cNvSpPr/>
          <p:nvPr/>
        </p:nvSpPr>
        <p:spPr>
          <a:xfrm>
            <a:off x="1230511" y="561679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8032" y="170044"/>
            <a:ext cx="1807833" cy="5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/>
        </p:nvSpPr>
        <p:spPr>
          <a:xfrm>
            <a:off x="1384114" y="1226758"/>
            <a:ext cx="6702900" cy="5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" sz="30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Aller plus loin</a:t>
            </a:r>
            <a:r>
              <a:rPr b="1" i="0" lang="fr" sz="3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: </a:t>
            </a:r>
            <a:r>
              <a:rPr b="1" lang="fr" sz="30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SMACSS et OOCSS</a:t>
            </a:r>
            <a:endParaRPr b="1" i="0" sz="1100" u="none" cap="none" strike="noStrike">
              <a:solidFill>
                <a:srgbClr val="888888"/>
              </a:solidFill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625" y="1882258"/>
            <a:ext cx="2428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311" name="Google Shape;311;p28"/>
          <p:cNvSpPr/>
          <p:nvPr/>
        </p:nvSpPr>
        <p:spPr>
          <a:xfrm>
            <a:off x="1230511" y="561679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8032" y="170044"/>
            <a:ext cx="1807833" cy="5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1384114" y="1226758"/>
            <a:ext cx="6702900" cy="5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fr" sz="30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Aller plus loin</a:t>
            </a:r>
            <a:r>
              <a:rPr b="1" i="0" lang="fr" sz="3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: cursus CSS</a:t>
            </a:r>
            <a:endParaRPr b="1" i="0" sz="1100" u="none" cap="none" strike="noStrike">
              <a:solidFill>
                <a:srgbClr val="888888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025" y="1910158"/>
            <a:ext cx="57816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320" name="Google Shape;320;p29"/>
          <p:cNvSpPr/>
          <p:nvPr/>
        </p:nvSpPr>
        <p:spPr>
          <a:xfrm>
            <a:off x="1230511" y="561679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8032" y="170044"/>
            <a:ext cx="1807833" cy="5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/>
        </p:nvSpPr>
        <p:spPr>
          <a:xfrm>
            <a:off x="1460314" y="845758"/>
            <a:ext cx="6702900" cy="5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sng" cap="none" strike="noStrike">
                <a:solidFill>
                  <a:srgbClr val="F0941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Webinar Alphorm.com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20" y="1771650"/>
            <a:ext cx="2000230" cy="2256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9"/>
          <p:cNvGrpSpPr/>
          <p:nvPr/>
        </p:nvGrpSpPr>
        <p:grpSpPr>
          <a:xfrm>
            <a:off x="4410188" y="2057400"/>
            <a:ext cx="8048512" cy="2177597"/>
            <a:chOff x="6718451" y="2438400"/>
            <a:chExt cx="10731349" cy="2903463"/>
          </a:xfrm>
        </p:grpSpPr>
        <p:pic>
          <p:nvPicPr>
            <p:cNvPr id="325" name="Google Shape;32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56175" y="3630438"/>
              <a:ext cx="492225" cy="49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18451" y="4054888"/>
              <a:ext cx="794749" cy="794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56175" y="2438400"/>
              <a:ext cx="492225" cy="49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70851" y="4849638"/>
              <a:ext cx="492225" cy="49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9"/>
            <p:cNvSpPr txBox="1"/>
            <p:nvPr/>
          </p:nvSpPr>
          <p:spPr>
            <a:xfrm>
              <a:off x="7665600" y="3676450"/>
              <a:ext cx="9784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https://www.facebook.com/SandyLudosky.WebDev</a:t>
              </a:r>
              <a:endParaRPr b="1" i="0" sz="11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0" name="Google Shape;330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51200" y="2944638"/>
              <a:ext cx="688223" cy="688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9"/>
            <p:cNvSpPr txBox="1"/>
            <p:nvPr/>
          </p:nvSpPr>
          <p:spPr>
            <a:xfrm>
              <a:off x="7665600" y="3088649"/>
              <a:ext cx="30000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https://twitter.com/San10Lulu</a:t>
              </a:r>
              <a:endParaRPr b="1" i="0" sz="11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29"/>
            <p:cNvSpPr txBox="1"/>
            <p:nvPr/>
          </p:nvSpPr>
          <p:spPr>
            <a:xfrm>
              <a:off x="7665600" y="4252163"/>
              <a:ext cx="3276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https://github.com/SandyLudosky</a:t>
              </a:r>
              <a:endParaRPr b="1" i="0" sz="11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7665600" y="2484413"/>
              <a:ext cx="4343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https://www.linkedin.com/in/sandyludosky/</a:t>
              </a:r>
              <a:endParaRPr b="1" i="0" sz="11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9"/>
            <p:cNvSpPr txBox="1"/>
            <p:nvPr/>
          </p:nvSpPr>
          <p:spPr>
            <a:xfrm>
              <a:off x="7665600" y="4895650"/>
              <a:ext cx="38100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https://www.youtube.com/c/San10lulu/</a:t>
              </a:r>
              <a:endParaRPr b="1" i="0" sz="11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35" name="Google Shape;335;p29"/>
          <p:cNvSpPr txBox="1"/>
          <p:nvPr/>
        </p:nvSpPr>
        <p:spPr>
          <a:xfrm>
            <a:off x="55875" y="170044"/>
            <a:ext cx="8828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42" name="Google Shape;142;p15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90525" y="1747725"/>
            <a:ext cx="4905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3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organisé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et </a:t>
            </a:r>
            <a:r>
              <a:rPr b="1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structuré</a:t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modulaire </a:t>
            </a:r>
            <a:r>
              <a:rPr lang="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 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plus lisible 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réutilisable  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lang="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scalable et maintenable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Pourquoi BEM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51" name="Google Shape;151;p16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90525" y="1747725"/>
            <a:ext cx="4905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fr" sz="44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locs</a:t>
            </a:r>
            <a:endParaRPr sz="44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A4C2F4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fr" sz="44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léments</a:t>
            </a:r>
            <a:endParaRPr sz="4400">
              <a:solidFill>
                <a:srgbClr val="A4C2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B4A7D6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B4A7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fr" sz="4400">
                <a:solidFill>
                  <a:srgbClr val="B4A7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odifiers</a:t>
            </a:r>
            <a:endParaRPr sz="4400">
              <a:solidFill>
                <a:srgbClr val="B4A7D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convention BEM</a:t>
            </a: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60" name="Google Shape;160;p17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convention BEM</a:t>
            </a: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90525" y="1747725"/>
            <a:ext cx="4905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fr" sz="44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locs</a:t>
            </a:r>
            <a:endParaRPr sz="44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header.css</a:t>
            </a:r>
            <a:endParaRPr sz="28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menu.css</a:t>
            </a:r>
            <a:endParaRPr sz="28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footer.css</a:t>
            </a:r>
            <a:endParaRPr sz="28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A4C2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69" name="Google Shape;169;p18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90525" y="1747725"/>
            <a:ext cx="4905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A4C2F4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fr" sz="44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léments</a:t>
            </a:r>
            <a:endParaRPr sz="44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" sz="32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fr" sz="32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.menu</a:t>
            </a:r>
            <a:r>
              <a:rPr lang="fr" sz="3200">
                <a:solidFill>
                  <a:srgbClr val="446B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fr" sz="32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menu__item</a:t>
            </a:r>
            <a:endParaRPr sz="2800">
              <a:solidFill>
                <a:srgbClr val="A4C2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A4C2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convention BEM</a:t>
            </a: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78" name="Google Shape;178;p19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convention BEM</a:t>
            </a: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90525" y="1747725"/>
            <a:ext cx="6523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B4A7D6"/>
              </a:buClr>
              <a:buSzPts val="3600"/>
              <a:buFont typeface="Quattrocento Sans"/>
              <a:buChar char="➢"/>
            </a:pPr>
            <a:r>
              <a:rPr b="1" lang="fr" sz="4400">
                <a:solidFill>
                  <a:srgbClr val="B4A7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fr" sz="4400">
                <a:solidFill>
                  <a:srgbClr val="B4A7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odifiers</a:t>
            </a:r>
            <a:endParaRPr sz="4400">
              <a:solidFill>
                <a:srgbClr val="B4A7D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6D7A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fr" sz="3200">
                <a:solidFill>
                  <a:srgbClr val="B6D7A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.menu</a:t>
            </a:r>
            <a:r>
              <a:rPr lang="fr" sz="3200">
                <a:solidFill>
                  <a:srgbClr val="446B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fr" sz="3200">
                <a:solidFill>
                  <a:srgbClr val="A4C2F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menu__item</a:t>
            </a:r>
            <a:r>
              <a:rPr b="1" lang="fr" sz="3200">
                <a:solidFill>
                  <a:srgbClr val="B4A7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--is-active</a:t>
            </a:r>
            <a:endParaRPr sz="2800">
              <a:solidFill>
                <a:srgbClr val="B4A7D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A4C2F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87" name="Google Shape;187;p20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90525" y="1747725"/>
            <a:ext cx="4905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3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organisé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et </a:t>
            </a:r>
            <a:r>
              <a:rPr b="1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structuré</a:t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modulaire </a:t>
            </a:r>
            <a:r>
              <a:rPr lang="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 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plus lisible 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réutilisable  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Char char="➢"/>
            </a:pPr>
            <a:r>
              <a:rPr lang="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</a:t>
            </a:r>
            <a:r>
              <a:rPr b="0" i="0" lang="fr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scalable et maintenable</a:t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Pourquoi BEM ?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www.alphorm.com/sites/default/files/styles/formation_image_medium/public/alphorm.com%20-%20Administration%20des%20bases%20de%20donn%C3%A9es%20Microsoft%20SQL%20Server%202012%20%2870-461%29.png" id="196" name="Google Shape;196;p21"/>
          <p:cNvSpPr/>
          <p:nvPr/>
        </p:nvSpPr>
        <p:spPr>
          <a:xfrm>
            <a:off x="1230511" y="561678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90525" y="1747725"/>
            <a:ext cx="4905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attrocento Sans"/>
              <a:buAutoNum type="arabicPeriod"/>
            </a:pPr>
            <a:r>
              <a:rPr lang="fr" sz="3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méthodologie </a:t>
            </a:r>
            <a:r>
              <a:rPr b="1" lang="fr" sz="3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BEM </a:t>
            </a:r>
            <a:endParaRPr b="1"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Quattrocento Sans"/>
              <a:buAutoNum type="arabicPeriod"/>
            </a:pPr>
            <a:r>
              <a:rPr lang="fr" sz="3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exemple et projet</a:t>
            </a:r>
            <a:endParaRPr sz="3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90525" y="561665"/>
            <a:ext cx="638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fr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 programme :</a:t>
            </a:r>
            <a:endParaRPr b="1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7551640" y="4717209"/>
            <a:ext cx="979393" cy="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7481729" y="4485416"/>
            <a:ext cx="111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rgbClr val="D2D2D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184800" y="348450"/>
            <a:ext cx="8817300" cy="4446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://www.alphorm.com/sites/default/files/styles/formation_image_medium/public/alphorm.com%20-%20Administration%20des%20bases%20de%20donn%C3%A9es%20Microsoft%20SQL%20Server%202012%20%2870-461%29.png" id="206" name="Google Shape;206;p22"/>
          <p:cNvSpPr/>
          <p:nvPr/>
        </p:nvSpPr>
        <p:spPr>
          <a:xfrm>
            <a:off x="1230511" y="807003"/>
            <a:ext cx="1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520600" y="709400"/>
            <a:ext cx="8077800" cy="68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963600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6440000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92975" y="17922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92975" y="214030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92975" y="2488350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92975" y="2871988"/>
            <a:ext cx="5285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592975" y="3255650"/>
            <a:ext cx="4627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592975" y="3641775"/>
            <a:ext cx="40734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92975" y="4025675"/>
            <a:ext cx="3673800" cy="26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6187675" y="1792250"/>
            <a:ext cx="2410800" cy="249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963600" y="245325"/>
            <a:ext cx="97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.menu</a:t>
            </a:r>
            <a:endParaRPr b="0" i="0" sz="20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421600" y="644950"/>
            <a:ext cx="141900" cy="18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164925" y="791875"/>
            <a:ext cx="14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endParaRPr b="0" i="0" sz="2000" u="none" cap="none" strike="noStrike">
              <a:solidFill>
                <a:srgbClr val="33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