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3" r:id="rId6"/>
    <p:sldId id="259" r:id="rId7"/>
    <p:sldId id="262" r:id="rId8"/>
    <p:sldId id="261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B4AC-F30E-4C20-95EB-D914D491FC1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07EC-05F6-4078-B0ED-9DEE554F6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9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B4AC-F30E-4C20-95EB-D914D491FC1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07EC-05F6-4078-B0ED-9DEE554F6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B4AC-F30E-4C20-95EB-D914D491FC1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07EC-05F6-4078-B0ED-9DEE554F6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3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B4AC-F30E-4C20-95EB-D914D491FC1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07EC-05F6-4078-B0ED-9DEE554F6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5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B4AC-F30E-4C20-95EB-D914D491FC1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07EC-05F6-4078-B0ED-9DEE554F6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6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B4AC-F30E-4C20-95EB-D914D491FC1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07EC-05F6-4078-B0ED-9DEE554F6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6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B4AC-F30E-4C20-95EB-D914D491FC1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07EC-05F6-4078-B0ED-9DEE554F6D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B4AC-F30E-4C20-95EB-D914D491FC1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07EC-05F6-4078-B0ED-9DEE554F6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B4AC-F30E-4C20-95EB-D914D491FC1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07EC-05F6-4078-B0ED-9DEE554F6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1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B4AC-F30E-4C20-95EB-D914D491FC1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07EC-05F6-4078-B0ED-9DEE554F6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2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87B4AC-F30E-4C20-95EB-D914D491FC1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07EC-05F6-4078-B0ED-9DEE554F6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2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87B4AC-F30E-4C20-95EB-D914D491FC1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68A07EC-05F6-4078-B0ED-9DEE554F6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1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D68E-F5EB-1A16-B9A5-0F98B92CF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Sales Forecasting for Furniture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6455A-7209-025F-8BB4-960EBC5C0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Sandesh Pednekar</a:t>
            </a:r>
          </a:p>
          <a:p>
            <a:r>
              <a:rPr lang="en-US" dirty="0"/>
              <a:t>18/04/2024</a:t>
            </a:r>
          </a:p>
        </p:txBody>
      </p:sp>
    </p:spTree>
    <p:extLst>
      <p:ext uri="{BB962C8B-B14F-4D97-AF65-F5344CB8AC3E}">
        <p14:creationId xmlns:p14="http://schemas.microsoft.com/office/powerpoint/2010/main" val="296541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5D53-EDB4-2377-9E9D-1D974E44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9ED3-834D-27A3-C65E-B4D76E42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Evaluation metrics:</a:t>
            </a:r>
          </a:p>
          <a:p>
            <a:pPr marL="0" indent="0">
              <a:buNone/>
            </a:pPr>
            <a:r>
              <a:rPr lang="en-US" dirty="0"/>
              <a:t>Mean Absolute Error (MAE): 7397.620</a:t>
            </a:r>
          </a:p>
          <a:p>
            <a:pPr marL="0" indent="0">
              <a:buNone/>
            </a:pPr>
            <a:r>
              <a:rPr lang="en-US" dirty="0"/>
              <a:t>Mean Squared Error (MSE): 94485058.362</a:t>
            </a:r>
          </a:p>
          <a:p>
            <a:pPr marL="0" indent="0">
              <a:buNone/>
            </a:pPr>
            <a:r>
              <a:rPr lang="en-US" dirty="0"/>
              <a:t>Root Mean Squared Error (RMSE): 9720.343</a:t>
            </a:r>
          </a:p>
        </p:txBody>
      </p:sp>
    </p:spTree>
    <p:extLst>
      <p:ext uri="{BB962C8B-B14F-4D97-AF65-F5344CB8AC3E}">
        <p14:creationId xmlns:p14="http://schemas.microsoft.com/office/powerpoint/2010/main" val="224662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387C-1017-986A-5C96-44BF4ECF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2"/>
            <a:ext cx="7729728" cy="920379"/>
          </a:xfrm>
        </p:spPr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74C0-A105-2BD1-917D-7703362D0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3" y="1239012"/>
            <a:ext cx="11929402" cy="556869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Main Objectives:</a:t>
            </a:r>
          </a:p>
          <a:p>
            <a:pPr marL="0" indent="0">
              <a:buNone/>
            </a:pPr>
            <a:r>
              <a:rPr lang="en-US" dirty="0"/>
              <a:t>The main objective of this project was to forecast sales for a furniture store using time series analysis techniques.</a:t>
            </a:r>
          </a:p>
          <a:p>
            <a:pPr marL="0" indent="0">
              <a:buNone/>
            </a:pPr>
            <a:r>
              <a:rPr lang="en-US" dirty="0"/>
              <a:t>We aimed to leverage historical sales data to predict future sales accurately, allowing the store to optimize inventory management and improve business operations.</a:t>
            </a:r>
          </a:p>
          <a:p>
            <a:r>
              <a:rPr lang="en-US" b="1" dirty="0"/>
              <a:t>Key Findings:</a:t>
            </a:r>
          </a:p>
          <a:p>
            <a:pPr marL="0" indent="0">
              <a:buNone/>
            </a:pPr>
            <a:r>
              <a:rPr lang="en-US" dirty="0"/>
              <a:t>Through exploratory data analysis, we identified trends and seasonality patterns in the sales data.</a:t>
            </a:r>
          </a:p>
          <a:p>
            <a:pPr marL="0" indent="0">
              <a:buNone/>
            </a:pPr>
            <a:r>
              <a:rPr lang="en-US" dirty="0"/>
              <a:t>Time series decomposition revealed underlying components such as trend, seasonality, and residuals.</a:t>
            </a:r>
          </a:p>
          <a:p>
            <a:pPr marL="0" indent="0">
              <a:buNone/>
            </a:pPr>
            <a:r>
              <a:rPr lang="en-US" dirty="0"/>
              <a:t>We applied various forecasting models, including ARIMA, to predict future sales based on historical patterns.</a:t>
            </a:r>
          </a:p>
          <a:p>
            <a:pPr marL="0" indent="0">
              <a:buNone/>
            </a:pPr>
            <a:r>
              <a:rPr lang="en-US" dirty="0"/>
              <a:t>The evaluation metrics, including Mean Absolute Error (MAE), Mean Squared Error (MSE), and Root Mean Squared Error (RMSE), provided insights into the accuracy of our forecasts.</a:t>
            </a:r>
          </a:p>
          <a:p>
            <a:r>
              <a:rPr lang="en-US" b="1" dirty="0"/>
              <a:t>Importance of Sales Forecasting:</a:t>
            </a:r>
          </a:p>
          <a:p>
            <a:pPr marL="0" indent="0">
              <a:buNone/>
            </a:pPr>
            <a:r>
              <a:rPr lang="en-US" dirty="0"/>
              <a:t>Sales forecasting plays a crucial role in business sustainability by enabling proactive decision-making and effective resource allocation.</a:t>
            </a:r>
          </a:p>
          <a:p>
            <a:pPr marL="0" indent="0">
              <a:buNone/>
            </a:pPr>
            <a:r>
              <a:rPr lang="en-US" dirty="0"/>
              <a:t>By accurately predicting future sales, businesses can optimize inventory levels, streamline supply chain operations, and enhance customer satisfaction.</a:t>
            </a:r>
          </a:p>
          <a:p>
            <a:pPr marL="0" indent="0">
              <a:buNone/>
            </a:pPr>
            <a:r>
              <a:rPr lang="en-US" dirty="0"/>
              <a:t>Effective sales forecasting also helps businesses identify emerging trends, anticipate market demand, and stay competitive in dynamic market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37257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4CF6-4C5E-A6F9-A727-6D8710E2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95018"/>
            <a:ext cx="7729728" cy="1188720"/>
          </a:xfrm>
        </p:spPr>
        <p:txBody>
          <a:bodyPr/>
          <a:lstStyle/>
          <a:p>
            <a:r>
              <a:rPr lang="en-US" dirty="0"/>
              <a:t>Thank you…!!</a:t>
            </a:r>
          </a:p>
        </p:txBody>
      </p:sp>
    </p:spTree>
    <p:extLst>
      <p:ext uri="{BB962C8B-B14F-4D97-AF65-F5344CB8AC3E}">
        <p14:creationId xmlns:p14="http://schemas.microsoft.com/office/powerpoint/2010/main" val="182677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ECDF-DFEC-7B89-F0ED-F51D5AD8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F9B7-B622-0674-B481-AC9E06EA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retail furniture store, predicting future sales is critical to avoiding inventory issues like overstocking or under-stocking.</a:t>
            </a:r>
          </a:p>
          <a:p>
            <a:r>
              <a:rPr lang="en-US" dirty="0"/>
              <a:t>The challenge lies in utilizing time series data from the superstore dataset to forecast furniture sales for the next year accurately.</a:t>
            </a:r>
          </a:p>
          <a:p>
            <a:r>
              <a:rPr lang="en-US" dirty="0"/>
              <a:t>Predictive insights ensure an optimal customer experience, avoid losses, and maintain store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15817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960A-D308-2F2F-4C19-A4A77574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C6DD-2A97-6CF5-CC9F-E9696967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Dataset Name: </a:t>
            </a:r>
            <a:r>
              <a:rPr lang="en-US" dirty="0"/>
              <a:t>Superstore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Contents:</a:t>
            </a:r>
          </a:p>
          <a:p>
            <a:r>
              <a:rPr lang="en-US" dirty="0"/>
              <a:t>Contains historical data of a furniture store</a:t>
            </a:r>
          </a:p>
          <a:p>
            <a:r>
              <a:rPr lang="en-US" dirty="0"/>
              <a:t>Includes information on sales, profit, quantity, discount, and more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Objective: </a:t>
            </a:r>
            <a:r>
              <a:rPr lang="en-US" dirty="0"/>
              <a:t>Utilize the dataset for sales forecasting of the furniture store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Key Features:</a:t>
            </a:r>
          </a:p>
          <a:p>
            <a:r>
              <a:rPr lang="en-US" dirty="0"/>
              <a:t>Time series data with timestamps</a:t>
            </a:r>
          </a:p>
          <a:p>
            <a:r>
              <a:rPr lang="en-US" dirty="0"/>
              <a:t>Various attributes such as Ship Mode, Region, and Sub-Category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2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1BAF3-CD0B-144B-C265-79FF9770F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415" y="661182"/>
            <a:ext cx="9574677" cy="56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4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DF8ED-63BA-A5F1-4D1F-C506ADC98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1829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7BC0-F951-CFB1-8EAB-3DFBDB67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Time Series</a:t>
            </a:r>
            <a:br>
              <a:rPr lang="en-US" dirty="0"/>
            </a:br>
            <a:r>
              <a:rPr lang="en-US" dirty="0"/>
              <a:t>from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EDD3-AAA8-254F-E5B1-338B8B167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9234033" cy="42199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Trends:</a:t>
            </a:r>
          </a:p>
          <a:p>
            <a:pPr marL="0" indent="0">
              <a:buNone/>
            </a:pPr>
            <a:r>
              <a:rPr lang="en-US" dirty="0"/>
              <a:t>~Long-term increase or decrease in data over time</a:t>
            </a:r>
          </a:p>
          <a:p>
            <a:pPr marL="0" indent="0">
              <a:buNone/>
            </a:pPr>
            <a:r>
              <a:rPr lang="en-US" dirty="0"/>
              <a:t>~Helps identify overall direction of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Seasonality:</a:t>
            </a:r>
          </a:p>
          <a:p>
            <a:pPr marL="0" indent="0">
              <a:buNone/>
            </a:pPr>
            <a:r>
              <a:rPr lang="en-US" dirty="0"/>
              <a:t>~Repeating patterns or cycles at fixed intervals</a:t>
            </a:r>
          </a:p>
          <a:p>
            <a:pPr marL="0" indent="0">
              <a:buNone/>
            </a:pPr>
            <a:r>
              <a:rPr lang="en-US" dirty="0"/>
              <a:t>~Can be daily, weekly, monthly,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Residuals:</a:t>
            </a:r>
          </a:p>
          <a:p>
            <a:pPr marL="0" indent="0">
              <a:buNone/>
            </a:pPr>
            <a:r>
              <a:rPr lang="en-US" dirty="0"/>
              <a:t>~Differences between observed values and predicted values</a:t>
            </a:r>
          </a:p>
          <a:p>
            <a:pPr marL="0" indent="0">
              <a:buNone/>
            </a:pPr>
            <a:r>
              <a:rPr lang="en-US" dirty="0"/>
              <a:t>~Useful for assessing the goodness of fit of a model</a:t>
            </a:r>
          </a:p>
        </p:txBody>
      </p:sp>
    </p:spTree>
    <p:extLst>
      <p:ext uri="{BB962C8B-B14F-4D97-AF65-F5344CB8AC3E}">
        <p14:creationId xmlns:p14="http://schemas.microsoft.com/office/powerpoint/2010/main" val="164269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682832-F855-4D9E-ABB7-7AF85AD1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8" y="168812"/>
            <a:ext cx="11015002" cy="65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3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E081-1AC5-7C65-F3A5-62FB3473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Techniques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6362ED-F19C-4013-55B2-313ADD861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262" y="2153413"/>
            <a:ext cx="5556737" cy="4704588"/>
          </a:xfrm>
        </p:spPr>
      </p:pic>
    </p:spTree>
    <p:extLst>
      <p:ext uri="{BB962C8B-B14F-4D97-AF65-F5344CB8AC3E}">
        <p14:creationId xmlns:p14="http://schemas.microsoft.com/office/powerpoint/2010/main" val="368897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3570492-3AA5-2333-E9F3-5FC23C1DED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829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97</TotalTime>
  <Words>435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</vt:lpstr>
      <vt:lpstr>Parcel</vt:lpstr>
      <vt:lpstr>Sales Forecasting for Furniture Store</vt:lpstr>
      <vt:lpstr>Problem Statement</vt:lpstr>
      <vt:lpstr>Overview of Dataset</vt:lpstr>
      <vt:lpstr>PowerPoint Presentation</vt:lpstr>
      <vt:lpstr>PowerPoint Presentation</vt:lpstr>
      <vt:lpstr>Components of Time Series from dataset </vt:lpstr>
      <vt:lpstr>PowerPoint Presentation</vt:lpstr>
      <vt:lpstr>Forecasting Techniques</vt:lpstr>
      <vt:lpstr>PowerPoint Presentation</vt:lpstr>
      <vt:lpstr>Learning Outcome</vt:lpstr>
      <vt:lpstr>Summary and Conclusion</vt:lpstr>
      <vt:lpstr>Thank you…!!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 for Furniture Store</dc:title>
  <dc:creator>E1</dc:creator>
  <cp:lastModifiedBy>E1</cp:lastModifiedBy>
  <cp:revision>1</cp:revision>
  <dcterms:created xsi:type="dcterms:W3CDTF">2024-04-18T16:48:21Z</dcterms:created>
  <dcterms:modified xsi:type="dcterms:W3CDTF">2024-04-18T18:25:51Z</dcterms:modified>
</cp:coreProperties>
</file>