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220358-F1F8-40C1-B6AF-8AD1D61CBCAF}"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en-US"/>
        </a:p>
      </dgm:t>
    </dgm:pt>
    <dgm:pt modelId="{45761CCD-E3C4-48FE-839E-6A090ABB4CBE}">
      <dgm:prSet phldrT="[Text]" custT="1"/>
      <dgm:spPr/>
      <dgm:t>
        <a:bodyPr/>
        <a:lstStyle/>
        <a:p>
          <a:r>
            <a:rPr lang="en-US" sz="2000" b="1" i="1" dirty="0">
              <a:solidFill>
                <a:schemeClr val="tx1"/>
              </a:solidFill>
            </a:rPr>
            <a:t>Top 5</a:t>
          </a:r>
        </a:p>
        <a:p>
          <a:r>
            <a:rPr lang="en-US" sz="2000" b="1" i="1" dirty="0">
              <a:solidFill>
                <a:schemeClr val="tx1"/>
              </a:solidFill>
            </a:rPr>
            <a:t>Features with Higher Importance</a:t>
          </a:r>
        </a:p>
      </dgm:t>
    </dgm:pt>
    <dgm:pt modelId="{D57D45E5-C5EB-47E0-9CE6-FA49C8E77A5F}" type="parTrans" cxnId="{F51EE965-B93B-463E-8B86-A402FE4DD09B}">
      <dgm:prSet/>
      <dgm:spPr/>
      <dgm:t>
        <a:bodyPr/>
        <a:lstStyle/>
        <a:p>
          <a:endParaRPr lang="en-US"/>
        </a:p>
      </dgm:t>
    </dgm:pt>
    <dgm:pt modelId="{E375D20E-6208-4622-83BA-51FF8963DFA4}" type="sibTrans" cxnId="{F51EE965-B93B-463E-8B86-A402FE4DD09B}">
      <dgm:prSet/>
      <dgm:spPr/>
      <dgm:t>
        <a:bodyPr/>
        <a:lstStyle/>
        <a:p>
          <a:endParaRPr lang="en-US"/>
        </a:p>
      </dgm:t>
    </dgm:pt>
    <dgm:pt modelId="{291B3735-E7AA-4513-A14C-31353F435117}">
      <dgm:prSet phldrT="[Text]"/>
      <dgm:spPr/>
      <dgm:t>
        <a:bodyPr/>
        <a:lstStyle/>
        <a:p>
          <a:r>
            <a:rPr lang="en-US" dirty="0"/>
            <a:t>Account Age</a:t>
          </a:r>
        </a:p>
      </dgm:t>
    </dgm:pt>
    <dgm:pt modelId="{6BCE330A-2EBE-4FA0-8863-DE691690A1BD}" type="parTrans" cxnId="{E5F1900F-F707-4A62-849B-F1401FF4C662}">
      <dgm:prSet/>
      <dgm:spPr/>
      <dgm:t>
        <a:bodyPr/>
        <a:lstStyle/>
        <a:p>
          <a:endParaRPr lang="en-US"/>
        </a:p>
      </dgm:t>
    </dgm:pt>
    <dgm:pt modelId="{3ADD4280-2D58-4CE6-8C12-F5E88A4D13B5}" type="sibTrans" cxnId="{E5F1900F-F707-4A62-849B-F1401FF4C662}">
      <dgm:prSet/>
      <dgm:spPr/>
      <dgm:t>
        <a:bodyPr/>
        <a:lstStyle/>
        <a:p>
          <a:endParaRPr lang="en-US"/>
        </a:p>
      </dgm:t>
    </dgm:pt>
    <dgm:pt modelId="{4601A396-6A6B-4A1D-A84B-EC39E951F4F6}">
      <dgm:prSet phldrT="[Text]"/>
      <dgm:spPr/>
      <dgm:t>
        <a:bodyPr/>
        <a:lstStyle/>
        <a:p>
          <a:r>
            <a:rPr lang="en-US" dirty="0"/>
            <a:t>Age</a:t>
          </a:r>
        </a:p>
      </dgm:t>
    </dgm:pt>
    <dgm:pt modelId="{EDD6CE28-60AC-4070-BE89-11A8B466BE32}" type="parTrans" cxnId="{099F57E3-9A9F-4622-9467-C78C6397F3B2}">
      <dgm:prSet/>
      <dgm:spPr/>
      <dgm:t>
        <a:bodyPr/>
        <a:lstStyle/>
        <a:p>
          <a:endParaRPr lang="en-US"/>
        </a:p>
      </dgm:t>
    </dgm:pt>
    <dgm:pt modelId="{B157BE1E-7EED-47A1-BE2C-5207E09AE3E7}" type="sibTrans" cxnId="{099F57E3-9A9F-4622-9467-C78C6397F3B2}">
      <dgm:prSet/>
      <dgm:spPr/>
      <dgm:t>
        <a:bodyPr/>
        <a:lstStyle/>
        <a:p>
          <a:endParaRPr lang="en-US"/>
        </a:p>
      </dgm:t>
    </dgm:pt>
    <dgm:pt modelId="{29E969C8-43D5-4A22-80E7-16D62EF39641}">
      <dgm:prSet phldrT="[Text]"/>
      <dgm:spPr/>
      <dgm:t>
        <a:bodyPr/>
        <a:lstStyle/>
        <a:p>
          <a:r>
            <a:rPr lang="en-US" dirty="0"/>
            <a:t>Income age Interaction</a:t>
          </a:r>
        </a:p>
      </dgm:t>
    </dgm:pt>
    <dgm:pt modelId="{7CB56EC1-722D-4DEA-904B-586B9DA520D8}" type="parTrans" cxnId="{60A7EDF7-BC14-44FC-A8BC-D436B95E1201}">
      <dgm:prSet/>
      <dgm:spPr/>
      <dgm:t>
        <a:bodyPr/>
        <a:lstStyle/>
        <a:p>
          <a:endParaRPr lang="en-US"/>
        </a:p>
      </dgm:t>
    </dgm:pt>
    <dgm:pt modelId="{B7519D03-B1AB-40DB-8020-7B10AE9C1294}" type="sibTrans" cxnId="{60A7EDF7-BC14-44FC-A8BC-D436B95E1201}">
      <dgm:prSet/>
      <dgm:spPr/>
      <dgm:t>
        <a:bodyPr/>
        <a:lstStyle/>
        <a:p>
          <a:endParaRPr lang="en-US"/>
        </a:p>
      </dgm:t>
    </dgm:pt>
    <dgm:pt modelId="{7DF01210-BB95-41C0-9FE6-5E59E8DDECEF}">
      <dgm:prSet phldrT="[Text]"/>
      <dgm:spPr/>
      <dgm:t>
        <a:bodyPr/>
        <a:lstStyle/>
        <a:p>
          <a:r>
            <a:rPr lang="en-US" dirty="0"/>
            <a:t>Employment Length</a:t>
          </a:r>
        </a:p>
      </dgm:t>
    </dgm:pt>
    <dgm:pt modelId="{6F375FD8-1F84-465E-A3C8-7AFAD115FB72}" type="parTrans" cxnId="{59C2A43E-B3DD-492D-9CEF-C85D78ECD1A2}">
      <dgm:prSet/>
      <dgm:spPr/>
      <dgm:t>
        <a:bodyPr/>
        <a:lstStyle/>
        <a:p>
          <a:endParaRPr lang="en-US"/>
        </a:p>
      </dgm:t>
    </dgm:pt>
    <dgm:pt modelId="{CCF8144E-8D81-49D7-B113-4564E7354300}" type="sibTrans" cxnId="{59C2A43E-B3DD-492D-9CEF-C85D78ECD1A2}">
      <dgm:prSet/>
      <dgm:spPr/>
      <dgm:t>
        <a:bodyPr/>
        <a:lstStyle/>
        <a:p>
          <a:endParaRPr lang="en-US"/>
        </a:p>
      </dgm:t>
    </dgm:pt>
    <dgm:pt modelId="{31C0F121-24C2-4BFC-96D7-1107E49DB843}">
      <dgm:prSet phldrT="[Text]"/>
      <dgm:spPr/>
      <dgm:t>
        <a:bodyPr/>
        <a:lstStyle/>
        <a:p>
          <a:r>
            <a:rPr lang="en-US" dirty="0"/>
            <a:t>Family member count</a:t>
          </a:r>
        </a:p>
      </dgm:t>
    </dgm:pt>
    <dgm:pt modelId="{A0EEE524-CC8F-494B-91D7-A087D8A33CE7}" type="parTrans" cxnId="{35D51060-B736-43A9-BCC4-CF2D1A8F5257}">
      <dgm:prSet/>
      <dgm:spPr/>
      <dgm:t>
        <a:bodyPr/>
        <a:lstStyle/>
        <a:p>
          <a:endParaRPr lang="en-US"/>
        </a:p>
      </dgm:t>
    </dgm:pt>
    <dgm:pt modelId="{DE4EEB42-7E32-4E50-865F-740B1BAF2ACF}" type="sibTrans" cxnId="{35D51060-B736-43A9-BCC4-CF2D1A8F5257}">
      <dgm:prSet/>
      <dgm:spPr/>
      <dgm:t>
        <a:bodyPr/>
        <a:lstStyle/>
        <a:p>
          <a:endParaRPr lang="en-US"/>
        </a:p>
      </dgm:t>
    </dgm:pt>
    <dgm:pt modelId="{D5BDFC2A-249F-4E64-BAB1-89CEC16DB3B4}" type="pres">
      <dgm:prSet presAssocID="{19220358-F1F8-40C1-B6AF-8AD1D61CBCAF}" presName="composite" presStyleCnt="0">
        <dgm:presLayoutVars>
          <dgm:chMax val="3"/>
          <dgm:animLvl val="lvl"/>
          <dgm:resizeHandles val="exact"/>
        </dgm:presLayoutVars>
      </dgm:prSet>
      <dgm:spPr/>
    </dgm:pt>
    <dgm:pt modelId="{E4B41235-8935-48D4-92DC-281D2A8CB718}" type="pres">
      <dgm:prSet presAssocID="{45761CCD-E3C4-48FE-839E-6A090ABB4CBE}" presName="gear1" presStyleLbl="node1" presStyleIdx="0" presStyleCnt="1" custLinFactNeighborX="13487" custLinFactNeighborY="-14486">
        <dgm:presLayoutVars>
          <dgm:chMax val="1"/>
          <dgm:bulletEnabled val="1"/>
        </dgm:presLayoutVars>
      </dgm:prSet>
      <dgm:spPr/>
    </dgm:pt>
    <dgm:pt modelId="{CEEDCDBA-8BF5-4A57-8478-0AA85C764B06}" type="pres">
      <dgm:prSet presAssocID="{45761CCD-E3C4-48FE-839E-6A090ABB4CBE}" presName="gear1srcNode" presStyleLbl="node1" presStyleIdx="0" presStyleCnt="1"/>
      <dgm:spPr/>
    </dgm:pt>
    <dgm:pt modelId="{7CC59E0D-34E5-4F18-9E1A-B4410C85CB52}" type="pres">
      <dgm:prSet presAssocID="{45761CCD-E3C4-48FE-839E-6A090ABB4CBE}" presName="gear1dstNode" presStyleLbl="node1" presStyleIdx="0" presStyleCnt="1"/>
      <dgm:spPr/>
    </dgm:pt>
    <dgm:pt modelId="{54CAA226-9290-465E-9AC4-1BBF5C904A69}" type="pres">
      <dgm:prSet presAssocID="{45761CCD-E3C4-48FE-839E-6A090ABB4CBE}" presName="gear1ch" presStyleLbl="fgAcc1" presStyleIdx="0" presStyleCnt="1" custScaleX="178107" custScaleY="208255" custLinFactNeighborX="-72956" custLinFactNeighborY="38759">
        <dgm:presLayoutVars>
          <dgm:chMax val="0"/>
          <dgm:bulletEnabled val="1"/>
        </dgm:presLayoutVars>
      </dgm:prSet>
      <dgm:spPr/>
    </dgm:pt>
    <dgm:pt modelId="{9125542F-A516-4707-AF2D-E2671BFE28DA}" type="pres">
      <dgm:prSet presAssocID="{E375D20E-6208-4622-83BA-51FF8963DFA4}" presName="connector1" presStyleLbl="sibTrans2D1" presStyleIdx="0" presStyleCnt="1" custLinFactNeighborX="6498" custLinFactNeighborY="-11777"/>
      <dgm:spPr/>
    </dgm:pt>
  </dgm:ptLst>
  <dgm:cxnLst>
    <dgm:cxn modelId="{E5F1900F-F707-4A62-849B-F1401FF4C662}" srcId="{45761CCD-E3C4-48FE-839E-6A090ABB4CBE}" destId="{291B3735-E7AA-4513-A14C-31353F435117}" srcOrd="0" destOrd="0" parTransId="{6BCE330A-2EBE-4FA0-8863-DE691690A1BD}" sibTransId="{3ADD4280-2D58-4CE6-8C12-F5E88A4D13B5}"/>
    <dgm:cxn modelId="{7F0B681D-BE7A-4206-B677-34E9B21F7CBB}" type="presOf" srcId="{7DF01210-BB95-41C0-9FE6-5E59E8DDECEF}" destId="{54CAA226-9290-465E-9AC4-1BBF5C904A69}" srcOrd="0" destOrd="3" presId="urn:microsoft.com/office/officeart/2005/8/layout/gear1"/>
    <dgm:cxn modelId="{59C2A43E-B3DD-492D-9CEF-C85D78ECD1A2}" srcId="{45761CCD-E3C4-48FE-839E-6A090ABB4CBE}" destId="{7DF01210-BB95-41C0-9FE6-5E59E8DDECEF}" srcOrd="3" destOrd="0" parTransId="{6F375FD8-1F84-465E-A3C8-7AFAD115FB72}" sibTransId="{CCF8144E-8D81-49D7-B113-4564E7354300}"/>
    <dgm:cxn modelId="{35D51060-B736-43A9-BCC4-CF2D1A8F5257}" srcId="{45761CCD-E3C4-48FE-839E-6A090ABB4CBE}" destId="{31C0F121-24C2-4BFC-96D7-1107E49DB843}" srcOrd="4" destOrd="0" parTransId="{A0EEE524-CC8F-494B-91D7-A087D8A33CE7}" sibTransId="{DE4EEB42-7E32-4E50-865F-740B1BAF2ACF}"/>
    <dgm:cxn modelId="{CB253144-B19E-4B66-904D-E7C4F1BB8123}" type="presOf" srcId="{45761CCD-E3C4-48FE-839E-6A090ABB4CBE}" destId="{CEEDCDBA-8BF5-4A57-8478-0AA85C764B06}" srcOrd="1" destOrd="0" presId="urn:microsoft.com/office/officeart/2005/8/layout/gear1"/>
    <dgm:cxn modelId="{F51EE965-B93B-463E-8B86-A402FE4DD09B}" srcId="{19220358-F1F8-40C1-B6AF-8AD1D61CBCAF}" destId="{45761CCD-E3C4-48FE-839E-6A090ABB4CBE}" srcOrd="0" destOrd="0" parTransId="{D57D45E5-C5EB-47E0-9CE6-FA49C8E77A5F}" sibTransId="{E375D20E-6208-4622-83BA-51FF8963DFA4}"/>
    <dgm:cxn modelId="{FC123453-90C6-4C3C-93F2-F66CE4B6B5A9}" type="presOf" srcId="{29E969C8-43D5-4A22-80E7-16D62EF39641}" destId="{54CAA226-9290-465E-9AC4-1BBF5C904A69}" srcOrd="0" destOrd="2" presId="urn:microsoft.com/office/officeart/2005/8/layout/gear1"/>
    <dgm:cxn modelId="{AD35C459-14FA-4E9F-B398-C4694611FC28}" type="presOf" srcId="{291B3735-E7AA-4513-A14C-31353F435117}" destId="{54CAA226-9290-465E-9AC4-1BBF5C904A69}" srcOrd="0" destOrd="0" presId="urn:microsoft.com/office/officeart/2005/8/layout/gear1"/>
    <dgm:cxn modelId="{32572782-CA75-4E2B-855D-96959530064F}" type="presOf" srcId="{4601A396-6A6B-4A1D-A84B-EC39E951F4F6}" destId="{54CAA226-9290-465E-9AC4-1BBF5C904A69}" srcOrd="0" destOrd="1" presId="urn:microsoft.com/office/officeart/2005/8/layout/gear1"/>
    <dgm:cxn modelId="{5CB62495-1E1E-4C39-BC17-37901E050126}" type="presOf" srcId="{31C0F121-24C2-4BFC-96D7-1107E49DB843}" destId="{54CAA226-9290-465E-9AC4-1BBF5C904A69}" srcOrd="0" destOrd="4" presId="urn:microsoft.com/office/officeart/2005/8/layout/gear1"/>
    <dgm:cxn modelId="{9D05649E-AC67-4CDF-A95D-6B9B8D07DCFF}" type="presOf" srcId="{45761CCD-E3C4-48FE-839E-6A090ABB4CBE}" destId="{7CC59E0D-34E5-4F18-9E1A-B4410C85CB52}" srcOrd="2" destOrd="0" presId="urn:microsoft.com/office/officeart/2005/8/layout/gear1"/>
    <dgm:cxn modelId="{DD74BBAF-1A11-4287-AE51-FFF82EBEC30C}" type="presOf" srcId="{45761CCD-E3C4-48FE-839E-6A090ABB4CBE}" destId="{E4B41235-8935-48D4-92DC-281D2A8CB718}" srcOrd="0" destOrd="0" presId="urn:microsoft.com/office/officeart/2005/8/layout/gear1"/>
    <dgm:cxn modelId="{8D9503C0-7028-4C66-B5AC-BEEEC2717B39}" type="presOf" srcId="{E375D20E-6208-4622-83BA-51FF8963DFA4}" destId="{9125542F-A516-4707-AF2D-E2671BFE28DA}" srcOrd="0" destOrd="0" presId="urn:microsoft.com/office/officeart/2005/8/layout/gear1"/>
    <dgm:cxn modelId="{E2849ACC-5A6E-466A-BAD1-57EB4505E09A}" type="presOf" srcId="{19220358-F1F8-40C1-B6AF-8AD1D61CBCAF}" destId="{D5BDFC2A-249F-4E64-BAB1-89CEC16DB3B4}" srcOrd="0" destOrd="0" presId="urn:microsoft.com/office/officeart/2005/8/layout/gear1"/>
    <dgm:cxn modelId="{099F57E3-9A9F-4622-9467-C78C6397F3B2}" srcId="{45761CCD-E3C4-48FE-839E-6A090ABB4CBE}" destId="{4601A396-6A6B-4A1D-A84B-EC39E951F4F6}" srcOrd="1" destOrd="0" parTransId="{EDD6CE28-60AC-4070-BE89-11A8B466BE32}" sibTransId="{B157BE1E-7EED-47A1-BE2C-5207E09AE3E7}"/>
    <dgm:cxn modelId="{60A7EDF7-BC14-44FC-A8BC-D436B95E1201}" srcId="{45761CCD-E3C4-48FE-839E-6A090ABB4CBE}" destId="{29E969C8-43D5-4A22-80E7-16D62EF39641}" srcOrd="2" destOrd="0" parTransId="{7CB56EC1-722D-4DEA-904B-586B9DA520D8}" sibTransId="{B7519D03-B1AB-40DB-8020-7B10AE9C1294}"/>
    <dgm:cxn modelId="{29FB9BA6-5B33-4B6D-B1BB-749F0F92E338}" type="presParOf" srcId="{D5BDFC2A-249F-4E64-BAB1-89CEC16DB3B4}" destId="{E4B41235-8935-48D4-92DC-281D2A8CB718}" srcOrd="0" destOrd="0" presId="urn:microsoft.com/office/officeart/2005/8/layout/gear1"/>
    <dgm:cxn modelId="{FC1EA08A-277B-48A5-BCDC-88F5FDB59A28}" type="presParOf" srcId="{D5BDFC2A-249F-4E64-BAB1-89CEC16DB3B4}" destId="{CEEDCDBA-8BF5-4A57-8478-0AA85C764B06}" srcOrd="1" destOrd="0" presId="urn:microsoft.com/office/officeart/2005/8/layout/gear1"/>
    <dgm:cxn modelId="{19F95011-76B9-41C7-AD7F-B806E3D3938A}" type="presParOf" srcId="{D5BDFC2A-249F-4E64-BAB1-89CEC16DB3B4}" destId="{7CC59E0D-34E5-4F18-9E1A-B4410C85CB52}" srcOrd="2" destOrd="0" presId="urn:microsoft.com/office/officeart/2005/8/layout/gear1"/>
    <dgm:cxn modelId="{92108F0C-5AB9-4570-8C5F-8C683FBA9F0C}" type="presParOf" srcId="{D5BDFC2A-249F-4E64-BAB1-89CEC16DB3B4}" destId="{54CAA226-9290-465E-9AC4-1BBF5C904A69}" srcOrd="3" destOrd="0" presId="urn:microsoft.com/office/officeart/2005/8/layout/gear1"/>
    <dgm:cxn modelId="{8FD7A9CE-A856-4120-8F15-F16045F93546}" type="presParOf" srcId="{D5BDFC2A-249F-4E64-BAB1-89CEC16DB3B4}" destId="{9125542F-A516-4707-AF2D-E2671BFE28DA}" srcOrd="4"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41235-8935-48D4-92DC-281D2A8CB718}">
      <dsp:nvSpPr>
        <dsp:cNvPr id="0" name=""/>
        <dsp:cNvSpPr/>
      </dsp:nvSpPr>
      <dsp:spPr>
        <a:xfrm>
          <a:off x="3633356" y="485761"/>
          <a:ext cx="2354052" cy="2354052"/>
        </a:xfrm>
        <a:prstGeom prst="gear9">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i="1" kern="1200" dirty="0">
              <a:solidFill>
                <a:schemeClr val="tx1"/>
              </a:solidFill>
            </a:rPr>
            <a:t>Top 5</a:t>
          </a:r>
        </a:p>
        <a:p>
          <a:pPr marL="0" lvl="0" indent="0" algn="ctr" defTabSz="889000">
            <a:lnSpc>
              <a:spcPct val="90000"/>
            </a:lnSpc>
            <a:spcBef>
              <a:spcPct val="0"/>
            </a:spcBef>
            <a:spcAft>
              <a:spcPct val="35000"/>
            </a:spcAft>
            <a:buNone/>
          </a:pPr>
          <a:r>
            <a:rPr lang="en-US" sz="2000" b="1" i="1" kern="1200" dirty="0">
              <a:solidFill>
                <a:schemeClr val="tx1"/>
              </a:solidFill>
            </a:rPr>
            <a:t>Features with Higher Importance</a:t>
          </a:r>
        </a:p>
      </dsp:txBody>
      <dsp:txXfrm>
        <a:off x="4106625" y="1037186"/>
        <a:ext cx="1407514" cy="1210032"/>
      </dsp:txXfrm>
    </dsp:sp>
    <dsp:sp modelId="{54CAA226-9290-465E-9AC4-1BBF5C904A69}">
      <dsp:nvSpPr>
        <dsp:cNvPr id="0" name=""/>
        <dsp:cNvSpPr/>
      </dsp:nvSpPr>
      <dsp:spPr>
        <a:xfrm>
          <a:off x="1423921" y="2143866"/>
          <a:ext cx="2668102" cy="187183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Account Age</a:t>
          </a:r>
        </a:p>
        <a:p>
          <a:pPr marL="171450" lvl="1" indent="-171450" algn="l" defTabSz="755650">
            <a:lnSpc>
              <a:spcPct val="90000"/>
            </a:lnSpc>
            <a:spcBef>
              <a:spcPct val="0"/>
            </a:spcBef>
            <a:spcAft>
              <a:spcPct val="15000"/>
            </a:spcAft>
            <a:buChar char="•"/>
          </a:pPr>
          <a:r>
            <a:rPr lang="en-US" sz="1700" kern="1200" dirty="0"/>
            <a:t>Age</a:t>
          </a:r>
        </a:p>
        <a:p>
          <a:pPr marL="171450" lvl="1" indent="-171450" algn="l" defTabSz="755650">
            <a:lnSpc>
              <a:spcPct val="90000"/>
            </a:lnSpc>
            <a:spcBef>
              <a:spcPct val="0"/>
            </a:spcBef>
            <a:spcAft>
              <a:spcPct val="15000"/>
            </a:spcAft>
            <a:buChar char="•"/>
          </a:pPr>
          <a:r>
            <a:rPr lang="en-US" sz="1700" kern="1200" dirty="0"/>
            <a:t>Income age Interaction</a:t>
          </a:r>
        </a:p>
        <a:p>
          <a:pPr marL="171450" lvl="1" indent="-171450" algn="l" defTabSz="755650">
            <a:lnSpc>
              <a:spcPct val="90000"/>
            </a:lnSpc>
            <a:spcBef>
              <a:spcPct val="0"/>
            </a:spcBef>
            <a:spcAft>
              <a:spcPct val="15000"/>
            </a:spcAft>
            <a:buChar char="•"/>
          </a:pPr>
          <a:r>
            <a:rPr lang="en-US" sz="1700" kern="1200" dirty="0"/>
            <a:t>Employment Length</a:t>
          </a:r>
        </a:p>
        <a:p>
          <a:pPr marL="171450" lvl="1" indent="-171450" algn="l" defTabSz="755650">
            <a:lnSpc>
              <a:spcPct val="90000"/>
            </a:lnSpc>
            <a:spcBef>
              <a:spcPct val="0"/>
            </a:spcBef>
            <a:spcAft>
              <a:spcPct val="15000"/>
            </a:spcAft>
            <a:buChar char="•"/>
          </a:pPr>
          <a:r>
            <a:rPr lang="en-US" sz="1700" kern="1200" dirty="0"/>
            <a:t>Family member count</a:t>
          </a:r>
        </a:p>
      </dsp:txBody>
      <dsp:txXfrm>
        <a:off x="1478745" y="2198690"/>
        <a:ext cx="2558454" cy="1762189"/>
      </dsp:txXfrm>
    </dsp:sp>
    <dsp:sp modelId="{9125542F-A516-4707-AF2D-E2671BFE28DA}">
      <dsp:nvSpPr>
        <dsp:cNvPr id="0" name=""/>
        <dsp:cNvSpPr/>
      </dsp:nvSpPr>
      <dsp:spPr>
        <a:xfrm>
          <a:off x="3614991" y="83618"/>
          <a:ext cx="2895484" cy="2895484"/>
        </a:xfrm>
        <a:prstGeom prst="circularArrow">
          <a:avLst>
            <a:gd name="adj1" fmla="val 4878"/>
            <a:gd name="adj2" fmla="val 312630"/>
            <a:gd name="adj3" fmla="val 3149717"/>
            <a:gd name="adj4" fmla="val 15211742"/>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8D7D0-B8A3-459A-8F21-A89466C2DB5A}"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54616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8D7D0-B8A3-459A-8F21-A89466C2DB5A}"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60522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8D7D0-B8A3-459A-8F21-A89466C2DB5A}"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22671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8D7D0-B8A3-459A-8F21-A89466C2DB5A}"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4601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8D7D0-B8A3-459A-8F21-A89466C2DB5A}"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1708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438D7D0-B8A3-459A-8F21-A89466C2DB5A}" type="datetimeFigureOut">
              <a:rPr lang="en-US" smtClean="0"/>
              <a:t>4/8/2024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12810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438D7D0-B8A3-459A-8F21-A89466C2DB5A}" type="datetimeFigureOut">
              <a:rPr lang="en-US" smtClean="0"/>
              <a:t>4/8/2024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10088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438D7D0-B8A3-459A-8F21-A89466C2DB5A}" type="datetimeFigureOut">
              <a:rPr lang="en-US" smtClean="0"/>
              <a:t>4/8/2024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151250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438D7D0-B8A3-459A-8F21-A89466C2DB5A}"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32537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438D7D0-B8A3-459A-8F21-A89466C2DB5A}" type="datetimeFigureOut">
              <a:rPr lang="en-US" smtClean="0"/>
              <a:t>4/8/2024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149586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438D7D0-B8A3-459A-8F21-A89466C2DB5A}" type="datetimeFigureOut">
              <a:rPr lang="en-US" smtClean="0"/>
              <a:t>4/8/2024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2AD9268-FC75-45D4-B112-4542AE8E3B25}" type="slidenum">
              <a:rPr lang="en-US" smtClean="0"/>
              <a:t>‹#›</a:t>
            </a:fld>
            <a:endParaRPr lang="en-US"/>
          </a:p>
        </p:txBody>
      </p:sp>
    </p:spTree>
    <p:extLst>
      <p:ext uri="{BB962C8B-B14F-4D97-AF65-F5344CB8AC3E}">
        <p14:creationId xmlns:p14="http://schemas.microsoft.com/office/powerpoint/2010/main" val="50259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438D7D0-B8A3-459A-8F21-A89466C2DB5A}" type="datetimeFigureOut">
              <a:rPr lang="en-US" smtClean="0"/>
              <a:t>4/8/2024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2AD9268-FC75-45D4-B112-4542AE8E3B25}" type="slidenum">
              <a:rPr lang="en-US" smtClean="0"/>
              <a:t>‹#›</a:t>
            </a:fld>
            <a:endParaRPr lang="en-US"/>
          </a:p>
        </p:txBody>
      </p:sp>
    </p:spTree>
    <p:extLst>
      <p:ext uri="{BB962C8B-B14F-4D97-AF65-F5344CB8AC3E}">
        <p14:creationId xmlns:p14="http://schemas.microsoft.com/office/powerpoint/2010/main" val="776158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D62C-22E8-3B35-72D4-D16C2522C91C}"/>
              </a:ext>
            </a:extLst>
          </p:cNvPr>
          <p:cNvSpPr>
            <a:spLocks noGrp="1"/>
          </p:cNvSpPr>
          <p:nvPr>
            <p:ph type="ctrTitle"/>
          </p:nvPr>
        </p:nvSpPr>
        <p:spPr>
          <a:xfrm>
            <a:off x="591546" y="890485"/>
            <a:ext cx="7315200" cy="2134069"/>
          </a:xfrm>
        </p:spPr>
        <p:txBody>
          <a:bodyPr/>
          <a:lstStyle/>
          <a:p>
            <a:pPr algn="ctr"/>
            <a:r>
              <a:rPr lang="en-US" dirty="0">
                <a:solidFill>
                  <a:schemeClr val="tx1">
                    <a:lumMod val="95000"/>
                    <a:lumOff val="5000"/>
                  </a:schemeClr>
                </a:solidFill>
                <a:effectLst>
                  <a:glow rad="63500">
                    <a:schemeClr val="accent1">
                      <a:satMod val="175000"/>
                      <a:alpha val="40000"/>
                    </a:schemeClr>
                  </a:glow>
                  <a:reflection blurRad="6350" stA="55000" endA="300" endPos="45500" dir="5400000" sy="-100000" algn="bl" rotWithShape="0"/>
                </a:effectLst>
              </a:rPr>
              <a:t>Credit Card Approval Prediction</a:t>
            </a:r>
          </a:p>
        </p:txBody>
      </p:sp>
      <p:sp>
        <p:nvSpPr>
          <p:cNvPr id="3" name="Subtitle 2">
            <a:extLst>
              <a:ext uri="{FF2B5EF4-FFF2-40B4-BE49-F238E27FC236}">
                <a16:creationId xmlns:a16="http://schemas.microsoft.com/office/drawing/2014/main" id="{51293B5E-3A6C-3438-B6A8-7630759D9AE3}"/>
              </a:ext>
            </a:extLst>
          </p:cNvPr>
          <p:cNvSpPr>
            <a:spLocks noGrp="1"/>
          </p:cNvSpPr>
          <p:nvPr>
            <p:ph type="subTitle" idx="1"/>
          </p:nvPr>
        </p:nvSpPr>
        <p:spPr>
          <a:xfrm>
            <a:off x="720188" y="3429000"/>
            <a:ext cx="7315200" cy="914400"/>
          </a:xfrm>
        </p:spPr>
        <p:txBody>
          <a:bodyPr/>
          <a:lstStyle/>
          <a:p>
            <a:pPr algn="ctr"/>
            <a:r>
              <a:rPr lang="en-US" b="1" dirty="0">
                <a:solidFill>
                  <a:schemeClr val="tx1"/>
                </a:solidFill>
              </a:rPr>
              <a:t>Presented By</a:t>
            </a:r>
          </a:p>
          <a:p>
            <a:pPr algn="ctr"/>
            <a:r>
              <a:rPr lang="en-US" b="1" dirty="0">
                <a:solidFill>
                  <a:schemeClr val="tx1"/>
                </a:solidFill>
              </a:rPr>
              <a:t>Sandesh Pednekar</a:t>
            </a:r>
          </a:p>
        </p:txBody>
      </p:sp>
      <p:sp>
        <p:nvSpPr>
          <p:cNvPr id="4" name="TextBox 3">
            <a:extLst>
              <a:ext uri="{FF2B5EF4-FFF2-40B4-BE49-F238E27FC236}">
                <a16:creationId xmlns:a16="http://schemas.microsoft.com/office/drawing/2014/main" id="{ABE4FB1D-A865-02F9-F254-A8B0B174946B}"/>
              </a:ext>
            </a:extLst>
          </p:cNvPr>
          <p:cNvSpPr txBox="1"/>
          <p:nvPr/>
        </p:nvSpPr>
        <p:spPr>
          <a:xfrm>
            <a:off x="7612966" y="5697415"/>
            <a:ext cx="3033932" cy="379828"/>
          </a:xfrm>
          <a:prstGeom prst="rect">
            <a:avLst/>
          </a:prstGeom>
          <a:noFill/>
        </p:spPr>
        <p:txBody>
          <a:bodyPr wrap="square" rtlCol="0">
            <a:spAutoFit/>
          </a:bodyPr>
          <a:lstStyle/>
          <a:p>
            <a:r>
              <a:rPr lang="en-US" i="1" dirty="0"/>
              <a:t>Date: 8/4/2024</a:t>
            </a:r>
          </a:p>
        </p:txBody>
      </p:sp>
      <p:pic>
        <p:nvPicPr>
          <p:cNvPr id="6" name="Picture 5">
            <a:extLst>
              <a:ext uri="{FF2B5EF4-FFF2-40B4-BE49-F238E27FC236}">
                <a16:creationId xmlns:a16="http://schemas.microsoft.com/office/drawing/2014/main" id="{B95559CC-6B60-AF7A-234A-2E913989F72E}"/>
              </a:ext>
            </a:extLst>
          </p:cNvPr>
          <p:cNvPicPr>
            <a:picLocks noChangeAspect="1"/>
          </p:cNvPicPr>
          <p:nvPr/>
        </p:nvPicPr>
        <p:blipFill rotWithShape="1">
          <a:blip r:embed="rId2">
            <a:extLst>
              <a:ext uri="{28A0092B-C50C-407E-A947-70E740481C1C}">
                <a14:useLocalDpi xmlns:a14="http://schemas.microsoft.com/office/drawing/2010/main" val="0"/>
              </a:ext>
            </a:extLst>
          </a:blip>
          <a:srcRect b="7418"/>
          <a:stretch/>
        </p:blipFill>
        <p:spPr>
          <a:xfrm>
            <a:off x="9129932" y="780757"/>
            <a:ext cx="3033932" cy="5296486"/>
          </a:xfrm>
          <a:prstGeom prst="rect">
            <a:avLst/>
          </a:prstGeom>
          <a:ln>
            <a:solidFill>
              <a:schemeClr val="tx1"/>
            </a:solidFill>
          </a:ln>
        </p:spPr>
      </p:pic>
    </p:spTree>
    <p:extLst>
      <p:ext uri="{BB962C8B-B14F-4D97-AF65-F5344CB8AC3E}">
        <p14:creationId xmlns:p14="http://schemas.microsoft.com/office/powerpoint/2010/main" val="2605093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D16D-AD3A-93B6-9842-2FF7A2CEB326}"/>
              </a:ext>
            </a:extLst>
          </p:cNvPr>
          <p:cNvSpPr>
            <a:spLocks noGrp="1"/>
          </p:cNvSpPr>
          <p:nvPr>
            <p:ph type="title"/>
          </p:nvPr>
        </p:nvSpPr>
        <p:spPr/>
        <p:txBody>
          <a:bodyPr>
            <a:normAutofit/>
          </a:bodyPr>
          <a:lstStyle/>
          <a:p>
            <a:pPr algn="ctr"/>
            <a:r>
              <a:rPr lang="en-US" sz="4000" b="1" dirty="0">
                <a:solidFill>
                  <a:schemeClr val="accent6">
                    <a:lumMod val="50000"/>
                  </a:schemeClr>
                </a:solidFill>
              </a:rPr>
              <a:t>Model Evaluation</a:t>
            </a:r>
            <a:br>
              <a:rPr lang="en-US" sz="4000" b="1" dirty="0">
                <a:solidFill>
                  <a:schemeClr val="accent6">
                    <a:lumMod val="50000"/>
                  </a:schemeClr>
                </a:solidFill>
              </a:rPr>
            </a:br>
            <a:r>
              <a:rPr lang="en-US" sz="4000" b="1" dirty="0">
                <a:solidFill>
                  <a:schemeClr val="accent6">
                    <a:lumMod val="50000"/>
                  </a:schemeClr>
                </a:solidFill>
              </a:rPr>
              <a:t> &amp;</a:t>
            </a:r>
            <a:br>
              <a:rPr lang="en-US" sz="4000" b="1" dirty="0">
                <a:solidFill>
                  <a:schemeClr val="accent6">
                    <a:lumMod val="50000"/>
                  </a:schemeClr>
                </a:solidFill>
              </a:rPr>
            </a:br>
            <a:r>
              <a:rPr lang="en-US" sz="4000" b="1" dirty="0">
                <a:solidFill>
                  <a:schemeClr val="accent6">
                    <a:lumMod val="50000"/>
                  </a:schemeClr>
                </a:solidFill>
              </a:rPr>
              <a:t>Predicting Credit Card Approval</a:t>
            </a:r>
          </a:p>
        </p:txBody>
      </p:sp>
      <p:sp>
        <p:nvSpPr>
          <p:cNvPr id="3" name="Content Placeholder 2">
            <a:extLst>
              <a:ext uri="{FF2B5EF4-FFF2-40B4-BE49-F238E27FC236}">
                <a16:creationId xmlns:a16="http://schemas.microsoft.com/office/drawing/2014/main" id="{5854942F-3C9D-7259-E5A5-D44F4D5D7CF8}"/>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t>Evaluating The models performance</a:t>
            </a:r>
          </a:p>
          <a:p>
            <a:pPr marL="0" indent="0">
              <a:buNone/>
            </a:pPr>
            <a:r>
              <a:rPr lang="en-US" dirty="0"/>
              <a:t>Logistic Regression: Accuracy = 0.9830864874748583</a:t>
            </a:r>
          </a:p>
          <a:p>
            <a:pPr marL="0" indent="0">
              <a:buNone/>
            </a:pPr>
            <a:r>
              <a:rPr lang="en-US" dirty="0"/>
              <a:t>Decision Tree: Accuracy = 0.9723898336076066</a:t>
            </a:r>
          </a:p>
          <a:p>
            <a:pPr marL="0" indent="0">
              <a:buNone/>
            </a:pPr>
            <a:r>
              <a:rPr lang="en-US" dirty="0"/>
              <a:t>Random Forest: Accuracy = 0.9818065459864692</a:t>
            </a:r>
          </a:p>
          <a:p>
            <a:pPr>
              <a:buFont typeface="Wingdings" panose="05000000000000000000" pitchFamily="2" charset="2"/>
              <a:buChar char="q"/>
            </a:pPr>
            <a:r>
              <a:rPr lang="en-US" b="1" u="sng" dirty="0"/>
              <a:t>Best Model (Random Forest)</a:t>
            </a:r>
          </a:p>
          <a:p>
            <a:pPr marL="0" indent="0">
              <a:buNone/>
            </a:pPr>
            <a:r>
              <a:rPr lang="en-US" dirty="0"/>
              <a:t>Accuracy: 0.981440848418358</a:t>
            </a:r>
          </a:p>
          <a:p>
            <a:pPr marL="0" indent="0">
              <a:buNone/>
            </a:pPr>
            <a:r>
              <a:rPr lang="en-US" dirty="0"/>
              <a:t>Precision: 0.3392857142857143</a:t>
            </a:r>
          </a:p>
          <a:p>
            <a:pPr marL="0" indent="0">
              <a:buNone/>
            </a:pPr>
            <a:r>
              <a:rPr lang="en-US" dirty="0"/>
              <a:t>Recall: 0.10270270270270271</a:t>
            </a:r>
          </a:p>
          <a:p>
            <a:pPr marL="0" indent="0">
              <a:buNone/>
            </a:pPr>
            <a:r>
              <a:rPr lang="en-US" dirty="0"/>
              <a:t>F1 Score: 0.15767634854771787</a:t>
            </a:r>
          </a:p>
          <a:p>
            <a:pPr marL="0" indent="0">
              <a:buNone/>
            </a:pPr>
            <a:r>
              <a:rPr lang="en-US" dirty="0"/>
              <a:t>ROC AUC Score: 0.5496309012444045</a:t>
            </a:r>
          </a:p>
          <a:p>
            <a:pPr marL="0" indent="0">
              <a:buNone/>
            </a:pPr>
            <a:r>
              <a:rPr lang="en-US" dirty="0"/>
              <a:t>Confusion Matrix:</a:t>
            </a:r>
          </a:p>
          <a:p>
            <a:pPr marL="0" indent="0">
              <a:buNone/>
            </a:pPr>
            <a:r>
              <a:rPr lang="en-US" dirty="0"/>
              <a:t>[[10716    37]</a:t>
            </a:r>
          </a:p>
          <a:p>
            <a:pPr marL="0" indent="0">
              <a:buNone/>
            </a:pPr>
            <a:r>
              <a:rPr lang="en-US" dirty="0"/>
              <a:t> [  166    19]]</a:t>
            </a:r>
          </a:p>
        </p:txBody>
      </p:sp>
    </p:spTree>
    <p:extLst>
      <p:ext uri="{BB962C8B-B14F-4D97-AF65-F5344CB8AC3E}">
        <p14:creationId xmlns:p14="http://schemas.microsoft.com/office/powerpoint/2010/main" val="14577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838DF6-CFBD-6F17-1184-FDEA6A6C763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01448" y="1297525"/>
            <a:ext cx="7178650" cy="4591050"/>
          </a:xfrm>
        </p:spPr>
      </p:pic>
    </p:spTree>
    <p:extLst>
      <p:ext uri="{BB962C8B-B14F-4D97-AF65-F5344CB8AC3E}">
        <p14:creationId xmlns:p14="http://schemas.microsoft.com/office/powerpoint/2010/main" val="365147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463D-017E-1225-2BED-AEB357483A81}"/>
              </a:ext>
            </a:extLst>
          </p:cNvPr>
          <p:cNvSpPr>
            <a:spLocks noGrp="1"/>
          </p:cNvSpPr>
          <p:nvPr>
            <p:ph type="title"/>
          </p:nvPr>
        </p:nvSpPr>
        <p:spPr>
          <a:xfrm>
            <a:off x="-386209" y="-214532"/>
            <a:ext cx="4853354" cy="1482153"/>
          </a:xfrm>
        </p:spPr>
        <p:txBody>
          <a:bodyPr>
            <a:normAutofit/>
          </a:bodyPr>
          <a:lstStyle/>
          <a:p>
            <a:pPr algn="ctr"/>
            <a:r>
              <a:rPr lang="en-US" sz="4000" b="1" dirty="0">
                <a:solidFill>
                  <a:schemeClr val="accent6">
                    <a:lumMod val="50000"/>
                  </a:schemeClr>
                </a:solidFill>
              </a:rPr>
              <a:t>Recommendations</a:t>
            </a:r>
          </a:p>
        </p:txBody>
      </p:sp>
      <p:graphicFrame>
        <p:nvGraphicFramePr>
          <p:cNvPr id="4" name="Content Placeholder 3">
            <a:extLst>
              <a:ext uri="{FF2B5EF4-FFF2-40B4-BE49-F238E27FC236}">
                <a16:creationId xmlns:a16="http://schemas.microsoft.com/office/drawing/2014/main" id="{427C71E8-5840-ACAD-47ED-A320C4F3BCE1}"/>
              </a:ext>
            </a:extLst>
          </p:cNvPr>
          <p:cNvGraphicFramePr>
            <a:graphicFrameLocks noGrp="1"/>
          </p:cNvGraphicFramePr>
          <p:nvPr>
            <p:ph idx="1"/>
            <p:extLst>
              <p:ext uri="{D42A27DB-BD31-4B8C-83A1-F6EECF244321}">
                <p14:modId xmlns:p14="http://schemas.microsoft.com/office/powerpoint/2010/main" val="1007322515"/>
              </p:ext>
            </p:extLst>
          </p:nvPr>
        </p:nvGraphicFramePr>
        <p:xfrm>
          <a:off x="2954868" y="-214532"/>
          <a:ext cx="8186744" cy="4280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E57B8B2-F5B1-0FB7-7D75-5EF0E18CBA33}"/>
              </a:ext>
            </a:extLst>
          </p:cNvPr>
          <p:cNvSpPr txBox="1"/>
          <p:nvPr/>
        </p:nvSpPr>
        <p:spPr>
          <a:xfrm>
            <a:off x="3727938" y="4065563"/>
            <a:ext cx="8032653" cy="403187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0000"/>
                </a:solidFill>
                <a:effectLst/>
                <a:cs typeface="Courier New" panose="02070309020205020404" pitchFamily="49" charset="0"/>
              </a:rPr>
              <a:t>Consider focusing on features with higher importance such as 'Age' and 'Account 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rgbClr val="000000"/>
              </a:solidFill>
              <a:effectLst/>
              <a:cs typeface="Courier New" panose="020703090202050204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0000"/>
                </a:solidFill>
                <a:effectLst/>
                <a:cs typeface="Courier New" panose="02070309020205020404" pitchFamily="49" charset="0"/>
              </a:rPr>
              <a:t>Pay attention to 'Income_Age_interaction', which seems to have significant impact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b="1" dirty="0">
              <a:solidFill>
                <a:srgbClr val="000000"/>
              </a:solidFill>
              <a:cs typeface="Courier New" panose="02070309020205020404" pitchFamily="49" charset="0"/>
            </a:endParaRPr>
          </a:p>
          <a:p>
            <a:pPr marL="285750" indent="-285750" defTabSz="914400" eaLnBrk="0" fontAlgn="base" hangingPunct="0">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rgbClr val="000000"/>
                </a:solidFill>
                <a:effectLst/>
                <a:cs typeface="Courier New" panose="02070309020205020404" pitchFamily="49" charset="0"/>
              </a:rPr>
              <a:t>Further analysis can be done on 'Employment length' and 'Education level' to understand their influence.</a:t>
            </a:r>
            <a:r>
              <a:rPr kumimoji="0" lang="en-US" altLang="en-US" sz="2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endParaRPr>
          </a:p>
        </p:txBody>
      </p:sp>
      <p:sp>
        <p:nvSpPr>
          <p:cNvPr id="14" name="Rectangle 9">
            <a:extLst>
              <a:ext uri="{FF2B5EF4-FFF2-40B4-BE49-F238E27FC236}">
                <a16:creationId xmlns:a16="http://schemas.microsoft.com/office/drawing/2014/main" id="{CCF612B2-39E5-8BB2-CA61-4F7F52D2F40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7AE3AD72-43B7-1585-85E8-EAB52BCE13E2}"/>
              </a:ext>
            </a:extLst>
          </p:cNvPr>
          <p:cNvSpPr>
            <a:spLocks noChangeArrowheads="1"/>
          </p:cNvSpPr>
          <p:nvPr/>
        </p:nvSpPr>
        <p:spPr bwMode="auto">
          <a:xfrm>
            <a:off x="0" y="143961"/>
            <a:ext cx="105798"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1">
            <a:extLst>
              <a:ext uri="{FF2B5EF4-FFF2-40B4-BE49-F238E27FC236}">
                <a16:creationId xmlns:a16="http://schemas.microsoft.com/office/drawing/2014/main" id="{61271D30-F8F5-216E-AA64-A5BE0D4F417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92CAA6AA-5469-A928-AFA3-65A48D10DF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746140"/>
            <a:ext cx="3432517" cy="5365719"/>
          </a:xfrm>
          <a:prstGeom prst="rect">
            <a:avLst/>
          </a:prstGeom>
        </p:spPr>
      </p:pic>
    </p:spTree>
    <p:extLst>
      <p:ext uri="{BB962C8B-B14F-4D97-AF65-F5344CB8AC3E}">
        <p14:creationId xmlns:p14="http://schemas.microsoft.com/office/powerpoint/2010/main" val="360230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E50-4EA9-FC7F-BED9-AB3AE3C604E6}"/>
              </a:ext>
            </a:extLst>
          </p:cNvPr>
          <p:cNvSpPr>
            <a:spLocks noGrp="1"/>
          </p:cNvSpPr>
          <p:nvPr>
            <p:ph type="title"/>
          </p:nvPr>
        </p:nvSpPr>
        <p:spPr>
          <a:xfrm>
            <a:off x="0" y="864108"/>
            <a:ext cx="3446585" cy="683338"/>
          </a:xfrm>
        </p:spPr>
        <p:txBody>
          <a:bodyPr>
            <a:normAutofit/>
          </a:bodyPr>
          <a:lstStyle/>
          <a:p>
            <a:pPr algn="ctr"/>
            <a:r>
              <a:rPr lang="en-US" sz="4000" b="1" u="sng" dirty="0">
                <a:solidFill>
                  <a:schemeClr val="accent6">
                    <a:lumMod val="50000"/>
                  </a:schemeClr>
                </a:solidFill>
              </a:rPr>
              <a:t>Introduction</a:t>
            </a:r>
          </a:p>
        </p:txBody>
      </p:sp>
      <p:sp>
        <p:nvSpPr>
          <p:cNvPr id="3" name="Content Placeholder 2">
            <a:extLst>
              <a:ext uri="{FF2B5EF4-FFF2-40B4-BE49-F238E27FC236}">
                <a16:creationId xmlns:a16="http://schemas.microsoft.com/office/drawing/2014/main" id="{BE7C4670-C0C3-69FA-E51E-BE74A2BF96EC}"/>
              </a:ext>
            </a:extLst>
          </p:cNvPr>
          <p:cNvSpPr>
            <a:spLocks noGrp="1"/>
          </p:cNvSpPr>
          <p:nvPr>
            <p:ph idx="1"/>
          </p:nvPr>
        </p:nvSpPr>
        <p:spPr>
          <a:xfrm>
            <a:off x="3686388" y="984738"/>
            <a:ext cx="7947594" cy="4600136"/>
          </a:xfrm>
        </p:spPr>
        <p:txBody>
          <a:bodyPr/>
          <a:lstStyle/>
          <a:p>
            <a:pPr>
              <a:buFont typeface="Wingdings" panose="05000000000000000000" pitchFamily="2" charset="2"/>
              <a:buChar char="q"/>
            </a:pPr>
            <a:r>
              <a:rPr lang="en-US" dirty="0"/>
              <a:t>In today's digital age, credit card approval processes play a pivotal role in financial institutions' operations and consumers' financial well-being.</a:t>
            </a:r>
          </a:p>
          <a:p>
            <a:pPr>
              <a:buFont typeface="Wingdings" panose="05000000000000000000" pitchFamily="2" charset="2"/>
              <a:buChar char="q"/>
            </a:pPr>
            <a:r>
              <a:rPr lang="en-US" dirty="0"/>
              <a:t>The Credit Card Approval Prediction project leverages machine learning techniques to enhance the credit decision-making process, aiming to optimize approval rates while minimizing risks.</a:t>
            </a:r>
          </a:p>
          <a:p>
            <a:pPr marL="0" indent="0">
              <a:buNone/>
            </a:pPr>
            <a:endParaRPr lang="en-US" dirty="0"/>
          </a:p>
          <a:p>
            <a:pPr marL="0" indent="0">
              <a:buNone/>
            </a:pPr>
            <a:r>
              <a:rPr lang="en-US" b="1" dirty="0"/>
              <a:t>Objectives:</a:t>
            </a:r>
          </a:p>
          <a:p>
            <a:pPr>
              <a:buFont typeface="Wingdings" panose="05000000000000000000" pitchFamily="2" charset="2"/>
              <a:buChar char="q"/>
            </a:pPr>
            <a:r>
              <a:rPr lang="en-US" dirty="0"/>
              <a:t>Develop predictive models to accurately forecast whether a credit card application will be approved or rejected.</a:t>
            </a:r>
          </a:p>
          <a:p>
            <a:pPr>
              <a:buFont typeface="Wingdings" panose="05000000000000000000" pitchFamily="2" charset="2"/>
              <a:buChar char="q"/>
            </a:pPr>
            <a:r>
              <a:rPr lang="en-US" dirty="0"/>
              <a:t>Utilize advanced data analysis and machine learning algorithms to identify key factors influencing credit card approval decisions.</a:t>
            </a:r>
          </a:p>
        </p:txBody>
      </p:sp>
    </p:spTree>
    <p:extLst>
      <p:ext uri="{BB962C8B-B14F-4D97-AF65-F5344CB8AC3E}">
        <p14:creationId xmlns:p14="http://schemas.microsoft.com/office/powerpoint/2010/main" val="160822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293A-755D-6948-5A12-1A4CCFC005A7}"/>
              </a:ext>
            </a:extLst>
          </p:cNvPr>
          <p:cNvSpPr>
            <a:spLocks noGrp="1"/>
          </p:cNvSpPr>
          <p:nvPr>
            <p:ph type="title"/>
          </p:nvPr>
        </p:nvSpPr>
        <p:spPr>
          <a:xfrm>
            <a:off x="0" y="758078"/>
            <a:ext cx="3446585" cy="1661566"/>
          </a:xfrm>
        </p:spPr>
        <p:txBody>
          <a:bodyPr>
            <a:noAutofit/>
          </a:bodyPr>
          <a:lstStyle/>
          <a:p>
            <a:pPr algn="ctr"/>
            <a:r>
              <a:rPr lang="en-US" sz="4000" b="1" u="sng" dirty="0">
                <a:solidFill>
                  <a:schemeClr val="accent6">
                    <a:lumMod val="50000"/>
                  </a:schemeClr>
                </a:solidFill>
              </a:rPr>
              <a:t>Problem Statement</a:t>
            </a:r>
            <a:br>
              <a:rPr lang="en-US" sz="4000" b="1" u="sng" dirty="0">
                <a:solidFill>
                  <a:schemeClr val="accent6">
                    <a:lumMod val="50000"/>
                  </a:schemeClr>
                </a:solidFill>
              </a:rPr>
            </a:br>
            <a:endParaRPr lang="en-US" sz="4000" b="1" u="sng" dirty="0">
              <a:solidFill>
                <a:schemeClr val="accent6">
                  <a:lumMod val="50000"/>
                </a:schemeClr>
              </a:solidFill>
            </a:endParaRPr>
          </a:p>
        </p:txBody>
      </p:sp>
      <p:sp>
        <p:nvSpPr>
          <p:cNvPr id="3" name="Content Placeholder 2">
            <a:extLst>
              <a:ext uri="{FF2B5EF4-FFF2-40B4-BE49-F238E27FC236}">
                <a16:creationId xmlns:a16="http://schemas.microsoft.com/office/drawing/2014/main" id="{BA9E9262-48E6-8C2D-CC16-F263F89DCD10}"/>
              </a:ext>
            </a:extLst>
          </p:cNvPr>
          <p:cNvSpPr>
            <a:spLocks noGrp="1"/>
          </p:cNvSpPr>
          <p:nvPr>
            <p:ph idx="1"/>
          </p:nvPr>
        </p:nvSpPr>
        <p:spPr>
          <a:xfrm>
            <a:off x="3869268" y="758078"/>
            <a:ext cx="7315200" cy="2941724"/>
          </a:xfrm>
        </p:spPr>
        <p:txBody>
          <a:bodyPr/>
          <a:lstStyle/>
          <a:p>
            <a:pPr>
              <a:buFont typeface="Wingdings" panose="05000000000000000000" pitchFamily="2" charset="2"/>
              <a:buChar char="q"/>
            </a:pPr>
            <a:r>
              <a:rPr lang="en-US" dirty="0"/>
              <a:t>The primary objective of this project is to predict the approval or rejection of credit card applications. </a:t>
            </a:r>
          </a:p>
          <a:p>
            <a:pPr>
              <a:buFont typeface="Wingdings" panose="05000000000000000000" pitchFamily="2" charset="2"/>
              <a:buChar char="q"/>
            </a:pPr>
            <a:r>
              <a:rPr lang="en-US" dirty="0"/>
              <a:t>The challenge lies in understanding the key factors influencing credit card approval decisions and building a predictive model to assist in the decision-making process.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63262138-12E4-2C34-EB14-E9B395CF7A06}"/>
              </a:ext>
            </a:extLst>
          </p:cNvPr>
          <p:cNvSpPr txBox="1"/>
          <p:nvPr/>
        </p:nvSpPr>
        <p:spPr>
          <a:xfrm>
            <a:off x="407962" y="1885072"/>
            <a:ext cx="2630659" cy="1323439"/>
          </a:xfrm>
          <a:prstGeom prst="rect">
            <a:avLst/>
          </a:prstGeom>
          <a:noFill/>
        </p:spPr>
        <p:txBody>
          <a:bodyPr wrap="square" rtlCol="0">
            <a:spAutoFit/>
          </a:bodyPr>
          <a:lstStyle/>
          <a:p>
            <a:pPr algn="ctr"/>
            <a:r>
              <a:rPr lang="en-US" sz="4000" b="1" u="sng" dirty="0">
                <a:solidFill>
                  <a:schemeClr val="accent6">
                    <a:lumMod val="50000"/>
                  </a:schemeClr>
                </a:solidFill>
              </a:rPr>
              <a:t>&amp;</a:t>
            </a:r>
          </a:p>
          <a:p>
            <a:pPr algn="ctr"/>
            <a:r>
              <a:rPr lang="en-US" sz="4000" b="1" u="sng" dirty="0">
                <a:solidFill>
                  <a:schemeClr val="accent6">
                    <a:lumMod val="50000"/>
                  </a:schemeClr>
                </a:solidFill>
              </a:rPr>
              <a:t>Roadmap</a:t>
            </a:r>
          </a:p>
        </p:txBody>
      </p:sp>
      <p:pic>
        <p:nvPicPr>
          <p:cNvPr id="6" name="Picture 5">
            <a:extLst>
              <a:ext uri="{FF2B5EF4-FFF2-40B4-BE49-F238E27FC236}">
                <a16:creationId xmlns:a16="http://schemas.microsoft.com/office/drawing/2014/main" id="{9331F2D0-FB53-E395-7128-322AA862764C}"/>
              </a:ext>
            </a:extLst>
          </p:cNvPr>
          <p:cNvPicPr>
            <a:picLocks noChangeAspect="1"/>
          </p:cNvPicPr>
          <p:nvPr/>
        </p:nvPicPr>
        <p:blipFill rotWithShape="1">
          <a:blip r:embed="rId2">
            <a:extLst>
              <a:ext uri="{28A0092B-C50C-407E-A947-70E740481C1C}">
                <a14:useLocalDpi xmlns:a14="http://schemas.microsoft.com/office/drawing/2010/main" val="0"/>
              </a:ext>
            </a:extLst>
          </a:blip>
          <a:srcRect l="17654" t="19472" r="21077" b="11035"/>
          <a:stretch/>
        </p:blipFill>
        <p:spPr>
          <a:xfrm>
            <a:off x="3990535" y="2684312"/>
            <a:ext cx="7469946" cy="4173688"/>
          </a:xfrm>
          <a:prstGeom prst="rect">
            <a:avLst/>
          </a:prstGeom>
        </p:spPr>
      </p:pic>
    </p:spTree>
    <p:extLst>
      <p:ext uri="{BB962C8B-B14F-4D97-AF65-F5344CB8AC3E}">
        <p14:creationId xmlns:p14="http://schemas.microsoft.com/office/powerpoint/2010/main" val="332220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FC30-A200-3799-B0BE-FEBB4185923B}"/>
              </a:ext>
            </a:extLst>
          </p:cNvPr>
          <p:cNvSpPr>
            <a:spLocks noGrp="1"/>
          </p:cNvSpPr>
          <p:nvPr>
            <p:ph type="title"/>
          </p:nvPr>
        </p:nvSpPr>
        <p:spPr>
          <a:xfrm>
            <a:off x="0" y="864108"/>
            <a:ext cx="3432517" cy="1267671"/>
          </a:xfrm>
        </p:spPr>
        <p:txBody>
          <a:bodyPr/>
          <a:lstStyle/>
          <a:p>
            <a:pPr algn="ctr"/>
            <a:r>
              <a:rPr lang="en-US" dirty="0"/>
              <a:t> </a:t>
            </a:r>
            <a:r>
              <a:rPr lang="en-US" sz="4000" b="1" u="sng" dirty="0">
                <a:solidFill>
                  <a:schemeClr val="accent6">
                    <a:lumMod val="50000"/>
                  </a:schemeClr>
                </a:solidFill>
              </a:rPr>
              <a:t>Dataset Overview</a:t>
            </a:r>
          </a:p>
        </p:txBody>
      </p:sp>
      <p:sp>
        <p:nvSpPr>
          <p:cNvPr id="3" name="Content Placeholder 2">
            <a:extLst>
              <a:ext uri="{FF2B5EF4-FFF2-40B4-BE49-F238E27FC236}">
                <a16:creationId xmlns:a16="http://schemas.microsoft.com/office/drawing/2014/main" id="{6B630F03-7F15-97CB-2B6A-AD524A93322D}"/>
              </a:ext>
            </a:extLst>
          </p:cNvPr>
          <p:cNvSpPr>
            <a:spLocks noGrp="1"/>
          </p:cNvSpPr>
          <p:nvPr>
            <p:ph idx="1"/>
          </p:nvPr>
        </p:nvSpPr>
        <p:spPr>
          <a:xfrm>
            <a:off x="3869268" y="745588"/>
            <a:ext cx="7315200" cy="5239160"/>
          </a:xfrm>
        </p:spPr>
        <p:txBody>
          <a:bodyPr>
            <a:normAutofit lnSpcReduction="10000"/>
          </a:bodyPr>
          <a:lstStyle/>
          <a:p>
            <a:pPr>
              <a:buFont typeface="Wingdings" panose="05000000000000000000" pitchFamily="2" charset="2"/>
              <a:buChar char="q"/>
            </a:pPr>
            <a:r>
              <a:rPr lang="en-US" dirty="0"/>
              <a:t>The dataset consists of comprehensive applicant information collected during credit card application processes.</a:t>
            </a:r>
          </a:p>
          <a:p>
            <a:pPr>
              <a:buFont typeface="Wingdings" panose="05000000000000000000" pitchFamily="2" charset="2"/>
              <a:buChar char="q"/>
            </a:pPr>
            <a:r>
              <a:rPr lang="en-US" dirty="0"/>
              <a:t>It includes various attributes such as income, employment status, education level, marital status, and more.</a:t>
            </a:r>
          </a:p>
          <a:p>
            <a:pPr>
              <a:buFont typeface="Wingdings" panose="05000000000000000000" pitchFamily="2" charset="2"/>
              <a:buChar char="q"/>
            </a:pPr>
            <a:r>
              <a:rPr lang="en-US" dirty="0"/>
              <a:t>Each record represents an individual credit card applicant, with a corresponding target variable indicating whether the applicant is considered high risk (1) or not (0).</a:t>
            </a:r>
          </a:p>
          <a:p>
            <a:pPr marL="0" indent="0">
              <a:buNone/>
            </a:pPr>
            <a:r>
              <a:rPr lang="en-US" b="1" dirty="0"/>
              <a:t>Size and Composition:</a:t>
            </a:r>
          </a:p>
          <a:p>
            <a:pPr>
              <a:buFont typeface="Wingdings" panose="05000000000000000000" pitchFamily="2" charset="2"/>
              <a:buChar char="q"/>
            </a:pPr>
            <a:r>
              <a:rPr lang="en-US" dirty="0"/>
              <a:t>The dataset comprises 36657 records with multiple columns capturing diverse applicant characteristics.</a:t>
            </a:r>
          </a:p>
          <a:p>
            <a:pPr>
              <a:buFont typeface="Wingdings" panose="05000000000000000000" pitchFamily="2" charset="2"/>
              <a:buChar char="q"/>
            </a:pPr>
            <a:r>
              <a:rPr lang="en-US" dirty="0"/>
              <a:t>Each variable provides valuable insights into the applicant's financial situation, demographic profile, and risk level.</a:t>
            </a:r>
          </a:p>
          <a:p>
            <a:pPr marL="0" indent="0">
              <a:buNone/>
            </a:pPr>
            <a:r>
              <a:rPr lang="en-US" b="1" dirty="0"/>
              <a:t>Purpose:</a:t>
            </a:r>
          </a:p>
          <a:p>
            <a:pPr>
              <a:buFont typeface="Wingdings" panose="05000000000000000000" pitchFamily="2" charset="2"/>
              <a:buChar char="q"/>
            </a:pPr>
            <a:r>
              <a:rPr lang="en-US" dirty="0"/>
              <a:t>The dataset serves as the foundation for developing predictive models to assess credit card approval risks accurately.</a:t>
            </a:r>
          </a:p>
        </p:txBody>
      </p:sp>
    </p:spTree>
    <p:extLst>
      <p:ext uri="{BB962C8B-B14F-4D97-AF65-F5344CB8AC3E}">
        <p14:creationId xmlns:p14="http://schemas.microsoft.com/office/powerpoint/2010/main" val="239513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7522-EF91-A80D-D1AE-45A928BD542B}"/>
              </a:ext>
            </a:extLst>
          </p:cNvPr>
          <p:cNvSpPr>
            <a:spLocks noGrp="1"/>
          </p:cNvSpPr>
          <p:nvPr>
            <p:ph type="title" idx="4294967295"/>
          </p:nvPr>
        </p:nvSpPr>
        <p:spPr>
          <a:xfrm>
            <a:off x="0" y="-98474"/>
            <a:ext cx="13384982" cy="928468"/>
          </a:xfrm>
        </p:spPr>
        <p:txBody>
          <a:bodyPr>
            <a:normAutofit/>
          </a:bodyPr>
          <a:lstStyle/>
          <a:p>
            <a:r>
              <a:rPr lang="en-US" sz="2800" b="1" u="sng" dirty="0">
                <a:solidFill>
                  <a:schemeClr val="accent6">
                    <a:lumMod val="50000"/>
                  </a:schemeClr>
                </a:solidFill>
              </a:rPr>
              <a:t>Exploratory Data Analysis (EDA)-</a:t>
            </a:r>
            <a:r>
              <a:rPr lang="en-US" sz="3600" dirty="0">
                <a:solidFill>
                  <a:schemeClr val="accent6">
                    <a:lumMod val="50000"/>
                  </a:schemeClr>
                </a:solidFill>
              </a:rPr>
              <a:t> </a:t>
            </a:r>
            <a:r>
              <a:rPr lang="en-US" sz="2200" dirty="0">
                <a:solidFill>
                  <a:schemeClr val="accent6">
                    <a:lumMod val="50000"/>
                  </a:schemeClr>
                </a:solidFill>
              </a:rPr>
              <a:t>Understanding the Data Through Visualization</a:t>
            </a:r>
            <a:br>
              <a:rPr lang="en-US" dirty="0"/>
            </a:br>
            <a:endParaRPr lang="en-US" sz="2000" dirty="0">
              <a:solidFill>
                <a:schemeClr val="accent6">
                  <a:lumMod val="50000"/>
                </a:schemeClr>
              </a:solidFill>
            </a:endParaRPr>
          </a:p>
        </p:txBody>
      </p:sp>
      <p:pic>
        <p:nvPicPr>
          <p:cNvPr id="5" name="Content Placeholder 4">
            <a:extLst>
              <a:ext uri="{FF2B5EF4-FFF2-40B4-BE49-F238E27FC236}">
                <a16:creationId xmlns:a16="http://schemas.microsoft.com/office/drawing/2014/main" id="{571335F8-B70A-4888-04C9-CE6C1957C593}"/>
              </a:ext>
            </a:extLst>
          </p:cNvPr>
          <p:cNvPicPr>
            <a:picLocks noGrp="1" noChangeAspect="1"/>
          </p:cNvPicPr>
          <p:nvPr>
            <p:ph type="pic" idx="4294967295"/>
          </p:nvPr>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12321" t="25215" r="37711" b="8286"/>
          <a:stretch/>
        </p:blipFill>
        <p:spPr>
          <a:xfrm>
            <a:off x="1808656" y="4459458"/>
            <a:ext cx="7413674" cy="2398542"/>
          </a:xfrm>
        </p:spPr>
      </p:pic>
      <p:pic>
        <p:nvPicPr>
          <p:cNvPr id="8" name="Picture 7">
            <a:extLst>
              <a:ext uri="{FF2B5EF4-FFF2-40B4-BE49-F238E27FC236}">
                <a16:creationId xmlns:a16="http://schemas.microsoft.com/office/drawing/2014/main" id="{B57BB6DA-A4E9-7DDE-781B-020BAA7BADDA}"/>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096000" y="436099"/>
            <a:ext cx="6095999" cy="4023359"/>
          </a:xfrm>
          <a:prstGeom prst="rect">
            <a:avLst/>
          </a:prstGeom>
        </p:spPr>
      </p:pic>
      <p:pic>
        <p:nvPicPr>
          <p:cNvPr id="13" name="Picture 12">
            <a:extLst>
              <a:ext uri="{FF2B5EF4-FFF2-40B4-BE49-F238E27FC236}">
                <a16:creationId xmlns:a16="http://schemas.microsoft.com/office/drawing/2014/main" id="{45CB7AD3-4324-CC1A-6C42-3C850E823A7F}"/>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0" y="436099"/>
            <a:ext cx="6096000" cy="4023359"/>
          </a:xfrm>
          <a:prstGeom prst="rect">
            <a:avLst/>
          </a:prstGeom>
        </p:spPr>
      </p:pic>
      <p:sp>
        <p:nvSpPr>
          <p:cNvPr id="14" name="TextBox 13">
            <a:extLst>
              <a:ext uri="{FF2B5EF4-FFF2-40B4-BE49-F238E27FC236}">
                <a16:creationId xmlns:a16="http://schemas.microsoft.com/office/drawing/2014/main" id="{DF1D902D-7957-09A5-4BC5-7F711786E418}"/>
              </a:ext>
            </a:extLst>
          </p:cNvPr>
          <p:cNvSpPr txBox="1"/>
          <p:nvPr/>
        </p:nvSpPr>
        <p:spPr>
          <a:xfrm>
            <a:off x="10166253" y="6488668"/>
            <a:ext cx="2025747" cy="369332"/>
          </a:xfrm>
          <a:prstGeom prst="rect">
            <a:avLst/>
          </a:prstGeom>
          <a:noFill/>
        </p:spPr>
        <p:txBody>
          <a:bodyPr wrap="square" rtlCol="0">
            <a:spAutoFit/>
          </a:bodyPr>
          <a:lstStyle/>
          <a:p>
            <a:r>
              <a:rPr lang="en-US" b="1" dirty="0"/>
              <a:t>EDA Continued…. </a:t>
            </a:r>
          </a:p>
        </p:txBody>
      </p:sp>
    </p:spTree>
    <p:extLst>
      <p:ext uri="{BB962C8B-B14F-4D97-AF65-F5344CB8AC3E}">
        <p14:creationId xmlns:p14="http://schemas.microsoft.com/office/powerpoint/2010/main" val="184402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1EDAE3-C62A-1689-66DA-653E0365ED3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247132"/>
            <a:ext cx="6077937" cy="4431323"/>
          </a:xfrm>
          <a:prstGeom prst="rect">
            <a:avLst/>
          </a:prstGeom>
        </p:spPr>
      </p:pic>
      <p:pic>
        <p:nvPicPr>
          <p:cNvPr id="13" name="Picture 12">
            <a:extLst>
              <a:ext uri="{FF2B5EF4-FFF2-40B4-BE49-F238E27FC236}">
                <a16:creationId xmlns:a16="http://schemas.microsoft.com/office/drawing/2014/main" id="{941816A6-6B93-FADB-DC08-152E72F00DE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077937" y="2330099"/>
            <a:ext cx="6114061" cy="4359089"/>
          </a:xfrm>
          <a:prstGeom prst="rect">
            <a:avLst/>
          </a:prstGeom>
        </p:spPr>
      </p:pic>
      <p:sp>
        <p:nvSpPr>
          <p:cNvPr id="14" name="TextBox 13">
            <a:extLst>
              <a:ext uri="{FF2B5EF4-FFF2-40B4-BE49-F238E27FC236}">
                <a16:creationId xmlns:a16="http://schemas.microsoft.com/office/drawing/2014/main" id="{D78C667D-42FD-B776-59B7-5CF1D010EC7F}"/>
              </a:ext>
            </a:extLst>
          </p:cNvPr>
          <p:cNvSpPr txBox="1"/>
          <p:nvPr/>
        </p:nvSpPr>
        <p:spPr>
          <a:xfrm>
            <a:off x="323557" y="4721331"/>
            <a:ext cx="5176911" cy="923330"/>
          </a:xfrm>
          <a:prstGeom prst="rect">
            <a:avLst/>
          </a:prstGeom>
          <a:noFill/>
        </p:spPr>
        <p:txBody>
          <a:bodyPr wrap="square" rtlCol="0">
            <a:spAutoFit/>
          </a:bodyPr>
          <a:lstStyle/>
          <a:p>
            <a:r>
              <a:rPr lang="en-US" dirty="0"/>
              <a:t>relationships between numerical variables, such as income versus age to identify potential correlations or trends.</a:t>
            </a:r>
          </a:p>
        </p:txBody>
      </p:sp>
      <p:sp>
        <p:nvSpPr>
          <p:cNvPr id="15" name="TextBox 14">
            <a:extLst>
              <a:ext uri="{FF2B5EF4-FFF2-40B4-BE49-F238E27FC236}">
                <a16:creationId xmlns:a16="http://schemas.microsoft.com/office/drawing/2014/main" id="{8C8B5957-50CD-3844-4166-709F7DD352DE}"/>
              </a:ext>
            </a:extLst>
          </p:cNvPr>
          <p:cNvSpPr txBox="1"/>
          <p:nvPr/>
        </p:nvSpPr>
        <p:spPr>
          <a:xfrm>
            <a:off x="6850966" y="1125415"/>
            <a:ext cx="5064369" cy="923330"/>
          </a:xfrm>
          <a:prstGeom prst="rect">
            <a:avLst/>
          </a:prstGeom>
          <a:noFill/>
        </p:spPr>
        <p:txBody>
          <a:bodyPr wrap="square" rtlCol="0">
            <a:spAutoFit/>
          </a:bodyPr>
          <a:lstStyle/>
          <a:p>
            <a:r>
              <a:rPr lang="en-US" dirty="0"/>
              <a:t>To identify outliers and assess the spread and variability of numerical variables such as  income distribution across different education levels</a:t>
            </a:r>
          </a:p>
        </p:txBody>
      </p:sp>
    </p:spTree>
    <p:extLst>
      <p:ext uri="{BB962C8B-B14F-4D97-AF65-F5344CB8AC3E}">
        <p14:creationId xmlns:p14="http://schemas.microsoft.com/office/powerpoint/2010/main" val="305104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8B4DA-4D8B-86C5-25EA-B108AE0F6CC5}"/>
              </a:ext>
            </a:extLst>
          </p:cNvPr>
          <p:cNvSpPr>
            <a:spLocks noGrp="1"/>
          </p:cNvSpPr>
          <p:nvPr>
            <p:ph type="title"/>
          </p:nvPr>
        </p:nvSpPr>
        <p:spPr>
          <a:xfrm>
            <a:off x="0" y="864108"/>
            <a:ext cx="3446585" cy="2305163"/>
          </a:xfrm>
        </p:spPr>
        <p:txBody>
          <a:bodyPr/>
          <a:lstStyle/>
          <a:p>
            <a:r>
              <a:rPr lang="en-US" sz="4000" b="1" u="sng" dirty="0">
                <a:solidFill>
                  <a:schemeClr val="accent6">
                    <a:lumMod val="50000"/>
                  </a:schemeClr>
                </a:solidFill>
              </a:rPr>
              <a:t>Feature Engineering</a:t>
            </a:r>
            <a:br>
              <a:rPr lang="en-US" dirty="0"/>
            </a:br>
            <a:r>
              <a:rPr lang="en-US" sz="2000" dirty="0">
                <a:solidFill>
                  <a:schemeClr val="accent6">
                    <a:lumMod val="50000"/>
                  </a:schemeClr>
                </a:solidFill>
              </a:rPr>
              <a:t>Enhancing Data for Model Development</a:t>
            </a:r>
          </a:p>
        </p:txBody>
      </p:sp>
      <p:sp>
        <p:nvSpPr>
          <p:cNvPr id="5" name="Content Placeholder 4">
            <a:extLst>
              <a:ext uri="{FF2B5EF4-FFF2-40B4-BE49-F238E27FC236}">
                <a16:creationId xmlns:a16="http://schemas.microsoft.com/office/drawing/2014/main" id="{E566A7DA-0963-65A2-1AC9-414522C8900C}"/>
              </a:ext>
            </a:extLst>
          </p:cNvPr>
          <p:cNvSpPr>
            <a:spLocks noGrp="1"/>
          </p:cNvSpPr>
          <p:nvPr>
            <p:ph idx="1"/>
          </p:nvPr>
        </p:nvSpPr>
        <p:spPr>
          <a:xfrm>
            <a:off x="3446585" y="826477"/>
            <a:ext cx="8342141" cy="6675120"/>
          </a:xfrm>
        </p:spPr>
        <p:txBody>
          <a:bodyPr>
            <a:normAutofit/>
          </a:bodyPr>
          <a:lstStyle/>
          <a:p>
            <a:pPr>
              <a:buFont typeface="Wingdings" panose="05000000000000000000" pitchFamily="2" charset="2"/>
              <a:buChar char="q"/>
            </a:pPr>
            <a:r>
              <a:rPr lang="en-US" dirty="0"/>
              <a:t>Feature engineering involves techniques such as aggregation, interaction terms creation.</a:t>
            </a:r>
          </a:p>
          <a:p>
            <a:pPr marL="0" indent="0">
              <a:buNone/>
            </a:pPr>
            <a:r>
              <a:rPr lang="en-US" b="1" dirty="0"/>
              <a:t>Key Techniques:</a:t>
            </a:r>
          </a:p>
          <a:p>
            <a:pPr>
              <a:buFont typeface="Wingdings" panose="05000000000000000000" pitchFamily="2" charset="2"/>
              <a:buChar char="q"/>
            </a:pPr>
            <a:r>
              <a:rPr lang="en-US" b="1" dirty="0"/>
              <a:t>Aggregation</a:t>
            </a:r>
            <a:r>
              <a:rPr lang="en-US" dirty="0"/>
              <a:t>: Combining multiple related features to create new meaningful features. For example, aggregating income and employment length to calculate average income per year of employment.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q"/>
            </a:pPr>
            <a:r>
              <a:rPr lang="en-US" b="1" dirty="0"/>
              <a:t>Interaction Terms Creation</a:t>
            </a:r>
            <a:r>
              <a:rPr lang="en-US" dirty="0"/>
              <a:t>: Creating new features by combining two or more existing features to capture their joint effects. For instance, creating interaction terms between income and education level to account for the impact of education on income.</a:t>
            </a:r>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25167E88-6AD6-A713-4F0C-FB962A903B60}"/>
              </a:ext>
            </a:extLst>
          </p:cNvPr>
          <p:cNvPicPr>
            <a:picLocks noChangeAspect="1"/>
          </p:cNvPicPr>
          <p:nvPr/>
        </p:nvPicPr>
        <p:blipFill rotWithShape="1">
          <a:blip r:embed="rId2">
            <a:extLst>
              <a:ext uri="{28A0092B-C50C-407E-A947-70E740481C1C}">
                <a14:useLocalDpi xmlns:a14="http://schemas.microsoft.com/office/drawing/2010/main" val="0"/>
              </a:ext>
            </a:extLst>
          </a:blip>
          <a:srcRect l="20769" t="36302" r="10462" b="15470"/>
          <a:stretch/>
        </p:blipFill>
        <p:spPr>
          <a:xfrm>
            <a:off x="4629164" y="3030352"/>
            <a:ext cx="4894664" cy="1766731"/>
          </a:xfrm>
          <a:prstGeom prst="rect">
            <a:avLst/>
          </a:prstGeom>
        </p:spPr>
      </p:pic>
    </p:spTree>
    <p:extLst>
      <p:ext uri="{BB962C8B-B14F-4D97-AF65-F5344CB8AC3E}">
        <p14:creationId xmlns:p14="http://schemas.microsoft.com/office/powerpoint/2010/main" val="254381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69B4-53A2-CD54-D3A4-13B25ECB5700}"/>
              </a:ext>
            </a:extLst>
          </p:cNvPr>
          <p:cNvSpPr>
            <a:spLocks noGrp="1"/>
          </p:cNvSpPr>
          <p:nvPr>
            <p:ph type="title"/>
          </p:nvPr>
        </p:nvSpPr>
        <p:spPr>
          <a:xfrm>
            <a:off x="0" y="745588"/>
            <a:ext cx="3432517" cy="5373858"/>
          </a:xfrm>
        </p:spPr>
        <p:txBody>
          <a:bodyPr>
            <a:normAutofit/>
          </a:bodyPr>
          <a:lstStyle/>
          <a:p>
            <a:pPr algn="ctr"/>
            <a:r>
              <a:rPr lang="en-US" sz="4000" b="1" u="sng" dirty="0">
                <a:solidFill>
                  <a:schemeClr val="accent6">
                    <a:lumMod val="50000"/>
                  </a:schemeClr>
                </a:solidFill>
              </a:rPr>
              <a:t> Data Preprocessing</a:t>
            </a:r>
            <a:br>
              <a:rPr lang="en-US" sz="4000" b="1" u="sng" dirty="0">
                <a:solidFill>
                  <a:schemeClr val="accent6">
                    <a:lumMod val="50000"/>
                  </a:schemeClr>
                </a:solidFill>
              </a:rPr>
            </a:br>
            <a:br>
              <a:rPr lang="en-US" sz="4000" b="1" u="sng" dirty="0">
                <a:solidFill>
                  <a:schemeClr val="accent6">
                    <a:lumMod val="50000"/>
                  </a:schemeClr>
                </a:solidFill>
              </a:rPr>
            </a:br>
            <a:br>
              <a:rPr lang="en-US" sz="4000" b="1" u="sng" dirty="0">
                <a:solidFill>
                  <a:schemeClr val="accent6">
                    <a:lumMod val="50000"/>
                  </a:schemeClr>
                </a:solidFill>
              </a:rPr>
            </a:br>
            <a:br>
              <a:rPr lang="en-US" sz="4000" b="1" u="sng" dirty="0">
                <a:solidFill>
                  <a:schemeClr val="accent6">
                    <a:lumMod val="50000"/>
                  </a:schemeClr>
                </a:solidFill>
              </a:rPr>
            </a:br>
            <a:br>
              <a:rPr lang="en-US" sz="4000" b="1" u="sng" dirty="0">
                <a:solidFill>
                  <a:schemeClr val="accent6">
                    <a:lumMod val="50000"/>
                  </a:schemeClr>
                </a:solidFill>
              </a:rPr>
            </a:br>
            <a:br>
              <a:rPr lang="en-US" sz="4000" b="1" u="sng" dirty="0">
                <a:solidFill>
                  <a:schemeClr val="accent6">
                    <a:lumMod val="50000"/>
                  </a:schemeClr>
                </a:solidFill>
              </a:rPr>
            </a:br>
            <a:br>
              <a:rPr lang="en-US" sz="4000" b="1" u="sng" dirty="0">
                <a:solidFill>
                  <a:schemeClr val="accent6">
                    <a:lumMod val="50000"/>
                  </a:schemeClr>
                </a:solidFill>
              </a:rPr>
            </a:br>
            <a:endParaRPr lang="en-US" sz="4000" b="1" u="sng" dirty="0">
              <a:solidFill>
                <a:schemeClr val="accent6">
                  <a:lumMod val="50000"/>
                </a:schemeClr>
              </a:solidFill>
            </a:endParaRPr>
          </a:p>
        </p:txBody>
      </p:sp>
      <p:sp>
        <p:nvSpPr>
          <p:cNvPr id="3" name="Content Placeholder 2">
            <a:extLst>
              <a:ext uri="{FF2B5EF4-FFF2-40B4-BE49-F238E27FC236}">
                <a16:creationId xmlns:a16="http://schemas.microsoft.com/office/drawing/2014/main" id="{3CB91E07-4D16-4CF5-9B7D-ADD3DC8B4F6D}"/>
              </a:ext>
            </a:extLst>
          </p:cNvPr>
          <p:cNvSpPr>
            <a:spLocks noGrp="1"/>
          </p:cNvSpPr>
          <p:nvPr>
            <p:ph idx="1"/>
          </p:nvPr>
        </p:nvSpPr>
        <p:spPr>
          <a:xfrm>
            <a:off x="3686387" y="742071"/>
            <a:ext cx="8158609" cy="5373857"/>
          </a:xfrm>
        </p:spPr>
        <p:txBody>
          <a:bodyPr/>
          <a:lstStyle/>
          <a:p>
            <a:pPr>
              <a:buFont typeface="Wingdings" panose="05000000000000000000" pitchFamily="2" charset="2"/>
              <a:buChar char="q"/>
            </a:pPr>
            <a:r>
              <a:rPr lang="en-US" b="1" dirty="0"/>
              <a:t>Handling missing values.</a:t>
            </a:r>
          </a:p>
          <a:p>
            <a:pPr marL="0" indent="0">
              <a:buNone/>
            </a:pPr>
            <a:r>
              <a:rPr lang="en-US" dirty="0"/>
              <a:t>In the independent variable called “Job Title” there are some missing categorical variables. So we fill it with the “Unknown”</a:t>
            </a:r>
          </a:p>
          <a:p>
            <a:pPr>
              <a:buFont typeface="Wingdings" panose="05000000000000000000" pitchFamily="2" charset="2"/>
              <a:buChar char="q"/>
            </a:pPr>
            <a:r>
              <a:rPr lang="en-US" b="1" dirty="0"/>
              <a:t>Encoding categorical variables.</a:t>
            </a:r>
          </a:p>
          <a:p>
            <a:pPr marL="0" indent="0">
              <a:buNone/>
            </a:pPr>
            <a:r>
              <a:rPr lang="en-US" dirty="0"/>
              <a:t>Used one hot encoding for the categorical variables and also ordinal encoding for a column “Education Level”.</a:t>
            </a:r>
          </a:p>
          <a:p>
            <a:pPr>
              <a:buFont typeface="Wingdings" panose="05000000000000000000" pitchFamily="2" charset="2"/>
              <a:buChar char="q"/>
            </a:pPr>
            <a:r>
              <a:rPr lang="en-US" b="1" dirty="0"/>
              <a:t>Feature scaling or normalization</a:t>
            </a:r>
            <a:r>
              <a:rPr lang="en-US" dirty="0"/>
              <a:t>.</a:t>
            </a:r>
          </a:p>
          <a:p>
            <a:pPr marL="0" indent="0">
              <a:buNone/>
            </a:pPr>
            <a:r>
              <a:rPr lang="en-US" dirty="0"/>
              <a:t>Min-Max Scaling: It scales the data to a fixed range, usually between 0 and 1, or -1 and 1. It's useful when the distribution of the data is not Gaussian or when you need the data within a specific range.</a:t>
            </a:r>
          </a:p>
          <a:p>
            <a:pPr marL="0" indent="0">
              <a:buNone/>
            </a:pPr>
            <a:r>
              <a:rPr lang="en-US" b="1" dirty="0"/>
              <a:t>Purpose:</a:t>
            </a:r>
            <a:endParaRPr lang="en-US" dirty="0"/>
          </a:p>
          <a:p>
            <a:pPr>
              <a:buFont typeface="Wingdings" panose="05000000000000000000" pitchFamily="2" charset="2"/>
              <a:buChar char="q"/>
            </a:pPr>
            <a:r>
              <a:rPr lang="en-US" dirty="0"/>
              <a:t>Prepare data for model training.</a:t>
            </a:r>
          </a:p>
          <a:p>
            <a:pPr>
              <a:buFont typeface="Wingdings" panose="05000000000000000000" pitchFamily="2" charset="2"/>
              <a:buChar char="q"/>
            </a:pPr>
            <a:r>
              <a:rPr lang="en-US" dirty="0"/>
              <a:t>Ensure consistency and accuracy.</a:t>
            </a:r>
          </a:p>
        </p:txBody>
      </p:sp>
    </p:spTree>
    <p:extLst>
      <p:ext uri="{BB962C8B-B14F-4D97-AF65-F5344CB8AC3E}">
        <p14:creationId xmlns:p14="http://schemas.microsoft.com/office/powerpoint/2010/main" val="152314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6901-56FD-1702-EBFC-7B59A787019F}"/>
              </a:ext>
            </a:extLst>
          </p:cNvPr>
          <p:cNvSpPr>
            <a:spLocks noGrp="1"/>
          </p:cNvSpPr>
          <p:nvPr>
            <p:ph type="title"/>
          </p:nvPr>
        </p:nvSpPr>
        <p:spPr/>
        <p:txBody>
          <a:bodyPr/>
          <a:lstStyle/>
          <a:p>
            <a:pPr algn="ctr"/>
            <a:r>
              <a:rPr lang="en-US" dirty="0"/>
              <a:t> </a:t>
            </a:r>
            <a:r>
              <a:rPr lang="en-US" b="1" dirty="0">
                <a:solidFill>
                  <a:schemeClr val="accent6">
                    <a:lumMod val="50000"/>
                  </a:schemeClr>
                </a:solidFill>
              </a:rPr>
              <a:t>Machine Learning Model Development</a:t>
            </a:r>
          </a:p>
        </p:txBody>
      </p:sp>
      <p:sp>
        <p:nvSpPr>
          <p:cNvPr id="3" name="Content Placeholder 2">
            <a:extLst>
              <a:ext uri="{FF2B5EF4-FFF2-40B4-BE49-F238E27FC236}">
                <a16:creationId xmlns:a16="http://schemas.microsoft.com/office/drawing/2014/main" id="{009DABE6-0D55-9BF5-775C-E950352C7260}"/>
              </a:ext>
            </a:extLst>
          </p:cNvPr>
          <p:cNvSpPr>
            <a:spLocks noGrp="1"/>
          </p:cNvSpPr>
          <p:nvPr>
            <p:ph idx="1"/>
          </p:nvPr>
        </p:nvSpPr>
        <p:spPr/>
        <p:txBody>
          <a:bodyPr/>
          <a:lstStyle/>
          <a:p>
            <a:pPr>
              <a:buFont typeface="Wingdings" panose="05000000000000000000" pitchFamily="2" charset="2"/>
              <a:buChar char="q"/>
            </a:pPr>
            <a:r>
              <a:rPr lang="en-US" dirty="0"/>
              <a:t>Algorithms Used:</a:t>
            </a:r>
          </a:p>
          <a:p>
            <a:pPr marL="0" indent="0">
              <a:buNone/>
            </a:pPr>
            <a:r>
              <a:rPr lang="en-US" b="1" dirty="0"/>
              <a:t>Logistic Regression</a:t>
            </a:r>
            <a:r>
              <a:rPr lang="en-US" dirty="0"/>
              <a:t>: A linear model used for binary classification tasks, suitable for interpreting the relationship between features and the target variable.</a:t>
            </a:r>
          </a:p>
          <a:p>
            <a:pPr marL="0" indent="0">
              <a:buNone/>
            </a:pPr>
            <a:r>
              <a:rPr lang="en-US" b="1" dirty="0"/>
              <a:t>Decision Trees: </a:t>
            </a:r>
            <a:r>
              <a:rPr lang="en-US" dirty="0"/>
              <a:t>Non-linear models that partition the feature space into regions, making them interpretable and easy to visualize.</a:t>
            </a:r>
          </a:p>
          <a:p>
            <a:pPr marL="0" indent="0">
              <a:buNone/>
            </a:pPr>
            <a:r>
              <a:rPr lang="en-US" b="1" dirty="0"/>
              <a:t>Random Forests: </a:t>
            </a:r>
            <a:r>
              <a:rPr lang="en-US" dirty="0"/>
              <a:t>Ensemble learning method consisting of multiple decision trees, offering improved predictive performance and robustness.</a:t>
            </a:r>
          </a:p>
          <a:p>
            <a:pPr marL="0" indent="0">
              <a:buNone/>
            </a:pPr>
            <a:r>
              <a:rPr lang="en-US" b="1" dirty="0"/>
              <a:t>Experimentation:</a:t>
            </a:r>
          </a:p>
          <a:p>
            <a:pPr>
              <a:buFont typeface="Wingdings" panose="05000000000000000000" pitchFamily="2" charset="2"/>
              <a:buChar char="q"/>
            </a:pPr>
            <a:r>
              <a:rPr lang="en-US" dirty="0"/>
              <a:t>Model training and evaluation.</a:t>
            </a:r>
          </a:p>
          <a:p>
            <a:pPr>
              <a:buFont typeface="Wingdings" panose="05000000000000000000" pitchFamily="2" charset="2"/>
              <a:buChar char="q"/>
            </a:pPr>
            <a:r>
              <a:rPr lang="en-US" dirty="0"/>
              <a:t>Comparison of different algorithms.</a:t>
            </a:r>
          </a:p>
          <a:p>
            <a:pPr marL="0" indent="0">
              <a:buNone/>
            </a:pPr>
            <a:endParaRPr lang="en-US" dirty="0"/>
          </a:p>
        </p:txBody>
      </p:sp>
    </p:spTree>
    <p:extLst>
      <p:ext uri="{BB962C8B-B14F-4D97-AF65-F5344CB8AC3E}">
        <p14:creationId xmlns:p14="http://schemas.microsoft.com/office/powerpoint/2010/main" val="294485663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286</TotalTime>
  <Words>760</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Courier New</vt:lpstr>
      <vt:lpstr>Wingdings</vt:lpstr>
      <vt:lpstr>Wingdings 2</vt:lpstr>
      <vt:lpstr>Frame</vt:lpstr>
      <vt:lpstr>Credit Card Approval Prediction</vt:lpstr>
      <vt:lpstr>Introduction</vt:lpstr>
      <vt:lpstr>Problem Statement </vt:lpstr>
      <vt:lpstr> Dataset Overview</vt:lpstr>
      <vt:lpstr>Exploratory Data Analysis (EDA)- Understanding the Data Through Visualization </vt:lpstr>
      <vt:lpstr>PowerPoint Presentation</vt:lpstr>
      <vt:lpstr>Feature Engineering Enhancing Data for Model Development</vt:lpstr>
      <vt:lpstr> Data Preprocessing       </vt:lpstr>
      <vt:lpstr> Machine Learning Model Development</vt:lpstr>
      <vt:lpstr>Model Evaluation  &amp; Predicting Credit Card Approval</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Prediction</dc:title>
  <dc:creator>E1</dc:creator>
  <cp:lastModifiedBy>E1</cp:lastModifiedBy>
  <cp:revision>2</cp:revision>
  <dcterms:created xsi:type="dcterms:W3CDTF">2024-04-08T13:27:09Z</dcterms:created>
  <dcterms:modified xsi:type="dcterms:W3CDTF">2024-04-08T18:13:41Z</dcterms:modified>
</cp:coreProperties>
</file>