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8" r:id="rId4"/>
    <p:sldId id="297" r:id="rId5"/>
    <p:sldId id="259" r:id="rId6"/>
    <p:sldId id="260" r:id="rId7"/>
    <p:sldId id="266" r:id="rId8"/>
    <p:sldId id="274" r:id="rId9"/>
    <p:sldId id="313" r:id="rId10"/>
    <p:sldId id="275" r:id="rId11"/>
    <p:sldId id="278" r:id="rId12"/>
    <p:sldId id="261" r:id="rId13"/>
    <p:sldId id="322" r:id="rId14"/>
    <p:sldId id="262" r:id="rId15"/>
    <p:sldId id="314" r:id="rId16"/>
    <p:sldId id="264"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4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7" d="100"/>
          <a:sy n="117" d="100"/>
        </p:scale>
        <p:origin x="-318" y="72"/>
      </p:cViewPr>
      <p:guideLst>
        <p:guide orient="horz" pos="284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hyperlink" Target="https://github.com/SandySanthosh10/TNSDC_Generative-AI.git" TargetMode="External"/><Relationship Id="rId1" Type="http://schemas.openxmlformats.org/officeDocument/2006/relationships/hyperlink" Target="https://github.com/Rohith-11511/TNSDC4.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7391400" y="2590800"/>
            <a:ext cx="2007235" cy="445770"/>
          </a:xfrm>
          <a:prstGeom prst="rect">
            <a:avLst/>
          </a:prstGeom>
        </p:spPr>
        <p:txBody>
          <a:bodyPr vert="horz" wrap="square" lIns="0" tIns="12700" rIns="0" bIns="0" rtlCol="0">
            <a:noAutofit/>
          </a:bodyPr>
          <a:lstStyle/>
          <a:p>
            <a:pPr marL="12700">
              <a:lnSpc>
                <a:spcPct val="100000"/>
              </a:lnSpc>
              <a:spcBef>
                <a:spcPts val="100"/>
              </a:spcBef>
            </a:pPr>
            <a:r>
              <a:rPr sz="2000" b="1" dirty="0">
                <a:solidFill>
                  <a:srgbClr val="2D936B"/>
                </a:solidFill>
                <a:latin typeface="Trebuchet MS" panose="020B0603020202020204"/>
                <a:cs typeface="Trebuchet MS" panose="020B0603020202020204"/>
              </a:rPr>
              <a:t>Final</a:t>
            </a:r>
            <a:r>
              <a:rPr sz="2000" b="1" spc="-40" dirty="0">
                <a:solidFill>
                  <a:srgbClr val="2D936B"/>
                </a:solidFill>
                <a:latin typeface="Trebuchet MS" panose="020B0603020202020204"/>
                <a:cs typeface="Trebuchet MS" panose="020B0603020202020204"/>
              </a:rPr>
              <a:t> </a:t>
            </a:r>
            <a:r>
              <a:rPr sz="2000" b="1" spc="-10" dirty="0">
                <a:solidFill>
                  <a:srgbClr val="2D936B"/>
                </a:solidFill>
                <a:latin typeface="Trebuchet MS" panose="020B0603020202020204"/>
                <a:cs typeface="Trebuchet MS" panose="020B0603020202020204"/>
              </a:rPr>
              <a:t>Project</a:t>
            </a:r>
            <a:endParaRPr sz="2000" dirty="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2" name="Text Box 11"/>
          <p:cNvSpPr txBox="1"/>
          <p:nvPr/>
        </p:nvSpPr>
        <p:spPr>
          <a:xfrm>
            <a:off x="5791200" y="1981200"/>
            <a:ext cx="3738245" cy="535305"/>
          </a:xfrm>
          <a:prstGeom prst="rect">
            <a:avLst/>
          </a:prstGeom>
          <a:noFill/>
        </p:spPr>
        <p:txBody>
          <a:bodyPr wrap="square" rtlCol="0">
            <a:noAutofit/>
          </a:bodyPr>
          <a:p>
            <a:r>
              <a:rPr lang="en-US" sz="4000" b="1">
                <a:latin typeface="Times New Roman" panose="02020603050405020304" pitchFamily="18" charset="0"/>
                <a:cs typeface="Times New Roman" panose="02020603050405020304" pitchFamily="18" charset="0"/>
              </a:rPr>
              <a:t>SANTHOSH S</a:t>
            </a:r>
            <a:endParaRPr 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685800"/>
            <a:ext cx="6388100" cy="368935"/>
          </a:xfrm>
        </p:spPr>
        <p:txBody>
          <a:bodyPr wrap="square"/>
          <a:p>
            <a:r>
              <a:rPr lang="en-US" sz="2400">
                <a:latin typeface="Times New Roman" panose="02020603050405020304" pitchFamily="18" charset="0"/>
                <a:cs typeface="Times New Roman" panose="02020603050405020304" pitchFamily="18" charset="0"/>
              </a:rPr>
              <a:t>FUTURE DIRECTION AND CONCLUSION</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685800" y="1295400"/>
            <a:ext cx="8534400" cy="4570095"/>
          </a:xfrm>
        </p:spPr>
        <p:txBody>
          <a:bodyPr/>
          <a:p>
            <a:pPr algn="just">
              <a:lnSpc>
                <a:spcPct val="150000"/>
              </a:lnSpc>
            </a:pPr>
            <a:r>
              <a:rPr lang="en-US">
                <a:latin typeface="Times New Roman" panose="02020603050405020304" pitchFamily="18" charset="0"/>
                <a:cs typeface="Times New Roman" panose="02020603050405020304" pitchFamily="18" charset="0"/>
              </a:rPr>
              <a:t>Looking ahead, the future of language translation using deep learning holds promising advancements. Continued research and development in neural network architectures, such as further exploration of transformer-based models and incorporating multilingual learning techniques, will likely enhance translation accuracy and efficiency. Moreover, integrating real-time adaptation mechanisms to dynamically adjust to evolving linguistic nuances and domain-specific terminology will be pivotal. </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In conclusion, the ongoing evolution of language translator systems driven by deep learning signifies a transformative journey towards breaking down language barriers, fostering global communication, and promoting cultural exchange on an unprecedented scale, ultimately contributing to a more connected and inclusive world.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76199"/>
            <a:ext cx="9764395" cy="1014730"/>
          </a:xfrm>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0" name="Text Box 9"/>
          <p:cNvSpPr txBox="1"/>
          <p:nvPr/>
        </p:nvSpPr>
        <p:spPr>
          <a:xfrm>
            <a:off x="685800" y="1447800"/>
            <a:ext cx="7617460" cy="4246245"/>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a:latin typeface="Times New Roman" panose="02020603050405020304" pitchFamily="18" charset="0"/>
                <a:cs typeface="Times New Roman" panose="02020603050405020304" pitchFamily="18" charset="0"/>
              </a:rPr>
              <a:t>Individuals: Everyday users seeking to communicate with people who speak different languages, such as tourists, immigrants, or language learners.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a:latin typeface="Times New Roman" panose="02020603050405020304" pitchFamily="18" charset="0"/>
                <a:cs typeface="Times New Roman" panose="02020603050405020304" pitchFamily="18" charset="0"/>
              </a:rPr>
              <a:t>Businesses: Multinational corporations conducting international transactions, negotiations, and collaborations with partners and clients from diverse linguistic backgrounds.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a:latin typeface="Times New Roman" panose="02020603050405020304" pitchFamily="18" charset="0"/>
                <a:cs typeface="Times New Roman" panose="02020603050405020304" pitchFamily="18" charset="0"/>
              </a:rPr>
              <a:t>Government Agencies: Diplomatic entities and government organizations requiring translation services for official documents, international treaties, and diplomatic communications.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a:latin typeface="Times New Roman" panose="02020603050405020304" pitchFamily="18" charset="0"/>
                <a:cs typeface="Times New Roman" panose="02020603050405020304" pitchFamily="18" charset="0"/>
              </a:rPr>
              <a:t>Educational Institutions: Students, teachers, and researchers accessing educational materials, academic papers, and courses in different languages.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3904" cy="653415"/>
          </a:xfrm>
        </p:spPr>
        <p:txBody>
          <a:bodyPr/>
          <a:p>
            <a:r>
              <a:rPr lang="en-US"/>
              <a:t>  </a:t>
            </a:r>
            <a:endParaRPr lang="en-US"/>
          </a:p>
        </p:txBody>
      </p:sp>
      <p:sp>
        <p:nvSpPr>
          <p:cNvPr id="3" name="Subtitle 2"/>
          <p:cNvSpPr>
            <a:spLocks noGrp="1"/>
          </p:cNvSpPr>
          <p:nvPr>
            <p:ph type="subTitle" idx="4"/>
          </p:nvPr>
        </p:nvSpPr>
        <p:spPr>
          <a:xfrm>
            <a:off x="501015" y="609600"/>
            <a:ext cx="8823960" cy="5487035"/>
          </a:xfrm>
        </p:spPr>
        <p:txBody>
          <a:bodyPr>
            <a:noAutofit/>
          </a:bodyPr>
          <a:p>
            <a:pPr marL="285750" indent="-285750">
              <a:lnSpc>
                <a:spcPct val="150000"/>
              </a:lnSpc>
              <a:buFont typeface="Wingdings" panose="05000000000000000000" charset="0"/>
              <a:buChar char="v"/>
            </a:pPr>
            <a:r>
              <a:rPr lang="en-US"/>
              <a:t>Healthcare Providers: Medical professionals communicating with patients from various linguistic backgrounds to provide accurate diagnoses, treatments, and healthcare information.</a:t>
            </a:r>
            <a:endParaRPr lang="en-US"/>
          </a:p>
          <a:p>
            <a:pPr marL="285750" indent="-285750">
              <a:lnSpc>
                <a:spcPct val="150000"/>
              </a:lnSpc>
              <a:buFont typeface="Wingdings" panose="05000000000000000000" charset="0"/>
              <a:buChar char="v"/>
            </a:pPr>
            <a:r>
              <a:rPr lang="en-US"/>
              <a:t>Travel and Tourism Industry: Travelers using translation services to navigate foreign countries, communicate with locals, and access information about cultural landmarks and attractions.</a:t>
            </a:r>
            <a:endParaRPr lang="en-US"/>
          </a:p>
          <a:p>
            <a:pPr marL="285750" indent="-285750">
              <a:lnSpc>
                <a:spcPct val="150000"/>
              </a:lnSpc>
              <a:buFont typeface="Wingdings" panose="05000000000000000000" charset="0"/>
              <a:buChar char="v"/>
            </a:pPr>
            <a:r>
              <a:rPr lang="en-US"/>
              <a:t>Non-Profit Organizations: NGOs and humanitarian groups assisting refugees, migrants, and marginalized communities by providing language translation services for essential needs and support.</a:t>
            </a:r>
            <a:endParaRPr lang="en-US"/>
          </a:p>
          <a:p>
            <a:pPr marL="285750" indent="-285750">
              <a:lnSpc>
                <a:spcPct val="150000"/>
              </a:lnSpc>
              <a:buFont typeface="Wingdings" panose="05000000000000000000" charset="0"/>
              <a:buChar char="v"/>
            </a:pPr>
            <a:r>
              <a:rPr lang="en-US"/>
              <a:t>Media and Entertainment: Content creators, publishers, and broadcasters translating media content, such as news articles, movies, TV shows, and online content, for global audiences.</a:t>
            </a:r>
            <a:endParaRPr lang="en-US"/>
          </a:p>
          <a:p>
            <a:pPr marL="285750" indent="-285750">
              <a:lnSpc>
                <a:spcPct val="150000"/>
              </a:lnSpc>
              <a:buFont typeface="Wingdings" panose="05000000000000000000" charset="0"/>
              <a:buChar char="v"/>
            </a:pPr>
            <a:endParaRPr lang="en-US"/>
          </a:p>
          <a:p>
            <a:pPr marL="285750" indent="-285750">
              <a:buFont typeface="Wingdings" panose="05000000000000000000" charset="0"/>
              <a:buChar char="v"/>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014220"/>
            <a:ext cx="2202815" cy="2986405"/>
          </a:xfrm>
          <a:prstGeom prst="rect">
            <a:avLst/>
          </a:prstGeom>
        </p:spPr>
      </p:pic>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0" name="Text Box 9"/>
          <p:cNvSpPr txBox="1"/>
          <p:nvPr/>
        </p:nvSpPr>
        <p:spPr>
          <a:xfrm>
            <a:off x="2286000" y="1447800"/>
            <a:ext cx="8320405" cy="5492750"/>
          </a:xfrm>
          <a:prstGeom prst="rect">
            <a:avLst/>
          </a:prstGeom>
          <a:noFill/>
        </p:spPr>
        <p:txBody>
          <a:bodyPr wrap="square" rtlCol="0">
            <a:spAutoFit/>
          </a:bodyPr>
          <a:p>
            <a:pPr algn="just">
              <a:lnSpc>
                <a:spcPct val="150000"/>
              </a:lnSpc>
            </a:pPr>
            <a:r>
              <a:rPr lang="en-US">
                <a:latin typeface="Times New Roman" panose="02020603050405020304" pitchFamily="18" charset="0"/>
                <a:cs typeface="Times New Roman" panose="02020603050405020304" pitchFamily="18" charset="0"/>
              </a:rPr>
              <a:t>Provide Accurate Translation: Leveraging advanced neural network architectures, the system ensures precise translation of text with high fidelity to preserve original meaning.</a:t>
            </a: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Enable Real-Time Communication: With efficient deep learning models, the system facilitates instantaneous translation, enabling real-time conversations and interactions.</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sym typeface="+mn-ea"/>
              </a:rPr>
              <a:t>Enhance User Experience: Offering a user-friendly interface and intuitive design, the system enhances user experience by simplifying the translation process and promoting accessibility.</a:t>
            </a:r>
            <a:endParaRPr lang="en-US">
              <a:latin typeface="Times New Roman" panose="02020603050405020304" pitchFamily="18" charset="0"/>
              <a:cs typeface="Times New Roman" panose="02020603050405020304" pitchFamily="18" charset="0"/>
              <a:sym typeface="+mn-ea"/>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sym typeface="+mn-ea"/>
              </a:rPr>
              <a:t>Foster Global Collaboration: By breaking down language barriers, the system promotes cross-cultural collaboration and cooperation among individuals, businesses, and organizations worldwide.</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303905" cy="206375"/>
          </a:xfrm>
        </p:spPr>
        <p:txBody>
          <a:bodyPr>
            <a:noAutofit/>
          </a:bodyPr>
          <a:p>
            <a:r>
              <a:rPr lang="en-US"/>
              <a:t>  </a:t>
            </a:r>
            <a:br>
              <a:rPr lang="en-US"/>
            </a:br>
            <a:endParaRPr lang="en-US"/>
          </a:p>
        </p:txBody>
      </p:sp>
      <p:sp>
        <p:nvSpPr>
          <p:cNvPr id="3" name="Subtitle 2"/>
          <p:cNvSpPr>
            <a:spLocks noGrp="1"/>
          </p:cNvSpPr>
          <p:nvPr>
            <p:ph type="subTitle" idx="4"/>
          </p:nvPr>
        </p:nvSpPr>
        <p:spPr>
          <a:xfrm>
            <a:off x="673100" y="457200"/>
            <a:ext cx="8785225" cy="5986780"/>
          </a:xfrm>
        </p:spPr>
        <p:txBody>
          <a:bodyPr wrap="square">
            <a:noAutofit/>
          </a:bodyPr>
          <a:p>
            <a:pPr>
              <a:lnSpc>
                <a:spcPct val="150000"/>
              </a:lnSpc>
            </a:pPr>
            <a:r>
              <a:rPr lang="en-US">
                <a:latin typeface="Times New Roman" panose="02020603050405020304" pitchFamily="18" charset="0"/>
                <a:cs typeface="Times New Roman" panose="02020603050405020304" pitchFamily="18" charset="0"/>
                <a:sym typeface="+mn-ea"/>
              </a:rPr>
              <a:t>Improve Efficiency: Automating the translation process using deep learning algorithms streamlines workflows, reduces manual effort, and increases productivity.</a:t>
            </a:r>
            <a:endParaRPr lang="en-US">
              <a:latin typeface="Times New Roman" panose="02020603050405020304" pitchFamily="18" charset="0"/>
              <a:cs typeface="Times New Roman" panose="02020603050405020304" pitchFamily="18" charset="0"/>
              <a:sym typeface="+mn-ea"/>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sym typeface="+mn-ea"/>
              </a:rPr>
              <a:t>Ensure Scalability and Adaptability: With scalable architecture and adaptable learning capabilities, the system accommodates evolving linguistic needs and scales to handle growing translation demands.</a:t>
            </a:r>
            <a:endParaRPr lang="en-US">
              <a:latin typeface="Times New Roman" panose="02020603050405020304" pitchFamily="18" charset="0"/>
              <a:cs typeface="Times New Roman" panose="02020603050405020304" pitchFamily="18" charset="0"/>
              <a:sym typeface="+mn-ea"/>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sym typeface="+mn-ea"/>
              </a:rPr>
              <a:t>Promote Inclusivity: By providing translation services for multiple languages, the system fosters inclusivity and accessibility, ensuring that language differences do not hinder communication or access to information.</a:t>
            </a:r>
            <a:endParaRPr lang="en-US">
              <a:latin typeface="Times New Roman" panose="02020603050405020304" pitchFamily="18" charset="0"/>
              <a:cs typeface="Times New Roman" panose="02020603050405020304" pitchFamily="18" charset="0"/>
              <a:sym typeface="+mn-ea"/>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sym typeface="+mn-ea"/>
              </a:rPr>
              <a:t>Drive Innovation and Progress: As a cutting-edge application of deep learning technology, the system drives innovation in language processing and contributes to advancements in cross-linguistic communication, ultimately fostering global progress and understanding.</a:t>
            </a:r>
            <a:endParaRPr lang="en-US">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3904" cy="382270"/>
          </a:xfrm>
          <a:prstGeom prst="rect">
            <a:avLst/>
          </a:prstGeom>
        </p:spPr>
        <p:txBody>
          <a:bodyPr vert="horz" wrap="square" lIns="0" tIns="13335" rIns="0" bIns="0" rtlCol="0">
            <a:spAutoFit/>
          </a:bodyPr>
          <a:lstStyle/>
          <a:p>
            <a:pPr marL="12700">
              <a:lnSpc>
                <a:spcPct val="100000"/>
              </a:lnSpc>
              <a:spcBef>
                <a:spcPts val="105"/>
              </a:spcBef>
            </a:pPr>
            <a:r>
              <a:rPr sz="2400" spc="-10" dirty="0">
                <a:latin typeface="Times New Roman" panose="02020603050405020304" pitchFamily="18" charset="0"/>
                <a:cs typeface="Times New Roman" panose="02020603050405020304" pitchFamily="18" charset="0"/>
              </a:rPr>
              <a:t>MODELING</a:t>
            </a:r>
            <a:endParaRPr sz="2400">
              <a:latin typeface="Times New Roman" panose="02020603050405020304" pitchFamily="18" charset="0"/>
              <a:cs typeface="Times New Roman" panose="02020603050405020304" pitchFamily="18" charset="0"/>
            </a:endParaRPr>
          </a:p>
        </p:txBody>
      </p:sp>
      <p:sp>
        <p:nvSpPr>
          <p:cNvPr id="10" name="Text Box 9"/>
          <p:cNvSpPr txBox="1"/>
          <p:nvPr/>
        </p:nvSpPr>
        <p:spPr>
          <a:xfrm>
            <a:off x="609600" y="990600"/>
            <a:ext cx="8583930" cy="5077460"/>
          </a:xfrm>
          <a:prstGeom prst="rect">
            <a:avLst/>
          </a:prstGeom>
          <a:noFill/>
        </p:spPr>
        <p:txBody>
          <a:bodyPr wrap="square" rtlCol="0">
            <a:spAutoFit/>
          </a:bodyPr>
          <a:p>
            <a:pPr marL="0" indent="0" algn="just">
              <a:lnSpc>
                <a:spcPct val="150000"/>
              </a:lnSpc>
              <a:buFont typeface="Wingdings" panose="05000000000000000000" charset="0"/>
              <a:buNone/>
            </a:pPr>
            <a:r>
              <a:rPr lang="en-US">
                <a:latin typeface="Times New Roman" panose="02020603050405020304" pitchFamily="18" charset="0"/>
                <a:cs typeface="Times New Roman" panose="02020603050405020304" pitchFamily="18" charset="0"/>
              </a:rPr>
              <a:t>The modeling process for the language translator system involves designing and implementing sophisticated deep learning architectures tailored for natural language translation tasks. This includes selecting appropriate neural network architectures such as recurrent neural networks (RNNs), long short-term memory (LSTM) networks, or transformer models, which excel at capturing sequential dependencies and contextual information in text data. Additionally, attention mechanisms are incorporated to focus on relevant parts of the input sequence during translation. The modeling phase also encompasses hyperparameter tuning, optimization techniques, and training strategies to enhance the model's performance and convergence. Through meticulous modeling, the language translator system can effectively learn complex language patterns and produce accurate translations across multiple languages, thereby facilitating seamless communication and bridging linguistic divides.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a:hlinkClick r:id="rId1" action="ppaction://hlinkfile"/>
          </p:cNvPr>
          <p:cNvSpPr txBox="1"/>
          <p:nvPr/>
        </p:nvSpPr>
        <p:spPr>
          <a:xfrm>
            <a:off x="457200" y="6096000"/>
            <a:ext cx="9246235" cy="323850"/>
          </a:xfrm>
          <a:prstGeom prst="rect">
            <a:avLst/>
          </a:prstGeom>
        </p:spPr>
        <p:txBody>
          <a:bodyPr vert="horz" wrap="square" lIns="0" tIns="16510" rIns="0" bIns="0" rtlCol="0">
            <a:spAutoFit/>
          </a:bodyPr>
          <a:lstStyle/>
          <a:p>
            <a:pPr marL="12700">
              <a:lnSpc>
                <a:spcPct val="100000"/>
              </a:lnSpc>
              <a:spcBef>
                <a:spcPts val="130"/>
              </a:spcBef>
            </a:pPr>
            <a:r>
              <a:rPr lang="en-US" altLang="en-US" sz="2000" u="sng" spc="10" dirty="0">
                <a:solidFill>
                  <a:srgbClr val="006FC0"/>
                </a:solidFill>
                <a:uFill>
                  <a:solidFill>
                    <a:srgbClr val="006FC0"/>
                  </a:solidFill>
                </a:uFill>
                <a:latin typeface="Trebuchet MS" panose="020B0603020202020204"/>
                <a:cs typeface="Trebuchet MS" panose="020B0603020202020204"/>
              </a:rPr>
              <a:t>CODE: </a:t>
            </a:r>
            <a:r>
              <a:rPr lang="en-US" altLang="en-US" sz="2000" u="sng" spc="10" dirty="0">
                <a:solidFill>
                  <a:srgbClr val="006FC0"/>
                </a:solidFill>
                <a:uFill>
                  <a:solidFill>
                    <a:srgbClr val="006FC0"/>
                  </a:solidFill>
                </a:uFill>
                <a:latin typeface="Trebuchet MS" panose="020B0603020202020204"/>
                <a:cs typeface="Trebuchet MS" panose="020B0603020202020204"/>
                <a:hlinkClick r:id="rId2" tooltip="" action="ppaction://hlinkfile"/>
              </a:rPr>
              <a:t>https://github.com/SandySanthosh10/TNSDC_Generative-AI.git</a:t>
            </a:r>
            <a:endParaRPr lang="en-US" altLang="en-US" sz="2000" u="sng" spc="10" dirty="0">
              <a:solidFill>
                <a:srgbClr val="006FC0"/>
              </a:solidFill>
              <a:uFill>
                <a:solidFill>
                  <a:srgbClr val="006FC0"/>
                </a:solidFill>
              </a:uFill>
              <a:latin typeface="Trebuchet MS" panose="020B0603020202020204"/>
              <a:cs typeface="Trebuchet MS" panose="020B0603020202020204"/>
            </a:endParaRPr>
          </a:p>
        </p:txBody>
      </p:sp>
      <p:pic>
        <p:nvPicPr>
          <p:cNvPr id="3" name="Picture 2" descr="langTranslate01"/>
          <p:cNvPicPr>
            <a:picLocks noChangeAspect="1"/>
          </p:cNvPicPr>
          <p:nvPr/>
        </p:nvPicPr>
        <p:blipFill>
          <a:blip r:embed="rId3"/>
          <a:stretch>
            <a:fillRect/>
          </a:stretch>
        </p:blipFill>
        <p:spPr>
          <a:xfrm>
            <a:off x="685800" y="1219200"/>
            <a:ext cx="8497570" cy="4194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09875" y="1066800"/>
            <a:ext cx="5810250" cy="857250"/>
          </a:xfrm>
        </p:spPr>
        <p:txBody>
          <a:bodyPr wrap="square">
            <a:noAutofit/>
          </a:bodyPr>
          <a:p>
            <a:pPr algn="just"/>
            <a:r>
              <a:rPr lang="en-US" spc="-10" dirty="0" smtClean="0">
                <a:latin typeface="Times New Roman" panose="02020603050405020304" pitchFamily="18" charset="0"/>
                <a:cs typeface="Times New Roman" panose="02020603050405020304" pitchFamily="18" charset="0"/>
                <a:sym typeface="+mn-ea"/>
              </a:rPr>
              <a:t>PROJECT TITLE</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371600" y="2651125"/>
            <a:ext cx="8534400" cy="984885"/>
          </a:xfrm>
        </p:spPr>
        <p:txBody>
          <a:bodyPr/>
          <a:p>
            <a:pPr algn="ctr"/>
            <a:r>
              <a:rPr lang="en-US" sz="3200" b="1">
                <a:latin typeface="Times New Roman" panose="02020603050405020304" pitchFamily="18" charset="0"/>
                <a:cs typeface="Times New Roman" panose="02020603050405020304" pitchFamily="18" charset="0"/>
              </a:rPr>
              <a:t>LANGUAGE TRANSLATOR USING </a:t>
            </a:r>
            <a:endParaRPr lang="en-US" sz="3200" b="1">
              <a:latin typeface="Times New Roman" panose="02020603050405020304" pitchFamily="18" charset="0"/>
              <a:cs typeface="Times New Roman" panose="02020603050405020304" pitchFamily="18" charset="0"/>
            </a:endParaRPr>
          </a:p>
          <a:p>
            <a:pPr algn="ctr"/>
            <a:r>
              <a:rPr lang="en-US" sz="3200" b="1">
                <a:latin typeface="Times New Roman" panose="02020603050405020304" pitchFamily="18" charset="0"/>
                <a:cs typeface="Times New Roman" panose="02020603050405020304" pitchFamily="18" charset="0"/>
              </a:rPr>
              <a:t>DEEP LEARNING</a:t>
            </a:r>
            <a:endParaRPr lang="en-US" sz="3200" b="1">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90600" y="533717"/>
            <a:ext cx="3303904" cy="653415"/>
          </a:xfrm>
        </p:spPr>
        <p:txBody>
          <a:bodyPr/>
          <a:p>
            <a:r>
              <a:rPr spc="-10" dirty="0">
                <a:latin typeface="Times New Roman" panose="02020603050405020304" pitchFamily="18" charset="0"/>
                <a:cs typeface="Times New Roman" panose="02020603050405020304" pitchFamily="18" charset="0"/>
                <a:sym typeface="+mn-ea"/>
              </a:rPr>
              <a:t>AGENDA</a:t>
            </a:r>
            <a:endParaRPr lang="en-US"/>
          </a:p>
        </p:txBody>
      </p:sp>
      <p:sp>
        <p:nvSpPr>
          <p:cNvPr id="3" name="Subtitle 2"/>
          <p:cNvSpPr>
            <a:spLocks noGrp="1"/>
          </p:cNvSpPr>
          <p:nvPr>
            <p:ph type="subTitle" idx="4"/>
          </p:nvPr>
        </p:nvSpPr>
        <p:spPr>
          <a:xfrm>
            <a:off x="2819400" y="1371600"/>
            <a:ext cx="8534400" cy="4154805"/>
          </a:xfrm>
        </p:spPr>
        <p:txBody>
          <a:bodyPr/>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Problem Statement</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project overview</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Data collection and processing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Model architecture</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Applications and Impact</a:t>
            </a:r>
            <a:endParaRPr lang="en-US">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Future direction and Conclusion</a:t>
            </a:r>
            <a:endParaRPr lang="en-US">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who are the end users ?</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solution and its value preposition</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modeling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1" cstate="print"/>
            <a:stretch>
              <a:fillRect/>
            </a:stretch>
          </p:blipFill>
          <p:spPr>
            <a:xfrm>
              <a:off x="466725" y="6410325"/>
              <a:ext cx="3705225" cy="295275"/>
            </a:xfrm>
            <a:prstGeom prst="rect">
              <a:avLst/>
            </a:prstGeom>
          </p:spPr>
        </p:pic>
        <p:pic>
          <p:nvPicPr>
            <p:cNvPr id="20" name="object 20"/>
            <p:cNvPicPr/>
            <p:nvPr/>
          </p:nvPicPr>
          <p:blipFill>
            <a:blip r:embed="rId2"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239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endParaRPr spc="-8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Rectangle 10"/>
          <p:cNvSpPr/>
          <p:nvPr/>
        </p:nvSpPr>
        <p:spPr>
          <a:xfrm>
            <a:off x="685800" y="1676400"/>
            <a:ext cx="6407785" cy="4039235"/>
          </a:xfrm>
          <a:prstGeom prst="rect">
            <a:avLst/>
          </a:prstGeo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Develop a language translation system utilizing deep learning techniques to seamlessly translate text across multiple languages. The system should be capable of accurately translating text from one language to another in real-time, facilitating effective communication regardless of linguistic differences. By leveraging deep learning models and advanced neural network architectures, the goal is to create a robust and efficient translation system that addresses the challenges of language barriers in various domains.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1960"/>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dirty="0"/>
              <a:t>	</a:t>
            </a:r>
            <a:r>
              <a:rPr spc="-10" dirty="0"/>
              <a:t>OVERVIEW</a:t>
            </a:r>
            <a:endParaRPr spc="-1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769620" y="1447800"/>
            <a:ext cx="7294245" cy="3415030"/>
          </a:xfrm>
          <a:prstGeom prst="rect">
            <a:avLst/>
          </a:prstGeom>
          <a:noFill/>
        </p:spPr>
        <p:txBody>
          <a:bodyPr wrap="square" rtlCol="0">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INTRODUCTION:</a:t>
            </a:r>
            <a:endParaRPr lang="en-US" b="1" dirty="0" smtClean="0">
              <a:latin typeface="Times New Roman" panose="02020603050405020304" pitchFamily="18" charset="0"/>
              <a:cs typeface="Times New Roman" panose="02020603050405020304" pitchFamily="18" charset="0"/>
            </a:endParaRPr>
          </a:p>
          <a:p>
            <a:pPr algn="just">
              <a:lnSpc>
                <a:spcPct val="150000"/>
              </a:lnSpc>
            </a:pPr>
            <a:r>
              <a:rPr lang="en-IN" b="0" dirty="0">
                <a:latin typeface="Times New Roman" panose="02020603050405020304" pitchFamily="18" charset="0"/>
                <a:cs typeface="Times New Roman" panose="02020603050405020304" pitchFamily="18" charset="0"/>
              </a:rPr>
              <a:t>The project aims to develop a language translator system employing deep learning methodologies to enable seamless translation between different languages. Utilizing advanced neural network architectures and state-of-the-art techniques, the system will accurately translate text in real-time, overcoming linguistic barriers. Through extensive data collection, preprocessing, model training, and optimization, the objective is to create a robust and efficient translation solution applicable across diverse domains.</a:t>
            </a:r>
            <a:endParaRPr lang="en-IN"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53720"/>
          </a:xfrm>
        </p:spPr>
        <p: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OBJECTIVE</a:t>
            </a:r>
            <a:r>
              <a:rPr lang="en-US"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1143000"/>
            <a:ext cx="7405008" cy="466153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primary objectives of this project are to design and implement a language translation system powered by deep learning techniques. Specifically, the project aims to develop a model capable of accurately translating text between multiple languages in real-time. Through comprehensive data collection, preprocessing, and model training, the goal is to achieve high translation accuracy and fluency. Additionally, the system will be optimized for efficiency and scalability to handle translation requests efficiently. By leveraging advanced neural network architectures and continuous improvement strategies, the objective is to create a versatile language translator system that can effectively bridge language barriers across various domain</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04800" y="609600"/>
            <a:ext cx="7713980" cy="368935"/>
          </a:xfrm>
        </p:spPr>
        <p:txBody>
          <a:bodyPr wrap="square"/>
          <a:p>
            <a:r>
              <a:rPr lang="en-US" sz="2400">
                <a:latin typeface="Times New Roman" panose="02020603050405020304" pitchFamily="18" charset="0"/>
                <a:cs typeface="Times New Roman" panose="02020603050405020304" pitchFamily="18" charset="0"/>
              </a:rPr>
              <a:t>DATA COLLECTION AND PROCESSING</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381000" y="1219200"/>
            <a:ext cx="8534400" cy="4154805"/>
          </a:xfrm>
        </p:spPr>
        <p:txBody>
          <a:bodyPr/>
          <a:p>
            <a:pPr algn="just">
              <a:lnSpc>
                <a:spcPct val="150000"/>
              </a:lnSpc>
            </a:pPr>
            <a:r>
              <a:rPr lang="en-US">
                <a:latin typeface="Times New Roman" panose="02020603050405020304" pitchFamily="18" charset="0"/>
                <a:cs typeface="Times New Roman" panose="02020603050405020304" pitchFamily="18" charset="0"/>
              </a:rPr>
              <a:t>High-quality data is the cornerstone of successful deep learning models, particularly in language translation tasks. Gathering diverse and extensive datasets from reliable sources is crucial to ensure the model's robustness and accuracy. Various methods such as web scraping, utilizing existing parallel corpora, and crowd-sourcing can be employed for data collection. Preprocessing steps play a vital role in preparing the collected data for training. Techniques like cleaning to remove noise, tokenization to break text into individual words or subwords, and normalization to handle inconsistencies in capitalization and punctuation are essential for enhancing the quality of input data. Through meticulous data collection and preprocessing, the language translator system can effectively learn and generalize across different languages, improving overall translation performance.</a:t>
            </a:r>
            <a:endParaRPr lang="en-US">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317"/>
            <a:ext cx="3303904" cy="1307465"/>
          </a:xfrm>
        </p:spPr>
        <p:txBody>
          <a:bodyPr/>
          <a:p>
            <a:r>
              <a:rPr lang="en-US"/>
              <a:t> </a:t>
            </a:r>
            <a:br>
              <a:rPr lang="en-US"/>
            </a:br>
            <a:endParaRPr lang="en-US"/>
          </a:p>
        </p:txBody>
      </p:sp>
      <p:sp>
        <p:nvSpPr>
          <p:cNvPr id="3" name="Subtitle 2"/>
          <p:cNvSpPr>
            <a:spLocks noGrp="1"/>
          </p:cNvSpPr>
          <p:nvPr>
            <p:ph type="subTitle" idx="4"/>
          </p:nvPr>
        </p:nvSpPr>
        <p:spPr>
          <a:xfrm>
            <a:off x="381000" y="381000"/>
            <a:ext cx="8534400" cy="5724525"/>
          </a:xfrm>
        </p:spPr>
        <p:txBody>
          <a:bodyPr/>
          <a:p>
            <a:pPr algn="just">
              <a:lnSpc>
                <a:spcPct val="150000"/>
              </a:lnSpc>
            </a:pPr>
            <a:r>
              <a:rPr lang="en-US" sz="2400" b="1">
                <a:latin typeface="Times New Roman" panose="02020603050405020304" pitchFamily="18" charset="0"/>
                <a:cs typeface="Times New Roman" panose="02020603050405020304" pitchFamily="18" charset="0"/>
                <a:sym typeface="+mn-ea"/>
              </a:rPr>
              <a:t>MODEL ARCHITECTURE</a:t>
            </a:r>
            <a:r>
              <a:rPr lang="en-US" sz="3200" b="1">
                <a:latin typeface="Times New Roman" panose="02020603050405020304" pitchFamily="18" charset="0"/>
                <a:cs typeface="Times New Roman" panose="02020603050405020304" pitchFamily="18" charset="0"/>
                <a:sym typeface="+mn-ea"/>
              </a:rPr>
              <a:t>:</a:t>
            </a:r>
            <a:endParaRPr lang="en-US" sz="3200" b="1">
              <a:latin typeface="Times New Roman" panose="02020603050405020304" pitchFamily="18" charset="0"/>
              <a:cs typeface="Times New Roman" panose="02020603050405020304" pitchFamily="18" charset="0"/>
              <a:sym typeface="+mn-ea"/>
            </a:endParaRPr>
          </a:p>
          <a:p>
            <a:pPr algn="just">
              <a:lnSpc>
                <a:spcPct val="150000"/>
              </a:lnSpc>
            </a:pPr>
            <a:endParaRPr lang="en-US">
              <a:latin typeface="Times New Roman" panose="02020603050405020304" pitchFamily="18" charset="0"/>
              <a:cs typeface="Times New Roman" panose="02020603050405020304" pitchFamily="18" charset="0"/>
              <a:sym typeface="+mn-ea"/>
            </a:endParaRPr>
          </a:p>
          <a:p>
            <a:pPr algn="just">
              <a:lnSpc>
                <a:spcPct val="150000"/>
              </a:lnSpc>
            </a:pPr>
            <a:r>
              <a:rPr lang="en-US">
                <a:latin typeface="Times New Roman" panose="02020603050405020304" pitchFamily="18" charset="0"/>
                <a:cs typeface="Times New Roman" panose="02020603050405020304" pitchFamily="18" charset="0"/>
                <a:sym typeface="+mn-ea"/>
              </a:rPr>
              <a:t>Neural Machine Translation (NMT) revolutionized language translation tasks by employing deep learning architectures capable of capturing complex linguistic patterns. In this context, understanding various deep learning architectures such as Recurrent Neural Networks (RNNs), Long Short-Term Memory (LSTM) networks, and Transformers is crucial. Each architecture offers unique advantages in handling sequential data and modeling contextual dependencies. Design considerations for language translation models include attention mechanisms to focus on relevant parts of the input sequence, layer normalization for stable training, and architectural modifications to address issues like vanishing gradients. By carefully selecting and customizing the model architecture, the language translator system can effectively capture and translate the nuances of different languages, leading to improved translation quality and fluency.</a:t>
            </a:r>
            <a:endParaRPr 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6207760" cy="368935"/>
          </a:xfrm>
        </p:spPr>
        <p:txBody>
          <a:bodyPr wrap="square"/>
          <a:p>
            <a:r>
              <a:rPr lang="en-US" sz="2400">
                <a:latin typeface="Times New Roman" panose="02020603050405020304" pitchFamily="18" charset="0"/>
                <a:cs typeface="Times New Roman" panose="02020603050405020304" pitchFamily="18" charset="0"/>
              </a:rPr>
              <a:t>APPLICATIONS </a:t>
            </a:r>
            <a:r>
              <a:rPr lang="en-US" sz="2400">
                <a:latin typeface="Times New Roman" panose="02020603050405020304" pitchFamily="18" charset="0"/>
                <a:cs typeface="Times New Roman" panose="02020603050405020304" pitchFamily="18" charset="0"/>
              </a:rPr>
              <a:t>AND IMPACT</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533400" y="1143000"/>
            <a:ext cx="8534400" cy="4570095"/>
          </a:xfrm>
        </p:spPr>
        <p:txBody>
          <a:bodyPr wrap="square"/>
          <a:p>
            <a:pPr indent="0" algn="just">
              <a:lnSpc>
                <a:spcPct val="150000"/>
              </a:lnSpc>
              <a:buFont typeface="Wingdings" panose="05000000000000000000" charset="0"/>
              <a:buNone/>
            </a:pPr>
            <a:r>
              <a:rPr lang="en-US">
                <a:latin typeface="Times New Roman" panose="02020603050405020304" pitchFamily="18" charset="0"/>
                <a:cs typeface="Times New Roman" panose="02020603050405020304" pitchFamily="18" charset="0"/>
              </a:rPr>
              <a:t>The application potential of language translator systems leveraging deep learning is vast and impactful across various sectors. In international business, such systems facilitate seamless communication and collaboration among global teams, fostering efficiency and productivity. In the travel and tourism industry, they enable tourists to navigate foreign countries with ease, enhancing their overall experience. Moreover, in healthcare, language translators aid in overcoming language barriers between patients and healthcare providers, ensuring effective communication and access to quality care. Additionally, these systems play a crucial role in diplomacy, education, and cross-cultural exchanges, promoting mutual understanding and cooperation on a global scale. Overall, the widespread adoption of language translator systems powered by deep learning has the potential to break down linguistic barriers, foster inclusivity, and drive positive socio-economic impact across diverse domains.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9892</Words>
  <Application>WPS Presentation</Application>
  <PresentationFormat>Custom</PresentationFormat>
  <Paragraphs>115</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Trebuchet MS</vt:lpstr>
      <vt:lpstr>Times New Roman</vt:lpstr>
      <vt:lpstr>Trebuchet MS</vt:lpstr>
      <vt:lpstr>Wingdings</vt:lpstr>
      <vt:lpstr>Microsoft YaHei</vt:lpstr>
      <vt:lpstr>Arial Unicode MS</vt:lpstr>
      <vt:lpstr>Calibri</vt:lpstr>
      <vt:lpstr>Office Theme</vt:lpstr>
      <vt:lpstr>PowerPoint 演示文稿</vt:lpstr>
      <vt:lpstr>PROJECT TITLE</vt:lpstr>
      <vt:lpstr>AGENDA</vt:lpstr>
      <vt:lpstr>PROBLEM	STATEMENT</vt:lpstr>
      <vt:lpstr>PROJECT	OVERVIEW</vt:lpstr>
      <vt:lpstr> OBJECTIVE: </vt:lpstr>
      <vt:lpstr>DATA COLLECTION AND PROCESSING</vt:lpstr>
      <vt:lpstr>  </vt:lpstr>
      <vt:lpstr>APPLICATIONS AND IMPACT</vt:lpstr>
      <vt:lpstr>FUTURE DIRECTION AND CONCLUSION</vt:lpstr>
      <vt:lpstr>WHO ARE THE END USERS?</vt:lpstr>
      <vt:lpstr>PowerPoint 演示文稿</vt:lpstr>
      <vt:lpstr>YOUR SOLUTION AND ITS VALUE PROPOSITION</vt:lpstr>
      <vt:lpstr>   </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vishn</cp:lastModifiedBy>
  <cp:revision>24</cp:revision>
  <dcterms:created xsi:type="dcterms:W3CDTF">2024-04-01T07:07:00Z</dcterms:created>
  <dcterms:modified xsi:type="dcterms:W3CDTF">2024-04-03T08:26:10Z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D484E1E6AE454D3B8806E13C69194251_13</vt:lpwstr>
  </property>
  <property fmtid="{D5CDD505-2E9C-101B-9397-08002B2CF9AE}" pid="5" name="KSOProductBuildVer">
    <vt:lpwstr>1033-12.2.0.13489</vt:lpwstr>
  </property>
</Properties>
</file>