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7" r:id="rId2"/>
    <p:sldId id="260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71" r:id="rId18"/>
    <p:sldId id="270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857F2-AE5B-40B0-8876-6F84CFFE4429}" v="1229" dt="2021-05-28T16:50:16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8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8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5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7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2" r:id="rId6"/>
    <p:sldLayoutId id="2147483848" r:id="rId7"/>
    <p:sldLayoutId id="2147483849" r:id="rId8"/>
    <p:sldLayoutId id="2147483850" r:id="rId9"/>
    <p:sldLayoutId id="2147483851" r:id="rId10"/>
    <p:sldLayoutId id="214748385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link-state-routing-algorith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kW6zV-040SY" TargetMode="External"/><Relationship Id="rId4" Type="http://schemas.openxmlformats.org/officeDocument/2006/relationships/hyperlink" Target="https://en.wikipedia.org/wiki/Link-state_routing_protoco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041B4A28-0B94-485A-B2AA-B4320391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8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8C12C-276E-4401-A8A3-BCA5323C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16" y="101753"/>
            <a:ext cx="10553178" cy="3846116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Link-state Routing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828D1-97CA-40C4-BCEC-EE7CBB6AD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4000" dirty="0"/>
              <a:t>Objective - 2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7A51BAA4-8682-4211-9770-C773601C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" y="57541"/>
            <a:ext cx="5753752" cy="4644808"/>
          </a:xfrm>
          <a:prstGeom prst="rect">
            <a:avLst/>
          </a:prstGeom>
        </p:spPr>
      </p:pic>
      <p:pic>
        <p:nvPicPr>
          <p:cNvPr id="9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76D2871-28B5-4EEB-AF4B-C088A7402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86" r="1" b="1"/>
          <a:stretch/>
        </p:blipFill>
        <p:spPr>
          <a:xfrm>
            <a:off x="-1356676" y="4358914"/>
            <a:ext cx="14946476" cy="6971023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027391-6D14-443B-BBFA-0BFCE4464D74}"/>
              </a:ext>
            </a:extLst>
          </p:cNvPr>
          <p:cNvSpPr txBox="1">
            <a:spLocks/>
          </p:cNvSpPr>
          <p:nvPr/>
        </p:nvSpPr>
        <p:spPr>
          <a:xfrm>
            <a:off x="1457109" y="5266642"/>
            <a:ext cx="8842786" cy="153766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200" dirty="0">
                <a:solidFill>
                  <a:schemeClr val="bg1"/>
                </a:solidFill>
                <a:ea typeface="+mj-lt"/>
                <a:cs typeface="+mj-lt"/>
              </a:rPr>
              <a:t>A Network topology which has 5 Routers is selected. The Input matrix is read from the input file, 5_routers.txt and the Network topology matrix is displayed on the Console along with the connection table of all routers.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18" name="Picture 18" descr="Text&#10;&#10;Description automatically generated">
            <a:extLst>
              <a:ext uri="{FF2B5EF4-FFF2-40B4-BE49-F238E27FC236}">
                <a16:creationId xmlns:a16="http://schemas.microsoft.com/office/drawing/2014/main" id="{955D375F-101F-4BFF-A6DF-608365AF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09" y="155792"/>
            <a:ext cx="2285739" cy="1379428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4478BEAF-94A7-4543-8419-8DC988186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874" y="152857"/>
            <a:ext cx="2151867" cy="1385300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EE55C09B-0AA6-4879-A9FD-5F3EAF503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287" y="2041286"/>
            <a:ext cx="2028825" cy="120967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7FC6FC55-F2E6-405B-BBD3-3CB658DB0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829" y="2041417"/>
            <a:ext cx="1993466" cy="1209415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4522780D-A929-48A5-9844-729A353D9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8674" y="3498937"/>
            <a:ext cx="2231721" cy="1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3E8633-A5DF-4D87-A615-A8AE331B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2" y="85464"/>
            <a:ext cx="4829045" cy="4829045"/>
          </a:xfrm>
          <a:prstGeom prst="rect">
            <a:avLst/>
          </a:prstGeom>
        </p:spPr>
      </p:pic>
      <p:pic>
        <p:nvPicPr>
          <p:cNvPr id="9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76D2871-28B5-4EEB-AF4B-C088A7402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86" r="1" b="1"/>
          <a:stretch/>
        </p:blipFill>
        <p:spPr>
          <a:xfrm>
            <a:off x="-1356676" y="4358914"/>
            <a:ext cx="14946476" cy="6971023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027391-6D14-443B-BBFA-0BFCE4464D74}"/>
              </a:ext>
            </a:extLst>
          </p:cNvPr>
          <p:cNvSpPr txBox="1">
            <a:spLocks/>
          </p:cNvSpPr>
          <p:nvPr/>
        </p:nvSpPr>
        <p:spPr>
          <a:xfrm>
            <a:off x="1530176" y="5078752"/>
            <a:ext cx="8863663" cy="18925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/>
              <a:buChar char="•"/>
            </a:pPr>
            <a:r>
              <a:rPr lang="en-GB" sz="2200" dirty="0">
                <a:solidFill>
                  <a:schemeClr val="bg1"/>
                </a:solidFill>
                <a:ea typeface="+mj-lt"/>
                <a:cs typeface="+mj-lt"/>
              </a:rPr>
              <a:t>The Source Router is selected to be 1 and the connection table of that router is displayed in the console.</a:t>
            </a:r>
            <a:endParaRPr lang="en-US"/>
          </a:p>
          <a:p>
            <a:pPr marL="342900" indent="-342900" algn="just">
              <a:buFont typeface="Arial"/>
              <a:buChar char="•"/>
            </a:pPr>
            <a:r>
              <a:rPr lang="en-GB" sz="2200" dirty="0">
                <a:solidFill>
                  <a:schemeClr val="bg1"/>
                </a:solidFill>
                <a:ea typeface="+mj-lt"/>
                <a:cs typeface="+mj-lt"/>
              </a:rPr>
              <a:t>The Destination Router is selected to be 5 and the shortest path cost from router 1 to router 5 is calculated and displayed in the console along with the shortest path taken.</a:t>
            </a:r>
            <a:endParaRPr lang="en-GB" sz="2200">
              <a:solidFill>
                <a:schemeClr val="bg1"/>
              </a:solidFill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86AB7E4-522B-49D7-9E10-20952CB05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695" y="140527"/>
            <a:ext cx="5174033" cy="43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9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76D2871-28B5-4EEB-AF4B-C088A740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>
            <a:off x="-1356676" y="4358914"/>
            <a:ext cx="14946476" cy="6971023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027391-6D14-443B-BBFA-0BFCE4464D74}"/>
              </a:ext>
            </a:extLst>
          </p:cNvPr>
          <p:cNvSpPr txBox="1">
            <a:spLocks/>
          </p:cNvSpPr>
          <p:nvPr/>
        </p:nvSpPr>
        <p:spPr>
          <a:xfrm>
            <a:off x="1540615" y="5725928"/>
            <a:ext cx="9030676" cy="102618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200" dirty="0">
                <a:solidFill>
                  <a:schemeClr val="bg1"/>
                </a:solidFill>
                <a:ea typeface="+mj-lt"/>
                <a:cs typeface="+mj-lt"/>
              </a:rPr>
              <a:t>The topology is changed by turning off the router 4 and the changed topology is displayed in the console.</a:t>
            </a:r>
            <a:endParaRPr lang="en-US" sz="2200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FF7495C-6514-4494-B191-C0EDEDB6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99" y="113909"/>
            <a:ext cx="55911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76D2871-28B5-4EEB-AF4B-C088A740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>
            <a:off x="-1356676" y="4358914"/>
            <a:ext cx="14946476" cy="6971023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027391-6D14-443B-BBFA-0BFCE4464D74}"/>
              </a:ext>
            </a:extLst>
          </p:cNvPr>
          <p:cNvSpPr txBox="1">
            <a:spLocks/>
          </p:cNvSpPr>
          <p:nvPr/>
        </p:nvSpPr>
        <p:spPr>
          <a:xfrm>
            <a:off x="1467547" y="5308395"/>
            <a:ext cx="8811471" cy="154810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200" dirty="0">
                <a:solidFill>
                  <a:schemeClr val="bg1"/>
                </a:solidFill>
                <a:ea typeface="+mj-lt"/>
                <a:cs typeface="+mj-lt"/>
              </a:rPr>
              <a:t>Again, the same Source Router is selected (router 1) and the connection table of that router is displayed in the console. </a:t>
            </a:r>
            <a:endParaRPr lang="en-US" sz="2200">
              <a:solidFill>
                <a:schemeClr val="bg1"/>
              </a:solidFill>
            </a:endParaRPr>
          </a:p>
          <a:p>
            <a:pPr algn="just"/>
            <a:r>
              <a:rPr lang="en-GB" sz="2200" dirty="0">
                <a:solidFill>
                  <a:schemeClr val="bg1"/>
                </a:solidFill>
                <a:ea typeface="+mj-lt"/>
                <a:cs typeface="+mj-lt"/>
              </a:rPr>
              <a:t>There is a change in the connection table, because the router 4 is now down.</a:t>
            </a:r>
            <a:endParaRPr lang="en-US" sz="2200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FABFFC8-16DE-49EA-AE4F-FFDEB647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432" y="82136"/>
            <a:ext cx="4782725" cy="50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8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76D2871-28B5-4EEB-AF4B-C088A740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>
            <a:off x="-1356676" y="4358914"/>
            <a:ext cx="14946476" cy="6971023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027391-6D14-443B-BBFA-0BFCE4464D74}"/>
              </a:ext>
            </a:extLst>
          </p:cNvPr>
          <p:cNvSpPr txBox="1">
            <a:spLocks/>
          </p:cNvSpPr>
          <p:nvPr/>
        </p:nvSpPr>
        <p:spPr>
          <a:xfrm>
            <a:off x="1467547" y="5256203"/>
            <a:ext cx="8811471" cy="154810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000" dirty="0">
                <a:solidFill>
                  <a:schemeClr val="bg1"/>
                </a:solidFill>
                <a:ea typeface="+mj-lt"/>
                <a:cs typeface="+mj-lt"/>
              </a:rPr>
              <a:t>Now when the Destination Router is selected to be 5, the shortest path cost from router 1 to router 5 is changed to 9 and the shortest path taken is 1 → 3 → 5 instead of 1 → 4 → 5 because the router 4 which was an intermediate router in the shortest path is now down.</a:t>
            </a:r>
            <a:endParaRPr lang="en-US" sz="2000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2D8268B-3616-4265-8127-15BE0F66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65" y="153704"/>
            <a:ext cx="57816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76D2871-28B5-4EEB-AF4B-C088A740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>
            <a:off x="-1356676" y="4358914"/>
            <a:ext cx="14946476" cy="6971023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027391-6D14-443B-BBFA-0BFCE4464D74}"/>
              </a:ext>
            </a:extLst>
          </p:cNvPr>
          <p:cNvSpPr txBox="1">
            <a:spLocks/>
          </p:cNvSpPr>
          <p:nvPr/>
        </p:nvSpPr>
        <p:spPr>
          <a:xfrm>
            <a:off x="1373602" y="5172696"/>
            <a:ext cx="8811471" cy="164204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ea typeface="+mj-lt"/>
                <a:cs typeface="+mj-lt"/>
              </a:rPr>
              <a:t>Now, if we select some router as source and router 4 as destination, we can see that it says “Destination Router is Down” when asked for the shortest distance.</a:t>
            </a:r>
          </a:p>
          <a:p>
            <a:pPr marL="342900" indent="-342900" algn="just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ea typeface="+mj-lt"/>
                <a:cs typeface="+mj-lt"/>
              </a:rPr>
              <a:t>Similarly, if we select router 4 as the source, we can see that it says “Source Router is Down” when asked for the shortest distance.</a:t>
            </a: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DE1DBE08-A643-45C3-ADC5-E5504941D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22" r="-265" b="-370"/>
          <a:stretch/>
        </p:blipFill>
        <p:spPr>
          <a:xfrm>
            <a:off x="84682" y="4106971"/>
            <a:ext cx="4653181" cy="929310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81B809B-3B4D-48CA-91AB-9BC383EE46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069" r="594" b="-345"/>
          <a:stretch/>
        </p:blipFill>
        <p:spPr>
          <a:xfrm>
            <a:off x="7522271" y="4106580"/>
            <a:ext cx="4461530" cy="92953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44B642D-7505-4E48-B2E5-BEA48FE96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1" y="72351"/>
            <a:ext cx="4580089" cy="395757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8714C80-8CDC-41B4-9A88-0CE989572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810" y="40252"/>
            <a:ext cx="4589093" cy="40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0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41B4A28-0B94-485A-B2AA-B4320391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96" b="11896"/>
          <a:stretch/>
        </p:blipFill>
        <p:spPr>
          <a:xfrm>
            <a:off x="20" y="11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8C12C-276E-4401-A8A3-BCA5323C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331" y="275186"/>
            <a:ext cx="10636683" cy="3640201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GB" sz="2600" dirty="0">
                <a:solidFill>
                  <a:schemeClr val="bg1"/>
                </a:solidFill>
                <a:ea typeface="+mj-lt"/>
                <a:cs typeface="+mj-lt"/>
              </a:rPr>
              <a:t> The Link State Routing Protocol is implemented using Dijkstra’s algorithm.</a:t>
            </a:r>
            <a:br>
              <a:rPr lang="en-GB" sz="2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GB" sz="26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en-US" sz="2600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GB" sz="2600" dirty="0">
                <a:solidFill>
                  <a:schemeClr val="bg1"/>
                </a:solidFill>
                <a:ea typeface="+mj-lt"/>
                <a:cs typeface="+mj-lt"/>
              </a:rPr>
              <a:t> It is tested against different cases including Link-Cost Change and path change, Link Failure.</a:t>
            </a:r>
            <a:br>
              <a:rPr lang="en-GB" sz="2600" dirty="0">
                <a:solidFill>
                  <a:schemeClr val="bg1"/>
                </a:solidFill>
                <a:ea typeface="+mj-lt"/>
                <a:cs typeface="+mj-lt"/>
              </a:rPr>
            </a:br>
            <a:endParaRPr lang="en-GB" sz="2600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GB" sz="2600" dirty="0">
                <a:solidFill>
                  <a:schemeClr val="bg1"/>
                </a:solidFill>
                <a:ea typeface="+mj-lt"/>
                <a:cs typeface="+mj-lt"/>
              </a:rPr>
              <a:t> This project has been tested for various number of routers like 5 routers, 10 routers, 12 routers, 15 routers, 20 routers etc.</a:t>
            </a:r>
          </a:p>
          <a:p>
            <a:pPr marL="285750" indent="-285750">
              <a:buFont typeface="Arial"/>
              <a:buChar char="•"/>
            </a:pP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E8222C-37CA-48DA-91B2-3A4275BBC362}"/>
              </a:ext>
            </a:extLst>
          </p:cNvPr>
          <p:cNvSpPr txBox="1">
            <a:spLocks/>
          </p:cNvSpPr>
          <p:nvPr/>
        </p:nvSpPr>
        <p:spPr>
          <a:xfrm>
            <a:off x="3939877" y="4337734"/>
            <a:ext cx="4305547" cy="7440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 dirty="0">
                <a:solidFill>
                  <a:schemeClr val="bg1"/>
                </a:solidFill>
                <a:ea typeface="+mj-lt"/>
                <a:cs typeface="+mj-lt"/>
              </a:rPr>
              <a:t>Result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3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41B4A28-0B94-485A-B2AA-B4320391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9" b="7689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8C12C-276E-4401-A8A3-BCA5323C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810" y="1049295"/>
            <a:ext cx="10521862" cy="349121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285750" indent="-285750">
              <a:buFont typeface="Arial"/>
              <a:buChar char="•"/>
            </a:pPr>
            <a:r>
              <a:rPr lang="en-GB" sz="3200" dirty="0">
                <a:ea typeface="+mj-lt"/>
                <a:cs typeface="+mj-lt"/>
                <a:hlinkClick r:id="rId3"/>
              </a:rPr>
              <a:t>https://www.javatpoint.com/link-state-routing-algorithm</a:t>
            </a:r>
            <a:br>
              <a:rPr lang="en-GB" sz="3200" dirty="0">
                <a:ea typeface="+mj-lt"/>
                <a:cs typeface="+mj-lt"/>
              </a:rPr>
            </a:br>
            <a:endParaRPr lang="en-GB" sz="320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>
                <a:ea typeface="+mj-lt"/>
                <a:cs typeface="+mj-lt"/>
                <a:hlinkClick r:id="rId4"/>
              </a:rPr>
              <a:t>https://en.wikipedia.org/wiki/Link-state_routing_protocol</a:t>
            </a:r>
            <a:br>
              <a:rPr lang="en-GB" sz="3200" dirty="0">
                <a:ea typeface="+mj-lt"/>
                <a:cs typeface="+mj-lt"/>
              </a:rPr>
            </a:br>
            <a:endParaRPr lang="en-US" sz="320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GB" sz="3200" dirty="0">
                <a:ea typeface="+mj-lt"/>
                <a:cs typeface="+mj-lt"/>
                <a:hlinkClick r:id="rId5"/>
              </a:rPr>
              <a:t>https://www.youtube.com/watch?v=kW6zV-040SY</a:t>
            </a:r>
            <a:endParaRPr lang="en-US" sz="3200" dirty="0">
              <a:ea typeface="+mj-lt"/>
              <a:cs typeface="+mj-lt"/>
            </a:endParaRPr>
          </a:p>
          <a:p>
            <a:endParaRPr lang="en-US" sz="3200" dirty="0">
              <a:ea typeface="+mj-lt"/>
              <a:cs typeface="+mj-lt"/>
            </a:endParaRPr>
          </a:p>
          <a:p>
            <a:pPr marL="285750" indent="-285750">
              <a:lnSpc>
                <a:spcPct val="150000"/>
              </a:lnSpc>
              <a:spcBef>
                <a:spcPts val="2000"/>
              </a:spcBef>
              <a:buFont typeface="Arial,Sans-Serif"/>
              <a:buChar char="•"/>
            </a:pPr>
            <a:endParaRPr lang="en-US" sz="3200" dirty="0">
              <a:ea typeface="+mj-lt"/>
              <a:cs typeface="+mj-lt"/>
            </a:endParaRPr>
          </a:p>
          <a:p>
            <a:pPr marL="457200" indent="-457200">
              <a:buFont typeface="Arial"/>
              <a:buChar char="•"/>
            </a:pPr>
            <a:endParaRPr lang="en-GB" sz="3200" dirty="0">
              <a:ea typeface="+mj-lt"/>
              <a:cs typeface="+mj-lt"/>
            </a:endParaRP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5319A4-E2CE-44D0-9AF4-3F5E5285BE3B}"/>
              </a:ext>
            </a:extLst>
          </p:cNvPr>
          <p:cNvSpPr txBox="1">
            <a:spLocks/>
          </p:cNvSpPr>
          <p:nvPr/>
        </p:nvSpPr>
        <p:spPr>
          <a:xfrm>
            <a:off x="3950315" y="4901405"/>
            <a:ext cx="4305547" cy="7440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 dirty="0">
                <a:ea typeface="+mj-lt"/>
                <a:cs typeface="+mj-lt"/>
              </a:rPr>
              <a:t>References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59711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ndoor, light&#10;&#10;Description automatically generated">
            <a:extLst>
              <a:ext uri="{FF2B5EF4-FFF2-40B4-BE49-F238E27FC236}">
                <a16:creationId xmlns:a16="http://schemas.microsoft.com/office/drawing/2014/main" id="{041B4A28-0B94-485A-B2AA-B4320391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2498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C12C-276E-4401-A8A3-BCA5323C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sz="10800">
                <a:solidFill>
                  <a:schemeClr val="bg1"/>
                </a:solidFill>
              </a:rPr>
              <a:t>Thank You</a:t>
            </a:r>
            <a:endParaRPr lang="en-US" sz="10800">
              <a:solidFill>
                <a:schemeClr val="bg1"/>
              </a:solidFill>
            </a:endParaRP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D6A24D25-9B63-4502-9FE1-F326FCDF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72" y="3188262"/>
            <a:ext cx="4549035" cy="3665169"/>
          </a:xfrm>
          <a:prstGeom prst="rect">
            <a:avLst/>
          </a:prstGeom>
        </p:spPr>
      </p:pic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40C7784-26A4-429D-B3E8-A0EE862B0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86" r="1" b="1"/>
          <a:stretch/>
        </p:blipFill>
        <p:spPr>
          <a:xfrm rot="8640000">
            <a:off x="-1587492" y="-1515015"/>
            <a:ext cx="6982013" cy="5707982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830FD4-5829-4D4F-AF07-AB33E347310B}"/>
              </a:ext>
            </a:extLst>
          </p:cNvPr>
          <p:cNvSpPr txBox="1">
            <a:spLocks/>
          </p:cNvSpPr>
          <p:nvPr/>
        </p:nvSpPr>
        <p:spPr>
          <a:xfrm>
            <a:off x="100122" y="1341824"/>
            <a:ext cx="5105858" cy="252930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D29176-622B-4A5B-A002-2E2DB27EE3D0}"/>
              </a:ext>
            </a:extLst>
          </p:cNvPr>
          <p:cNvSpPr txBox="1">
            <a:spLocks/>
          </p:cNvSpPr>
          <p:nvPr/>
        </p:nvSpPr>
        <p:spPr>
          <a:xfrm>
            <a:off x="6826682" y="78562"/>
            <a:ext cx="5119057" cy="6787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lnSpc>
                <a:spcPct val="150000"/>
              </a:lnSpc>
            </a:pPr>
            <a:r>
              <a:rPr lang="en-US" sz="3200" b="1" dirty="0">
                <a:ea typeface="+mn-lt"/>
                <a:cs typeface="+mn-lt"/>
              </a:rPr>
              <a:t>Link State Routing also known as shortest path first algorithm.</a:t>
            </a:r>
            <a:endParaRPr lang="en-US" sz="3200" b="1"/>
          </a:p>
          <a:p>
            <a:pPr marL="457200" lvl="1" indent="-457200" algn="just">
              <a:lnSpc>
                <a:spcPct val="150000"/>
              </a:lnSpc>
            </a:pPr>
            <a:r>
              <a:rPr lang="en-US" sz="3200" b="1" dirty="0">
                <a:ea typeface="+mn-lt"/>
                <a:cs typeface="+mn-lt"/>
              </a:rPr>
              <a:t>The shortest path to a destination is not necessarily the path with the least number of hops. </a:t>
            </a:r>
          </a:p>
          <a:p>
            <a:pPr marL="457200" lvl="1" indent="-457200" algn="just">
              <a:lnSpc>
                <a:spcPct val="150000"/>
              </a:lnSpc>
            </a:pPr>
            <a:r>
              <a:rPr lang="en-US" sz="3200" b="1" dirty="0">
                <a:ea typeface="+mn-lt"/>
                <a:cs typeface="+mn-lt"/>
              </a:rPr>
              <a:t>In link state routing, each node has a complete map of the topology.</a:t>
            </a:r>
            <a:endParaRPr lang="en-GB" sz="3200" b="1">
              <a:ea typeface="+mn-lt"/>
              <a:cs typeface="+mn-lt"/>
            </a:endParaRPr>
          </a:p>
          <a:p>
            <a:pPr marL="457200" lvl="1" indent="-457200" algn="just">
              <a:lnSpc>
                <a:spcPct val="150000"/>
              </a:lnSpc>
            </a:pPr>
            <a:r>
              <a:rPr lang="en-US" sz="3200" b="1" dirty="0">
                <a:ea typeface="+mn-lt"/>
                <a:cs typeface="+mn-lt"/>
              </a:rPr>
              <a:t>If a node fails, each node can calculate the new route.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57111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40C7784-26A4-429D-B3E8-A0EE862B0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 rot="8640000">
            <a:off x="-1587492" y="-1515015"/>
            <a:ext cx="6982013" cy="5707982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830FD4-5829-4D4F-AF07-AB33E347310B}"/>
              </a:ext>
            </a:extLst>
          </p:cNvPr>
          <p:cNvSpPr txBox="1">
            <a:spLocks/>
          </p:cNvSpPr>
          <p:nvPr/>
        </p:nvSpPr>
        <p:spPr>
          <a:xfrm>
            <a:off x="100122" y="1341824"/>
            <a:ext cx="5105858" cy="252930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D29176-622B-4A5B-A002-2E2DB27EE3D0}"/>
              </a:ext>
            </a:extLst>
          </p:cNvPr>
          <p:cNvSpPr txBox="1">
            <a:spLocks/>
          </p:cNvSpPr>
          <p:nvPr/>
        </p:nvSpPr>
        <p:spPr>
          <a:xfrm>
            <a:off x="5657588" y="443904"/>
            <a:ext cx="5755795" cy="6296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Link State routing protocols do not view networks in terms of adjacent routers and hop counts, but they build a comprehensive view of the overall network which fully describes the all the possible routes along with their costs.</a:t>
            </a:r>
          </a:p>
          <a:p>
            <a:pPr marL="0" indent="0">
              <a:lnSpc>
                <a:spcPct val="100000"/>
              </a:lnSpc>
              <a:spcBef>
                <a:spcPts val="2000"/>
              </a:spcBef>
              <a:buNone/>
            </a:pPr>
            <a:r>
              <a:rPr lang="en-US" b="1" dirty="0">
                <a:ea typeface="+mn-lt"/>
                <a:cs typeface="+mn-lt"/>
              </a:rPr>
              <a:t>Link state routers has two phases: </a:t>
            </a:r>
          </a:p>
          <a:p>
            <a:pPr>
              <a:lnSpc>
                <a:spcPct val="10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First - Reliable flooding which tells all the routers about the local topology.</a:t>
            </a:r>
            <a:endParaRPr lang="en-GB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Second - Path calculation (Dijkstra's algorithm) to calculate best path over complete network.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0649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40C7784-26A4-429D-B3E8-A0EE862B0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 rot="10560000">
            <a:off x="-627699" y="-4770279"/>
            <a:ext cx="13453792" cy="7231982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830FD4-5829-4D4F-AF07-AB33E347310B}"/>
              </a:ext>
            </a:extLst>
          </p:cNvPr>
          <p:cNvSpPr txBox="1">
            <a:spLocks/>
          </p:cNvSpPr>
          <p:nvPr/>
        </p:nvSpPr>
        <p:spPr>
          <a:xfrm>
            <a:off x="851685" y="423251"/>
            <a:ext cx="10178897" cy="112703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b="1" dirty="0">
                <a:solidFill>
                  <a:schemeClr val="bg1"/>
                </a:solidFill>
                <a:ea typeface="+mj-lt"/>
                <a:cs typeface="+mj-lt"/>
              </a:rPr>
              <a:t>Link State Routing Protocol Process</a:t>
            </a: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D29176-622B-4A5B-A002-2E2DB27EE3D0}"/>
              </a:ext>
            </a:extLst>
          </p:cNvPr>
          <p:cNvSpPr txBox="1">
            <a:spLocks/>
          </p:cNvSpPr>
          <p:nvPr/>
        </p:nvSpPr>
        <p:spPr>
          <a:xfrm>
            <a:off x="281836" y="2291494"/>
            <a:ext cx="11632587" cy="4616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6450" lvl="1" indent="-342900" algn="just">
              <a:lnSpc>
                <a:spcPct val="150000"/>
              </a:lnSpc>
              <a:spcBef>
                <a:spcPts val="600"/>
              </a:spcBef>
              <a:buFont typeface="Arial"/>
            </a:pPr>
            <a:r>
              <a:rPr lang="en-US" sz="3000" b="1" dirty="0">
                <a:ea typeface="+mn-lt"/>
                <a:cs typeface="+mn-lt"/>
              </a:rPr>
              <a:t>The routers learn about the directly connected networks. </a:t>
            </a:r>
          </a:p>
          <a:p>
            <a:pPr marL="806450" lvl="1" indent="-342900" algn="just">
              <a:lnSpc>
                <a:spcPct val="150000"/>
              </a:lnSpc>
              <a:spcBef>
                <a:spcPts val="600"/>
              </a:spcBef>
              <a:buFont typeface="Arial"/>
            </a:pPr>
            <a:r>
              <a:rPr lang="en-US" sz="3000" b="1" dirty="0">
                <a:ea typeface="+mn-lt"/>
                <a:cs typeface="+mn-lt"/>
              </a:rPr>
              <a:t>Routers exchange hello packets to neighbors – To discover neighbors that use the same link state routing protocol on its link. </a:t>
            </a:r>
          </a:p>
          <a:p>
            <a:pPr marL="806450" lvl="1" indent="-342900" algn="just">
              <a:lnSpc>
                <a:spcPct val="150000"/>
              </a:lnSpc>
              <a:spcBef>
                <a:spcPts val="600"/>
              </a:spcBef>
              <a:buFont typeface="Arial"/>
            </a:pPr>
            <a:r>
              <a:rPr lang="en-US" sz="3000" b="1" dirty="0">
                <a:ea typeface="+mn-lt"/>
                <a:cs typeface="+mn-lt"/>
              </a:rPr>
              <a:t>Routers then build Link State Packets (Link State Packets contains the link id, link state, cost).</a:t>
            </a:r>
          </a:p>
          <a:p>
            <a:pPr marL="806450" lvl="1" indent="-342900" algn="just">
              <a:lnSpc>
                <a:spcPct val="150000"/>
              </a:lnSpc>
              <a:spcBef>
                <a:spcPts val="600"/>
              </a:spcBef>
              <a:buFont typeface="Arial"/>
            </a:pPr>
            <a:r>
              <a:rPr lang="en-US" sz="3000" b="1" dirty="0">
                <a:ea typeface="+mn-lt"/>
                <a:cs typeface="+mn-lt"/>
              </a:rPr>
              <a:t>Routers then flood LSPs to all neighbors. </a:t>
            </a:r>
          </a:p>
          <a:p>
            <a:pPr marL="806450" lvl="1" indent="-342900" algn="just">
              <a:lnSpc>
                <a:spcPct val="150000"/>
              </a:lnSpc>
              <a:spcBef>
                <a:spcPts val="600"/>
              </a:spcBef>
              <a:buFont typeface="Arial"/>
            </a:pPr>
            <a:r>
              <a:rPr lang="en-US" sz="3000" b="1" dirty="0">
                <a:ea typeface="+mn-lt"/>
                <a:cs typeface="+mn-lt"/>
              </a:rPr>
              <a:t>Routers calculate the best path to each destination with the help of the LSP database to build the network topology.</a:t>
            </a:r>
            <a:endParaRPr lang="en-GB" sz="30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040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40C7784-26A4-429D-B3E8-A0EE862B0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 rot="10560000">
            <a:off x="-627699" y="-4770279"/>
            <a:ext cx="13453792" cy="7231982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830FD4-5829-4D4F-AF07-AB33E347310B}"/>
              </a:ext>
            </a:extLst>
          </p:cNvPr>
          <p:cNvSpPr txBox="1">
            <a:spLocks/>
          </p:cNvSpPr>
          <p:nvPr/>
        </p:nvSpPr>
        <p:spPr>
          <a:xfrm>
            <a:off x="2657521" y="590264"/>
            <a:ext cx="9072432" cy="10679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ea typeface="+mj-lt"/>
                <a:cs typeface="+mj-lt"/>
              </a:rPr>
              <a:t>Dijkstra's Algorithm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D29176-622B-4A5B-A002-2E2DB27EE3D0}"/>
              </a:ext>
            </a:extLst>
          </p:cNvPr>
          <p:cNvSpPr txBox="1">
            <a:spLocks/>
          </p:cNvSpPr>
          <p:nvPr/>
        </p:nvSpPr>
        <p:spPr>
          <a:xfrm>
            <a:off x="1430056" y="2792536"/>
            <a:ext cx="9920697" cy="4845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0"/>
              </a:spcBef>
              <a:buFont typeface="Arial"/>
            </a:pPr>
            <a:r>
              <a:rPr lang="en-US" b="1" dirty="0">
                <a:ea typeface="+mn-lt"/>
                <a:cs typeface="+mn-lt"/>
              </a:rPr>
              <a:t>It is also called as the single source shortest path algorithm. </a:t>
            </a:r>
          </a:p>
          <a:p>
            <a:pPr>
              <a:lnSpc>
                <a:spcPct val="100000"/>
              </a:lnSpc>
              <a:spcBef>
                <a:spcPts val="2000"/>
              </a:spcBef>
              <a:buFont typeface="Arial"/>
            </a:pPr>
            <a:r>
              <a:rPr lang="en-US" b="1" dirty="0">
                <a:ea typeface="+mn-lt"/>
                <a:cs typeface="+mn-lt"/>
              </a:rPr>
              <a:t>It is one of the classic examples of the application of greedy programming technique.</a:t>
            </a:r>
          </a:p>
          <a:p>
            <a:pPr>
              <a:lnSpc>
                <a:spcPct val="100000"/>
              </a:lnSpc>
              <a:spcBef>
                <a:spcPts val="2000"/>
              </a:spcBef>
              <a:buFont typeface="Arial"/>
            </a:pPr>
            <a:r>
              <a:rPr lang="en-US" b="1" dirty="0">
                <a:ea typeface="+mn-lt"/>
                <a:cs typeface="+mn-lt"/>
              </a:rPr>
              <a:t>Dijkstra’s algorithm finds the shortest paths to a graph's vertices in order of their distance from a given source.</a:t>
            </a:r>
          </a:p>
          <a:p>
            <a:pPr>
              <a:lnSpc>
                <a:spcPct val="100000"/>
              </a:lnSpc>
              <a:spcBef>
                <a:spcPts val="2000"/>
              </a:spcBef>
              <a:buFont typeface="Arial"/>
            </a:pPr>
            <a:r>
              <a:rPr lang="en-US" b="1" dirty="0">
                <a:ea typeface="+mn-lt"/>
                <a:cs typeface="+mn-lt"/>
              </a:rPr>
              <a:t>It finds the shortest path from the source to a vertex nearest to it, then to a second nearest and so on.</a:t>
            </a:r>
            <a:endParaRPr lang="en-GB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248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40C7784-26A4-429D-B3E8-A0EE862B0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 rot="10560000">
            <a:off x="-627699" y="-4770279"/>
            <a:ext cx="13453792" cy="7231982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830FD4-5829-4D4F-AF07-AB33E347310B}"/>
              </a:ext>
            </a:extLst>
          </p:cNvPr>
          <p:cNvSpPr txBox="1">
            <a:spLocks/>
          </p:cNvSpPr>
          <p:nvPr/>
        </p:nvSpPr>
        <p:spPr>
          <a:xfrm>
            <a:off x="2657521" y="590264"/>
            <a:ext cx="9072432" cy="10679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ea typeface="+mj-lt"/>
                <a:cs typeface="+mj-lt"/>
              </a:rPr>
              <a:t>Dijkstra's Algorithm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D29176-622B-4A5B-A002-2E2DB27EE3D0}"/>
              </a:ext>
            </a:extLst>
          </p:cNvPr>
          <p:cNvSpPr txBox="1">
            <a:spLocks/>
          </p:cNvSpPr>
          <p:nvPr/>
        </p:nvSpPr>
        <p:spPr>
          <a:xfrm>
            <a:off x="1054275" y="2646399"/>
            <a:ext cx="10912340" cy="4845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Notations used: </a:t>
            </a:r>
            <a:endParaRPr lang="en-US" b="1" dirty="0"/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 c(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, j): Link cost from node 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 to node j. If 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 and j nodes are not directly linked, then c(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, j) = ∞. 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 D(v): It defines the cost of the path from source code to destination v that has the least cost currently. </a:t>
            </a:r>
            <a:endParaRPr lang="en-US" b="1"/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 P(v): It defines the previous node (neighbor of v) along with the current least-cost path from source to v. </a:t>
            </a:r>
            <a:endParaRPr lang="en-US" b="1"/>
          </a:p>
          <a:p>
            <a:pPr>
              <a:lnSpc>
                <a:spcPct val="100000"/>
              </a:lnSpc>
              <a:spcBef>
                <a:spcPts val="2000"/>
              </a:spcBef>
              <a:buFont typeface="Arial"/>
            </a:pPr>
            <a:r>
              <a:rPr lang="en-US" b="1" dirty="0">
                <a:ea typeface="+mn-lt"/>
                <a:cs typeface="+mn-lt"/>
              </a:rPr>
              <a:t> N: It is the total number of nodes available in the network.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511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D40C7784-26A4-429D-B3E8-A0EE862B0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6" r="1" b="1"/>
          <a:stretch/>
        </p:blipFill>
        <p:spPr>
          <a:xfrm rot="10560000">
            <a:off x="-627699" y="-4770279"/>
            <a:ext cx="13453792" cy="7231982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830FD4-5829-4D4F-AF07-AB33E347310B}"/>
              </a:ext>
            </a:extLst>
          </p:cNvPr>
          <p:cNvSpPr txBox="1">
            <a:spLocks/>
          </p:cNvSpPr>
          <p:nvPr/>
        </p:nvSpPr>
        <p:spPr>
          <a:xfrm>
            <a:off x="2657521" y="590264"/>
            <a:ext cx="9072432" cy="10679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ea typeface="+mj-lt"/>
                <a:cs typeface="+mj-lt"/>
              </a:rPr>
              <a:t>Dijkstra's Algorithm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F52A6C2-3851-4CF5-A9E0-AE7D48B9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" y="2844125"/>
            <a:ext cx="5840130" cy="30695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C80D62A-34EA-4FA4-B399-BB3EB4E6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664" y="2843733"/>
            <a:ext cx="5086480" cy="30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C12C-276E-4401-A8A3-BCA5323C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222" y="1345"/>
            <a:ext cx="5168365" cy="408163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dirty="0"/>
              <a:t>Advantages of Link-state Routing Protocol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06DFFE"/>
          </a:solidFill>
          <a:ln w="38100" cap="rnd">
            <a:solidFill>
              <a:srgbClr val="06DF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41B4A28-0B94-485A-B2AA-B4320391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5" r="16655"/>
          <a:stretch/>
        </p:blipFill>
        <p:spPr>
          <a:xfrm>
            <a:off x="5367730" y="10"/>
            <a:ext cx="682274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BE5680-61A8-4A84-A458-F94F9D0B29E7}"/>
              </a:ext>
            </a:extLst>
          </p:cNvPr>
          <p:cNvSpPr txBox="1">
            <a:spLocks/>
          </p:cNvSpPr>
          <p:nvPr/>
        </p:nvSpPr>
        <p:spPr>
          <a:xfrm>
            <a:off x="6352353" y="1407610"/>
            <a:ext cx="5755795" cy="500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Router can independently determine the shortest path to every network.</a:t>
            </a:r>
          </a:p>
          <a:p>
            <a:pPr>
              <a:lnSpc>
                <a:spcPct val="12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Smaller routing tables.</a:t>
            </a:r>
          </a:p>
          <a:p>
            <a:pPr>
              <a:lnSpc>
                <a:spcPct val="12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A periodic/ event driven routing updates. </a:t>
            </a:r>
          </a:p>
          <a:p>
            <a:pPr>
              <a:lnSpc>
                <a:spcPct val="12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Faster convergence. </a:t>
            </a:r>
          </a:p>
        </p:txBody>
      </p:sp>
    </p:spTree>
    <p:extLst>
      <p:ext uri="{BB962C8B-B14F-4D97-AF65-F5344CB8AC3E}">
        <p14:creationId xmlns:p14="http://schemas.microsoft.com/office/powerpoint/2010/main" val="335869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8C12C-276E-4401-A8A3-BCA5323C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222" y="1345"/>
            <a:ext cx="5168365" cy="408163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dirty="0"/>
              <a:t>Disadvantages of Link-state Routing Protocol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06DFFE"/>
          </a:solidFill>
          <a:ln w="38100" cap="rnd">
            <a:solidFill>
              <a:srgbClr val="06DFF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41B4A28-0B94-485A-B2AA-B4320391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5" r="16655"/>
          <a:stretch/>
        </p:blipFill>
        <p:spPr>
          <a:xfrm>
            <a:off x="5367730" y="10"/>
            <a:ext cx="682274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BE5680-61A8-4A84-A458-F94F9D0B29E7}"/>
              </a:ext>
            </a:extLst>
          </p:cNvPr>
          <p:cNvSpPr txBox="1">
            <a:spLocks/>
          </p:cNvSpPr>
          <p:nvPr/>
        </p:nvSpPr>
        <p:spPr>
          <a:xfrm>
            <a:off x="6341915" y="1157089"/>
            <a:ext cx="5755795" cy="500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Link State Routing Protocol require higher processing power when compared Distance Vector Protocols. </a:t>
            </a:r>
          </a:p>
          <a:p>
            <a:pPr>
              <a:lnSpc>
                <a:spcPct val="15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Link State Routing Protocol require more memory. </a:t>
            </a:r>
          </a:p>
          <a:p>
            <a:pPr>
              <a:lnSpc>
                <a:spcPct val="150000"/>
              </a:lnSpc>
              <a:spcBef>
                <a:spcPts val="2000"/>
              </a:spcBef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Initial flooding may degrade the performance of the network. </a:t>
            </a:r>
          </a:p>
        </p:txBody>
      </p:sp>
    </p:spTree>
    <p:extLst>
      <p:ext uri="{BB962C8B-B14F-4D97-AF65-F5344CB8AC3E}">
        <p14:creationId xmlns:p14="http://schemas.microsoft.com/office/powerpoint/2010/main" val="420459744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SketchyVTI</vt:lpstr>
      <vt:lpstr>Link-state Routing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Link-state Routing Protocol</vt:lpstr>
      <vt:lpstr>Disadvantages of Link-state Routing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The Link State Routing Protocol is implemented using Dijkstra’s algorithm.    It is tested against different cases including Link-Cost Change and path change, Link Failure.   This project has been tested for various number of routers like 5 routers, 10 routers, 12 routers, 15 routers, 20 routers etc. </vt:lpstr>
      <vt:lpstr>https://www.javatpoint.com/link-state-routing-algorithm  https://en.wikipedia.org/wiki/Link-state_routing_protocol  https://www.youtube.com/watch?v=kW6zV-040SY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574</cp:revision>
  <dcterms:created xsi:type="dcterms:W3CDTF">2021-05-28T14:09:15Z</dcterms:created>
  <dcterms:modified xsi:type="dcterms:W3CDTF">2021-05-28T16:51:23Z</dcterms:modified>
</cp:coreProperties>
</file>