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sldIdLst>
    <p:sldId id="256"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24" autoAdjust="0"/>
  </p:normalViewPr>
  <p:slideViewPr>
    <p:cSldViewPr>
      <p:cViewPr varScale="1">
        <p:scale>
          <a:sx n="51" d="100"/>
          <a:sy n="51" d="100"/>
        </p:scale>
        <p:origin x="-116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E8B42-C29A-4732-96BB-8518FF9830EE}" type="datetimeFigureOut">
              <a:rPr lang="zh-CN" altLang="en-US" smtClean="0"/>
              <a:t>2016/12/2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BF3919-EEBF-4009-92B9-8B6C9B83C540}" type="slidenum">
              <a:rPr lang="zh-CN" altLang="en-US" smtClean="0"/>
              <a:t>‹#›</a:t>
            </a:fld>
            <a:endParaRPr lang="zh-CN" altLang="en-US"/>
          </a:p>
        </p:txBody>
      </p:sp>
    </p:spTree>
    <p:extLst>
      <p:ext uri="{BB962C8B-B14F-4D97-AF65-F5344CB8AC3E}">
        <p14:creationId xmlns:p14="http://schemas.microsoft.com/office/powerpoint/2010/main" val="17550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C850D72-E6CC-467F-89F5-88B3BC00C0C0}" type="slidenum">
              <a:rPr lang="zh-CN" altLang="en-US" smtClean="0"/>
              <a:pPr/>
              <a:t>4</a:t>
            </a:fld>
            <a:endParaRPr lang="zh-CN" altLang="en-US"/>
          </a:p>
        </p:txBody>
      </p:sp>
    </p:spTree>
    <p:extLst>
      <p:ext uri="{BB962C8B-B14F-4D97-AF65-F5344CB8AC3E}">
        <p14:creationId xmlns:p14="http://schemas.microsoft.com/office/powerpoint/2010/main" val="39771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DFFD006-AE1B-42BC-AC02-55BCB23EC6A3}" type="slidenum">
              <a:rPr lang="en-US" altLang="zh-CN"/>
              <a:pPr/>
              <a:t>11</a:t>
            </a:fld>
            <a:endParaRPr lang="en-US" altLang="zh-CN"/>
          </a:p>
        </p:txBody>
      </p:sp>
      <p:sp>
        <p:nvSpPr>
          <p:cNvPr id="274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r"/>
            <a:fld id="{AB9889D5-39F4-4537-A068-0648D5812194}" type="slidenum">
              <a:rPr kumimoji="0" lang="en-US" altLang="zh-CN" sz="1200" b="0"/>
              <a:pPr algn="r"/>
              <a:t>11</a:t>
            </a:fld>
            <a:endParaRPr kumimoji="0" lang="en-US" altLang="zh-CN" sz="1200" b="0"/>
          </a:p>
        </p:txBody>
      </p:sp>
      <p:sp>
        <p:nvSpPr>
          <p:cNvPr id="274435" name="Rectangle 2"/>
          <p:cNvSpPr>
            <a:spLocks noGrp="1" noRot="1" noChangeAspect="1" noChangeArrowheads="1" noTextEdit="1"/>
          </p:cNvSpPr>
          <p:nvPr>
            <p:ph type="sldImg"/>
          </p:nvPr>
        </p:nvSpPr>
        <p:spPr>
          <a:xfrm>
            <a:off x="3429000" y="2400300"/>
            <a:ext cx="0" cy="0"/>
          </a:xfrm>
          <a:ln/>
        </p:spPr>
      </p:sp>
      <p:sp>
        <p:nvSpPr>
          <p:cNvPr id="274436" name="Rectangle 3"/>
          <p:cNvSpPr>
            <a:spLocks noGrp="1" noChangeArrowheads="1"/>
          </p:cNvSpPr>
          <p:nvPr>
            <p:ph type="body" idx="1"/>
          </p:nvPr>
        </p:nvSpPr>
        <p:spPr>
          <a:xfrm>
            <a:off x="914400" y="6262688"/>
            <a:ext cx="1403350" cy="274637"/>
          </a:xfr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9" name="副标题 8"/>
          <p:cNvSpPr>
            <a:spLocks noGrp="1"/>
          </p:cNvSpPr>
          <p:nvPr>
            <p:ph type="subTitle" idx="1"/>
          </p:nvPr>
        </p:nvSpPr>
        <p:spPr>
          <a:xfrm>
            <a:off x="2286000" y="5003322"/>
            <a:ext cx="6172200" cy="1371600"/>
          </a:xfrm>
        </p:spPr>
        <p:txBody>
          <a:bodyPr>
            <a:normAutofit/>
          </a:bodyPr>
          <a:lstStyle>
            <a:lvl1pPr marL="0" indent="0" algn="ctr">
              <a:buNone/>
              <a:defRPr sz="2800" b="1">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dirty="0" smtClean="0"/>
              <a:t>单击此处编辑母版副标题样式</a:t>
            </a:r>
            <a:endParaRPr kumimoji="0" lang="en-US" dirty="0"/>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a:solidFill>
                <a:prstClr val="white"/>
              </a:solidFill>
            </a:endParaRPr>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a:solidFill>
                <a:prstClr val="white"/>
              </a:solidFill>
            </a:endParaRPr>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a:solidFill>
                <a:prstClr val="white"/>
              </a:solidFill>
            </a:endParaRPr>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a:solidFill>
                <a:prstClr val="white"/>
              </a:solidFill>
            </a:endParaRPr>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13" name="标题 12"/>
          <p:cNvSpPr>
            <a:spLocks noGrp="1"/>
          </p:cNvSpPr>
          <p:nvPr>
            <p:ph type="title"/>
          </p:nvPr>
        </p:nvSpPr>
        <p:spPr>
          <a:xfrm>
            <a:off x="1594749" y="2759476"/>
            <a:ext cx="7467600" cy="669524"/>
          </a:xfrm>
        </p:spPr>
        <p:txBody>
          <a:bodyPr/>
          <a:lstStyle/>
          <a:p>
            <a:r>
              <a:rPr lang="zh-CN" altLang="en-US" dirty="0" smtClean="0"/>
              <a:t>单击此处编辑母版标题样式</a:t>
            </a:r>
            <a:endParaRPr lang="zh-CN" altLang="en-US" dirty="0"/>
          </a:p>
        </p:txBody>
      </p:sp>
      <p:sp>
        <p:nvSpPr>
          <p:cNvPr id="30" name="页脚占位符 1"/>
          <p:cNvSpPr>
            <a:spLocks noGrp="1"/>
          </p:cNvSpPr>
          <p:nvPr>
            <p:ph type="ftr" sz="quarter" idx="3"/>
          </p:nvPr>
        </p:nvSpPr>
        <p:spPr>
          <a:xfrm>
            <a:off x="7236296" y="6525344"/>
            <a:ext cx="1836248" cy="476672"/>
          </a:xfrm>
          <a:prstGeom prst="rect">
            <a:avLst/>
          </a:prstGeom>
        </p:spPr>
        <p:txBody>
          <a:bodyPr/>
          <a:lstStyle>
            <a:lvl1pPr>
              <a:defRPr sz="1400">
                <a:solidFill>
                  <a:schemeClr val="accent5">
                    <a:lumMod val="75000"/>
                  </a:schemeClr>
                </a:solidFill>
              </a:defRPr>
            </a:lvl1pPr>
          </a:lstStyle>
          <a:p>
            <a:r>
              <a:rPr lang="zh-CN" altLang="en-US" dirty="0" smtClean="0">
                <a:solidFill>
                  <a:srgbClr val="AEBAD5">
                    <a:lumMod val="75000"/>
                  </a:srgbClr>
                </a:solidFill>
              </a:rPr>
              <a:t>信息工程学院    王莉</a:t>
            </a:r>
            <a:endParaRPr lang="en-US" altLang="zh-CN" dirty="0">
              <a:solidFill>
                <a:srgbClr val="AEBAD5">
                  <a:lumMod val="75000"/>
                </a:srgbClr>
              </a:solidFill>
            </a:endParaRPr>
          </a:p>
        </p:txBody>
      </p:sp>
      <p:sp>
        <p:nvSpPr>
          <p:cNvPr id="31"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400">
                <a:solidFill>
                  <a:schemeClr val="accent5">
                    <a:lumMod val="75000"/>
                  </a:schemeClr>
                </a:solidFill>
              </a:defRPr>
            </a:lvl1pPr>
          </a:lstStyle>
          <a:p>
            <a:fld id="{763D45D6-4B36-4D0C-8BF4-72A6353E4C95}" type="slidenum">
              <a:rPr lang="zh-CN" altLang="en-US" smtClean="0">
                <a:solidFill>
                  <a:srgbClr val="AEBAD5">
                    <a:lumMod val="75000"/>
                  </a:srgbClr>
                </a:solidFill>
              </a:rPr>
              <a:pPr/>
              <a:t>‹#›</a:t>
            </a:fld>
            <a:endParaRPr lang="zh-CN" altLang="en-US" dirty="0">
              <a:solidFill>
                <a:srgbClr val="AEBAD5">
                  <a:lumMod val="75000"/>
                </a:srgbClr>
              </a:solidFill>
            </a:endParaRPr>
          </a:p>
        </p:txBody>
      </p:sp>
    </p:spTree>
    <p:extLst>
      <p:ext uri="{BB962C8B-B14F-4D97-AF65-F5344CB8AC3E}">
        <p14:creationId xmlns:p14="http://schemas.microsoft.com/office/powerpoint/2010/main" val="10121522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11671"/>
            <a:ext cx="7467600" cy="581025"/>
          </a:xfrm>
        </p:spPr>
        <p:txBody>
          <a:bodyPr>
            <a:normAutofit/>
          </a:bodyPr>
          <a:lstStyle>
            <a:lvl1pPr algn="l">
              <a:defRPr sz="3200" b="1">
                <a:solidFill>
                  <a:schemeClr val="accent5">
                    <a:lumMod val="50000"/>
                  </a:schemeClr>
                </a:solidFill>
              </a:defRPr>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179512" y="980728"/>
            <a:ext cx="8640960" cy="5688632"/>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6" name="页脚占位符 1"/>
          <p:cNvSpPr>
            <a:spLocks noGrp="1"/>
          </p:cNvSpPr>
          <p:nvPr>
            <p:ph type="ftr" sz="quarter" idx="3"/>
          </p:nvPr>
        </p:nvSpPr>
        <p:spPr>
          <a:xfrm>
            <a:off x="6732240" y="6525344"/>
            <a:ext cx="2340304" cy="476672"/>
          </a:xfrm>
          <a:prstGeom prst="rect">
            <a:avLst/>
          </a:prstGeom>
        </p:spPr>
        <p:txBody>
          <a:bodyPr/>
          <a:lstStyle>
            <a:lvl1pPr>
              <a:defRPr sz="1400">
                <a:solidFill>
                  <a:schemeClr val="accent5">
                    <a:lumMod val="75000"/>
                  </a:schemeClr>
                </a:solidFill>
              </a:defRPr>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7"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400">
                <a:solidFill>
                  <a:schemeClr val="accent5">
                    <a:lumMod val="75000"/>
                  </a:schemeClr>
                </a:solidFill>
              </a:defRPr>
            </a:lvl1pPr>
          </a:lstStyle>
          <a:p>
            <a:fld id="{763D45D6-4B36-4D0C-8BF4-72A6353E4C95}" type="slidenum">
              <a:rPr lang="zh-CN" altLang="en-US" smtClean="0">
                <a:solidFill>
                  <a:srgbClr val="AEBAD5">
                    <a:lumMod val="75000"/>
                  </a:srgbClr>
                </a:solidFill>
              </a:rPr>
              <a:pPr/>
              <a:t>‹#›</a:t>
            </a:fld>
            <a:endParaRPr lang="zh-CN" altLang="en-US" dirty="0">
              <a:solidFill>
                <a:srgbClr val="AEBAD5">
                  <a:lumMod val="75000"/>
                </a:srgbClr>
              </a:solidFill>
            </a:endParaRPr>
          </a:p>
        </p:txBody>
      </p:sp>
    </p:spTree>
    <p:extLst>
      <p:ext uri="{BB962C8B-B14F-4D97-AF65-F5344CB8AC3E}">
        <p14:creationId xmlns:p14="http://schemas.microsoft.com/office/powerpoint/2010/main" val="217815495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单击此处编辑母版标题样式</a:t>
            </a:r>
            <a:endParaRPr kumimoji="0" lang="en-US" dirty="0"/>
          </a:p>
        </p:txBody>
      </p:sp>
      <p:sp>
        <p:nvSpPr>
          <p:cNvPr id="9" name="内容占位符 8"/>
          <p:cNvSpPr>
            <a:spLocks noGrp="1"/>
          </p:cNvSpPr>
          <p:nvPr>
            <p:ph sz="quarter" idx="1"/>
          </p:nvPr>
        </p:nvSpPr>
        <p:spPr>
          <a:xfrm>
            <a:off x="251520" y="1052736"/>
            <a:ext cx="3863280" cy="511946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11960" y="1124744"/>
            <a:ext cx="4608512" cy="49685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页脚占位符 1"/>
          <p:cNvSpPr>
            <a:spLocks noGrp="1"/>
          </p:cNvSpPr>
          <p:nvPr>
            <p:ph type="ftr" sz="quarter" idx="3"/>
          </p:nvPr>
        </p:nvSpPr>
        <p:spPr>
          <a:xfrm>
            <a:off x="6732240" y="6525344"/>
            <a:ext cx="2340304" cy="476672"/>
          </a:xfrm>
          <a:prstGeom prst="rect">
            <a:avLst/>
          </a:prstGeom>
        </p:spPr>
        <p:txBody>
          <a:bodyPr/>
          <a:lstStyle>
            <a:lvl1pPr>
              <a:defRPr sz="1600"/>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7"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600">
                <a:solidFill>
                  <a:schemeClr val="tx1">
                    <a:tint val="75000"/>
                  </a:schemeClr>
                </a:solidFill>
              </a:defRPr>
            </a:lvl1pPr>
          </a:lstStyle>
          <a:p>
            <a:fld id="{763D45D6-4B36-4D0C-8BF4-72A6353E4C95}"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7780212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7543800" cy="507330"/>
          </a:xfrm>
        </p:spPr>
        <p:txBody>
          <a:bodyPr anchor="b"/>
          <a:lstStyle>
            <a:lvl1pPr>
              <a:defRPr/>
            </a:lvl1pPr>
          </a:lstStyle>
          <a:p>
            <a:r>
              <a:rPr kumimoji="0" lang="zh-CN" altLang="en-US" dirty="0" smtClean="0"/>
              <a:t>单击此处编辑母版标题样式</a:t>
            </a:r>
            <a:endParaRPr kumimoji="0" lang="en-US" dirty="0"/>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8" name="页脚占位符 1"/>
          <p:cNvSpPr>
            <a:spLocks noGrp="1"/>
          </p:cNvSpPr>
          <p:nvPr>
            <p:ph type="ftr" sz="quarter" idx="10"/>
          </p:nvPr>
        </p:nvSpPr>
        <p:spPr>
          <a:xfrm>
            <a:off x="7020272" y="6525344"/>
            <a:ext cx="2052272" cy="476672"/>
          </a:xfrm>
          <a:prstGeom prst="rect">
            <a:avLst/>
          </a:prstGeom>
        </p:spPr>
        <p:txBody>
          <a:bodyPr/>
          <a:lstStyle>
            <a:lvl1pPr>
              <a:defRPr sz="1400"/>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9" name="灯片编号占位符 2"/>
          <p:cNvSpPr>
            <a:spLocks noGrp="1"/>
          </p:cNvSpPr>
          <p:nvPr>
            <p:ph type="sldNum" sz="quarter" idx="11"/>
          </p:nvPr>
        </p:nvSpPr>
        <p:spPr>
          <a:xfrm>
            <a:off x="4427983" y="6525344"/>
            <a:ext cx="591103" cy="332656"/>
          </a:xfrm>
          <a:prstGeom prst="rect">
            <a:avLst/>
          </a:prstGeom>
        </p:spPr>
        <p:txBody>
          <a:bodyPr vert="horz" lIns="91440" tIns="45720" rIns="91440" bIns="45720" rtlCol="0" anchor="ctr"/>
          <a:lstStyle>
            <a:lvl1pPr algn="r">
              <a:defRPr sz="1400">
                <a:solidFill>
                  <a:schemeClr val="tx1">
                    <a:tint val="75000"/>
                  </a:schemeClr>
                </a:solidFill>
              </a:defRPr>
            </a:lvl1pPr>
          </a:lstStyle>
          <a:p>
            <a:fld id="{763D45D6-4B36-4D0C-8BF4-72A6353E4C95}"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31993618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单击此处编辑母版标题样式</a:t>
            </a:r>
            <a:endParaRPr kumimoji="0" lang="en-US" dirty="0"/>
          </a:p>
        </p:txBody>
      </p:sp>
      <p:sp>
        <p:nvSpPr>
          <p:cNvPr id="4" name="页脚占位符 1"/>
          <p:cNvSpPr>
            <a:spLocks noGrp="1"/>
          </p:cNvSpPr>
          <p:nvPr>
            <p:ph type="ftr" sz="quarter" idx="3"/>
          </p:nvPr>
        </p:nvSpPr>
        <p:spPr>
          <a:xfrm>
            <a:off x="7092280" y="6525344"/>
            <a:ext cx="1980264" cy="476672"/>
          </a:xfrm>
          <a:prstGeom prst="rect">
            <a:avLst/>
          </a:prstGeom>
        </p:spPr>
        <p:txBody>
          <a:bodyPr/>
          <a:lstStyle>
            <a:lvl1pPr>
              <a:defRPr sz="1400"/>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5"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400">
                <a:solidFill>
                  <a:schemeClr val="tx1">
                    <a:tint val="75000"/>
                  </a:schemeClr>
                </a:solidFill>
              </a:defRPr>
            </a:lvl1pPr>
          </a:lstStyle>
          <a:p>
            <a:fld id="{763D45D6-4B36-4D0C-8BF4-72A6353E4C95}"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3080540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 name="页脚占位符 1"/>
          <p:cNvSpPr>
            <a:spLocks noGrp="1"/>
          </p:cNvSpPr>
          <p:nvPr>
            <p:ph type="ftr" sz="quarter" idx="3"/>
          </p:nvPr>
        </p:nvSpPr>
        <p:spPr>
          <a:xfrm>
            <a:off x="6732240" y="6525344"/>
            <a:ext cx="2340304" cy="476672"/>
          </a:xfrm>
          <a:prstGeom prst="rect">
            <a:avLst/>
          </a:prstGeom>
        </p:spPr>
        <p:txBody>
          <a:bodyPr/>
          <a:lstStyle>
            <a:lvl1pPr>
              <a:defRPr sz="1600"/>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5"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600">
                <a:solidFill>
                  <a:schemeClr val="tx1">
                    <a:tint val="75000"/>
                  </a:schemeClr>
                </a:solidFill>
              </a:defRPr>
            </a:lvl1pPr>
          </a:lstStyle>
          <a:p>
            <a:fld id="{763D45D6-4B36-4D0C-8BF4-72A6353E4C95}"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37962935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dirty="0">
              <a:solidFill>
                <a:prstClr val="black"/>
              </a:solidFill>
              <a:latin typeface="Times New Roman" pitchFamily="18" charset="0"/>
              <a:ea typeface="굴림" pitchFamily="34" charset="-127"/>
            </a:endParaRPr>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dirty="0">
              <a:solidFill>
                <a:prstClr val="black"/>
              </a:solidFill>
              <a:latin typeface="Times New Roman" pitchFamily="18" charset="0"/>
              <a:ea typeface="굴림" pitchFamily="34" charset="-127"/>
            </a:endParaRPr>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dirty="0">
              <a:solidFill>
                <a:prstClr val="black"/>
              </a:solidFill>
              <a:latin typeface="Times New Roman" pitchFamily="18" charset="0"/>
              <a:ea typeface="굴림" pitchFamily="34" charset="-127"/>
            </a:endParaRPr>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a:solidFill>
                <a:prstClr val="white"/>
              </a:solidFill>
            </a:endParaRPr>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5" name="页脚占位符 1"/>
          <p:cNvSpPr>
            <a:spLocks noGrp="1"/>
          </p:cNvSpPr>
          <p:nvPr>
            <p:ph type="ftr" sz="quarter" idx="3"/>
          </p:nvPr>
        </p:nvSpPr>
        <p:spPr>
          <a:xfrm>
            <a:off x="6732240" y="6525344"/>
            <a:ext cx="2340304" cy="476672"/>
          </a:xfrm>
          <a:prstGeom prst="rect">
            <a:avLst/>
          </a:prstGeom>
        </p:spPr>
        <p:txBody>
          <a:bodyPr/>
          <a:lstStyle>
            <a:lvl1pPr>
              <a:defRPr sz="1600"/>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16"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600">
                <a:solidFill>
                  <a:schemeClr val="tx1">
                    <a:tint val="75000"/>
                  </a:schemeClr>
                </a:solidFill>
              </a:defRPr>
            </a:lvl1pPr>
          </a:lstStyle>
          <a:p>
            <a:fld id="{763D45D6-4B36-4D0C-8BF4-72A6353E4C95}"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6724450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a:solidFill>
                <a:prstClr val="white"/>
              </a:solidFill>
            </a:endParaRPr>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dirty="0">
              <a:solidFill>
                <a:prstClr val="black"/>
              </a:solidFill>
              <a:latin typeface="Times New Roman" pitchFamily="18" charset="0"/>
              <a:ea typeface="굴림" pitchFamily="34" charset="-127"/>
            </a:endParaRPr>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dirty="0">
              <a:solidFill>
                <a:prstClr val="black"/>
              </a:solidFill>
              <a:latin typeface="Times New Roman" pitchFamily="18" charset="0"/>
              <a:ea typeface="굴림" pitchFamily="34" charset="-127"/>
            </a:endParaRPr>
          </a:p>
        </p:txBody>
      </p:sp>
      <p:sp>
        <p:nvSpPr>
          <p:cNvPr id="14" name="页脚占位符 1"/>
          <p:cNvSpPr>
            <a:spLocks noGrp="1"/>
          </p:cNvSpPr>
          <p:nvPr>
            <p:ph type="ftr" sz="quarter" idx="3"/>
          </p:nvPr>
        </p:nvSpPr>
        <p:spPr>
          <a:xfrm>
            <a:off x="6732240" y="6525344"/>
            <a:ext cx="2340304" cy="476672"/>
          </a:xfrm>
          <a:prstGeom prst="rect">
            <a:avLst/>
          </a:prstGeom>
        </p:spPr>
        <p:txBody>
          <a:bodyPr/>
          <a:lstStyle>
            <a:lvl1pPr>
              <a:defRPr sz="1600"/>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15"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600">
                <a:solidFill>
                  <a:schemeClr val="tx1">
                    <a:tint val="75000"/>
                  </a:schemeClr>
                </a:solidFill>
              </a:defRPr>
            </a:lvl1pPr>
          </a:lstStyle>
          <a:p>
            <a:fld id="{763D45D6-4B36-4D0C-8BF4-72A6353E4C95}"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7263866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smtClean="0"/>
              <a:t>单击此处编辑母版标题样式</a:t>
            </a:r>
            <a:endParaRPr kumimoji="0" lang="en-US" dirty="0"/>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页脚占位符 1"/>
          <p:cNvSpPr>
            <a:spLocks noGrp="1"/>
          </p:cNvSpPr>
          <p:nvPr>
            <p:ph type="ftr" sz="quarter" idx="3"/>
          </p:nvPr>
        </p:nvSpPr>
        <p:spPr>
          <a:xfrm>
            <a:off x="6732240" y="6525344"/>
            <a:ext cx="2340304" cy="476672"/>
          </a:xfrm>
          <a:prstGeom prst="rect">
            <a:avLst/>
          </a:prstGeom>
        </p:spPr>
        <p:txBody>
          <a:bodyPr/>
          <a:lstStyle>
            <a:lvl1pPr>
              <a:defRPr sz="1600"/>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6"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600">
                <a:solidFill>
                  <a:schemeClr val="tx1">
                    <a:tint val="75000"/>
                  </a:schemeClr>
                </a:solidFill>
              </a:defRPr>
            </a:lvl1pPr>
          </a:lstStyle>
          <a:p>
            <a:fld id="{763D45D6-4B36-4D0C-8BF4-72A6353E4C95}"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79363598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页脚占位符 1"/>
          <p:cNvSpPr>
            <a:spLocks noGrp="1"/>
          </p:cNvSpPr>
          <p:nvPr>
            <p:ph type="ftr" sz="quarter" idx="3"/>
          </p:nvPr>
        </p:nvSpPr>
        <p:spPr>
          <a:xfrm>
            <a:off x="6732240" y="6525344"/>
            <a:ext cx="2340304" cy="476672"/>
          </a:xfrm>
          <a:prstGeom prst="rect">
            <a:avLst/>
          </a:prstGeom>
        </p:spPr>
        <p:txBody>
          <a:bodyPr/>
          <a:lstStyle>
            <a:lvl1pPr>
              <a:defRPr sz="1600"/>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6"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600">
                <a:solidFill>
                  <a:schemeClr val="tx1">
                    <a:tint val="75000"/>
                  </a:schemeClr>
                </a:solidFill>
              </a:defRPr>
            </a:lvl1pPr>
          </a:lstStyle>
          <a:p>
            <a:fld id="{763D45D6-4B36-4D0C-8BF4-72A6353E4C95}"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352332448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15892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9750" y="333375"/>
            <a:ext cx="8299450" cy="9350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628775"/>
            <a:ext cx="4073525" cy="4587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5675" y="1628775"/>
            <a:ext cx="4073525" cy="45878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5727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hyperlink" Target="http://www.sicau.edu.cn/"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251520" y="95180"/>
            <a:ext cx="7467600" cy="669524"/>
          </a:xfrm>
          <a:prstGeom prst="rect">
            <a:avLst/>
          </a:prstGeom>
        </p:spPr>
        <p:txBody>
          <a:bodyPr vert="horz" anchor="b">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170256" y="980728"/>
            <a:ext cx="8782971" cy="5400600"/>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pic>
        <p:nvPicPr>
          <p:cNvPr id="15" name="Picture 4" descr="http://www.sicau.edu.cn/skins/sicau/static/images/logo.png">
            <a:hlinkClick r:id="rId14"/>
          </p:cNvPr>
          <p:cNvPicPr>
            <a:picLocks noChangeAspect="1" noChangeArrowheads="1"/>
          </p:cNvPicPr>
          <p:nvPr userDrawn="1"/>
        </p:nvPicPr>
        <p:blipFill>
          <a:blip r:embed="rId15">
            <a:extLst>
              <a:ext uri="{28A0092B-C50C-407E-A947-70E740481C1C}">
                <a14:useLocalDpi xmlns:a14="http://schemas.microsoft.com/office/drawing/2010/main" val="0"/>
              </a:ext>
            </a:extLst>
          </a:blip>
          <a:srcRect r="77557"/>
          <a:stretch>
            <a:fillRect/>
          </a:stretch>
        </p:blipFill>
        <p:spPr bwMode="auto">
          <a:xfrm>
            <a:off x="8387026" y="410"/>
            <a:ext cx="756973" cy="71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userDrawn="1"/>
        </p:nvGrpSpPr>
        <p:grpSpPr>
          <a:xfrm>
            <a:off x="9226" y="790993"/>
            <a:ext cx="9134774" cy="45719"/>
            <a:chOff x="971550" y="547424"/>
            <a:chExt cx="8172450" cy="73264"/>
          </a:xfrm>
        </p:grpSpPr>
        <p:sp>
          <p:nvSpPr>
            <p:cNvPr id="17" name="直接连接符 16"/>
            <p:cNvSpPr>
              <a:spLocks noChangeShapeType="1"/>
            </p:cNvSpPr>
            <p:nvPr userDrawn="1"/>
          </p:nvSpPr>
          <p:spPr bwMode="auto">
            <a:xfrm>
              <a:off x="971550" y="620688"/>
              <a:ext cx="8172450" cy="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r>
                <a:rPr lang="en-US" dirty="0">
                  <a:solidFill>
                    <a:prstClr val="black"/>
                  </a:solidFill>
                  <a:latin typeface="Times New Roman" pitchFamily="18" charset="0"/>
                  <a:ea typeface="굴림" pitchFamily="34" charset="-127"/>
                </a:rPr>
                <a:t>                      </a:t>
              </a:r>
            </a:p>
          </p:txBody>
        </p:sp>
        <p:sp>
          <p:nvSpPr>
            <p:cNvPr id="18" name="直接连接符 17"/>
            <p:cNvSpPr>
              <a:spLocks noChangeShapeType="1"/>
            </p:cNvSpPr>
            <p:nvPr userDrawn="1"/>
          </p:nvSpPr>
          <p:spPr bwMode="auto">
            <a:xfrm>
              <a:off x="1115616" y="620688"/>
              <a:ext cx="8028384" cy="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r>
                <a:rPr lang="en-US" dirty="0">
                  <a:solidFill>
                    <a:prstClr val="black"/>
                  </a:solidFill>
                  <a:latin typeface="Times New Roman" pitchFamily="18" charset="0"/>
                  <a:ea typeface="굴림" pitchFamily="34" charset="-127"/>
                </a:rPr>
                <a:t>                      </a:t>
              </a:r>
            </a:p>
          </p:txBody>
        </p:sp>
        <p:sp>
          <p:nvSpPr>
            <p:cNvPr id="19" name="直接连接符 18"/>
            <p:cNvSpPr>
              <a:spLocks noChangeShapeType="1"/>
            </p:cNvSpPr>
            <p:nvPr userDrawn="1"/>
          </p:nvSpPr>
          <p:spPr bwMode="auto">
            <a:xfrm>
              <a:off x="1403648" y="547424"/>
              <a:ext cx="7740352" cy="1256"/>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r>
                <a:rPr lang="en-US" dirty="0">
                  <a:solidFill>
                    <a:prstClr val="black"/>
                  </a:solidFill>
                  <a:latin typeface="Times New Roman" pitchFamily="18" charset="0"/>
                  <a:ea typeface="굴림" pitchFamily="34" charset="-127"/>
                </a:rPr>
                <a:t>                      </a:t>
              </a:r>
            </a:p>
          </p:txBody>
        </p:sp>
        <p:sp>
          <p:nvSpPr>
            <p:cNvPr id="20" name="直接连接符 19"/>
            <p:cNvSpPr>
              <a:spLocks noChangeShapeType="1"/>
            </p:cNvSpPr>
            <p:nvPr userDrawn="1"/>
          </p:nvSpPr>
          <p:spPr bwMode="auto">
            <a:xfrm>
              <a:off x="1259632" y="598097"/>
              <a:ext cx="7884368" cy="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pPr fontAlgn="base" latinLnBrk="1">
                <a:spcBef>
                  <a:spcPct val="0"/>
                </a:spcBef>
                <a:spcAft>
                  <a:spcPct val="0"/>
                </a:spcAft>
              </a:pPr>
              <a:endParaRPr lang="en-US">
                <a:solidFill>
                  <a:prstClr val="black"/>
                </a:solidFill>
                <a:latin typeface="Times New Roman" pitchFamily="18" charset="0"/>
                <a:ea typeface="굴림" pitchFamily="34" charset="-127"/>
              </a:endParaRPr>
            </a:p>
          </p:txBody>
        </p:sp>
      </p:grpSp>
      <p:sp>
        <p:nvSpPr>
          <p:cNvPr id="16" name="页脚占位符 1"/>
          <p:cNvSpPr>
            <a:spLocks noGrp="1"/>
          </p:cNvSpPr>
          <p:nvPr>
            <p:ph type="ftr" sz="quarter" idx="3"/>
          </p:nvPr>
        </p:nvSpPr>
        <p:spPr>
          <a:xfrm>
            <a:off x="6948264" y="6525344"/>
            <a:ext cx="2124280" cy="476672"/>
          </a:xfrm>
          <a:prstGeom prst="rect">
            <a:avLst/>
          </a:prstGeom>
        </p:spPr>
        <p:txBody>
          <a:bodyPr/>
          <a:lstStyle>
            <a:lvl1pPr>
              <a:defRPr sz="1400">
                <a:solidFill>
                  <a:schemeClr val="accent5">
                    <a:lumMod val="75000"/>
                  </a:schemeClr>
                </a:solidFill>
              </a:defRPr>
            </a:lvl1pPr>
          </a:lstStyle>
          <a:p>
            <a:r>
              <a:rPr lang="zh-CN" altLang="en-US" smtClean="0">
                <a:solidFill>
                  <a:srgbClr val="AEBAD5">
                    <a:lumMod val="75000"/>
                  </a:srgbClr>
                </a:solidFill>
              </a:rPr>
              <a:t>信息工程学院    王莉</a:t>
            </a:r>
            <a:endParaRPr lang="en-US" altLang="zh-CN" dirty="0">
              <a:solidFill>
                <a:srgbClr val="AEBAD5">
                  <a:lumMod val="75000"/>
                </a:srgbClr>
              </a:solidFill>
            </a:endParaRPr>
          </a:p>
        </p:txBody>
      </p:sp>
      <p:sp>
        <p:nvSpPr>
          <p:cNvPr id="3" name="灯片编号占位符 2"/>
          <p:cNvSpPr>
            <a:spLocks noGrp="1"/>
          </p:cNvSpPr>
          <p:nvPr>
            <p:ph type="sldNum" sz="quarter" idx="4"/>
          </p:nvPr>
        </p:nvSpPr>
        <p:spPr>
          <a:xfrm>
            <a:off x="4427983" y="6525344"/>
            <a:ext cx="591103" cy="332656"/>
          </a:xfrm>
          <a:prstGeom prst="rect">
            <a:avLst/>
          </a:prstGeom>
        </p:spPr>
        <p:txBody>
          <a:bodyPr vert="horz" lIns="91440" tIns="45720" rIns="91440" bIns="45720" rtlCol="0" anchor="ctr"/>
          <a:lstStyle>
            <a:lvl1pPr algn="r">
              <a:defRPr sz="1400">
                <a:solidFill>
                  <a:schemeClr val="accent5">
                    <a:lumMod val="75000"/>
                  </a:schemeClr>
                </a:solidFill>
              </a:defRPr>
            </a:lvl1pPr>
          </a:lstStyle>
          <a:p>
            <a:fld id="{763D45D6-4B36-4D0C-8BF4-72A6353E4C95}" type="slidenum">
              <a:rPr lang="zh-CN" altLang="en-US" smtClean="0">
                <a:solidFill>
                  <a:srgbClr val="AEBAD5">
                    <a:lumMod val="75000"/>
                  </a:srgbClr>
                </a:solidFill>
              </a:rPr>
              <a:pPr/>
              <a:t>‹#›</a:t>
            </a:fld>
            <a:endParaRPr lang="zh-CN" altLang="en-US" dirty="0">
              <a:solidFill>
                <a:srgbClr val="AEBAD5">
                  <a:lumMod val="75000"/>
                </a:srgbClr>
              </a:solidFill>
            </a:endParaRPr>
          </a:p>
        </p:txBody>
      </p:sp>
    </p:spTree>
    <p:extLst>
      <p:ext uri="{BB962C8B-B14F-4D97-AF65-F5344CB8AC3E}">
        <p14:creationId xmlns:p14="http://schemas.microsoft.com/office/powerpoint/2010/main" val="2812071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rtl="0" eaLnBrk="1" latinLnBrk="0" hangingPunct="1">
        <a:spcBef>
          <a:spcPct val="0"/>
        </a:spcBef>
        <a:buNone/>
        <a:defRPr kumimoji="0" sz="3200" b="1" kern="1200" cap="small" baseline="0">
          <a:solidFill>
            <a:schemeClr val="accent2">
              <a:lumMod val="50000"/>
            </a:schemeClr>
          </a:solidFill>
          <a:latin typeface="+mn-ea"/>
          <a:ea typeface="+mn-ea"/>
          <a:cs typeface="+mj-cs"/>
        </a:defRPr>
      </a:lvl1pPr>
    </p:titleStyle>
    <p:bodyStyle>
      <a:lvl1pPr marL="274320" indent="-274320" algn="l" rtl="0" eaLnBrk="1" latinLnBrk="0" hangingPunct="1">
        <a:spcBef>
          <a:spcPts val="600"/>
        </a:spcBef>
        <a:buClr>
          <a:schemeClr val="accent1">
            <a:lumMod val="75000"/>
          </a:schemeClr>
        </a:buClr>
        <a:buSzPct val="70000"/>
        <a:buFont typeface="Wingdings" panose="05000000000000000000" pitchFamily="2" charset="2"/>
        <a:buChar char="u"/>
        <a:defRPr kumimoji="0" sz="2800" b="1" kern="1200">
          <a:solidFill>
            <a:schemeClr val="tx1">
              <a:lumMod val="95000"/>
              <a:lumOff val="5000"/>
            </a:schemeClr>
          </a:solidFill>
          <a:latin typeface="+mn-lt"/>
          <a:ea typeface="+mn-ea"/>
          <a:cs typeface="+mn-cs"/>
        </a:defRPr>
      </a:lvl1pPr>
      <a:lvl2pPr marL="640080" indent="-274320" algn="l" rtl="0" eaLnBrk="1" latinLnBrk="0" hangingPunct="1">
        <a:spcBef>
          <a:spcPct val="20000"/>
        </a:spcBef>
        <a:buClr>
          <a:schemeClr val="accent1"/>
        </a:buClr>
        <a:buSzPct val="80000"/>
        <a:buFont typeface="Wingdings" panose="05000000000000000000" pitchFamily="2" charset="2"/>
        <a:buChar char="Ø"/>
        <a:defRPr kumimoji="0" sz="2400" b="1"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b="1"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b="1"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b="1"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35838;&#20214;&#20013;&#30340;&#20363;&#39064;/&#20363;4.1%20&#31169;&#26377;&#32487;&#25215;&#30340;&#35775;&#38382;&#35268;&#21017;.cpp" TargetMode="Externa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35838;&#20214;&#20013;&#30340;&#20363;&#39064;/&#20363;4.2%20%20&#20844;&#26377;&#32487;&#25215;&#30340;&#35775;&#38382;.cpp" TargetMode="Externa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35838;&#20214;&#20013;&#30340;&#20363;&#39064;/&#20363;4.4%20%20%20&#20445;&#25252;&#32487;&#25215;&#30340;&#35775;&#38382;.cpp" TargetMode="Externa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hyperlink" Target="&#35838;&#20214;&#20013;&#30340;&#20363;&#39064;/&#20363;4.5%20&#22522;&#31867;&#21644;&#27966;&#29983;&#31867;&#30340;&#26500;&#36896;&#20989;&#25968;&#21450;&#26512;&#26500;&#20989;&#25968;&#30340;&#25191;&#34892;&#39034;&#24207;.cpp"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hyperlink" Target="&#35838;&#20214;&#20013;&#30340;&#20363;&#39064;/&#20363;4.6%20&#24403;&#22522;&#31867;&#21547;&#26377;&#24102;&#21442;&#25968;&#30340;&#26500;&#36896;&#20989;&#25968;&#26102;,%20&#27966;&#29983;&#31867;&#26500;&#36896;&#20989;&#25968;.cpp"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35838;&#20214;&#20013;&#30340;&#20363;&#39064;/&#20363;4.7&#31616;&#21333;&#27966;&#29983;&#31867;&#30340;&#26500;&#36896;&#20989;&#25968;&#21644;&#26512;&#26500;&#20989;&#25968;&#25191;&#34892;&#30340;&#39034;&#24207;.cpp"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35838;&#20214;&#20013;&#30340;&#20363;&#39064;/&#20363;4.8%20&#20869;&#23884;&#23545;&#35937;&#25104;&#21592;&#26102;&#27966;&#29983;&#31867;&#30340;&#26500;&#36896;&#20989;&#25968;&#21644;&#26512;&#26500;&#20989;&#25968;&#25191;&#34892;&#39034;&#24207;.cpp"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35838;&#20214;&#20013;&#30340;&#20363;&#39064;/&#20363;4.9%20&#21547;&#26377;&#22810;&#20010;&#23545;&#35937;&#25104;&#21592;&#27966;&#29983;&#31867;&#26500;&#36896;&#20989;&#25968;&#25191;&#34892;&#39034;&#24207;.cpp" TargetMode="Externa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hyperlink" Target="&#35838;&#20214;&#20013;&#30340;&#20363;&#39064;/&#20363;4.10%20&#22312;&#27966;&#29983;&#31867;&#20013;&#23450;&#20041;&#21516;&#21517;&#25104;&#21592;.cpp" TargetMode="Externa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hyperlink" Target="&#35838;&#20214;&#20013;&#30340;&#20363;&#39064;/&#20363;4.11&#35775;&#38382;&#22768;&#26126;&#24341;&#20363;.cpp" TargetMode="Externa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hyperlink" Target="&#35838;&#20214;&#20013;&#30340;&#20363;&#39064;/&#20363;4.11&#35775;&#38382;&#22768;&#26126;&#24341;&#20363;.cpp" TargetMode="Externa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3.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hyperlink" Target="&#35838;&#20214;&#20013;&#30340;&#20363;&#39064;/&#20363;4.13&#22810;&#37325;&#32487;&#25215;&#24773;&#20917;&#19979;&#27966;&#29983;&#31867;&#30340;&#35775;&#38382;&#29305;&#24615;.cpp"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hyperlink" Target="&#35838;&#20214;&#20013;&#30340;&#20363;&#39064;/&#20363;4.14&#22810;&#37325;&#32487;&#25215;&#24773;&#20917;&#19979;&#27966;&#29983;&#31867;&#26500;&#36896;&#20989;&#25968;&#21644;&#26512;&#26500;&#20989;&#25968;&#30340;&#23450;&#20041;&#26041;&#27861;.cpp"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hyperlink" Target="&#35838;&#20214;&#20013;&#30340;&#20363;&#39064;/&#20363;4.15&#34394;&#22522;&#31867;&#30340;&#24341;&#20363;.cpp" TargetMode="Externa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35838;&#20214;&#20013;&#30340;&#20363;&#39064;/&#20363;4.16&#34394;&#22522;&#31867;&#30340;&#20351;&#29992;.cpp" TargetMode="Externa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35838;&#20214;&#20013;&#30340;&#20363;&#39064;/&#20363;4.17&#21547;&#26377;&#34394;&#22522;&#31867;&#30340;&#27966;&#29983;&#31867;&#26500;&#36896;&#20989;&#25968;&#30340;&#25191;&#34892;&#39034;&#24207;.cpp" TargetMode="Externa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hyperlink" Target="&#35838;&#20214;&#20013;&#30340;&#20363;&#39064;/&#20363;4.18&#34394;&#22522;&#31867;&#30340;&#31616;&#21333;&#24212;&#29992;&#20030;&#20363;.cpp"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hyperlink" Target="&#35838;&#20214;&#20013;&#30340;&#20363;&#39064;/&#20363;4.19%20&#22522;&#31867;&#19982;&#27966;&#29983;&#31867;&#23545;&#35937;&#20043;&#38388;&#30340;&#36716;&#25442;.cpp" TargetMode="Externa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
          <p:cNvSpPr>
            <a:spLocks noGrp="1"/>
          </p:cNvSpPr>
          <p:nvPr>
            <p:ph type="ctrTitle"/>
          </p:nvPr>
        </p:nvSpPr>
        <p:spPr>
          <a:xfrm>
            <a:off x="1196850" y="2276872"/>
            <a:ext cx="6750301" cy="936104"/>
          </a:xfrm>
        </p:spPr>
        <p:txBody>
          <a:bodyPr>
            <a:normAutofit/>
          </a:bodyPr>
          <a:lstStyle/>
          <a:p>
            <a:pPr algn="ctr" eaLnBrk="1" hangingPunct="1">
              <a:defRPr/>
            </a:pPr>
            <a:r>
              <a:rPr lang="zh-CN" altLang="en-US" sz="4400" dirty="0">
                <a:solidFill>
                  <a:srgbClr val="0070C0"/>
                </a:solidFill>
                <a:latin typeface="华文行楷" pitchFamily="2" charset="-122"/>
                <a:ea typeface="华文行楷" pitchFamily="2" charset="-122"/>
              </a:rPr>
              <a:t>面向对象程序设计</a:t>
            </a:r>
            <a:r>
              <a:rPr lang="en-US" altLang="zh-CN" sz="4400" dirty="0">
                <a:solidFill>
                  <a:srgbClr val="0070C0"/>
                </a:solidFill>
                <a:latin typeface="Times New Roman" panose="02020603050405020304" pitchFamily="18" charset="0"/>
                <a:ea typeface="华文行楷" pitchFamily="2" charset="-122"/>
                <a:cs typeface="Times New Roman" panose="02020603050405020304" pitchFamily="18" charset="0"/>
              </a:rPr>
              <a:t>C++</a:t>
            </a:r>
            <a:endParaRPr lang="zh-CN" altLang="en-US" sz="4400" dirty="0" smtClean="0">
              <a:solidFill>
                <a:srgbClr val="0070C0"/>
              </a:solidFill>
              <a:latin typeface="Times New Roman" panose="02020603050405020304" pitchFamily="18" charset="0"/>
              <a:ea typeface="华文行楷" pitchFamily="2" charset="-122"/>
              <a:cs typeface="Times New Roman" panose="02020603050405020304" pitchFamily="18" charset="0"/>
            </a:endParaRPr>
          </a:p>
        </p:txBody>
      </p:sp>
      <p:sp>
        <p:nvSpPr>
          <p:cNvPr id="6" name="Text Box 5"/>
          <p:cNvSpPr txBox="1">
            <a:spLocks noChangeArrowheads="1"/>
          </p:cNvSpPr>
          <p:nvPr/>
        </p:nvSpPr>
        <p:spPr bwMode="auto">
          <a:xfrm>
            <a:off x="3094673" y="5003359"/>
            <a:ext cx="2954655"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atinLnBrk="1">
              <a:lnSpc>
                <a:spcPct val="90000"/>
              </a:lnSpc>
              <a:defRPr/>
            </a:pPr>
            <a:r>
              <a:rPr lang="zh-CN" altLang="en-US" sz="3600" kern="0" dirty="0">
                <a:solidFill>
                  <a:sysClr val="windowText" lastClr="000000"/>
                </a:solidFill>
                <a:effectLst>
                  <a:outerShdw blurRad="38100" dist="38100" dir="2700000" algn="tl">
                    <a:srgbClr val="C0C0C0"/>
                  </a:outerShdw>
                </a:effectLst>
                <a:latin typeface="华文隶书" pitchFamily="2" charset="-122"/>
                <a:ea typeface="华文隶书" pitchFamily="2" charset="-122"/>
              </a:rPr>
              <a:t>信息工程学院</a:t>
            </a:r>
            <a:endParaRPr lang="zh-CN" altLang="en-US" sz="3600" kern="0" dirty="0">
              <a:solidFill>
                <a:sysClr val="windowText" lastClr="000000"/>
              </a:solidFill>
              <a:latin typeface="华文隶书" pitchFamily="2" charset="-122"/>
              <a:ea typeface="华文隶书" pitchFamily="2" charset="-122"/>
            </a:endParaRPr>
          </a:p>
        </p:txBody>
      </p:sp>
      <p:sp>
        <p:nvSpPr>
          <p:cNvPr id="4" name="Text Box 5"/>
          <p:cNvSpPr txBox="1">
            <a:spLocks noChangeArrowheads="1"/>
          </p:cNvSpPr>
          <p:nvPr/>
        </p:nvSpPr>
        <p:spPr bwMode="auto">
          <a:xfrm>
            <a:off x="4018002" y="4149080"/>
            <a:ext cx="1107996"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latinLnBrk="1">
              <a:lnSpc>
                <a:spcPct val="90000"/>
              </a:lnSpc>
              <a:defRPr/>
            </a:pPr>
            <a:r>
              <a:rPr lang="zh-CN" altLang="en-US" sz="3600" kern="0" smtClean="0">
                <a:solidFill>
                  <a:srgbClr val="B32C16">
                    <a:lumMod val="75000"/>
                  </a:srgbClr>
                </a:solidFill>
                <a:latin typeface="华文隶书" pitchFamily="2" charset="-122"/>
                <a:ea typeface="华文隶书" pitchFamily="2" charset="-122"/>
              </a:rPr>
              <a:t>王莉</a:t>
            </a:r>
            <a:endParaRPr lang="zh-CN" altLang="en-US" sz="3600" kern="0" dirty="0">
              <a:solidFill>
                <a:srgbClr val="B32C16">
                  <a:lumMod val="75000"/>
                </a:srgbClr>
              </a:solidFill>
              <a:latin typeface="华文隶书" pitchFamily="2" charset="-122"/>
              <a:ea typeface="华文隶书" pitchFamily="2" charset="-122"/>
            </a:endParaRPr>
          </a:p>
        </p:txBody>
      </p:sp>
    </p:spTree>
    <p:extLst>
      <p:ext uri="{BB962C8B-B14F-4D97-AF65-F5344CB8AC3E}">
        <p14:creationId xmlns:p14="http://schemas.microsoft.com/office/powerpoint/2010/main" val="20216096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23367" y="908720"/>
            <a:ext cx="8785225" cy="6408737"/>
          </a:xfrm>
        </p:spPr>
        <p:txBody>
          <a:bodyPr>
            <a:normAutofit/>
          </a:bodyPr>
          <a:lstStyle/>
          <a:p>
            <a:pPr>
              <a:lnSpc>
                <a:spcPct val="150000"/>
              </a:lnSpc>
            </a:pPr>
            <a:r>
              <a:rPr lang="zh-CN" altLang="en-US" sz="3000" b="0" dirty="0">
                <a:solidFill>
                  <a:srgbClr val="000000"/>
                </a:solidFill>
              </a:rPr>
              <a:t>由类</a:t>
            </a:r>
            <a:r>
              <a:rPr lang="en-US" altLang="zh-CN" sz="3000" b="0" dirty="0">
                <a:solidFill>
                  <a:srgbClr val="000000"/>
                </a:solidFill>
              </a:rPr>
              <a:t>person</a:t>
            </a:r>
            <a:r>
              <a:rPr lang="zh-CN" altLang="en-US" sz="3000" b="0" dirty="0">
                <a:solidFill>
                  <a:srgbClr val="000000"/>
                </a:solidFill>
              </a:rPr>
              <a:t>继承出类</a:t>
            </a:r>
            <a:r>
              <a:rPr lang="en-US" altLang="zh-CN" sz="3000" b="0" dirty="0">
                <a:solidFill>
                  <a:srgbClr val="000000"/>
                </a:solidFill>
              </a:rPr>
              <a:t>employee</a:t>
            </a:r>
            <a:r>
              <a:rPr lang="zh-CN" altLang="en-US" sz="3000" b="0" dirty="0">
                <a:solidFill>
                  <a:srgbClr val="000000"/>
                </a:solidFill>
              </a:rPr>
              <a:t>可以采用下面的三种格式之一</a:t>
            </a:r>
            <a:r>
              <a:rPr lang="en-US" altLang="zh-CN" sz="3000" b="0" dirty="0">
                <a:solidFill>
                  <a:srgbClr val="000000"/>
                </a:solidFill>
              </a:rPr>
              <a:t>:</a:t>
            </a:r>
          </a:p>
          <a:p>
            <a:pPr marL="0" indent="0">
              <a:lnSpc>
                <a:spcPct val="80000"/>
              </a:lnSpc>
              <a:buFontTx/>
              <a:buNone/>
            </a:pPr>
            <a:r>
              <a:rPr lang="en-US" altLang="zh-CN" sz="3000" b="0" dirty="0" smtClean="0">
                <a:solidFill>
                  <a:srgbClr val="000000"/>
                </a:solidFill>
              </a:rPr>
              <a:t>(</a:t>
            </a:r>
            <a:r>
              <a:rPr lang="en-US" altLang="zh-CN" sz="3000" b="0" dirty="0">
                <a:solidFill>
                  <a:srgbClr val="000000"/>
                </a:solidFill>
              </a:rPr>
              <a:t>1) </a:t>
            </a:r>
            <a:r>
              <a:rPr lang="zh-CN" altLang="en-US" sz="3000" b="0" dirty="0">
                <a:solidFill>
                  <a:srgbClr val="6600CC"/>
                </a:solidFill>
              </a:rPr>
              <a:t>公有继承</a:t>
            </a:r>
          </a:p>
          <a:p>
            <a:pPr marL="0" indent="0">
              <a:lnSpc>
                <a:spcPct val="80000"/>
              </a:lnSpc>
              <a:buFontTx/>
              <a:buNone/>
            </a:pPr>
            <a:r>
              <a:rPr lang="zh-CN" altLang="en-US" sz="3000" b="0" dirty="0">
                <a:solidFill>
                  <a:srgbClr val="000000"/>
                </a:solidFill>
              </a:rPr>
              <a:t>      </a:t>
            </a:r>
            <a:r>
              <a:rPr lang="en-US" altLang="zh-CN" sz="3000" b="0" dirty="0">
                <a:solidFill>
                  <a:srgbClr val="000000"/>
                </a:solidFill>
              </a:rPr>
              <a:t>class </a:t>
            </a:r>
            <a:r>
              <a:rPr lang="en-US" altLang="zh-CN" sz="3000" b="0" dirty="0" err="1">
                <a:solidFill>
                  <a:srgbClr val="000000"/>
                </a:solidFill>
              </a:rPr>
              <a:t>employee:</a:t>
            </a:r>
            <a:r>
              <a:rPr lang="en-US" altLang="zh-CN" sz="3000" b="0" dirty="0" err="1">
                <a:solidFill>
                  <a:srgbClr val="3333FF"/>
                </a:solidFill>
              </a:rPr>
              <a:t>public</a:t>
            </a:r>
            <a:r>
              <a:rPr lang="en-US" altLang="zh-CN" sz="3000" b="0" dirty="0">
                <a:solidFill>
                  <a:srgbClr val="000000"/>
                </a:solidFill>
              </a:rPr>
              <a:t> person{</a:t>
            </a:r>
          </a:p>
          <a:p>
            <a:pPr marL="0" indent="0">
              <a:lnSpc>
                <a:spcPct val="80000"/>
              </a:lnSpc>
              <a:buFontTx/>
              <a:buNone/>
            </a:pPr>
            <a:r>
              <a:rPr lang="en-US" altLang="zh-CN" sz="3000" b="0" dirty="0">
                <a:solidFill>
                  <a:srgbClr val="000000"/>
                </a:solidFill>
              </a:rPr>
              <a:t>                                 </a:t>
            </a:r>
            <a:r>
              <a:rPr lang="en-US" altLang="zh-CN" sz="3000" b="0" dirty="0" smtClean="0">
                <a:solidFill>
                  <a:srgbClr val="000000"/>
                </a:solidFill>
              </a:rPr>
              <a:t>//…};</a:t>
            </a:r>
            <a:endParaRPr lang="en-US" altLang="zh-CN" sz="3000" b="0" dirty="0">
              <a:solidFill>
                <a:srgbClr val="000000"/>
              </a:solidFill>
            </a:endParaRPr>
          </a:p>
          <a:p>
            <a:pPr marL="0" indent="0">
              <a:lnSpc>
                <a:spcPct val="80000"/>
              </a:lnSpc>
              <a:buFontTx/>
              <a:buNone/>
            </a:pPr>
            <a:r>
              <a:rPr lang="en-US" altLang="zh-CN" sz="3000" b="0" dirty="0">
                <a:solidFill>
                  <a:srgbClr val="000000"/>
                </a:solidFill>
              </a:rPr>
              <a:t>(2) </a:t>
            </a:r>
            <a:r>
              <a:rPr lang="zh-CN" altLang="en-US" sz="3000" b="0" dirty="0">
                <a:solidFill>
                  <a:srgbClr val="6600CC"/>
                </a:solidFill>
              </a:rPr>
              <a:t>私有继承</a:t>
            </a:r>
          </a:p>
          <a:p>
            <a:pPr marL="0" indent="0">
              <a:lnSpc>
                <a:spcPct val="80000"/>
              </a:lnSpc>
              <a:buFontTx/>
              <a:buNone/>
            </a:pPr>
            <a:r>
              <a:rPr lang="zh-CN" altLang="en-US" sz="3000" b="0" dirty="0">
                <a:solidFill>
                  <a:srgbClr val="000000"/>
                </a:solidFill>
              </a:rPr>
              <a:t>     </a:t>
            </a:r>
            <a:r>
              <a:rPr lang="en-US" altLang="zh-CN" sz="3000" b="0" dirty="0">
                <a:solidFill>
                  <a:srgbClr val="000000"/>
                </a:solidFill>
              </a:rPr>
              <a:t>class </a:t>
            </a:r>
            <a:r>
              <a:rPr lang="en-US" altLang="zh-CN" sz="3000" b="0" dirty="0" err="1">
                <a:solidFill>
                  <a:srgbClr val="000000"/>
                </a:solidFill>
              </a:rPr>
              <a:t>employee:</a:t>
            </a:r>
            <a:r>
              <a:rPr lang="en-US" altLang="zh-CN" sz="3000" b="0" dirty="0" err="1">
                <a:solidFill>
                  <a:srgbClr val="3333FF"/>
                </a:solidFill>
              </a:rPr>
              <a:t>private</a:t>
            </a:r>
            <a:r>
              <a:rPr lang="en-US" altLang="zh-CN" sz="3000" b="0" dirty="0">
                <a:solidFill>
                  <a:srgbClr val="000000"/>
                </a:solidFill>
              </a:rPr>
              <a:t> person{</a:t>
            </a:r>
          </a:p>
          <a:p>
            <a:pPr marL="0" indent="0">
              <a:lnSpc>
                <a:spcPct val="80000"/>
              </a:lnSpc>
              <a:buFontTx/>
              <a:buNone/>
            </a:pPr>
            <a:r>
              <a:rPr lang="en-US" altLang="zh-CN" sz="3000" b="0" dirty="0">
                <a:solidFill>
                  <a:srgbClr val="000000"/>
                </a:solidFill>
              </a:rPr>
              <a:t>                                </a:t>
            </a:r>
            <a:r>
              <a:rPr lang="en-US" altLang="zh-CN" sz="3000" b="0" dirty="0" smtClean="0">
                <a:solidFill>
                  <a:srgbClr val="000000"/>
                </a:solidFill>
              </a:rPr>
              <a:t>//…}; </a:t>
            </a:r>
            <a:endParaRPr lang="en-US" altLang="zh-CN" sz="3000" b="0" dirty="0">
              <a:solidFill>
                <a:srgbClr val="000000"/>
              </a:solidFill>
            </a:endParaRPr>
          </a:p>
          <a:p>
            <a:pPr marL="0" indent="0">
              <a:lnSpc>
                <a:spcPct val="80000"/>
              </a:lnSpc>
              <a:buFontTx/>
              <a:buNone/>
            </a:pPr>
            <a:r>
              <a:rPr lang="en-US" altLang="zh-CN" sz="3000" b="0" dirty="0" smtClean="0">
                <a:solidFill>
                  <a:srgbClr val="000000"/>
                </a:solidFill>
              </a:rPr>
              <a:t>(</a:t>
            </a:r>
            <a:r>
              <a:rPr lang="en-US" altLang="zh-CN" sz="3000" b="0" dirty="0">
                <a:solidFill>
                  <a:srgbClr val="000000"/>
                </a:solidFill>
              </a:rPr>
              <a:t>3) </a:t>
            </a:r>
            <a:r>
              <a:rPr lang="zh-CN" altLang="en-US" sz="3000" b="0" dirty="0">
                <a:solidFill>
                  <a:srgbClr val="6600CC"/>
                </a:solidFill>
              </a:rPr>
              <a:t>保护继承</a:t>
            </a:r>
          </a:p>
          <a:p>
            <a:pPr marL="0" indent="0">
              <a:lnSpc>
                <a:spcPct val="80000"/>
              </a:lnSpc>
              <a:buFontTx/>
              <a:buNone/>
            </a:pPr>
            <a:r>
              <a:rPr lang="zh-CN" altLang="en-US" sz="3000" b="0" dirty="0">
                <a:solidFill>
                  <a:srgbClr val="000000"/>
                </a:solidFill>
              </a:rPr>
              <a:t>      </a:t>
            </a:r>
            <a:r>
              <a:rPr lang="en-US" altLang="zh-CN" sz="3000" b="0" dirty="0">
                <a:solidFill>
                  <a:srgbClr val="000000"/>
                </a:solidFill>
              </a:rPr>
              <a:t>class </a:t>
            </a:r>
            <a:r>
              <a:rPr lang="en-US" altLang="zh-CN" sz="3000" b="0" dirty="0" err="1">
                <a:solidFill>
                  <a:srgbClr val="000000"/>
                </a:solidFill>
              </a:rPr>
              <a:t>employee:</a:t>
            </a:r>
            <a:r>
              <a:rPr lang="en-US" altLang="zh-CN" sz="3000" b="0" dirty="0" err="1">
                <a:solidFill>
                  <a:srgbClr val="3333FF"/>
                </a:solidFill>
              </a:rPr>
              <a:t>protected</a:t>
            </a:r>
            <a:r>
              <a:rPr lang="en-US" altLang="zh-CN" sz="3000" b="0" dirty="0">
                <a:solidFill>
                  <a:srgbClr val="3333FF"/>
                </a:solidFill>
              </a:rPr>
              <a:t> </a:t>
            </a:r>
            <a:r>
              <a:rPr lang="en-US" altLang="zh-CN" sz="3000" b="0" dirty="0">
                <a:solidFill>
                  <a:srgbClr val="000000"/>
                </a:solidFill>
              </a:rPr>
              <a:t>person{</a:t>
            </a:r>
          </a:p>
          <a:p>
            <a:pPr marL="0" indent="0">
              <a:lnSpc>
                <a:spcPct val="80000"/>
              </a:lnSpc>
              <a:buFontTx/>
              <a:buNone/>
            </a:pPr>
            <a:r>
              <a:rPr lang="en-US" altLang="zh-CN" sz="3000" b="0" dirty="0">
                <a:solidFill>
                  <a:srgbClr val="000000"/>
                </a:solidFill>
              </a:rPr>
              <a:t>                                </a:t>
            </a:r>
            <a:r>
              <a:rPr lang="en-US" altLang="zh-CN" sz="3000" b="0" dirty="0" smtClean="0">
                <a:solidFill>
                  <a:srgbClr val="000000"/>
                </a:solidFill>
              </a:rPr>
              <a:t>//…}; </a:t>
            </a:r>
            <a:endParaRPr lang="en-US" altLang="zh-CN" sz="3000" b="0" dirty="0">
              <a:solidFill>
                <a:srgbClr val="000000"/>
              </a:solidFill>
            </a:endParaRPr>
          </a:p>
        </p:txBody>
      </p:sp>
      <p:sp>
        <p:nvSpPr>
          <p:cNvPr id="21508" name="Rectangle 4"/>
          <p:cNvSpPr>
            <a:spLocks noChangeArrowheads="1"/>
          </p:cNvSpPr>
          <p:nvPr/>
        </p:nvSpPr>
        <p:spPr bwMode="auto">
          <a:xfrm>
            <a:off x="5941969" y="1628403"/>
            <a:ext cx="3168650" cy="1152525"/>
          </a:xfrm>
          <a:prstGeom prst="rect">
            <a:avLst/>
          </a:prstGeom>
          <a:solidFill>
            <a:schemeClr val="accent2">
              <a:lumMod val="20000"/>
              <a:lumOff val="80000"/>
            </a:schemeClr>
          </a:solidFill>
          <a:ln w="9525">
            <a:solidFill>
              <a:schemeClr val="tx1"/>
            </a:solidFill>
            <a:miter lim="800000"/>
            <a:headEnd/>
            <a:tailEnd/>
          </a:ln>
          <a:effectLst/>
          <a:extLst/>
        </p:spPr>
        <p:txBody>
          <a:bodyPr wrap="none" anchor="ctr"/>
          <a:lstStyle/>
          <a:p>
            <a:r>
              <a:rPr lang="zh-CN" altLang="en-US" sz="2400" dirty="0">
                <a:solidFill>
                  <a:srgbClr val="CC0000"/>
                </a:solidFill>
              </a:rPr>
              <a:t>如果没有显式定义</a:t>
            </a:r>
          </a:p>
          <a:p>
            <a:r>
              <a:rPr lang="zh-CN" altLang="en-US" sz="2400" dirty="0">
                <a:solidFill>
                  <a:srgbClr val="CC0000"/>
                </a:solidFill>
              </a:rPr>
              <a:t>继承方式， 则系统</a:t>
            </a:r>
          </a:p>
          <a:p>
            <a:r>
              <a:rPr lang="zh-CN" altLang="en-US" sz="2400" dirty="0">
                <a:solidFill>
                  <a:srgbClr val="CC0000"/>
                </a:solidFill>
              </a:rPr>
              <a:t>默认为</a:t>
            </a:r>
            <a:r>
              <a:rPr lang="en-US" altLang="zh-CN" sz="2400" dirty="0">
                <a:solidFill>
                  <a:srgbClr val="3333FF"/>
                </a:solidFill>
              </a:rPr>
              <a:t>private</a:t>
            </a:r>
          </a:p>
        </p:txBody>
      </p:sp>
    </p:spTree>
    <p:extLst>
      <p:ext uri="{BB962C8B-B14F-4D97-AF65-F5344CB8AC3E}">
        <p14:creationId xmlns:p14="http://schemas.microsoft.com/office/powerpoint/2010/main" val="696953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subTitle" idx="4294967295"/>
          </p:nvPr>
        </p:nvSpPr>
        <p:spPr>
          <a:xfrm>
            <a:off x="1152773" y="1074439"/>
            <a:ext cx="2481263" cy="609600"/>
          </a:xfrm>
        </p:spPr>
        <p:txBody>
          <a:bodyPr lIns="92075" tIns="46038" rIns="92075" bIns="46038"/>
          <a:lstStyle/>
          <a:p>
            <a:pPr marL="0" indent="-6350" algn="ctr" defTabSz="762000">
              <a:buFontTx/>
              <a:buNone/>
            </a:pPr>
            <a:r>
              <a:rPr lang="zh-CN" altLang="en-US" dirty="0"/>
              <a:t>基类</a:t>
            </a:r>
          </a:p>
          <a:p>
            <a:pPr marL="0" indent="-6350" algn="ctr" defTabSz="762000">
              <a:buFontTx/>
              <a:buNone/>
            </a:pPr>
            <a:endParaRPr lang="zh-CN" altLang="en-US" dirty="0"/>
          </a:p>
          <a:p>
            <a:pPr marL="0" indent="-6350" algn="ctr" defTabSz="762000">
              <a:buFontTx/>
              <a:buNone/>
            </a:pPr>
            <a:endParaRPr lang="zh-CN" altLang="en-US" dirty="0"/>
          </a:p>
          <a:p>
            <a:pPr marL="0" indent="-6350" algn="ctr" defTabSz="762000">
              <a:buFontTx/>
              <a:buNone/>
            </a:pPr>
            <a:endParaRPr lang="zh-CN" altLang="en-US" dirty="0"/>
          </a:p>
          <a:p>
            <a:pPr marL="0" indent="-6350" algn="ctr" defTabSz="762000">
              <a:buFontTx/>
              <a:buNone/>
            </a:pPr>
            <a:endParaRPr lang="zh-CN" altLang="en-US" dirty="0"/>
          </a:p>
          <a:p>
            <a:pPr marL="0" indent="-6350" algn="ctr" defTabSz="762000">
              <a:buFontTx/>
              <a:buNone/>
            </a:pPr>
            <a:endParaRPr lang="zh-CN" altLang="en-US" dirty="0"/>
          </a:p>
          <a:p>
            <a:pPr marL="0" indent="-6350" algn="ctr" defTabSz="762000">
              <a:buFontTx/>
              <a:buNone/>
            </a:pPr>
            <a:endParaRPr lang="zh-CN" altLang="en-US" dirty="0"/>
          </a:p>
          <a:p>
            <a:pPr marL="0" indent="-6350" algn="ctr" defTabSz="762000">
              <a:buFontTx/>
              <a:buNone/>
            </a:pPr>
            <a:endParaRPr lang="zh-CN" altLang="en-US" dirty="0"/>
          </a:p>
          <a:p>
            <a:pPr marL="0" indent="-6350" algn="ctr" defTabSz="762000">
              <a:buFontTx/>
              <a:buNone/>
            </a:pPr>
            <a:endParaRPr lang="en-US" altLang="zh-CN" dirty="0"/>
          </a:p>
        </p:txBody>
      </p:sp>
      <p:graphicFrame>
        <p:nvGraphicFramePr>
          <p:cNvPr id="273451" name="Group 43"/>
          <p:cNvGraphicFramePr>
            <a:graphicFrameLocks noGrp="1"/>
          </p:cNvGraphicFramePr>
          <p:nvPr>
            <p:extLst>
              <p:ext uri="{D42A27DB-BD31-4B8C-83A1-F6EECF244321}">
                <p14:modId xmlns:p14="http://schemas.microsoft.com/office/powerpoint/2010/main" val="2494623549"/>
              </p:ext>
            </p:extLst>
          </p:nvPr>
        </p:nvGraphicFramePr>
        <p:xfrm>
          <a:off x="867023" y="1645939"/>
          <a:ext cx="2703513" cy="3065989"/>
        </p:xfrm>
        <a:graphic>
          <a:graphicData uri="http://schemas.openxmlformats.org/drawingml/2006/table">
            <a:tbl>
              <a:tblPr/>
              <a:tblGrid>
                <a:gridCol w="2703513"/>
              </a:tblGrid>
              <a:tr h="631081">
                <a:tc>
                  <a:txBody>
                    <a:bodyPr/>
                    <a:lstStyle>
                      <a:lvl1pPr>
                        <a:spcBef>
                          <a:spcPct val="20000"/>
                        </a:spcBef>
                        <a:buClr>
                          <a:srgbClr val="A50021"/>
                        </a:buClr>
                        <a:buSzPct val="75000"/>
                        <a:defRPr kumimoji="1" sz="2800">
                          <a:solidFill>
                            <a:schemeClr val="tx1"/>
                          </a:solidFill>
                          <a:latin typeface="Times New Roman" pitchFamily="18" charset="0"/>
                          <a:ea typeface="宋体" pitchFamily="2" charset="-122"/>
                        </a:defRPr>
                      </a:lvl1pPr>
                      <a:lvl2pPr marL="742950" indent="-285750">
                        <a:spcBef>
                          <a:spcPct val="20000"/>
                        </a:spcBef>
                        <a:buClr>
                          <a:schemeClr val="accent2"/>
                        </a:buClr>
                        <a:buSzPct val="75000"/>
                        <a:defRPr kumimoji="1" sz="2400">
                          <a:solidFill>
                            <a:schemeClr val="tx1"/>
                          </a:solidFill>
                          <a:latin typeface="Times New Roman" pitchFamily="18" charset="0"/>
                          <a:ea typeface="宋体" pitchFamily="2" charset="-122"/>
                        </a:defRPr>
                      </a:lvl2pPr>
                      <a:lvl3pPr marL="1143000" indent="-228600">
                        <a:spcBef>
                          <a:spcPct val="20000"/>
                        </a:spcBef>
                        <a:buClr>
                          <a:srgbClr val="666699"/>
                        </a:buClr>
                        <a:buSzPct val="70000"/>
                        <a:defRPr kumimoji="1" sz="2000">
                          <a:solidFill>
                            <a:schemeClr val="tx1"/>
                          </a:solidFill>
                          <a:latin typeface="Times New Roman" pitchFamily="18" charset="0"/>
                          <a:ea typeface="宋体" pitchFamily="2" charset="-122"/>
                        </a:defRPr>
                      </a:lvl3pPr>
                      <a:lvl4pPr marL="1600200" indent="-228600">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marL="2057400" indent="-228600">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3000" b="1" i="0" u="none" strike="noStrike" cap="none" normalizeH="0" baseline="0" dirty="0" smtClean="0">
                          <a:ln>
                            <a:noFill/>
                          </a:ln>
                          <a:solidFill>
                            <a:srgbClr val="3333FF"/>
                          </a:solidFill>
                          <a:effectLst/>
                          <a:latin typeface="Times New Roman" pitchFamily="18" charset="0"/>
                          <a:ea typeface="宋体" pitchFamily="2" charset="-122"/>
                        </a:rPr>
                        <a:t>Person</a:t>
                      </a:r>
                      <a:r>
                        <a:rPr kumimoji="0" lang="zh-CN" altLang="en-US" sz="3000" b="1" i="0" u="none" strike="noStrike" cap="none" normalizeH="0" baseline="0" dirty="0" smtClean="0">
                          <a:ln>
                            <a:noFill/>
                          </a:ln>
                          <a:solidFill>
                            <a:srgbClr val="3333FF"/>
                          </a:solidFill>
                          <a:effectLst/>
                          <a:latin typeface="Times New Roman" pitchFamily="18" charset="0"/>
                          <a:ea typeface="宋体" pitchFamily="2" charset="-122"/>
                        </a:rPr>
                        <a:t>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04875">
                <a:tc>
                  <a:txBody>
                    <a:bodyPr/>
                    <a:lstStyle>
                      <a:lvl1pPr marL="342900" indent="-342900">
                        <a:spcBef>
                          <a:spcPct val="20000"/>
                        </a:spcBef>
                        <a:buClr>
                          <a:srgbClr val="A50021"/>
                        </a:buClr>
                        <a:buSzPct val="75000"/>
                        <a:defRPr kumimoji="1" sz="2800">
                          <a:solidFill>
                            <a:schemeClr val="tx1"/>
                          </a:solidFill>
                          <a:latin typeface="Times New Roman" pitchFamily="18" charset="0"/>
                          <a:ea typeface="宋体" pitchFamily="2" charset="-122"/>
                        </a:defRPr>
                      </a:lvl1pPr>
                      <a:lvl2pPr marL="185738">
                        <a:spcBef>
                          <a:spcPct val="20000"/>
                        </a:spcBef>
                        <a:buClr>
                          <a:schemeClr val="accent2"/>
                        </a:buClr>
                        <a:buSzPct val="75000"/>
                        <a:defRPr kumimoji="1" sz="2400">
                          <a:solidFill>
                            <a:schemeClr val="tx1"/>
                          </a:solidFill>
                          <a:latin typeface="Times New Roman" pitchFamily="18" charset="0"/>
                          <a:ea typeface="宋体" pitchFamily="2" charset="-122"/>
                        </a:defRPr>
                      </a:lvl2pPr>
                      <a:lvl3pPr marL="1143000" indent="-228600">
                        <a:spcBef>
                          <a:spcPct val="20000"/>
                        </a:spcBef>
                        <a:buClr>
                          <a:srgbClr val="666699"/>
                        </a:buClr>
                        <a:buSzPct val="70000"/>
                        <a:defRPr kumimoji="1" sz="2000">
                          <a:solidFill>
                            <a:schemeClr val="tx1"/>
                          </a:solidFill>
                          <a:latin typeface="Times New Roman" pitchFamily="18" charset="0"/>
                          <a:ea typeface="宋体" pitchFamily="2" charset="-122"/>
                        </a:defRPr>
                      </a:lvl3pPr>
                      <a:lvl4pPr marL="1600200" indent="-228600">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marL="2057400" indent="-228600">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185738" marR="0" lvl="1" indent="0" algn="l" defTabSz="914400" rtl="0" eaLnBrk="1" fontAlgn="base" latinLnBrk="0" hangingPunct="1">
                        <a:lnSpc>
                          <a:spcPct val="105000"/>
                        </a:lnSpc>
                        <a:spcBef>
                          <a:spcPct val="0"/>
                        </a:spcBef>
                        <a:spcAft>
                          <a:spcPct val="0"/>
                        </a:spcAft>
                        <a:buClr>
                          <a:schemeClr val="accent2"/>
                        </a:buClr>
                        <a:buSzPct val="75000"/>
                        <a:buFontTx/>
                        <a:buNone/>
                        <a:tabLst/>
                      </a:pP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string   name;</a:t>
                      </a:r>
                    </a:p>
                    <a:p>
                      <a:pPr marL="185738" marR="0" lvl="1" indent="0" algn="l" defTabSz="914400" rtl="0" eaLnBrk="1" fontAlgn="base" latinLnBrk="0" hangingPunct="1">
                        <a:lnSpc>
                          <a:spcPct val="105000"/>
                        </a:lnSpc>
                        <a:spcBef>
                          <a:spcPct val="0"/>
                        </a:spcBef>
                        <a:spcAft>
                          <a:spcPct val="0"/>
                        </a:spcAft>
                        <a:buClr>
                          <a:schemeClr val="accent2"/>
                        </a:buClr>
                        <a:buSzPct val="75000"/>
                        <a:buFontTx/>
                        <a:buNone/>
                        <a:tabLst/>
                      </a:pP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char    sex; </a:t>
                      </a:r>
                    </a:p>
                    <a:p>
                      <a:pPr marL="185738" marR="0" lvl="1" indent="0" algn="l" defTabSz="914400" rtl="0" eaLnBrk="1" fontAlgn="base" latinLnBrk="0" hangingPunct="1">
                        <a:lnSpc>
                          <a:spcPct val="105000"/>
                        </a:lnSpc>
                        <a:spcBef>
                          <a:spcPct val="0"/>
                        </a:spcBef>
                        <a:spcAft>
                          <a:spcPct val="0"/>
                        </a:spcAft>
                        <a:buClr>
                          <a:schemeClr val="accent2"/>
                        </a:buClr>
                        <a:buSzPct val="75000"/>
                        <a:buFontTx/>
                        <a:buNone/>
                        <a:tabLst/>
                      </a:pP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a:t>
                      </a:r>
                      <a:r>
                        <a:rPr kumimoji="0" lang="en-US" altLang="zh-CN" sz="3000" b="0" i="0" u="none" strike="noStrike" cap="none" normalizeH="0" baseline="0" dirty="0" err="1" smtClean="0">
                          <a:ln>
                            <a:noFill/>
                          </a:ln>
                          <a:solidFill>
                            <a:srgbClr val="CC0000"/>
                          </a:solidFill>
                          <a:effectLst/>
                          <a:latin typeface="Times New Roman" pitchFamily="18" charset="0"/>
                          <a:ea typeface="宋体" pitchFamily="2" charset="-122"/>
                        </a:rPr>
                        <a:t>int</a:t>
                      </a: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age;</a:t>
                      </a:r>
                      <a:endParaRPr kumimoji="0" lang="en-US" altLang="zh-CN" sz="3000" b="0" i="0" u="none" strike="noStrike" cap="none" normalizeH="0" baseline="0" dirty="0" smtClean="0">
                        <a:ln>
                          <a:noFill/>
                        </a:ln>
                        <a:solidFill>
                          <a:srgbClr val="000000"/>
                        </a:solidFill>
                        <a:effectLst/>
                        <a:latin typeface="Times New Roman" pitchFamily="18"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903288">
                <a:tc>
                  <a:txBody>
                    <a:bodyPr/>
                    <a:lstStyle>
                      <a:lvl1pPr>
                        <a:spcBef>
                          <a:spcPct val="20000"/>
                        </a:spcBef>
                        <a:buClr>
                          <a:srgbClr val="A50021"/>
                        </a:buClr>
                        <a:buSzPct val="75000"/>
                        <a:defRPr kumimoji="1" sz="2800">
                          <a:solidFill>
                            <a:schemeClr val="tx1"/>
                          </a:solidFill>
                          <a:latin typeface="Times New Roman" pitchFamily="18" charset="0"/>
                          <a:ea typeface="宋体" pitchFamily="2" charset="-122"/>
                        </a:defRPr>
                      </a:lvl1pPr>
                      <a:lvl2pPr marL="742950" indent="-285750">
                        <a:spcBef>
                          <a:spcPct val="20000"/>
                        </a:spcBef>
                        <a:buClr>
                          <a:schemeClr val="accent2"/>
                        </a:buClr>
                        <a:buSzPct val="75000"/>
                        <a:defRPr kumimoji="1" sz="2400">
                          <a:solidFill>
                            <a:schemeClr val="tx1"/>
                          </a:solidFill>
                          <a:latin typeface="Times New Roman" pitchFamily="18" charset="0"/>
                          <a:ea typeface="宋体" pitchFamily="2" charset="-122"/>
                        </a:defRPr>
                      </a:lvl2pPr>
                      <a:lvl3pPr marL="1143000" indent="-228600">
                        <a:spcBef>
                          <a:spcPct val="20000"/>
                        </a:spcBef>
                        <a:buClr>
                          <a:srgbClr val="666699"/>
                        </a:buClr>
                        <a:buSzPct val="70000"/>
                        <a:defRPr kumimoji="1" sz="2000">
                          <a:solidFill>
                            <a:schemeClr val="tx1"/>
                          </a:solidFill>
                          <a:latin typeface="Times New Roman" pitchFamily="18" charset="0"/>
                          <a:ea typeface="宋体" pitchFamily="2" charset="-122"/>
                        </a:defRPr>
                      </a:lvl3pPr>
                      <a:lvl4pPr marL="1600200" indent="-228600">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marL="2057400" indent="-228600">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void  print() </a:t>
                      </a:r>
                      <a:r>
                        <a:rPr kumimoji="0" lang="en-US" altLang="zh-CN" sz="3000" b="1" i="0" u="none" strike="noStrike" cap="none" normalizeH="0" baseline="0" dirty="0" smtClean="0">
                          <a:ln>
                            <a:noFill/>
                          </a:ln>
                          <a:solidFill>
                            <a:srgbClr val="CC0000"/>
                          </a:solidFill>
                          <a:effectLst/>
                          <a:latin typeface="+mn-lt"/>
                          <a:ea typeface="宋体" pitchFamily="2" charset="-122"/>
                        </a:rPr>
                        <a:t>;</a:t>
                      </a:r>
                      <a:endParaRPr kumimoji="0" lang="en-US" altLang="zh-CN" sz="3000" b="1" i="0" u="none" strike="noStrike" cap="none" normalizeH="0" baseline="0" dirty="0" smtClean="0">
                        <a:ln>
                          <a:noFill/>
                        </a:ln>
                        <a:solidFill>
                          <a:srgbClr val="000000"/>
                        </a:solidFill>
                        <a:effectLst/>
                        <a:latin typeface="+mn-lt"/>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graphicFrame>
        <p:nvGraphicFramePr>
          <p:cNvPr id="273455" name="Group 47"/>
          <p:cNvGraphicFramePr>
            <a:graphicFrameLocks noGrp="1"/>
          </p:cNvGraphicFramePr>
          <p:nvPr>
            <p:extLst>
              <p:ext uri="{D42A27DB-BD31-4B8C-83A1-F6EECF244321}">
                <p14:modId xmlns:p14="http://schemas.microsoft.com/office/powerpoint/2010/main" val="3720521258"/>
              </p:ext>
            </p:extLst>
          </p:nvPr>
        </p:nvGraphicFramePr>
        <p:xfrm>
          <a:off x="4741614" y="1701502"/>
          <a:ext cx="4006850" cy="4895850"/>
        </p:xfrm>
        <a:graphic>
          <a:graphicData uri="http://schemas.openxmlformats.org/drawingml/2006/table">
            <a:tbl>
              <a:tblPr/>
              <a:tblGrid>
                <a:gridCol w="4006850"/>
              </a:tblGrid>
              <a:tr h="428625">
                <a:tc>
                  <a:txBody>
                    <a:bodyPr/>
                    <a:lstStyle>
                      <a:lvl1pPr>
                        <a:spcBef>
                          <a:spcPct val="20000"/>
                        </a:spcBef>
                        <a:buClr>
                          <a:srgbClr val="A50021"/>
                        </a:buClr>
                        <a:buSzPct val="75000"/>
                        <a:defRPr kumimoji="1" sz="2800">
                          <a:solidFill>
                            <a:schemeClr val="tx1"/>
                          </a:solidFill>
                          <a:latin typeface="Times New Roman" pitchFamily="18" charset="0"/>
                          <a:ea typeface="宋体" pitchFamily="2" charset="-122"/>
                        </a:defRPr>
                      </a:lvl1pPr>
                      <a:lvl2pPr marL="742950" indent="-285750">
                        <a:spcBef>
                          <a:spcPct val="20000"/>
                        </a:spcBef>
                        <a:buClr>
                          <a:schemeClr val="accent2"/>
                        </a:buClr>
                        <a:buSzPct val="75000"/>
                        <a:defRPr kumimoji="1" sz="2400">
                          <a:solidFill>
                            <a:schemeClr val="tx1"/>
                          </a:solidFill>
                          <a:latin typeface="Times New Roman" pitchFamily="18" charset="0"/>
                          <a:ea typeface="宋体" pitchFamily="2" charset="-122"/>
                        </a:defRPr>
                      </a:lvl2pPr>
                      <a:lvl3pPr marL="1143000" indent="-228600">
                        <a:spcBef>
                          <a:spcPct val="20000"/>
                        </a:spcBef>
                        <a:buClr>
                          <a:srgbClr val="666699"/>
                        </a:buClr>
                        <a:buSzPct val="70000"/>
                        <a:defRPr kumimoji="1" sz="2000">
                          <a:solidFill>
                            <a:schemeClr val="tx1"/>
                          </a:solidFill>
                          <a:latin typeface="Times New Roman" pitchFamily="18" charset="0"/>
                          <a:ea typeface="宋体" pitchFamily="2" charset="-122"/>
                        </a:defRPr>
                      </a:lvl3pPr>
                      <a:lvl4pPr marL="1600200" indent="-228600">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marL="2057400" indent="-228600">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n-US" altLang="zh-CN" sz="3000" b="1" i="0" u="none" strike="noStrike" cap="none" normalizeH="0" baseline="0" dirty="0" smtClean="0">
                          <a:ln>
                            <a:noFill/>
                          </a:ln>
                          <a:solidFill>
                            <a:srgbClr val="3333FF"/>
                          </a:solidFill>
                          <a:effectLst/>
                          <a:latin typeface="Times New Roman" pitchFamily="18" charset="0"/>
                          <a:ea typeface="宋体" pitchFamily="2" charset="-122"/>
                        </a:rPr>
                        <a:t>Employee</a:t>
                      </a:r>
                      <a:r>
                        <a:rPr kumimoji="0" lang="zh-CN" altLang="en-US" sz="3000" b="1" i="0" u="none" strike="noStrike" cap="none" normalizeH="0" baseline="0" dirty="0" smtClean="0">
                          <a:ln>
                            <a:noFill/>
                          </a:ln>
                          <a:solidFill>
                            <a:srgbClr val="3333FF"/>
                          </a:solidFill>
                          <a:effectLst/>
                          <a:latin typeface="Times New Roman" pitchFamily="18" charset="0"/>
                          <a:ea typeface="宋体" pitchFamily="2" charset="-122"/>
                        </a:rPr>
                        <a:t>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339850">
                <a:tc>
                  <a:txBody>
                    <a:bodyPr/>
                    <a:lstStyle>
                      <a:lvl1pPr marL="342900" indent="-342900">
                        <a:spcBef>
                          <a:spcPct val="20000"/>
                        </a:spcBef>
                        <a:buClr>
                          <a:srgbClr val="A50021"/>
                        </a:buClr>
                        <a:buSzPct val="75000"/>
                        <a:defRPr kumimoji="1" sz="2800">
                          <a:solidFill>
                            <a:schemeClr val="tx1"/>
                          </a:solidFill>
                          <a:latin typeface="Times New Roman" pitchFamily="18" charset="0"/>
                          <a:ea typeface="宋体" pitchFamily="2" charset="-122"/>
                        </a:defRPr>
                      </a:lvl1pPr>
                      <a:lvl2pPr marL="185738">
                        <a:spcBef>
                          <a:spcPct val="20000"/>
                        </a:spcBef>
                        <a:buClr>
                          <a:schemeClr val="accent2"/>
                        </a:buClr>
                        <a:buSzPct val="75000"/>
                        <a:defRPr kumimoji="1" sz="2400">
                          <a:solidFill>
                            <a:schemeClr val="tx1"/>
                          </a:solidFill>
                          <a:latin typeface="Times New Roman" pitchFamily="18" charset="0"/>
                          <a:ea typeface="宋体" pitchFamily="2" charset="-122"/>
                        </a:defRPr>
                      </a:lvl2pPr>
                      <a:lvl3pPr marL="1143000" indent="-228600">
                        <a:spcBef>
                          <a:spcPct val="20000"/>
                        </a:spcBef>
                        <a:buClr>
                          <a:srgbClr val="666699"/>
                        </a:buClr>
                        <a:buSzPct val="70000"/>
                        <a:defRPr kumimoji="1" sz="2000">
                          <a:solidFill>
                            <a:schemeClr val="tx1"/>
                          </a:solidFill>
                          <a:latin typeface="Times New Roman" pitchFamily="18" charset="0"/>
                          <a:ea typeface="宋体" pitchFamily="2" charset="-122"/>
                        </a:defRPr>
                      </a:lvl3pPr>
                      <a:lvl4pPr marL="1600200" indent="-228600">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marL="2057400" indent="-228600">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185738" marR="0" lvl="1" indent="0" algn="l" defTabSz="914400" rtl="0" eaLnBrk="1" fontAlgn="base" latinLnBrk="0" hangingPunct="1">
                        <a:lnSpc>
                          <a:spcPct val="105000"/>
                        </a:lnSpc>
                        <a:spcBef>
                          <a:spcPct val="0"/>
                        </a:spcBef>
                        <a:spcAft>
                          <a:spcPct val="0"/>
                        </a:spcAft>
                        <a:buClr>
                          <a:schemeClr val="accent2"/>
                        </a:buClr>
                        <a:buSzPct val="75000"/>
                        <a:buFontTx/>
                        <a:buNone/>
                        <a:tabLst/>
                      </a:pP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string   name;</a:t>
                      </a:r>
                    </a:p>
                    <a:p>
                      <a:pPr marL="185738" marR="0" lvl="1" indent="0" algn="l" defTabSz="914400" rtl="0" eaLnBrk="1" fontAlgn="base" latinLnBrk="0" hangingPunct="1">
                        <a:lnSpc>
                          <a:spcPct val="105000"/>
                        </a:lnSpc>
                        <a:spcBef>
                          <a:spcPct val="0"/>
                        </a:spcBef>
                        <a:spcAft>
                          <a:spcPct val="0"/>
                        </a:spcAft>
                        <a:buClr>
                          <a:schemeClr val="accent2"/>
                        </a:buClr>
                        <a:buSzPct val="75000"/>
                        <a:buFontTx/>
                        <a:buNone/>
                        <a:tabLst/>
                      </a:pP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char    sex; </a:t>
                      </a:r>
                    </a:p>
                    <a:p>
                      <a:pPr marL="185738" marR="0" lvl="1" indent="0" algn="l" defTabSz="914400" rtl="0" eaLnBrk="1" fontAlgn="base" latinLnBrk="0" hangingPunct="1">
                        <a:lnSpc>
                          <a:spcPct val="105000"/>
                        </a:lnSpc>
                        <a:spcBef>
                          <a:spcPct val="0"/>
                        </a:spcBef>
                        <a:spcAft>
                          <a:spcPct val="0"/>
                        </a:spcAft>
                        <a:buClr>
                          <a:schemeClr val="accent2"/>
                        </a:buClr>
                        <a:buSzPct val="75000"/>
                        <a:buFontTx/>
                        <a:buNone/>
                        <a:tabLst/>
                      </a:pP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a:t>
                      </a:r>
                      <a:r>
                        <a:rPr kumimoji="0" lang="en-US" altLang="zh-CN" sz="3000" b="0" i="0" u="none" strike="noStrike" cap="none" normalizeH="0" baseline="0" dirty="0" err="1" smtClean="0">
                          <a:ln>
                            <a:noFill/>
                          </a:ln>
                          <a:solidFill>
                            <a:srgbClr val="CC0000"/>
                          </a:solidFill>
                          <a:effectLst/>
                          <a:latin typeface="Times New Roman" pitchFamily="18" charset="0"/>
                          <a:ea typeface="宋体" pitchFamily="2" charset="-122"/>
                        </a:rPr>
                        <a:t>int</a:t>
                      </a: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904875">
                <a:tc>
                  <a:txBody>
                    <a:bodyPr/>
                    <a:lstStyle>
                      <a:lvl1pPr>
                        <a:spcBef>
                          <a:spcPct val="20000"/>
                        </a:spcBef>
                        <a:buClr>
                          <a:srgbClr val="A50021"/>
                        </a:buClr>
                        <a:buSzPct val="75000"/>
                        <a:defRPr kumimoji="1" sz="2800">
                          <a:solidFill>
                            <a:schemeClr val="tx1"/>
                          </a:solidFill>
                          <a:latin typeface="Times New Roman" pitchFamily="18" charset="0"/>
                          <a:ea typeface="宋体" pitchFamily="2" charset="-122"/>
                        </a:defRPr>
                      </a:lvl1pPr>
                      <a:lvl2pPr marL="742950" indent="-285750">
                        <a:spcBef>
                          <a:spcPct val="20000"/>
                        </a:spcBef>
                        <a:buClr>
                          <a:schemeClr val="accent2"/>
                        </a:buClr>
                        <a:buSzPct val="75000"/>
                        <a:defRPr kumimoji="1" sz="2400">
                          <a:solidFill>
                            <a:schemeClr val="tx1"/>
                          </a:solidFill>
                          <a:latin typeface="Times New Roman" pitchFamily="18" charset="0"/>
                          <a:ea typeface="宋体" pitchFamily="2" charset="-122"/>
                        </a:defRPr>
                      </a:lvl2pPr>
                      <a:lvl3pPr marL="1143000" indent="-228600">
                        <a:spcBef>
                          <a:spcPct val="20000"/>
                        </a:spcBef>
                        <a:buClr>
                          <a:srgbClr val="666699"/>
                        </a:buClr>
                        <a:buSzPct val="70000"/>
                        <a:defRPr kumimoji="1" sz="2000">
                          <a:solidFill>
                            <a:schemeClr val="tx1"/>
                          </a:solidFill>
                          <a:latin typeface="Times New Roman" pitchFamily="18" charset="0"/>
                          <a:ea typeface="宋体" pitchFamily="2" charset="-122"/>
                        </a:defRPr>
                      </a:lvl3pPr>
                      <a:lvl4pPr marL="1600200" indent="-228600">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marL="2057400" indent="-228600">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void  print()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904875">
                <a:tc>
                  <a:txBody>
                    <a:bodyPr/>
                    <a:lstStyle>
                      <a:lvl1pPr>
                        <a:spcBef>
                          <a:spcPct val="20000"/>
                        </a:spcBef>
                        <a:buClr>
                          <a:srgbClr val="A50021"/>
                        </a:buClr>
                        <a:buSzPct val="75000"/>
                        <a:defRPr kumimoji="1" sz="2800">
                          <a:solidFill>
                            <a:schemeClr val="tx1"/>
                          </a:solidFill>
                          <a:latin typeface="Times New Roman" pitchFamily="18" charset="0"/>
                          <a:ea typeface="宋体" pitchFamily="2" charset="-122"/>
                        </a:defRPr>
                      </a:lvl1pPr>
                      <a:lvl2pPr marL="742950" indent="-285750">
                        <a:spcBef>
                          <a:spcPct val="20000"/>
                        </a:spcBef>
                        <a:buClr>
                          <a:schemeClr val="accent2"/>
                        </a:buClr>
                        <a:buSzPct val="75000"/>
                        <a:defRPr kumimoji="1" sz="2400">
                          <a:solidFill>
                            <a:schemeClr val="tx1"/>
                          </a:solidFill>
                          <a:latin typeface="Times New Roman" pitchFamily="18" charset="0"/>
                          <a:ea typeface="宋体" pitchFamily="2" charset="-122"/>
                        </a:defRPr>
                      </a:lvl2pPr>
                      <a:lvl3pPr marL="1143000" indent="-228600">
                        <a:spcBef>
                          <a:spcPct val="20000"/>
                        </a:spcBef>
                        <a:buClr>
                          <a:srgbClr val="666699"/>
                        </a:buClr>
                        <a:buSzPct val="70000"/>
                        <a:defRPr kumimoji="1" sz="2000">
                          <a:solidFill>
                            <a:schemeClr val="tx1"/>
                          </a:solidFill>
                          <a:latin typeface="Times New Roman" pitchFamily="18" charset="0"/>
                          <a:ea typeface="宋体" pitchFamily="2" charset="-122"/>
                        </a:defRPr>
                      </a:lvl3pPr>
                      <a:lvl4pPr marL="1600200" indent="-228600">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marL="2057400" indent="-228600">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2700" b="0" i="0" u="none" strike="noStrike" cap="none" normalizeH="0" baseline="0" smtClean="0">
                          <a:ln>
                            <a:noFill/>
                          </a:ln>
                          <a:solidFill>
                            <a:srgbClr val="000000"/>
                          </a:solidFill>
                          <a:effectLst/>
                          <a:latin typeface="Times New Roman" pitchFamily="18" charset="0"/>
                          <a:ea typeface="宋体" pitchFamily="2" charset="-122"/>
                        </a:rPr>
                        <a:t>    </a:t>
                      </a:r>
                      <a:r>
                        <a:rPr kumimoji="0" lang="en-US" altLang="zh-CN" sz="3000" b="0" i="0" u="none" strike="noStrike" cap="none" normalizeH="0" baseline="0" smtClean="0">
                          <a:ln>
                            <a:noFill/>
                          </a:ln>
                          <a:solidFill>
                            <a:srgbClr val="000000"/>
                          </a:solidFill>
                          <a:effectLst/>
                          <a:latin typeface="Times New Roman" pitchFamily="18" charset="0"/>
                          <a:ea typeface="宋体" pitchFamily="2" charset="-122"/>
                        </a:rPr>
                        <a:t>string department;</a:t>
                      </a:r>
                    </a:p>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3000" b="0" i="0" u="none" strike="noStrike" cap="none" normalizeH="0" baseline="0" smtClean="0">
                          <a:ln>
                            <a:noFill/>
                          </a:ln>
                          <a:solidFill>
                            <a:srgbClr val="000000"/>
                          </a:solidFill>
                          <a:effectLst/>
                          <a:latin typeface="Times New Roman" pitchFamily="18" charset="0"/>
                          <a:ea typeface="宋体" pitchFamily="2" charset="-122"/>
                        </a:rPr>
                        <a:t>    float salary;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904875">
                <a:tc>
                  <a:txBody>
                    <a:bodyPr/>
                    <a:lstStyle>
                      <a:lvl1pPr>
                        <a:spcBef>
                          <a:spcPct val="20000"/>
                        </a:spcBef>
                        <a:buClr>
                          <a:srgbClr val="A50021"/>
                        </a:buClr>
                        <a:buSzPct val="75000"/>
                        <a:defRPr kumimoji="1" sz="2800">
                          <a:solidFill>
                            <a:schemeClr val="tx1"/>
                          </a:solidFill>
                          <a:latin typeface="Times New Roman" pitchFamily="18" charset="0"/>
                          <a:ea typeface="宋体" pitchFamily="2" charset="-122"/>
                        </a:defRPr>
                      </a:lvl1pPr>
                      <a:lvl2pPr marL="742950" indent="-285750">
                        <a:spcBef>
                          <a:spcPct val="20000"/>
                        </a:spcBef>
                        <a:buClr>
                          <a:schemeClr val="accent2"/>
                        </a:buClr>
                        <a:buSzPct val="75000"/>
                        <a:defRPr kumimoji="1" sz="2400">
                          <a:solidFill>
                            <a:schemeClr val="tx1"/>
                          </a:solidFill>
                          <a:latin typeface="Times New Roman" pitchFamily="18" charset="0"/>
                          <a:ea typeface="宋体" pitchFamily="2" charset="-122"/>
                        </a:defRPr>
                      </a:lvl2pPr>
                      <a:lvl3pPr marL="1143000" indent="-228600">
                        <a:spcBef>
                          <a:spcPct val="20000"/>
                        </a:spcBef>
                        <a:buClr>
                          <a:srgbClr val="666699"/>
                        </a:buClr>
                        <a:buSzPct val="70000"/>
                        <a:defRPr kumimoji="1" sz="2000">
                          <a:solidFill>
                            <a:schemeClr val="tx1"/>
                          </a:solidFill>
                          <a:latin typeface="Times New Roman" pitchFamily="18" charset="0"/>
                          <a:ea typeface="宋体" pitchFamily="2" charset="-122"/>
                        </a:defRPr>
                      </a:lvl3pPr>
                      <a:lvl4pPr marL="1600200" indent="-228600">
                        <a:spcBef>
                          <a:spcPct val="20000"/>
                        </a:spcBef>
                        <a:buSzPct val="60000"/>
                        <a:buFont typeface="Wingdings" pitchFamily="2" charset="2"/>
                        <a:defRPr kumimoji="1">
                          <a:solidFill>
                            <a:schemeClr val="tx1"/>
                          </a:solidFill>
                          <a:latin typeface="Times New Roman" pitchFamily="18" charset="0"/>
                          <a:ea typeface="宋体" pitchFamily="2" charset="-122"/>
                        </a:defRPr>
                      </a:lvl4pPr>
                      <a:lvl5pPr marL="2057400" indent="-228600">
                        <a:spcBef>
                          <a:spcPct val="20000"/>
                        </a:spcBef>
                        <a:buClr>
                          <a:schemeClr val="hlink"/>
                        </a:buClr>
                        <a:buSzPct val="55000"/>
                        <a:buFont typeface="Wingdings" pitchFamily="2" charset="2"/>
                        <a:defRPr kumimoji="1">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55000"/>
                        <a:buFont typeface="Wingdings" pitchFamily="2" charset="2"/>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void  </a:t>
                      </a:r>
                      <a:r>
                        <a:rPr kumimoji="0" lang="en-US" altLang="zh-CN" sz="3000" b="0" i="0" u="none" strike="noStrike" cap="none" normalizeH="0" baseline="0" dirty="0" err="1" smtClean="0">
                          <a:ln>
                            <a:noFill/>
                          </a:ln>
                          <a:solidFill>
                            <a:srgbClr val="CC0000"/>
                          </a:solidFill>
                          <a:effectLst/>
                          <a:latin typeface="Times New Roman" pitchFamily="18" charset="0"/>
                          <a:ea typeface="宋体" pitchFamily="2" charset="-122"/>
                        </a:rPr>
                        <a:t>eprint</a:t>
                      </a:r>
                      <a:r>
                        <a:rPr kumimoji="0" lang="en-US" altLang="zh-CN" sz="3000" b="0" i="0" u="none" strike="noStrike" cap="none" normalizeH="0" baseline="0" dirty="0" smtClean="0">
                          <a:ln>
                            <a:noFill/>
                          </a:ln>
                          <a:solidFill>
                            <a:srgbClr val="CC0000"/>
                          </a:solidFill>
                          <a:effectLst/>
                          <a:latin typeface="Times New Roman" pitchFamily="18" charset="0"/>
                          <a:ea typeface="宋体" pitchFamily="2" charset="-122"/>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
        <p:nvSpPr>
          <p:cNvPr id="6" name="Rectangle 2"/>
          <p:cNvSpPr txBox="1">
            <a:spLocks noChangeArrowheads="1"/>
          </p:cNvSpPr>
          <p:nvPr/>
        </p:nvSpPr>
        <p:spPr bwMode="auto">
          <a:xfrm>
            <a:off x="5580112" y="1074439"/>
            <a:ext cx="2481263" cy="609600"/>
          </a:xfrm>
          <a:prstGeom prst="rect">
            <a:avLst/>
          </a:prstGeom>
          <a:noFill/>
          <a:ln w="9525">
            <a:noFill/>
            <a:miter lim="800000"/>
            <a:headEnd/>
            <a:tailEnd/>
          </a:ln>
        </p:spPr>
        <p:txBody>
          <a:bodyPr lIns="92075" tIns="46038" rIns="92075" bIns="46038"/>
          <a:lstStyle/>
          <a:p>
            <a:pPr indent="-6350" algn="ctr" defTabSz="762000" eaLnBrk="0" hangingPunct="0">
              <a:spcBef>
                <a:spcPct val="20000"/>
              </a:spcBef>
              <a:buClr>
                <a:srgbClr val="0000CC"/>
              </a:buClr>
              <a:defRPr/>
            </a:pPr>
            <a:r>
              <a:rPr lang="zh-CN" altLang="en-US" sz="3000" b="1" kern="0" dirty="0">
                <a:latin typeface="+mn-lt"/>
                <a:ea typeface="+mn-ea"/>
              </a:rPr>
              <a:t>派生类</a:t>
            </a:r>
          </a:p>
          <a:p>
            <a:pPr indent="-6350" algn="ctr" defTabSz="762000" eaLnBrk="0" hangingPunct="0">
              <a:spcBef>
                <a:spcPct val="20000"/>
              </a:spcBef>
              <a:buClr>
                <a:srgbClr val="0000CC"/>
              </a:buClr>
              <a:defRPr/>
            </a:pPr>
            <a:endParaRPr lang="zh-CN" altLang="en-US" sz="3000" b="1" kern="0" dirty="0">
              <a:latin typeface="+mn-lt"/>
              <a:ea typeface="+mn-ea"/>
            </a:endParaRPr>
          </a:p>
          <a:p>
            <a:pPr indent="-6350" algn="ctr" defTabSz="762000" eaLnBrk="0" hangingPunct="0">
              <a:spcBef>
                <a:spcPct val="20000"/>
              </a:spcBef>
              <a:buClr>
                <a:srgbClr val="0000CC"/>
              </a:buClr>
              <a:defRPr/>
            </a:pPr>
            <a:endParaRPr lang="zh-CN" altLang="en-US" sz="3000" b="1" kern="0" dirty="0">
              <a:latin typeface="+mn-lt"/>
              <a:ea typeface="+mn-ea"/>
            </a:endParaRPr>
          </a:p>
          <a:p>
            <a:pPr indent="-6350" algn="ctr" defTabSz="762000" eaLnBrk="0" hangingPunct="0">
              <a:spcBef>
                <a:spcPct val="20000"/>
              </a:spcBef>
              <a:buClr>
                <a:srgbClr val="0000CC"/>
              </a:buClr>
              <a:defRPr/>
            </a:pPr>
            <a:endParaRPr lang="zh-CN" altLang="en-US" sz="3000" b="1" kern="0" dirty="0">
              <a:latin typeface="+mn-lt"/>
              <a:ea typeface="+mn-ea"/>
            </a:endParaRPr>
          </a:p>
          <a:p>
            <a:pPr indent="-6350" algn="ctr" defTabSz="762000" eaLnBrk="0" hangingPunct="0">
              <a:spcBef>
                <a:spcPct val="20000"/>
              </a:spcBef>
              <a:buClr>
                <a:srgbClr val="0000CC"/>
              </a:buClr>
              <a:defRPr/>
            </a:pPr>
            <a:endParaRPr lang="zh-CN" altLang="en-US" sz="3000" b="1" kern="0" dirty="0">
              <a:latin typeface="+mn-lt"/>
              <a:ea typeface="+mn-ea"/>
            </a:endParaRPr>
          </a:p>
          <a:p>
            <a:pPr indent="-6350" algn="ctr" defTabSz="762000" eaLnBrk="0" hangingPunct="0">
              <a:spcBef>
                <a:spcPct val="20000"/>
              </a:spcBef>
              <a:buClr>
                <a:srgbClr val="0000CC"/>
              </a:buClr>
              <a:defRPr/>
            </a:pPr>
            <a:endParaRPr lang="zh-CN" altLang="en-US" sz="3000" b="1" kern="0" dirty="0">
              <a:latin typeface="+mn-lt"/>
              <a:ea typeface="+mn-ea"/>
            </a:endParaRPr>
          </a:p>
          <a:p>
            <a:pPr indent="-6350" algn="ctr" defTabSz="762000" eaLnBrk="0" hangingPunct="0">
              <a:spcBef>
                <a:spcPct val="20000"/>
              </a:spcBef>
              <a:buClr>
                <a:srgbClr val="0000CC"/>
              </a:buClr>
              <a:defRPr/>
            </a:pPr>
            <a:endParaRPr lang="zh-CN" altLang="en-US" sz="3000" b="1" kern="0" dirty="0">
              <a:latin typeface="+mn-lt"/>
              <a:ea typeface="+mn-ea"/>
            </a:endParaRPr>
          </a:p>
          <a:p>
            <a:pPr indent="-6350" algn="ctr" defTabSz="762000" eaLnBrk="0" hangingPunct="0">
              <a:spcBef>
                <a:spcPct val="20000"/>
              </a:spcBef>
              <a:buClr>
                <a:srgbClr val="0000CC"/>
              </a:buClr>
              <a:defRPr/>
            </a:pPr>
            <a:endParaRPr lang="zh-CN" altLang="en-US" sz="3000" b="1" kern="0" dirty="0">
              <a:latin typeface="+mn-lt"/>
              <a:ea typeface="+mn-ea"/>
            </a:endParaRPr>
          </a:p>
          <a:p>
            <a:pPr indent="-6350" algn="ctr" defTabSz="762000" eaLnBrk="0" hangingPunct="0">
              <a:spcBef>
                <a:spcPct val="20000"/>
              </a:spcBef>
              <a:buClr>
                <a:srgbClr val="0000CC"/>
              </a:buClr>
              <a:defRPr/>
            </a:pPr>
            <a:endParaRPr lang="zh-CN" altLang="en-US" sz="3000" b="1" kern="0" dirty="0">
              <a:latin typeface="+mn-lt"/>
              <a:ea typeface="+mn-ea"/>
            </a:endParaRPr>
          </a:p>
        </p:txBody>
      </p:sp>
      <p:grpSp>
        <p:nvGrpSpPr>
          <p:cNvPr id="2" name="组合 1"/>
          <p:cNvGrpSpPr/>
          <p:nvPr/>
        </p:nvGrpSpPr>
        <p:grpSpPr>
          <a:xfrm>
            <a:off x="262400" y="2176164"/>
            <a:ext cx="642723" cy="3409285"/>
            <a:chOff x="567152" y="2176164"/>
            <a:chExt cx="337971" cy="3162396"/>
          </a:xfrm>
        </p:grpSpPr>
        <p:sp>
          <p:nvSpPr>
            <p:cNvPr id="273436" name="TextBox 7"/>
            <p:cNvSpPr txBox="1">
              <a:spLocks noChangeArrowheads="1"/>
            </p:cNvSpPr>
            <p:nvPr/>
          </p:nvSpPr>
          <p:spPr bwMode="auto">
            <a:xfrm>
              <a:off x="570327" y="2282293"/>
              <a:ext cx="323684" cy="140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800" b="1" dirty="0">
                  <a:latin typeface="Arial" charset="0"/>
                </a:rPr>
                <a:t>数据成员</a:t>
              </a:r>
            </a:p>
          </p:txBody>
        </p:sp>
        <p:sp>
          <p:nvSpPr>
            <p:cNvPr id="273437" name="TextBox 8"/>
            <p:cNvSpPr txBox="1">
              <a:spLocks noChangeArrowheads="1"/>
            </p:cNvSpPr>
            <p:nvPr/>
          </p:nvSpPr>
          <p:spPr bwMode="auto">
            <a:xfrm>
              <a:off x="567152" y="3938477"/>
              <a:ext cx="323684" cy="140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800" b="1" dirty="0">
                  <a:latin typeface="Arial" charset="0"/>
                </a:rPr>
                <a:t>成员函数</a:t>
              </a:r>
            </a:p>
          </p:txBody>
        </p:sp>
        <p:sp>
          <p:nvSpPr>
            <p:cNvPr id="10" name="左大括号 9"/>
            <p:cNvSpPr/>
            <p:nvPr/>
          </p:nvSpPr>
          <p:spPr>
            <a:xfrm>
              <a:off x="789236" y="2176164"/>
              <a:ext cx="69850" cy="146367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kumimoji="0" lang="zh-CN" altLang="en-US" sz="2800" b="1" dirty="0"/>
            </a:p>
          </p:txBody>
        </p:sp>
        <p:sp>
          <p:nvSpPr>
            <p:cNvPr id="11" name="左大括号 10"/>
            <p:cNvSpPr/>
            <p:nvPr/>
          </p:nvSpPr>
          <p:spPr>
            <a:xfrm>
              <a:off x="835273" y="3784302"/>
              <a:ext cx="69850" cy="78422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kumimoji="0" lang="zh-CN" altLang="en-US" sz="2800" b="1" dirty="0"/>
            </a:p>
          </p:txBody>
        </p:sp>
      </p:grpSp>
      <p:grpSp>
        <p:nvGrpSpPr>
          <p:cNvPr id="3" name="组合 2"/>
          <p:cNvGrpSpPr/>
          <p:nvPr/>
        </p:nvGrpSpPr>
        <p:grpSpPr>
          <a:xfrm>
            <a:off x="3649911" y="2273002"/>
            <a:ext cx="1136650" cy="4248150"/>
            <a:chOff x="3649911" y="2273002"/>
            <a:chExt cx="1136650" cy="4248150"/>
          </a:xfrm>
        </p:grpSpPr>
        <p:sp>
          <p:nvSpPr>
            <p:cNvPr id="12" name="左大括号 11"/>
            <p:cNvSpPr/>
            <p:nvPr/>
          </p:nvSpPr>
          <p:spPr>
            <a:xfrm>
              <a:off x="4507161" y="2273002"/>
              <a:ext cx="144462" cy="23749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kumimoji="0" lang="zh-CN" altLang="en-US" b="1" dirty="0"/>
            </a:p>
          </p:txBody>
        </p:sp>
        <p:cxnSp>
          <p:nvCxnSpPr>
            <p:cNvPr id="14" name="直接箭头连接符 13"/>
            <p:cNvCxnSpPr/>
            <p:nvPr/>
          </p:nvCxnSpPr>
          <p:spPr>
            <a:xfrm rot="10800000">
              <a:off x="3737223" y="3539827"/>
              <a:ext cx="736600" cy="15875"/>
            </a:xfrm>
            <a:prstGeom prst="straightConnector1">
              <a:avLst/>
            </a:prstGeom>
            <a:ln w="444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3442" name="TextBox 15"/>
            <p:cNvSpPr txBox="1">
              <a:spLocks noChangeArrowheads="1"/>
            </p:cNvSpPr>
            <p:nvPr/>
          </p:nvSpPr>
          <p:spPr bwMode="auto">
            <a:xfrm>
              <a:off x="3649911" y="2987377"/>
              <a:ext cx="928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800" b="1" dirty="0">
                  <a:latin typeface="Arial" charset="0"/>
                </a:rPr>
                <a:t>继承</a:t>
              </a:r>
            </a:p>
          </p:txBody>
        </p:sp>
        <p:sp>
          <p:nvSpPr>
            <p:cNvPr id="17" name="左大括号 16"/>
            <p:cNvSpPr/>
            <p:nvPr/>
          </p:nvSpPr>
          <p:spPr>
            <a:xfrm>
              <a:off x="4524623" y="4720927"/>
              <a:ext cx="127000" cy="1800225"/>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kumimoji="0" lang="zh-CN" altLang="en-US" b="1" dirty="0"/>
            </a:p>
          </p:txBody>
        </p:sp>
        <p:sp>
          <p:nvSpPr>
            <p:cNvPr id="273444" name="TextBox 17"/>
            <p:cNvSpPr txBox="1">
              <a:spLocks noChangeArrowheads="1"/>
            </p:cNvSpPr>
            <p:nvPr/>
          </p:nvSpPr>
          <p:spPr bwMode="auto">
            <a:xfrm>
              <a:off x="3714998" y="5368627"/>
              <a:ext cx="1071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sz="2800" b="1" dirty="0">
                  <a:latin typeface="Arial" charset="0"/>
                </a:rPr>
                <a:t>新增</a:t>
              </a:r>
            </a:p>
          </p:txBody>
        </p:sp>
      </p:grpSp>
      <p:sp>
        <p:nvSpPr>
          <p:cNvPr id="273456" name="Text Box 48"/>
          <p:cNvSpPr txBox="1">
            <a:spLocks noChangeArrowheads="1"/>
          </p:cNvSpPr>
          <p:nvPr/>
        </p:nvSpPr>
        <p:spPr bwMode="auto">
          <a:xfrm>
            <a:off x="179512" y="212934"/>
            <a:ext cx="480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C00000"/>
                </a:solidFill>
              </a:rPr>
              <a:t>4.1.3  </a:t>
            </a:r>
            <a:r>
              <a:rPr lang="zh-CN" altLang="en-US" sz="3200" b="1" dirty="0">
                <a:solidFill>
                  <a:srgbClr val="C00000"/>
                </a:solidFill>
              </a:rPr>
              <a:t>派生类的构成 </a:t>
            </a:r>
          </a:p>
        </p:txBody>
      </p:sp>
    </p:spTree>
    <p:extLst>
      <p:ext uri="{BB962C8B-B14F-4D97-AF65-F5344CB8AC3E}">
        <p14:creationId xmlns:p14="http://schemas.microsoft.com/office/powerpoint/2010/main" val="1979961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395536" y="980728"/>
            <a:ext cx="8136904" cy="4933950"/>
          </a:xfrm>
        </p:spPr>
        <p:txBody>
          <a:bodyPr/>
          <a:lstStyle/>
          <a:p>
            <a:pPr>
              <a:lnSpc>
                <a:spcPct val="150000"/>
              </a:lnSpc>
            </a:pPr>
            <a:r>
              <a:rPr lang="zh-CN" altLang="en-US" b="0" dirty="0" smtClean="0">
                <a:solidFill>
                  <a:srgbClr val="000000"/>
                </a:solidFill>
              </a:rPr>
              <a:t>从</a:t>
            </a:r>
            <a:r>
              <a:rPr lang="zh-CN" altLang="en-US" b="0" dirty="0">
                <a:solidFill>
                  <a:srgbClr val="000000"/>
                </a:solidFill>
              </a:rPr>
              <a:t>已有类派生出新类时</a:t>
            </a:r>
            <a:r>
              <a:rPr lang="en-US" altLang="zh-CN" b="0" dirty="0">
                <a:solidFill>
                  <a:srgbClr val="000000"/>
                </a:solidFill>
              </a:rPr>
              <a:t>,</a:t>
            </a:r>
            <a:r>
              <a:rPr lang="zh-CN" altLang="en-US" b="0" dirty="0">
                <a:solidFill>
                  <a:srgbClr val="000000"/>
                </a:solidFill>
              </a:rPr>
              <a:t>可以在派生类内完成以下几种功能</a:t>
            </a:r>
            <a:r>
              <a:rPr lang="en-US" altLang="zh-CN" b="0" dirty="0">
                <a:solidFill>
                  <a:srgbClr val="000000"/>
                </a:solidFill>
              </a:rPr>
              <a:t>:</a:t>
            </a:r>
          </a:p>
          <a:p>
            <a:pPr marL="0" indent="363538">
              <a:lnSpc>
                <a:spcPct val="150000"/>
              </a:lnSpc>
              <a:buFontTx/>
              <a:buNone/>
            </a:pPr>
            <a:r>
              <a:rPr lang="en-US" altLang="zh-CN" b="1" dirty="0">
                <a:solidFill>
                  <a:srgbClr val="000000"/>
                </a:solidFill>
              </a:rPr>
              <a:t> </a:t>
            </a:r>
            <a:r>
              <a:rPr lang="en-US" altLang="zh-CN" b="1" dirty="0" smtClean="0">
                <a:solidFill>
                  <a:srgbClr val="000000"/>
                </a:solidFill>
              </a:rPr>
              <a:t>(</a:t>
            </a:r>
            <a:r>
              <a:rPr lang="en-US" altLang="zh-CN" b="1" dirty="0">
                <a:solidFill>
                  <a:srgbClr val="000000"/>
                </a:solidFill>
              </a:rPr>
              <a:t>1) </a:t>
            </a:r>
            <a:r>
              <a:rPr lang="zh-CN" altLang="en-US" b="1" dirty="0">
                <a:solidFill>
                  <a:srgbClr val="000000"/>
                </a:solidFill>
              </a:rPr>
              <a:t>可以</a:t>
            </a:r>
            <a:r>
              <a:rPr lang="zh-CN" altLang="en-US" b="1" dirty="0">
                <a:solidFill>
                  <a:srgbClr val="6600CC"/>
                </a:solidFill>
              </a:rPr>
              <a:t>增加</a:t>
            </a:r>
            <a:r>
              <a:rPr lang="zh-CN" altLang="en-US" b="1" dirty="0">
                <a:solidFill>
                  <a:srgbClr val="3333FF"/>
                </a:solidFill>
              </a:rPr>
              <a:t>新的数据成员</a:t>
            </a:r>
            <a:r>
              <a:rPr lang="en-US" altLang="zh-CN" b="1" dirty="0">
                <a:solidFill>
                  <a:srgbClr val="000000"/>
                </a:solidFill>
              </a:rPr>
              <a:t>;</a:t>
            </a:r>
          </a:p>
          <a:p>
            <a:pPr marL="0" indent="363538">
              <a:lnSpc>
                <a:spcPct val="200000"/>
              </a:lnSpc>
              <a:buFontTx/>
              <a:buNone/>
            </a:pPr>
            <a:r>
              <a:rPr lang="en-US" altLang="zh-CN" b="1" dirty="0">
                <a:solidFill>
                  <a:srgbClr val="000000"/>
                </a:solidFill>
              </a:rPr>
              <a:t> </a:t>
            </a:r>
            <a:r>
              <a:rPr lang="en-US" altLang="zh-CN" b="1" dirty="0" smtClean="0">
                <a:solidFill>
                  <a:srgbClr val="000000"/>
                </a:solidFill>
              </a:rPr>
              <a:t>(</a:t>
            </a:r>
            <a:r>
              <a:rPr lang="en-US" altLang="zh-CN" b="1" dirty="0">
                <a:solidFill>
                  <a:srgbClr val="000000"/>
                </a:solidFill>
              </a:rPr>
              <a:t>2) </a:t>
            </a:r>
            <a:r>
              <a:rPr lang="zh-CN" altLang="en-US" b="1" dirty="0">
                <a:solidFill>
                  <a:srgbClr val="000000"/>
                </a:solidFill>
              </a:rPr>
              <a:t>可以</a:t>
            </a:r>
            <a:r>
              <a:rPr lang="zh-CN" altLang="en-US" b="1" dirty="0">
                <a:solidFill>
                  <a:srgbClr val="6600CC"/>
                </a:solidFill>
              </a:rPr>
              <a:t>增加</a:t>
            </a:r>
            <a:r>
              <a:rPr lang="zh-CN" altLang="en-US" b="1" dirty="0">
                <a:solidFill>
                  <a:srgbClr val="3333FF"/>
                </a:solidFill>
              </a:rPr>
              <a:t>新的成员函数</a:t>
            </a:r>
            <a:r>
              <a:rPr lang="en-US" altLang="zh-CN" b="1" dirty="0">
                <a:solidFill>
                  <a:srgbClr val="000000"/>
                </a:solidFill>
              </a:rPr>
              <a:t>;</a:t>
            </a:r>
          </a:p>
          <a:p>
            <a:pPr marL="0" indent="363538">
              <a:lnSpc>
                <a:spcPct val="150000"/>
              </a:lnSpc>
              <a:buFontTx/>
              <a:buNone/>
            </a:pPr>
            <a:r>
              <a:rPr lang="en-US" altLang="zh-CN" b="1" dirty="0" smtClean="0">
                <a:solidFill>
                  <a:srgbClr val="000000"/>
                </a:solidFill>
              </a:rPr>
              <a:t> </a:t>
            </a:r>
            <a:r>
              <a:rPr lang="en-US" altLang="zh-CN" b="1" dirty="0">
                <a:solidFill>
                  <a:srgbClr val="000000"/>
                </a:solidFill>
              </a:rPr>
              <a:t>(3) </a:t>
            </a:r>
            <a:r>
              <a:rPr lang="zh-CN" altLang="en-US" b="1" dirty="0">
                <a:solidFill>
                  <a:srgbClr val="000000"/>
                </a:solidFill>
              </a:rPr>
              <a:t>可以</a:t>
            </a:r>
            <a:r>
              <a:rPr lang="zh-CN" altLang="en-US" b="1" dirty="0">
                <a:solidFill>
                  <a:srgbClr val="6600CC"/>
                </a:solidFill>
              </a:rPr>
              <a:t>重新定义</a:t>
            </a:r>
            <a:r>
              <a:rPr lang="zh-CN" altLang="en-US" b="1" dirty="0">
                <a:solidFill>
                  <a:srgbClr val="3333FF"/>
                </a:solidFill>
              </a:rPr>
              <a:t>基类中已有的成员函数</a:t>
            </a:r>
            <a:r>
              <a:rPr lang="en-US" altLang="zh-CN" b="1" dirty="0">
                <a:solidFill>
                  <a:srgbClr val="000000"/>
                </a:solidFill>
              </a:rPr>
              <a:t>;</a:t>
            </a:r>
          </a:p>
          <a:p>
            <a:pPr marL="0" indent="363538">
              <a:lnSpc>
                <a:spcPct val="150000"/>
              </a:lnSpc>
              <a:buFontTx/>
              <a:buNone/>
            </a:pPr>
            <a:r>
              <a:rPr lang="en-US" altLang="zh-CN" b="1" dirty="0">
                <a:solidFill>
                  <a:srgbClr val="000000"/>
                </a:solidFill>
              </a:rPr>
              <a:t> </a:t>
            </a:r>
            <a:r>
              <a:rPr lang="en-US" altLang="zh-CN" b="1" dirty="0" smtClean="0">
                <a:solidFill>
                  <a:srgbClr val="000000"/>
                </a:solidFill>
              </a:rPr>
              <a:t>(</a:t>
            </a:r>
            <a:r>
              <a:rPr lang="en-US" altLang="zh-CN" b="1" dirty="0">
                <a:solidFill>
                  <a:srgbClr val="000000"/>
                </a:solidFill>
              </a:rPr>
              <a:t>4) </a:t>
            </a:r>
            <a:r>
              <a:rPr lang="zh-CN" altLang="en-US" b="1" dirty="0">
                <a:solidFill>
                  <a:srgbClr val="000000"/>
                </a:solidFill>
              </a:rPr>
              <a:t>可以</a:t>
            </a:r>
            <a:r>
              <a:rPr lang="zh-CN" altLang="en-US" b="1" dirty="0">
                <a:solidFill>
                  <a:srgbClr val="6600CC"/>
                </a:solidFill>
              </a:rPr>
              <a:t>改变</a:t>
            </a:r>
            <a:r>
              <a:rPr lang="zh-CN" altLang="en-US" b="1" dirty="0">
                <a:solidFill>
                  <a:srgbClr val="3333FF"/>
                </a:solidFill>
              </a:rPr>
              <a:t>现有成员的属性</a:t>
            </a:r>
            <a:r>
              <a:rPr lang="zh-CN" altLang="en-US" b="1" dirty="0">
                <a:solidFill>
                  <a:srgbClr val="000000"/>
                </a:solidFill>
              </a:rPr>
              <a:t>。</a:t>
            </a:r>
            <a:r>
              <a:rPr lang="zh-CN" altLang="en-US" b="1" dirty="0"/>
              <a:t>   </a:t>
            </a:r>
          </a:p>
        </p:txBody>
      </p:sp>
    </p:spTree>
    <p:extLst>
      <p:ext uri="{BB962C8B-B14F-4D97-AF65-F5344CB8AC3E}">
        <p14:creationId xmlns:p14="http://schemas.microsoft.com/office/powerpoint/2010/main" val="3577427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07504" y="188913"/>
            <a:ext cx="7667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C00000"/>
                </a:solidFill>
              </a:rPr>
              <a:t>4.1.4  </a:t>
            </a:r>
            <a:r>
              <a:rPr lang="zh-CN" altLang="en-US" sz="3200" b="1" dirty="0">
                <a:solidFill>
                  <a:srgbClr val="C00000"/>
                </a:solidFill>
              </a:rPr>
              <a:t>基类成员在派生类中的访问属性</a:t>
            </a:r>
            <a:endParaRPr lang="zh-CN" altLang="en-US" b="1" dirty="0">
              <a:solidFill>
                <a:srgbClr val="C00000"/>
              </a:solidFill>
            </a:endParaRPr>
          </a:p>
        </p:txBody>
      </p:sp>
      <p:grpSp>
        <p:nvGrpSpPr>
          <p:cNvPr id="23647" name="Group 95"/>
          <p:cNvGrpSpPr>
            <a:grpSpLocks/>
          </p:cNvGrpSpPr>
          <p:nvPr/>
        </p:nvGrpSpPr>
        <p:grpSpPr bwMode="auto">
          <a:xfrm>
            <a:off x="0" y="1195536"/>
            <a:ext cx="9144000" cy="5257800"/>
            <a:chOff x="-3" y="381"/>
            <a:chExt cx="5765" cy="3846"/>
          </a:xfrm>
        </p:grpSpPr>
        <p:grpSp>
          <p:nvGrpSpPr>
            <p:cNvPr id="23645" name="Group 93"/>
            <p:cNvGrpSpPr>
              <a:grpSpLocks/>
            </p:cNvGrpSpPr>
            <p:nvPr/>
          </p:nvGrpSpPr>
          <p:grpSpPr bwMode="auto">
            <a:xfrm>
              <a:off x="0" y="384"/>
              <a:ext cx="5759" cy="3840"/>
              <a:chOff x="0" y="384"/>
              <a:chExt cx="5759" cy="3840"/>
            </a:xfrm>
          </p:grpSpPr>
          <p:grpSp>
            <p:nvGrpSpPr>
              <p:cNvPr id="23586" name="Group 34"/>
              <p:cNvGrpSpPr>
                <a:grpSpLocks/>
              </p:cNvGrpSpPr>
              <p:nvPr/>
            </p:nvGrpSpPr>
            <p:grpSpPr bwMode="auto">
              <a:xfrm>
                <a:off x="0" y="384"/>
                <a:ext cx="1919" cy="384"/>
                <a:chOff x="0" y="384"/>
                <a:chExt cx="1919" cy="384"/>
              </a:xfrm>
            </p:grpSpPr>
            <p:sp>
              <p:nvSpPr>
                <p:cNvPr id="23555" name="Rectangle 3"/>
                <p:cNvSpPr>
                  <a:spLocks noChangeArrowheads="1"/>
                </p:cNvSpPr>
                <p:nvPr/>
              </p:nvSpPr>
              <p:spPr bwMode="auto">
                <a:xfrm>
                  <a:off x="43" y="384"/>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200" b="1" dirty="0">
                      <a:solidFill>
                        <a:srgbClr val="000000"/>
                      </a:solidFill>
                    </a:rPr>
                    <a:t>在基类中的访问属性</a:t>
                  </a:r>
                </a:p>
              </p:txBody>
            </p:sp>
            <p:sp>
              <p:nvSpPr>
                <p:cNvPr id="23585" name="Rectangle 33"/>
                <p:cNvSpPr>
                  <a:spLocks noChangeArrowheads="1"/>
                </p:cNvSpPr>
                <p:nvPr/>
              </p:nvSpPr>
              <p:spPr bwMode="auto">
                <a:xfrm>
                  <a:off x="0" y="384"/>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588" name="Group 36"/>
              <p:cNvGrpSpPr>
                <a:grpSpLocks/>
              </p:cNvGrpSpPr>
              <p:nvPr/>
            </p:nvGrpSpPr>
            <p:grpSpPr bwMode="auto">
              <a:xfrm>
                <a:off x="1919" y="384"/>
                <a:ext cx="1920" cy="384"/>
                <a:chOff x="1919" y="384"/>
                <a:chExt cx="1920" cy="384"/>
              </a:xfrm>
            </p:grpSpPr>
            <p:sp>
              <p:nvSpPr>
                <p:cNvPr id="23556" name="Rectangle 4"/>
                <p:cNvSpPr>
                  <a:spLocks noChangeArrowheads="1"/>
                </p:cNvSpPr>
                <p:nvPr/>
              </p:nvSpPr>
              <p:spPr bwMode="auto">
                <a:xfrm>
                  <a:off x="1962" y="384"/>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200" b="1">
                      <a:solidFill>
                        <a:srgbClr val="000000"/>
                      </a:solidFill>
                    </a:rPr>
                    <a:t>        </a:t>
                  </a:r>
                  <a:r>
                    <a:rPr lang="zh-CN" altLang="en-US" sz="2200" b="1">
                      <a:solidFill>
                        <a:srgbClr val="000000"/>
                      </a:solidFill>
                    </a:rPr>
                    <a:t>继承方式</a:t>
                  </a:r>
                </a:p>
              </p:txBody>
            </p:sp>
            <p:sp>
              <p:nvSpPr>
                <p:cNvPr id="23587" name="Rectangle 35"/>
                <p:cNvSpPr>
                  <a:spLocks noChangeArrowheads="1"/>
                </p:cNvSpPr>
                <p:nvPr/>
              </p:nvSpPr>
              <p:spPr bwMode="auto">
                <a:xfrm>
                  <a:off x="1919" y="384"/>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590" name="Group 38"/>
              <p:cNvGrpSpPr>
                <a:grpSpLocks/>
              </p:cNvGrpSpPr>
              <p:nvPr/>
            </p:nvGrpSpPr>
            <p:grpSpPr bwMode="auto">
              <a:xfrm>
                <a:off x="3839" y="384"/>
                <a:ext cx="1920" cy="384"/>
                <a:chOff x="3839" y="384"/>
                <a:chExt cx="1920" cy="384"/>
              </a:xfrm>
            </p:grpSpPr>
            <p:sp>
              <p:nvSpPr>
                <p:cNvPr id="23557" name="Rectangle 5"/>
                <p:cNvSpPr>
                  <a:spLocks noChangeArrowheads="1"/>
                </p:cNvSpPr>
                <p:nvPr/>
              </p:nvSpPr>
              <p:spPr bwMode="auto">
                <a:xfrm>
                  <a:off x="3882" y="384"/>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r>
                    <a:rPr lang="zh-CN" altLang="en-US" sz="2200" b="1">
                      <a:solidFill>
                        <a:srgbClr val="000000"/>
                      </a:solidFill>
                    </a:rPr>
                    <a:t>在派生类中的访问属性</a:t>
                  </a:r>
                </a:p>
                <a:p>
                  <a:pPr eaLnBrk="0" hangingPunct="0"/>
                  <a:endParaRPr lang="en-US" altLang="zh-CN" sz="2200" b="1">
                    <a:solidFill>
                      <a:srgbClr val="000000"/>
                    </a:solidFill>
                  </a:endParaRPr>
                </a:p>
              </p:txBody>
            </p:sp>
            <p:sp>
              <p:nvSpPr>
                <p:cNvPr id="23589" name="Rectangle 37"/>
                <p:cNvSpPr>
                  <a:spLocks noChangeArrowheads="1"/>
                </p:cNvSpPr>
                <p:nvPr/>
              </p:nvSpPr>
              <p:spPr bwMode="auto">
                <a:xfrm>
                  <a:off x="3839" y="384"/>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592" name="Group 40"/>
              <p:cNvGrpSpPr>
                <a:grpSpLocks/>
              </p:cNvGrpSpPr>
              <p:nvPr/>
            </p:nvGrpSpPr>
            <p:grpSpPr bwMode="auto">
              <a:xfrm>
                <a:off x="0" y="768"/>
                <a:ext cx="1919" cy="384"/>
                <a:chOff x="0" y="768"/>
                <a:chExt cx="1919" cy="384"/>
              </a:xfrm>
            </p:grpSpPr>
            <p:sp>
              <p:nvSpPr>
                <p:cNvPr id="23558" name="Rectangle 6"/>
                <p:cNvSpPr>
                  <a:spLocks noChangeArrowheads="1"/>
                </p:cNvSpPr>
                <p:nvPr/>
              </p:nvSpPr>
              <p:spPr bwMode="auto">
                <a:xfrm>
                  <a:off x="43" y="768"/>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private</a:t>
                  </a:r>
                </a:p>
              </p:txBody>
            </p:sp>
            <p:sp>
              <p:nvSpPr>
                <p:cNvPr id="23591" name="Rectangle 39"/>
                <p:cNvSpPr>
                  <a:spLocks noChangeArrowheads="1"/>
                </p:cNvSpPr>
                <p:nvPr/>
              </p:nvSpPr>
              <p:spPr bwMode="auto">
                <a:xfrm>
                  <a:off x="0" y="768"/>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594" name="Group 42"/>
              <p:cNvGrpSpPr>
                <a:grpSpLocks/>
              </p:cNvGrpSpPr>
              <p:nvPr/>
            </p:nvGrpSpPr>
            <p:grpSpPr bwMode="auto">
              <a:xfrm>
                <a:off x="1919" y="768"/>
                <a:ext cx="1920" cy="384"/>
                <a:chOff x="1919" y="768"/>
                <a:chExt cx="1920" cy="384"/>
              </a:xfrm>
            </p:grpSpPr>
            <p:sp>
              <p:nvSpPr>
                <p:cNvPr id="23559" name="Rectangle 7"/>
                <p:cNvSpPr>
                  <a:spLocks noChangeArrowheads="1"/>
                </p:cNvSpPr>
                <p:nvPr/>
              </p:nvSpPr>
              <p:spPr bwMode="auto">
                <a:xfrm>
                  <a:off x="1962" y="768"/>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public</a:t>
                  </a:r>
                </a:p>
                <a:p>
                  <a:pPr eaLnBrk="0" hangingPunct="0"/>
                  <a:endParaRPr lang="en-US" altLang="zh-CN" sz="2300" b="1">
                    <a:solidFill>
                      <a:srgbClr val="000000"/>
                    </a:solidFill>
                  </a:endParaRPr>
                </a:p>
              </p:txBody>
            </p:sp>
            <p:sp>
              <p:nvSpPr>
                <p:cNvPr id="23593" name="Rectangle 41"/>
                <p:cNvSpPr>
                  <a:spLocks noChangeArrowheads="1"/>
                </p:cNvSpPr>
                <p:nvPr/>
              </p:nvSpPr>
              <p:spPr bwMode="auto">
                <a:xfrm>
                  <a:off x="1919" y="768"/>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596" name="Group 44"/>
              <p:cNvGrpSpPr>
                <a:grpSpLocks/>
              </p:cNvGrpSpPr>
              <p:nvPr/>
            </p:nvGrpSpPr>
            <p:grpSpPr bwMode="auto">
              <a:xfrm>
                <a:off x="3839" y="768"/>
                <a:ext cx="1920" cy="384"/>
                <a:chOff x="3839" y="768"/>
                <a:chExt cx="1920" cy="384"/>
              </a:xfrm>
            </p:grpSpPr>
            <p:sp>
              <p:nvSpPr>
                <p:cNvPr id="23560" name="Rectangle 8"/>
                <p:cNvSpPr>
                  <a:spLocks noChangeArrowheads="1"/>
                </p:cNvSpPr>
                <p:nvPr/>
              </p:nvSpPr>
              <p:spPr bwMode="auto">
                <a:xfrm>
                  <a:off x="3882" y="768"/>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a:t>
                  </a:r>
                  <a:r>
                    <a:rPr lang="zh-CN" altLang="en-US" sz="2300" b="1">
                      <a:solidFill>
                        <a:srgbClr val="000000"/>
                      </a:solidFill>
                    </a:rPr>
                    <a:t>不可直接访问</a:t>
                  </a:r>
                </a:p>
                <a:p>
                  <a:pPr eaLnBrk="0" hangingPunct="0"/>
                  <a:endParaRPr lang="en-US" altLang="zh-CN" sz="2300" b="1">
                    <a:solidFill>
                      <a:srgbClr val="000000"/>
                    </a:solidFill>
                  </a:endParaRPr>
                </a:p>
              </p:txBody>
            </p:sp>
            <p:sp>
              <p:nvSpPr>
                <p:cNvPr id="23595" name="Rectangle 43"/>
                <p:cNvSpPr>
                  <a:spLocks noChangeArrowheads="1"/>
                </p:cNvSpPr>
                <p:nvPr/>
              </p:nvSpPr>
              <p:spPr bwMode="auto">
                <a:xfrm>
                  <a:off x="3839" y="768"/>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598" name="Group 46"/>
              <p:cNvGrpSpPr>
                <a:grpSpLocks/>
              </p:cNvGrpSpPr>
              <p:nvPr/>
            </p:nvGrpSpPr>
            <p:grpSpPr bwMode="auto">
              <a:xfrm>
                <a:off x="0" y="1152"/>
                <a:ext cx="1919" cy="384"/>
                <a:chOff x="0" y="1152"/>
                <a:chExt cx="1919" cy="384"/>
              </a:xfrm>
            </p:grpSpPr>
            <p:sp>
              <p:nvSpPr>
                <p:cNvPr id="23561" name="Rectangle 9"/>
                <p:cNvSpPr>
                  <a:spLocks noChangeArrowheads="1"/>
                </p:cNvSpPr>
                <p:nvPr/>
              </p:nvSpPr>
              <p:spPr bwMode="auto">
                <a:xfrm>
                  <a:off x="43" y="1152"/>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private</a:t>
                  </a:r>
                </a:p>
              </p:txBody>
            </p:sp>
            <p:sp>
              <p:nvSpPr>
                <p:cNvPr id="23597" name="Rectangle 45"/>
                <p:cNvSpPr>
                  <a:spLocks noChangeArrowheads="1"/>
                </p:cNvSpPr>
                <p:nvPr/>
              </p:nvSpPr>
              <p:spPr bwMode="auto">
                <a:xfrm>
                  <a:off x="0" y="1152"/>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00" name="Group 48"/>
              <p:cNvGrpSpPr>
                <a:grpSpLocks/>
              </p:cNvGrpSpPr>
              <p:nvPr/>
            </p:nvGrpSpPr>
            <p:grpSpPr bwMode="auto">
              <a:xfrm>
                <a:off x="1919" y="1152"/>
                <a:ext cx="1920" cy="384"/>
                <a:chOff x="1919" y="1152"/>
                <a:chExt cx="1920" cy="384"/>
              </a:xfrm>
            </p:grpSpPr>
            <p:sp>
              <p:nvSpPr>
                <p:cNvPr id="23562" name="Rectangle 10"/>
                <p:cNvSpPr>
                  <a:spLocks noChangeArrowheads="1"/>
                </p:cNvSpPr>
                <p:nvPr/>
              </p:nvSpPr>
              <p:spPr bwMode="auto">
                <a:xfrm>
                  <a:off x="1962" y="1152"/>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private</a:t>
                  </a:r>
                </a:p>
              </p:txBody>
            </p:sp>
            <p:sp>
              <p:nvSpPr>
                <p:cNvPr id="23599" name="Rectangle 47"/>
                <p:cNvSpPr>
                  <a:spLocks noChangeArrowheads="1"/>
                </p:cNvSpPr>
                <p:nvPr/>
              </p:nvSpPr>
              <p:spPr bwMode="auto">
                <a:xfrm>
                  <a:off x="1919" y="1152"/>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02" name="Group 50"/>
              <p:cNvGrpSpPr>
                <a:grpSpLocks/>
              </p:cNvGrpSpPr>
              <p:nvPr/>
            </p:nvGrpSpPr>
            <p:grpSpPr bwMode="auto">
              <a:xfrm>
                <a:off x="3839" y="1152"/>
                <a:ext cx="1920" cy="384"/>
                <a:chOff x="3839" y="1152"/>
                <a:chExt cx="1920" cy="384"/>
              </a:xfrm>
            </p:grpSpPr>
            <p:sp>
              <p:nvSpPr>
                <p:cNvPr id="23563" name="Rectangle 11"/>
                <p:cNvSpPr>
                  <a:spLocks noChangeArrowheads="1"/>
                </p:cNvSpPr>
                <p:nvPr/>
              </p:nvSpPr>
              <p:spPr bwMode="auto">
                <a:xfrm>
                  <a:off x="3882" y="1152"/>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a:t>
                  </a:r>
                  <a:r>
                    <a:rPr lang="zh-CN" altLang="en-US" sz="2300" b="1">
                      <a:solidFill>
                        <a:srgbClr val="000000"/>
                      </a:solidFill>
                    </a:rPr>
                    <a:t>不可直接访问</a:t>
                  </a:r>
                </a:p>
                <a:p>
                  <a:pPr eaLnBrk="0" hangingPunct="0"/>
                  <a:endParaRPr lang="en-US" altLang="zh-CN" sz="2300" b="1">
                    <a:solidFill>
                      <a:srgbClr val="000000"/>
                    </a:solidFill>
                  </a:endParaRPr>
                </a:p>
              </p:txBody>
            </p:sp>
            <p:sp>
              <p:nvSpPr>
                <p:cNvPr id="23601" name="Rectangle 49"/>
                <p:cNvSpPr>
                  <a:spLocks noChangeArrowheads="1"/>
                </p:cNvSpPr>
                <p:nvPr/>
              </p:nvSpPr>
              <p:spPr bwMode="auto">
                <a:xfrm>
                  <a:off x="3839" y="1152"/>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04" name="Group 52"/>
              <p:cNvGrpSpPr>
                <a:grpSpLocks/>
              </p:cNvGrpSpPr>
              <p:nvPr/>
            </p:nvGrpSpPr>
            <p:grpSpPr bwMode="auto">
              <a:xfrm>
                <a:off x="0" y="1536"/>
                <a:ext cx="1919" cy="384"/>
                <a:chOff x="0" y="1536"/>
                <a:chExt cx="1919" cy="384"/>
              </a:xfrm>
            </p:grpSpPr>
            <p:sp>
              <p:nvSpPr>
                <p:cNvPr id="23564" name="Rectangle 12"/>
                <p:cNvSpPr>
                  <a:spLocks noChangeArrowheads="1"/>
                </p:cNvSpPr>
                <p:nvPr/>
              </p:nvSpPr>
              <p:spPr bwMode="auto">
                <a:xfrm>
                  <a:off x="43" y="1536"/>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private</a:t>
                  </a:r>
                </a:p>
              </p:txBody>
            </p:sp>
            <p:sp>
              <p:nvSpPr>
                <p:cNvPr id="23603" name="Rectangle 51"/>
                <p:cNvSpPr>
                  <a:spLocks noChangeArrowheads="1"/>
                </p:cNvSpPr>
                <p:nvPr/>
              </p:nvSpPr>
              <p:spPr bwMode="auto">
                <a:xfrm>
                  <a:off x="0" y="1536"/>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06" name="Group 54"/>
              <p:cNvGrpSpPr>
                <a:grpSpLocks/>
              </p:cNvGrpSpPr>
              <p:nvPr/>
            </p:nvGrpSpPr>
            <p:grpSpPr bwMode="auto">
              <a:xfrm>
                <a:off x="1919" y="1536"/>
                <a:ext cx="1920" cy="384"/>
                <a:chOff x="1919" y="1536"/>
                <a:chExt cx="1920" cy="384"/>
              </a:xfrm>
            </p:grpSpPr>
            <p:sp>
              <p:nvSpPr>
                <p:cNvPr id="23565" name="Rectangle 13"/>
                <p:cNvSpPr>
                  <a:spLocks noChangeArrowheads="1"/>
                </p:cNvSpPr>
                <p:nvPr/>
              </p:nvSpPr>
              <p:spPr bwMode="auto">
                <a:xfrm>
                  <a:off x="1962" y="1536"/>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protected</a:t>
                  </a:r>
                </a:p>
                <a:p>
                  <a:pPr eaLnBrk="0" hangingPunct="0"/>
                  <a:endParaRPr lang="en-US" altLang="zh-CN" sz="2300" b="1">
                    <a:solidFill>
                      <a:srgbClr val="000000"/>
                    </a:solidFill>
                  </a:endParaRPr>
                </a:p>
              </p:txBody>
            </p:sp>
            <p:sp>
              <p:nvSpPr>
                <p:cNvPr id="23605" name="Rectangle 53"/>
                <p:cNvSpPr>
                  <a:spLocks noChangeArrowheads="1"/>
                </p:cNvSpPr>
                <p:nvPr/>
              </p:nvSpPr>
              <p:spPr bwMode="auto">
                <a:xfrm>
                  <a:off x="1919" y="1536"/>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08" name="Group 56"/>
              <p:cNvGrpSpPr>
                <a:grpSpLocks/>
              </p:cNvGrpSpPr>
              <p:nvPr/>
            </p:nvGrpSpPr>
            <p:grpSpPr bwMode="auto">
              <a:xfrm>
                <a:off x="3839" y="1536"/>
                <a:ext cx="1920" cy="384"/>
                <a:chOff x="3839" y="1536"/>
                <a:chExt cx="1920" cy="384"/>
              </a:xfrm>
            </p:grpSpPr>
            <p:sp>
              <p:nvSpPr>
                <p:cNvPr id="23566" name="Rectangle 14"/>
                <p:cNvSpPr>
                  <a:spLocks noChangeArrowheads="1"/>
                </p:cNvSpPr>
                <p:nvPr/>
              </p:nvSpPr>
              <p:spPr bwMode="auto">
                <a:xfrm>
                  <a:off x="3882" y="1536"/>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a:t>
                  </a:r>
                  <a:r>
                    <a:rPr lang="zh-CN" altLang="en-US" sz="2300" b="1">
                      <a:solidFill>
                        <a:srgbClr val="000000"/>
                      </a:solidFill>
                    </a:rPr>
                    <a:t>不可直接访问</a:t>
                  </a:r>
                </a:p>
                <a:p>
                  <a:pPr eaLnBrk="0" hangingPunct="0"/>
                  <a:endParaRPr lang="en-US" altLang="zh-CN" sz="2300" b="1">
                    <a:solidFill>
                      <a:srgbClr val="000000"/>
                    </a:solidFill>
                  </a:endParaRPr>
                </a:p>
              </p:txBody>
            </p:sp>
            <p:sp>
              <p:nvSpPr>
                <p:cNvPr id="23607" name="Rectangle 55"/>
                <p:cNvSpPr>
                  <a:spLocks noChangeArrowheads="1"/>
                </p:cNvSpPr>
                <p:nvPr/>
              </p:nvSpPr>
              <p:spPr bwMode="auto">
                <a:xfrm>
                  <a:off x="3839" y="1536"/>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10" name="Group 58"/>
              <p:cNvGrpSpPr>
                <a:grpSpLocks/>
              </p:cNvGrpSpPr>
              <p:nvPr/>
            </p:nvGrpSpPr>
            <p:grpSpPr bwMode="auto">
              <a:xfrm>
                <a:off x="0" y="1920"/>
                <a:ext cx="1919" cy="384"/>
                <a:chOff x="0" y="1920"/>
                <a:chExt cx="1919" cy="384"/>
              </a:xfrm>
            </p:grpSpPr>
            <p:sp>
              <p:nvSpPr>
                <p:cNvPr id="23567" name="Rectangle 15"/>
                <p:cNvSpPr>
                  <a:spLocks noChangeArrowheads="1"/>
                </p:cNvSpPr>
                <p:nvPr/>
              </p:nvSpPr>
              <p:spPr bwMode="auto">
                <a:xfrm>
                  <a:off x="43" y="1920"/>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6600CC"/>
                      </a:solidFill>
                    </a:rPr>
                    <a:t>        public</a:t>
                  </a:r>
                </a:p>
              </p:txBody>
            </p:sp>
            <p:sp>
              <p:nvSpPr>
                <p:cNvPr id="23609" name="Rectangle 57"/>
                <p:cNvSpPr>
                  <a:spLocks noChangeArrowheads="1"/>
                </p:cNvSpPr>
                <p:nvPr/>
              </p:nvSpPr>
              <p:spPr bwMode="auto">
                <a:xfrm>
                  <a:off x="0" y="1920"/>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12" name="Group 60"/>
              <p:cNvGrpSpPr>
                <a:grpSpLocks/>
              </p:cNvGrpSpPr>
              <p:nvPr/>
            </p:nvGrpSpPr>
            <p:grpSpPr bwMode="auto">
              <a:xfrm>
                <a:off x="1919" y="1920"/>
                <a:ext cx="1920" cy="384"/>
                <a:chOff x="1919" y="1920"/>
                <a:chExt cx="1920" cy="384"/>
              </a:xfrm>
            </p:grpSpPr>
            <p:sp>
              <p:nvSpPr>
                <p:cNvPr id="23568" name="Rectangle 16"/>
                <p:cNvSpPr>
                  <a:spLocks noChangeArrowheads="1"/>
                </p:cNvSpPr>
                <p:nvPr/>
              </p:nvSpPr>
              <p:spPr bwMode="auto">
                <a:xfrm>
                  <a:off x="1962" y="1920"/>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6600CC"/>
                      </a:solidFill>
                    </a:rPr>
                    <a:t>        public</a:t>
                  </a:r>
                </a:p>
                <a:p>
                  <a:pPr eaLnBrk="0" hangingPunct="0"/>
                  <a:endParaRPr lang="en-US" altLang="zh-CN" sz="2300" b="1">
                    <a:solidFill>
                      <a:srgbClr val="6600CC"/>
                    </a:solidFill>
                  </a:endParaRPr>
                </a:p>
              </p:txBody>
            </p:sp>
            <p:sp>
              <p:nvSpPr>
                <p:cNvPr id="23611" name="Rectangle 59"/>
                <p:cNvSpPr>
                  <a:spLocks noChangeArrowheads="1"/>
                </p:cNvSpPr>
                <p:nvPr/>
              </p:nvSpPr>
              <p:spPr bwMode="auto">
                <a:xfrm>
                  <a:off x="1919" y="1920"/>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14" name="Group 62"/>
              <p:cNvGrpSpPr>
                <a:grpSpLocks/>
              </p:cNvGrpSpPr>
              <p:nvPr/>
            </p:nvGrpSpPr>
            <p:grpSpPr bwMode="auto">
              <a:xfrm>
                <a:off x="3839" y="1920"/>
                <a:ext cx="1920" cy="384"/>
                <a:chOff x="3839" y="1920"/>
                <a:chExt cx="1920" cy="384"/>
              </a:xfrm>
            </p:grpSpPr>
            <p:sp>
              <p:nvSpPr>
                <p:cNvPr id="23569" name="Rectangle 17"/>
                <p:cNvSpPr>
                  <a:spLocks noChangeArrowheads="1"/>
                </p:cNvSpPr>
                <p:nvPr/>
              </p:nvSpPr>
              <p:spPr bwMode="auto">
                <a:xfrm>
                  <a:off x="3882" y="1920"/>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6600CC"/>
                      </a:solidFill>
                    </a:rPr>
                    <a:t>      public</a:t>
                  </a:r>
                </a:p>
                <a:p>
                  <a:pPr eaLnBrk="0" hangingPunct="0"/>
                  <a:endParaRPr lang="en-US" altLang="zh-CN" sz="2300" b="1">
                    <a:solidFill>
                      <a:srgbClr val="6600CC"/>
                    </a:solidFill>
                  </a:endParaRPr>
                </a:p>
              </p:txBody>
            </p:sp>
            <p:sp>
              <p:nvSpPr>
                <p:cNvPr id="23613" name="Rectangle 61"/>
                <p:cNvSpPr>
                  <a:spLocks noChangeArrowheads="1"/>
                </p:cNvSpPr>
                <p:nvPr/>
              </p:nvSpPr>
              <p:spPr bwMode="auto">
                <a:xfrm>
                  <a:off x="3839" y="1920"/>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16" name="Group 64"/>
              <p:cNvGrpSpPr>
                <a:grpSpLocks/>
              </p:cNvGrpSpPr>
              <p:nvPr/>
            </p:nvGrpSpPr>
            <p:grpSpPr bwMode="auto">
              <a:xfrm>
                <a:off x="0" y="2304"/>
                <a:ext cx="1919" cy="384"/>
                <a:chOff x="0" y="2304"/>
                <a:chExt cx="1919" cy="384"/>
              </a:xfrm>
            </p:grpSpPr>
            <p:sp>
              <p:nvSpPr>
                <p:cNvPr id="23570" name="Rectangle 18"/>
                <p:cNvSpPr>
                  <a:spLocks noChangeArrowheads="1"/>
                </p:cNvSpPr>
                <p:nvPr/>
              </p:nvSpPr>
              <p:spPr bwMode="auto">
                <a:xfrm>
                  <a:off x="43" y="2304"/>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6600CC"/>
                      </a:solidFill>
                    </a:rPr>
                    <a:t>        public</a:t>
                  </a:r>
                </a:p>
              </p:txBody>
            </p:sp>
            <p:sp>
              <p:nvSpPr>
                <p:cNvPr id="23615" name="Rectangle 63"/>
                <p:cNvSpPr>
                  <a:spLocks noChangeArrowheads="1"/>
                </p:cNvSpPr>
                <p:nvPr/>
              </p:nvSpPr>
              <p:spPr bwMode="auto">
                <a:xfrm>
                  <a:off x="0" y="2304"/>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18" name="Group 66"/>
              <p:cNvGrpSpPr>
                <a:grpSpLocks/>
              </p:cNvGrpSpPr>
              <p:nvPr/>
            </p:nvGrpSpPr>
            <p:grpSpPr bwMode="auto">
              <a:xfrm>
                <a:off x="1919" y="2304"/>
                <a:ext cx="1920" cy="384"/>
                <a:chOff x="1919" y="2304"/>
                <a:chExt cx="1920" cy="384"/>
              </a:xfrm>
            </p:grpSpPr>
            <p:sp>
              <p:nvSpPr>
                <p:cNvPr id="23571" name="Rectangle 19"/>
                <p:cNvSpPr>
                  <a:spLocks noChangeArrowheads="1"/>
                </p:cNvSpPr>
                <p:nvPr/>
              </p:nvSpPr>
              <p:spPr bwMode="auto">
                <a:xfrm>
                  <a:off x="1962" y="2304"/>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6600CC"/>
                      </a:solidFill>
                    </a:rPr>
                    <a:t>        private</a:t>
                  </a:r>
                </a:p>
                <a:p>
                  <a:pPr eaLnBrk="0" hangingPunct="0"/>
                  <a:endParaRPr lang="en-US" altLang="zh-CN" sz="2300" b="1">
                    <a:solidFill>
                      <a:srgbClr val="6600CC"/>
                    </a:solidFill>
                  </a:endParaRPr>
                </a:p>
              </p:txBody>
            </p:sp>
            <p:sp>
              <p:nvSpPr>
                <p:cNvPr id="23617" name="Rectangle 65"/>
                <p:cNvSpPr>
                  <a:spLocks noChangeArrowheads="1"/>
                </p:cNvSpPr>
                <p:nvPr/>
              </p:nvSpPr>
              <p:spPr bwMode="auto">
                <a:xfrm>
                  <a:off x="1919" y="2304"/>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20" name="Group 68"/>
              <p:cNvGrpSpPr>
                <a:grpSpLocks/>
              </p:cNvGrpSpPr>
              <p:nvPr/>
            </p:nvGrpSpPr>
            <p:grpSpPr bwMode="auto">
              <a:xfrm>
                <a:off x="3839" y="2304"/>
                <a:ext cx="1920" cy="384"/>
                <a:chOff x="3839" y="2304"/>
                <a:chExt cx="1920" cy="384"/>
              </a:xfrm>
            </p:grpSpPr>
            <p:sp>
              <p:nvSpPr>
                <p:cNvPr id="23572" name="Rectangle 20"/>
                <p:cNvSpPr>
                  <a:spLocks noChangeArrowheads="1"/>
                </p:cNvSpPr>
                <p:nvPr/>
              </p:nvSpPr>
              <p:spPr bwMode="auto">
                <a:xfrm>
                  <a:off x="3882" y="2304"/>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6600CC"/>
                      </a:solidFill>
                    </a:rPr>
                    <a:t>      private</a:t>
                  </a:r>
                </a:p>
                <a:p>
                  <a:pPr eaLnBrk="0" hangingPunct="0"/>
                  <a:endParaRPr lang="en-US" altLang="zh-CN" sz="2300" b="1">
                    <a:solidFill>
                      <a:srgbClr val="6600CC"/>
                    </a:solidFill>
                  </a:endParaRPr>
                </a:p>
              </p:txBody>
            </p:sp>
            <p:sp>
              <p:nvSpPr>
                <p:cNvPr id="23619" name="Rectangle 67"/>
                <p:cNvSpPr>
                  <a:spLocks noChangeArrowheads="1"/>
                </p:cNvSpPr>
                <p:nvPr/>
              </p:nvSpPr>
              <p:spPr bwMode="auto">
                <a:xfrm>
                  <a:off x="3839" y="2304"/>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22" name="Group 70"/>
              <p:cNvGrpSpPr>
                <a:grpSpLocks/>
              </p:cNvGrpSpPr>
              <p:nvPr/>
            </p:nvGrpSpPr>
            <p:grpSpPr bwMode="auto">
              <a:xfrm>
                <a:off x="0" y="2688"/>
                <a:ext cx="1919" cy="384"/>
                <a:chOff x="0" y="2688"/>
                <a:chExt cx="1919" cy="384"/>
              </a:xfrm>
            </p:grpSpPr>
            <p:sp>
              <p:nvSpPr>
                <p:cNvPr id="23573" name="Rectangle 21"/>
                <p:cNvSpPr>
                  <a:spLocks noChangeArrowheads="1"/>
                </p:cNvSpPr>
                <p:nvPr/>
              </p:nvSpPr>
              <p:spPr bwMode="auto">
                <a:xfrm>
                  <a:off x="43" y="2688"/>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6600CC"/>
                      </a:solidFill>
                    </a:rPr>
                    <a:t>        public</a:t>
                  </a:r>
                </a:p>
              </p:txBody>
            </p:sp>
            <p:sp>
              <p:nvSpPr>
                <p:cNvPr id="23621" name="Rectangle 69"/>
                <p:cNvSpPr>
                  <a:spLocks noChangeArrowheads="1"/>
                </p:cNvSpPr>
                <p:nvPr/>
              </p:nvSpPr>
              <p:spPr bwMode="auto">
                <a:xfrm>
                  <a:off x="0" y="2688"/>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24" name="Group 72"/>
              <p:cNvGrpSpPr>
                <a:grpSpLocks/>
              </p:cNvGrpSpPr>
              <p:nvPr/>
            </p:nvGrpSpPr>
            <p:grpSpPr bwMode="auto">
              <a:xfrm>
                <a:off x="1919" y="2688"/>
                <a:ext cx="1920" cy="384"/>
                <a:chOff x="1919" y="2688"/>
                <a:chExt cx="1920" cy="384"/>
              </a:xfrm>
            </p:grpSpPr>
            <p:sp>
              <p:nvSpPr>
                <p:cNvPr id="23574" name="Rectangle 22"/>
                <p:cNvSpPr>
                  <a:spLocks noChangeArrowheads="1"/>
                </p:cNvSpPr>
                <p:nvPr/>
              </p:nvSpPr>
              <p:spPr bwMode="auto">
                <a:xfrm>
                  <a:off x="1962" y="2688"/>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6600CC"/>
                      </a:solidFill>
                    </a:rPr>
                    <a:t>        protected</a:t>
                  </a:r>
                </a:p>
                <a:p>
                  <a:pPr eaLnBrk="0" hangingPunct="0"/>
                  <a:endParaRPr lang="en-US" altLang="zh-CN" sz="2300" b="1">
                    <a:solidFill>
                      <a:srgbClr val="6600CC"/>
                    </a:solidFill>
                  </a:endParaRPr>
                </a:p>
              </p:txBody>
            </p:sp>
            <p:sp>
              <p:nvSpPr>
                <p:cNvPr id="23623" name="Rectangle 71"/>
                <p:cNvSpPr>
                  <a:spLocks noChangeArrowheads="1"/>
                </p:cNvSpPr>
                <p:nvPr/>
              </p:nvSpPr>
              <p:spPr bwMode="auto">
                <a:xfrm>
                  <a:off x="1919" y="2688"/>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26" name="Group 74"/>
              <p:cNvGrpSpPr>
                <a:grpSpLocks/>
              </p:cNvGrpSpPr>
              <p:nvPr/>
            </p:nvGrpSpPr>
            <p:grpSpPr bwMode="auto">
              <a:xfrm>
                <a:off x="3839" y="2688"/>
                <a:ext cx="1920" cy="384"/>
                <a:chOff x="3839" y="2688"/>
                <a:chExt cx="1920" cy="384"/>
              </a:xfrm>
            </p:grpSpPr>
            <p:sp>
              <p:nvSpPr>
                <p:cNvPr id="23575" name="Rectangle 23"/>
                <p:cNvSpPr>
                  <a:spLocks noChangeArrowheads="1"/>
                </p:cNvSpPr>
                <p:nvPr/>
              </p:nvSpPr>
              <p:spPr bwMode="auto">
                <a:xfrm>
                  <a:off x="3882" y="2688"/>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6600CC"/>
                      </a:solidFill>
                    </a:rPr>
                    <a:t>      protected</a:t>
                  </a:r>
                </a:p>
                <a:p>
                  <a:pPr eaLnBrk="0" hangingPunct="0"/>
                  <a:endParaRPr lang="en-US" altLang="zh-CN" sz="2300" b="1">
                    <a:solidFill>
                      <a:srgbClr val="6600CC"/>
                    </a:solidFill>
                  </a:endParaRPr>
                </a:p>
              </p:txBody>
            </p:sp>
            <p:sp>
              <p:nvSpPr>
                <p:cNvPr id="23625" name="Rectangle 73"/>
                <p:cNvSpPr>
                  <a:spLocks noChangeArrowheads="1"/>
                </p:cNvSpPr>
                <p:nvPr/>
              </p:nvSpPr>
              <p:spPr bwMode="auto">
                <a:xfrm>
                  <a:off x="3839" y="2688"/>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28" name="Group 76"/>
              <p:cNvGrpSpPr>
                <a:grpSpLocks/>
              </p:cNvGrpSpPr>
              <p:nvPr/>
            </p:nvGrpSpPr>
            <p:grpSpPr bwMode="auto">
              <a:xfrm>
                <a:off x="0" y="3072"/>
                <a:ext cx="1919" cy="384"/>
                <a:chOff x="0" y="3072"/>
                <a:chExt cx="1919" cy="384"/>
              </a:xfrm>
            </p:grpSpPr>
            <p:sp>
              <p:nvSpPr>
                <p:cNvPr id="23576" name="Rectangle 24"/>
                <p:cNvSpPr>
                  <a:spLocks noChangeArrowheads="1"/>
                </p:cNvSpPr>
                <p:nvPr/>
              </p:nvSpPr>
              <p:spPr bwMode="auto">
                <a:xfrm>
                  <a:off x="43" y="3072"/>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FF"/>
                      </a:solidFill>
                    </a:rPr>
                    <a:t>        protected</a:t>
                  </a:r>
                </a:p>
              </p:txBody>
            </p:sp>
            <p:sp>
              <p:nvSpPr>
                <p:cNvPr id="23627" name="Rectangle 75"/>
                <p:cNvSpPr>
                  <a:spLocks noChangeArrowheads="1"/>
                </p:cNvSpPr>
                <p:nvPr/>
              </p:nvSpPr>
              <p:spPr bwMode="auto">
                <a:xfrm>
                  <a:off x="0" y="3072"/>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30" name="Group 78"/>
              <p:cNvGrpSpPr>
                <a:grpSpLocks/>
              </p:cNvGrpSpPr>
              <p:nvPr/>
            </p:nvGrpSpPr>
            <p:grpSpPr bwMode="auto">
              <a:xfrm>
                <a:off x="1919" y="3072"/>
                <a:ext cx="1920" cy="384"/>
                <a:chOff x="1919" y="3072"/>
                <a:chExt cx="1920" cy="384"/>
              </a:xfrm>
            </p:grpSpPr>
            <p:sp>
              <p:nvSpPr>
                <p:cNvPr id="23577" name="Rectangle 25"/>
                <p:cNvSpPr>
                  <a:spLocks noChangeArrowheads="1"/>
                </p:cNvSpPr>
                <p:nvPr/>
              </p:nvSpPr>
              <p:spPr bwMode="auto">
                <a:xfrm>
                  <a:off x="1962" y="3072"/>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FF"/>
                      </a:solidFill>
                    </a:rPr>
                    <a:t>        public</a:t>
                  </a:r>
                </a:p>
                <a:p>
                  <a:pPr eaLnBrk="0" hangingPunct="0"/>
                  <a:endParaRPr lang="en-US" altLang="zh-CN" sz="2300" b="1">
                    <a:solidFill>
                      <a:srgbClr val="0000FF"/>
                    </a:solidFill>
                  </a:endParaRPr>
                </a:p>
              </p:txBody>
            </p:sp>
            <p:sp>
              <p:nvSpPr>
                <p:cNvPr id="23629" name="Rectangle 77"/>
                <p:cNvSpPr>
                  <a:spLocks noChangeArrowheads="1"/>
                </p:cNvSpPr>
                <p:nvPr/>
              </p:nvSpPr>
              <p:spPr bwMode="auto">
                <a:xfrm>
                  <a:off x="1919" y="3072"/>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32" name="Group 80"/>
              <p:cNvGrpSpPr>
                <a:grpSpLocks/>
              </p:cNvGrpSpPr>
              <p:nvPr/>
            </p:nvGrpSpPr>
            <p:grpSpPr bwMode="auto">
              <a:xfrm>
                <a:off x="3839" y="3072"/>
                <a:ext cx="1920" cy="384"/>
                <a:chOff x="3839" y="3072"/>
                <a:chExt cx="1920" cy="384"/>
              </a:xfrm>
            </p:grpSpPr>
            <p:sp>
              <p:nvSpPr>
                <p:cNvPr id="23578" name="Rectangle 26"/>
                <p:cNvSpPr>
                  <a:spLocks noChangeArrowheads="1"/>
                </p:cNvSpPr>
                <p:nvPr/>
              </p:nvSpPr>
              <p:spPr bwMode="auto">
                <a:xfrm>
                  <a:off x="3882" y="3072"/>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FF"/>
                      </a:solidFill>
                    </a:rPr>
                    <a:t>      protected</a:t>
                  </a:r>
                </a:p>
                <a:p>
                  <a:pPr eaLnBrk="0" hangingPunct="0"/>
                  <a:endParaRPr lang="en-US" altLang="zh-CN" sz="2300" b="1">
                    <a:solidFill>
                      <a:srgbClr val="0000FF"/>
                    </a:solidFill>
                  </a:endParaRPr>
                </a:p>
              </p:txBody>
            </p:sp>
            <p:sp>
              <p:nvSpPr>
                <p:cNvPr id="23631" name="Rectangle 79"/>
                <p:cNvSpPr>
                  <a:spLocks noChangeArrowheads="1"/>
                </p:cNvSpPr>
                <p:nvPr/>
              </p:nvSpPr>
              <p:spPr bwMode="auto">
                <a:xfrm>
                  <a:off x="3839" y="3072"/>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34" name="Group 82"/>
              <p:cNvGrpSpPr>
                <a:grpSpLocks/>
              </p:cNvGrpSpPr>
              <p:nvPr/>
            </p:nvGrpSpPr>
            <p:grpSpPr bwMode="auto">
              <a:xfrm>
                <a:off x="0" y="3456"/>
                <a:ext cx="1919" cy="384"/>
                <a:chOff x="0" y="3456"/>
                <a:chExt cx="1919" cy="384"/>
              </a:xfrm>
            </p:grpSpPr>
            <p:sp>
              <p:nvSpPr>
                <p:cNvPr id="23579" name="Rectangle 27"/>
                <p:cNvSpPr>
                  <a:spLocks noChangeArrowheads="1"/>
                </p:cNvSpPr>
                <p:nvPr/>
              </p:nvSpPr>
              <p:spPr bwMode="auto">
                <a:xfrm>
                  <a:off x="43" y="3456"/>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FF"/>
                      </a:solidFill>
                    </a:rPr>
                    <a:t>        protected</a:t>
                  </a:r>
                </a:p>
              </p:txBody>
            </p:sp>
            <p:sp>
              <p:nvSpPr>
                <p:cNvPr id="23633" name="Rectangle 81"/>
                <p:cNvSpPr>
                  <a:spLocks noChangeArrowheads="1"/>
                </p:cNvSpPr>
                <p:nvPr/>
              </p:nvSpPr>
              <p:spPr bwMode="auto">
                <a:xfrm>
                  <a:off x="0" y="3456"/>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36" name="Group 84"/>
              <p:cNvGrpSpPr>
                <a:grpSpLocks/>
              </p:cNvGrpSpPr>
              <p:nvPr/>
            </p:nvGrpSpPr>
            <p:grpSpPr bwMode="auto">
              <a:xfrm>
                <a:off x="1919" y="3456"/>
                <a:ext cx="1920" cy="384"/>
                <a:chOff x="1919" y="3456"/>
                <a:chExt cx="1920" cy="384"/>
              </a:xfrm>
            </p:grpSpPr>
            <p:sp>
              <p:nvSpPr>
                <p:cNvPr id="23580" name="Rectangle 28"/>
                <p:cNvSpPr>
                  <a:spLocks noChangeArrowheads="1"/>
                </p:cNvSpPr>
                <p:nvPr/>
              </p:nvSpPr>
              <p:spPr bwMode="auto">
                <a:xfrm>
                  <a:off x="1962" y="3456"/>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FF"/>
                      </a:solidFill>
                    </a:rPr>
                    <a:t>        private</a:t>
                  </a:r>
                </a:p>
                <a:p>
                  <a:pPr eaLnBrk="0" hangingPunct="0"/>
                  <a:endParaRPr lang="en-US" altLang="zh-CN" sz="2300" b="1">
                    <a:solidFill>
                      <a:srgbClr val="0000FF"/>
                    </a:solidFill>
                  </a:endParaRPr>
                </a:p>
              </p:txBody>
            </p:sp>
            <p:sp>
              <p:nvSpPr>
                <p:cNvPr id="23635" name="Rectangle 83"/>
                <p:cNvSpPr>
                  <a:spLocks noChangeArrowheads="1"/>
                </p:cNvSpPr>
                <p:nvPr/>
              </p:nvSpPr>
              <p:spPr bwMode="auto">
                <a:xfrm>
                  <a:off x="1919" y="3456"/>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38" name="Group 86"/>
              <p:cNvGrpSpPr>
                <a:grpSpLocks/>
              </p:cNvGrpSpPr>
              <p:nvPr/>
            </p:nvGrpSpPr>
            <p:grpSpPr bwMode="auto">
              <a:xfrm>
                <a:off x="3839" y="3456"/>
                <a:ext cx="1920" cy="384"/>
                <a:chOff x="3839" y="3456"/>
                <a:chExt cx="1920" cy="384"/>
              </a:xfrm>
            </p:grpSpPr>
            <p:sp>
              <p:nvSpPr>
                <p:cNvPr id="23581" name="Rectangle 29"/>
                <p:cNvSpPr>
                  <a:spLocks noChangeArrowheads="1"/>
                </p:cNvSpPr>
                <p:nvPr/>
              </p:nvSpPr>
              <p:spPr bwMode="auto">
                <a:xfrm>
                  <a:off x="3882" y="3456"/>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FF"/>
                      </a:solidFill>
                    </a:rPr>
                    <a:t>      private</a:t>
                  </a:r>
                </a:p>
                <a:p>
                  <a:pPr eaLnBrk="0" hangingPunct="0"/>
                  <a:endParaRPr lang="en-US" altLang="zh-CN" sz="2300" b="1">
                    <a:solidFill>
                      <a:srgbClr val="0000FF"/>
                    </a:solidFill>
                  </a:endParaRPr>
                </a:p>
              </p:txBody>
            </p:sp>
            <p:sp>
              <p:nvSpPr>
                <p:cNvPr id="23637" name="Rectangle 85"/>
                <p:cNvSpPr>
                  <a:spLocks noChangeArrowheads="1"/>
                </p:cNvSpPr>
                <p:nvPr/>
              </p:nvSpPr>
              <p:spPr bwMode="auto">
                <a:xfrm>
                  <a:off x="3839" y="3456"/>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40" name="Group 88"/>
              <p:cNvGrpSpPr>
                <a:grpSpLocks/>
              </p:cNvGrpSpPr>
              <p:nvPr/>
            </p:nvGrpSpPr>
            <p:grpSpPr bwMode="auto">
              <a:xfrm>
                <a:off x="0" y="3840"/>
                <a:ext cx="1919" cy="384"/>
                <a:chOff x="0" y="3840"/>
                <a:chExt cx="1919" cy="384"/>
              </a:xfrm>
            </p:grpSpPr>
            <p:sp>
              <p:nvSpPr>
                <p:cNvPr id="23582" name="Rectangle 30"/>
                <p:cNvSpPr>
                  <a:spLocks noChangeArrowheads="1"/>
                </p:cNvSpPr>
                <p:nvPr/>
              </p:nvSpPr>
              <p:spPr bwMode="auto">
                <a:xfrm>
                  <a:off x="43" y="3840"/>
                  <a:ext cx="183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FF"/>
                      </a:solidFill>
                    </a:rPr>
                    <a:t>        protected</a:t>
                  </a:r>
                </a:p>
              </p:txBody>
            </p:sp>
            <p:sp>
              <p:nvSpPr>
                <p:cNvPr id="23639" name="Rectangle 87"/>
                <p:cNvSpPr>
                  <a:spLocks noChangeArrowheads="1"/>
                </p:cNvSpPr>
                <p:nvPr/>
              </p:nvSpPr>
              <p:spPr bwMode="auto">
                <a:xfrm>
                  <a:off x="0" y="3840"/>
                  <a:ext cx="191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42" name="Group 90"/>
              <p:cNvGrpSpPr>
                <a:grpSpLocks/>
              </p:cNvGrpSpPr>
              <p:nvPr/>
            </p:nvGrpSpPr>
            <p:grpSpPr bwMode="auto">
              <a:xfrm>
                <a:off x="1919" y="3840"/>
                <a:ext cx="1920" cy="384"/>
                <a:chOff x="1919" y="3840"/>
                <a:chExt cx="1920" cy="384"/>
              </a:xfrm>
            </p:grpSpPr>
            <p:sp>
              <p:nvSpPr>
                <p:cNvPr id="23583" name="Rectangle 31"/>
                <p:cNvSpPr>
                  <a:spLocks noChangeArrowheads="1"/>
                </p:cNvSpPr>
                <p:nvPr/>
              </p:nvSpPr>
              <p:spPr bwMode="auto">
                <a:xfrm>
                  <a:off x="1962" y="3840"/>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FF"/>
                      </a:solidFill>
                    </a:rPr>
                    <a:t>        protected</a:t>
                  </a:r>
                </a:p>
                <a:p>
                  <a:pPr eaLnBrk="0" hangingPunct="0"/>
                  <a:endParaRPr lang="en-US" altLang="zh-CN" sz="2300" b="1">
                    <a:solidFill>
                      <a:srgbClr val="0000FF"/>
                    </a:solidFill>
                  </a:endParaRPr>
                </a:p>
              </p:txBody>
            </p:sp>
            <p:sp>
              <p:nvSpPr>
                <p:cNvPr id="23641" name="Rectangle 89"/>
                <p:cNvSpPr>
                  <a:spLocks noChangeArrowheads="1"/>
                </p:cNvSpPr>
                <p:nvPr/>
              </p:nvSpPr>
              <p:spPr bwMode="auto">
                <a:xfrm>
                  <a:off x="1919" y="3840"/>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3644" name="Group 92"/>
              <p:cNvGrpSpPr>
                <a:grpSpLocks/>
              </p:cNvGrpSpPr>
              <p:nvPr/>
            </p:nvGrpSpPr>
            <p:grpSpPr bwMode="auto">
              <a:xfrm>
                <a:off x="3839" y="3840"/>
                <a:ext cx="1920" cy="384"/>
                <a:chOff x="3839" y="3840"/>
                <a:chExt cx="1920" cy="384"/>
              </a:xfrm>
            </p:grpSpPr>
            <p:sp>
              <p:nvSpPr>
                <p:cNvPr id="23584" name="Rectangle 32"/>
                <p:cNvSpPr>
                  <a:spLocks noChangeArrowheads="1"/>
                </p:cNvSpPr>
                <p:nvPr/>
              </p:nvSpPr>
              <p:spPr bwMode="auto">
                <a:xfrm>
                  <a:off x="3882" y="3840"/>
                  <a:ext cx="183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FF"/>
                      </a:solidFill>
                    </a:rPr>
                    <a:t>      protected</a:t>
                  </a:r>
                </a:p>
                <a:p>
                  <a:pPr eaLnBrk="0" hangingPunct="0"/>
                  <a:endParaRPr lang="en-US" altLang="zh-CN" sz="2300" b="1">
                    <a:solidFill>
                      <a:srgbClr val="0000FF"/>
                    </a:solidFill>
                  </a:endParaRPr>
                </a:p>
              </p:txBody>
            </p:sp>
            <p:sp>
              <p:nvSpPr>
                <p:cNvPr id="23643" name="Rectangle 91"/>
                <p:cNvSpPr>
                  <a:spLocks noChangeArrowheads="1"/>
                </p:cNvSpPr>
                <p:nvPr/>
              </p:nvSpPr>
              <p:spPr bwMode="auto">
                <a:xfrm>
                  <a:off x="3839" y="3840"/>
                  <a:ext cx="192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sp>
          <p:nvSpPr>
            <p:cNvPr id="23646" name="Rectangle 94"/>
            <p:cNvSpPr>
              <a:spLocks noChangeArrowheads="1"/>
            </p:cNvSpPr>
            <p:nvPr/>
          </p:nvSpPr>
          <p:spPr bwMode="auto">
            <a:xfrm>
              <a:off x="-3" y="381"/>
              <a:ext cx="5765" cy="384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Tree>
    <p:extLst>
      <p:ext uri="{BB962C8B-B14F-4D97-AF65-F5344CB8AC3E}">
        <p14:creationId xmlns:p14="http://schemas.microsoft.com/office/powerpoint/2010/main" val="573010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179512" y="-171400"/>
            <a:ext cx="7772400" cy="914400"/>
          </a:xfrm>
        </p:spPr>
        <p:txBody>
          <a:bodyPr>
            <a:normAutofit/>
          </a:bodyPr>
          <a:lstStyle/>
          <a:p>
            <a:r>
              <a:rPr lang="en-US" altLang="zh-CN" b="1" dirty="0">
                <a:solidFill>
                  <a:srgbClr val="C00000"/>
                </a:solidFill>
              </a:rPr>
              <a:t>4.1.5  </a:t>
            </a:r>
            <a:r>
              <a:rPr lang="zh-CN" altLang="en-US" b="1" dirty="0">
                <a:solidFill>
                  <a:srgbClr val="C00000"/>
                </a:solidFill>
              </a:rPr>
              <a:t>派生类对基类成员的访问规则</a:t>
            </a:r>
            <a:r>
              <a:rPr lang="zh-CN" altLang="en-US" dirty="0">
                <a:solidFill>
                  <a:srgbClr val="C00000"/>
                </a:solidFill>
              </a:rPr>
              <a:t> </a:t>
            </a:r>
          </a:p>
        </p:txBody>
      </p:sp>
      <p:sp>
        <p:nvSpPr>
          <p:cNvPr id="1027" name="Rectangle 3"/>
          <p:cNvSpPr>
            <a:spLocks noGrp="1" noChangeArrowheads="1"/>
          </p:cNvSpPr>
          <p:nvPr>
            <p:ph type="body" idx="1"/>
          </p:nvPr>
        </p:nvSpPr>
        <p:spPr>
          <a:xfrm>
            <a:off x="107504" y="1124745"/>
            <a:ext cx="8712770" cy="5112568"/>
          </a:xfrm>
        </p:spPr>
        <p:txBody>
          <a:bodyPr>
            <a:noAutofit/>
          </a:bodyPr>
          <a:lstStyle/>
          <a:p>
            <a:pPr>
              <a:lnSpc>
                <a:spcPct val="200000"/>
              </a:lnSpc>
            </a:pPr>
            <a:r>
              <a:rPr lang="zh-CN" altLang="en-US" sz="3200" b="0" dirty="0" smtClean="0">
                <a:solidFill>
                  <a:srgbClr val="000000"/>
                </a:solidFill>
              </a:rPr>
              <a:t>派生</a:t>
            </a:r>
            <a:r>
              <a:rPr lang="zh-CN" altLang="en-US" sz="3200" b="0" dirty="0">
                <a:solidFill>
                  <a:srgbClr val="000000"/>
                </a:solidFill>
              </a:rPr>
              <a:t>类对基类成员的</a:t>
            </a:r>
            <a:r>
              <a:rPr lang="zh-CN" altLang="en-US" sz="3200" b="0" dirty="0">
                <a:solidFill>
                  <a:srgbClr val="C00000"/>
                </a:solidFill>
              </a:rPr>
              <a:t>访问形式</a:t>
            </a:r>
            <a:r>
              <a:rPr lang="zh-CN" altLang="en-US" sz="3200" b="0" dirty="0">
                <a:solidFill>
                  <a:srgbClr val="000000"/>
                </a:solidFill>
              </a:rPr>
              <a:t>主要有以下</a:t>
            </a:r>
            <a:r>
              <a:rPr lang="zh-CN" altLang="en-US" sz="3200" b="1" dirty="0">
                <a:solidFill>
                  <a:srgbClr val="C00000"/>
                </a:solidFill>
              </a:rPr>
              <a:t>两种</a:t>
            </a:r>
            <a:r>
              <a:rPr lang="en-US" altLang="zh-CN" sz="3200" b="1" dirty="0">
                <a:solidFill>
                  <a:srgbClr val="000000"/>
                </a:solidFill>
              </a:rPr>
              <a:t>:</a:t>
            </a:r>
          </a:p>
          <a:p>
            <a:pPr>
              <a:lnSpc>
                <a:spcPct val="200000"/>
              </a:lnSpc>
              <a:buFontTx/>
              <a:buNone/>
            </a:pPr>
            <a:r>
              <a:rPr lang="en-US" altLang="zh-CN" sz="3200" b="1" dirty="0">
                <a:solidFill>
                  <a:srgbClr val="000000"/>
                </a:solidFill>
              </a:rPr>
              <a:t>    </a:t>
            </a:r>
            <a:r>
              <a:rPr lang="en-US" altLang="zh-CN" sz="3200" b="1" dirty="0">
                <a:solidFill>
                  <a:srgbClr val="C00000"/>
                </a:solidFill>
              </a:rPr>
              <a:t>(1) </a:t>
            </a:r>
            <a:r>
              <a:rPr lang="zh-CN" altLang="en-US" sz="3200" b="1" dirty="0">
                <a:solidFill>
                  <a:srgbClr val="C00000"/>
                </a:solidFill>
              </a:rPr>
              <a:t>内部访问</a:t>
            </a:r>
            <a:r>
              <a:rPr lang="en-US" altLang="zh-CN" sz="3200" b="1" dirty="0">
                <a:solidFill>
                  <a:srgbClr val="C00000"/>
                </a:solidFill>
              </a:rPr>
              <a:t>:  </a:t>
            </a:r>
            <a:r>
              <a:rPr lang="zh-CN" altLang="en-US" sz="3200" b="0" dirty="0">
                <a:solidFill>
                  <a:srgbClr val="000000"/>
                </a:solidFill>
              </a:rPr>
              <a:t>由派生类中新增成员对基类继承来的成员的访问。</a:t>
            </a:r>
          </a:p>
          <a:p>
            <a:pPr>
              <a:lnSpc>
                <a:spcPct val="200000"/>
              </a:lnSpc>
              <a:buFontTx/>
              <a:buNone/>
            </a:pPr>
            <a:r>
              <a:rPr lang="zh-CN" altLang="en-US" sz="3200" b="1" dirty="0">
                <a:solidFill>
                  <a:srgbClr val="C00000"/>
                </a:solidFill>
              </a:rPr>
              <a:t>    </a:t>
            </a:r>
            <a:r>
              <a:rPr lang="en-US" altLang="zh-CN" sz="3200" b="1" dirty="0">
                <a:solidFill>
                  <a:srgbClr val="C00000"/>
                </a:solidFill>
              </a:rPr>
              <a:t>(2) </a:t>
            </a:r>
            <a:r>
              <a:rPr lang="zh-CN" altLang="en-US" sz="3200" b="1" dirty="0">
                <a:solidFill>
                  <a:srgbClr val="C00000"/>
                </a:solidFill>
              </a:rPr>
              <a:t>对象访问</a:t>
            </a:r>
            <a:r>
              <a:rPr lang="en-US" altLang="zh-CN" sz="3200" b="1" dirty="0">
                <a:solidFill>
                  <a:srgbClr val="C00000"/>
                </a:solidFill>
              </a:rPr>
              <a:t>:  </a:t>
            </a:r>
            <a:r>
              <a:rPr lang="zh-CN" altLang="en-US" sz="3200" b="0" dirty="0">
                <a:solidFill>
                  <a:srgbClr val="000000"/>
                </a:solidFill>
              </a:rPr>
              <a:t>在派生类外部</a:t>
            </a:r>
            <a:r>
              <a:rPr lang="en-US" altLang="zh-CN" sz="3200" b="0" dirty="0">
                <a:solidFill>
                  <a:srgbClr val="000000"/>
                </a:solidFill>
              </a:rPr>
              <a:t>,</a:t>
            </a:r>
            <a:r>
              <a:rPr lang="zh-CN" altLang="en-US" sz="3200" b="0" dirty="0">
                <a:solidFill>
                  <a:srgbClr val="000000"/>
                </a:solidFill>
              </a:rPr>
              <a:t>通过派生类的对象对从基类继承来的成员的访问。 </a:t>
            </a:r>
          </a:p>
        </p:txBody>
      </p:sp>
    </p:spTree>
    <p:extLst>
      <p:ext uri="{BB962C8B-B14F-4D97-AF65-F5344CB8AC3E}">
        <p14:creationId xmlns:p14="http://schemas.microsoft.com/office/powerpoint/2010/main" val="3662216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79388" y="0"/>
            <a:ext cx="8713787" cy="6858000"/>
          </a:xfrm>
          <a:solidFill>
            <a:schemeClr val="accent2">
              <a:lumMod val="20000"/>
              <a:lumOff val="80000"/>
            </a:schemeClr>
          </a:solidFill>
          <a:ln>
            <a:solidFill>
              <a:schemeClr val="bg1"/>
            </a:solidFill>
            <a:miter lim="800000"/>
            <a:headEnd/>
            <a:tailEnd/>
          </a:ln>
        </p:spPr>
        <p:txBody>
          <a:bodyPr/>
          <a:lstStyle/>
          <a:p>
            <a:pPr marL="0" indent="0">
              <a:buFontTx/>
              <a:buNone/>
            </a:pPr>
            <a:r>
              <a:rPr lang="en-US" altLang="zh-CN" sz="3000" b="1" dirty="0">
                <a:solidFill>
                  <a:srgbClr val="663300"/>
                </a:solidFill>
              </a:rPr>
              <a:t>1. </a:t>
            </a:r>
            <a:r>
              <a:rPr lang="zh-CN" altLang="en-US" sz="3000" b="1" dirty="0" smtClean="0">
                <a:solidFill>
                  <a:srgbClr val="663300"/>
                </a:solidFill>
              </a:rPr>
              <a:t>私有</a:t>
            </a:r>
            <a:r>
              <a:rPr lang="zh-CN" altLang="en-US" sz="3000" b="1" dirty="0">
                <a:solidFill>
                  <a:srgbClr val="663300"/>
                </a:solidFill>
              </a:rPr>
              <a:t>继承的访问规则</a:t>
            </a:r>
          </a:p>
          <a:p>
            <a:pPr marL="90488" indent="268288" algn="just">
              <a:lnSpc>
                <a:spcPct val="115000"/>
              </a:lnSpc>
            </a:pPr>
            <a:r>
              <a:rPr lang="zh-CN" altLang="en-US" sz="2800" b="0" dirty="0" smtClean="0">
                <a:solidFill>
                  <a:srgbClr val="000000"/>
                </a:solidFill>
              </a:rPr>
              <a:t>当</a:t>
            </a:r>
            <a:r>
              <a:rPr lang="zh-CN" altLang="en-US" sz="2800" b="0" dirty="0">
                <a:solidFill>
                  <a:srgbClr val="000000"/>
                </a:solidFill>
              </a:rPr>
              <a:t>类的继承方式为私有继承时</a:t>
            </a:r>
            <a:r>
              <a:rPr lang="en-US" altLang="zh-CN" sz="2800" b="0" dirty="0">
                <a:solidFill>
                  <a:srgbClr val="000000"/>
                </a:solidFill>
              </a:rPr>
              <a:t>,</a:t>
            </a:r>
            <a:r>
              <a:rPr lang="zh-CN" altLang="en-US" sz="2800" b="0" u="sng" dirty="0">
                <a:solidFill>
                  <a:srgbClr val="000000"/>
                </a:solidFill>
              </a:rPr>
              <a:t>基类的</a:t>
            </a:r>
            <a:r>
              <a:rPr lang="en-US" altLang="zh-CN" sz="2800" b="0" u="sng" dirty="0">
                <a:solidFill>
                  <a:srgbClr val="000000"/>
                </a:solidFill>
              </a:rPr>
              <a:t>public</a:t>
            </a:r>
            <a:r>
              <a:rPr lang="zh-CN" altLang="en-US" sz="2800" b="0" u="sng" dirty="0">
                <a:solidFill>
                  <a:srgbClr val="000000"/>
                </a:solidFill>
              </a:rPr>
              <a:t>成员和</a:t>
            </a:r>
            <a:r>
              <a:rPr lang="en-US" altLang="zh-CN" sz="2800" b="0" u="sng" dirty="0">
                <a:solidFill>
                  <a:srgbClr val="000000"/>
                </a:solidFill>
              </a:rPr>
              <a:t>protected</a:t>
            </a:r>
            <a:r>
              <a:rPr lang="zh-CN" altLang="en-US" sz="2800" b="0" u="sng" dirty="0">
                <a:solidFill>
                  <a:srgbClr val="000000"/>
                </a:solidFill>
              </a:rPr>
              <a:t>成员被继承后作为派生类的</a:t>
            </a:r>
            <a:r>
              <a:rPr lang="en-US" altLang="zh-CN" sz="2800" b="0" u="sng" dirty="0">
                <a:solidFill>
                  <a:srgbClr val="000000"/>
                </a:solidFill>
              </a:rPr>
              <a:t>private</a:t>
            </a:r>
            <a:r>
              <a:rPr lang="zh-CN" altLang="en-US" sz="2800" b="0" u="sng" dirty="0">
                <a:solidFill>
                  <a:srgbClr val="000000"/>
                </a:solidFill>
              </a:rPr>
              <a:t>成员</a:t>
            </a:r>
            <a:r>
              <a:rPr lang="en-US" altLang="zh-CN" sz="2800" b="0" dirty="0">
                <a:solidFill>
                  <a:srgbClr val="000000"/>
                </a:solidFill>
              </a:rPr>
              <a:t>, </a:t>
            </a:r>
            <a:r>
              <a:rPr lang="zh-CN" altLang="en-US" sz="2800" b="1" dirty="0">
                <a:solidFill>
                  <a:srgbClr val="C00000"/>
                </a:solidFill>
              </a:rPr>
              <a:t>派生类的其他成员可以直接访问</a:t>
            </a:r>
            <a:r>
              <a:rPr lang="zh-CN" altLang="en-US" sz="2800" b="0" dirty="0">
                <a:solidFill>
                  <a:srgbClr val="000000"/>
                </a:solidFill>
              </a:rPr>
              <a:t>它们</a:t>
            </a:r>
            <a:r>
              <a:rPr lang="en-US" altLang="zh-CN" sz="2800" b="0" dirty="0">
                <a:solidFill>
                  <a:srgbClr val="000000"/>
                </a:solidFill>
              </a:rPr>
              <a:t>,</a:t>
            </a:r>
            <a:r>
              <a:rPr lang="zh-CN" altLang="en-US" sz="2800" b="0" dirty="0">
                <a:solidFill>
                  <a:srgbClr val="000000"/>
                </a:solidFill>
              </a:rPr>
              <a:t>但是在类外部</a:t>
            </a:r>
            <a:r>
              <a:rPr lang="zh-CN" altLang="en-US" sz="2800" b="1" dirty="0">
                <a:solidFill>
                  <a:srgbClr val="C00000"/>
                </a:solidFill>
              </a:rPr>
              <a:t>通过派生类的对象无法访问</a:t>
            </a:r>
            <a:r>
              <a:rPr lang="zh-CN" altLang="en-US" sz="2800" b="1" dirty="0">
                <a:solidFill>
                  <a:srgbClr val="000000"/>
                </a:solidFill>
              </a:rPr>
              <a:t>。</a:t>
            </a:r>
          </a:p>
          <a:p>
            <a:pPr marL="90488" indent="0">
              <a:lnSpc>
                <a:spcPct val="115000"/>
              </a:lnSpc>
            </a:pPr>
            <a:r>
              <a:rPr lang="zh-CN" altLang="en-US" sz="2800" b="0" u="sng" dirty="0" smtClean="0">
                <a:solidFill>
                  <a:srgbClr val="000000"/>
                </a:solidFill>
              </a:rPr>
              <a:t>基</a:t>
            </a:r>
            <a:r>
              <a:rPr lang="zh-CN" altLang="en-US" sz="2800" b="0" u="sng" dirty="0">
                <a:solidFill>
                  <a:srgbClr val="000000"/>
                </a:solidFill>
              </a:rPr>
              <a:t>类的</a:t>
            </a:r>
            <a:r>
              <a:rPr lang="en-US" altLang="zh-CN" sz="2800" b="0" u="sng" dirty="0">
                <a:solidFill>
                  <a:srgbClr val="000000"/>
                </a:solidFill>
              </a:rPr>
              <a:t>private</a:t>
            </a:r>
            <a:r>
              <a:rPr lang="zh-CN" altLang="en-US" sz="2800" b="0" u="sng" dirty="0">
                <a:solidFill>
                  <a:srgbClr val="000000"/>
                </a:solidFill>
              </a:rPr>
              <a:t>成员在私有派生类中是不可直接访问的</a:t>
            </a:r>
            <a:r>
              <a:rPr lang="en-US" altLang="zh-CN" sz="2800" b="0" dirty="0">
                <a:solidFill>
                  <a:srgbClr val="000000"/>
                </a:solidFill>
              </a:rPr>
              <a:t>, </a:t>
            </a:r>
            <a:r>
              <a:rPr lang="zh-CN" altLang="en-US" sz="2800" b="0" dirty="0">
                <a:solidFill>
                  <a:srgbClr val="000000"/>
                </a:solidFill>
              </a:rPr>
              <a:t>所以无论是派生类成员还是通过派生类的对象</a:t>
            </a:r>
            <a:r>
              <a:rPr lang="en-US" altLang="zh-CN" sz="2800" b="0" dirty="0">
                <a:solidFill>
                  <a:srgbClr val="000000"/>
                </a:solidFill>
              </a:rPr>
              <a:t>, </a:t>
            </a:r>
            <a:r>
              <a:rPr lang="zh-CN" altLang="en-US" sz="2800" b="1" dirty="0">
                <a:solidFill>
                  <a:srgbClr val="C00000"/>
                </a:solidFill>
              </a:rPr>
              <a:t>都无法直接访问</a:t>
            </a:r>
            <a:r>
              <a:rPr lang="zh-CN" altLang="en-US" sz="2800" b="0" dirty="0">
                <a:solidFill>
                  <a:srgbClr val="000000"/>
                </a:solidFill>
              </a:rPr>
              <a:t>从基类继承来的</a:t>
            </a:r>
            <a:r>
              <a:rPr lang="en-US" altLang="zh-CN" sz="2800" b="0" dirty="0">
                <a:solidFill>
                  <a:srgbClr val="000000"/>
                </a:solidFill>
              </a:rPr>
              <a:t>private</a:t>
            </a:r>
            <a:r>
              <a:rPr lang="zh-CN" altLang="en-US" sz="2800" b="0" dirty="0">
                <a:solidFill>
                  <a:srgbClr val="000000"/>
                </a:solidFill>
              </a:rPr>
              <a:t>成员</a:t>
            </a:r>
            <a:r>
              <a:rPr lang="en-US" altLang="zh-CN" sz="2800" b="0" dirty="0">
                <a:solidFill>
                  <a:srgbClr val="000000"/>
                </a:solidFill>
              </a:rPr>
              <a:t>, </a:t>
            </a:r>
            <a:r>
              <a:rPr lang="zh-CN" altLang="en-US" sz="2800" b="0" u="sng" dirty="0">
                <a:solidFill>
                  <a:srgbClr val="000000"/>
                </a:solidFill>
              </a:rPr>
              <a:t>但是</a:t>
            </a:r>
            <a:r>
              <a:rPr lang="zh-CN" altLang="en-US" sz="2800" b="1" u="sng" dirty="0">
                <a:solidFill>
                  <a:srgbClr val="C00000"/>
                </a:solidFill>
              </a:rPr>
              <a:t>可以通过基类提供的</a:t>
            </a:r>
            <a:r>
              <a:rPr lang="en-US" altLang="zh-CN" sz="2800" b="1" u="sng" dirty="0">
                <a:solidFill>
                  <a:srgbClr val="C00000"/>
                </a:solidFill>
              </a:rPr>
              <a:t>public</a:t>
            </a:r>
            <a:r>
              <a:rPr lang="zh-CN" altLang="en-US" sz="2800" b="1" u="sng" dirty="0">
                <a:solidFill>
                  <a:srgbClr val="C00000"/>
                </a:solidFill>
              </a:rPr>
              <a:t>成员函数间接访问</a:t>
            </a:r>
            <a:r>
              <a:rPr lang="zh-CN" altLang="en-US" sz="2800" b="1" u="sng" dirty="0">
                <a:solidFill>
                  <a:srgbClr val="000000"/>
                </a:solidFill>
              </a:rPr>
              <a:t>。</a:t>
            </a:r>
            <a:r>
              <a:rPr lang="zh-CN" altLang="en-US" sz="2800" b="1" dirty="0">
                <a:solidFill>
                  <a:srgbClr val="000000"/>
                </a:solidFill>
              </a:rPr>
              <a:t>    </a:t>
            </a:r>
            <a:r>
              <a:rPr lang="zh-CN" altLang="en-US" sz="2800" b="1" dirty="0" smtClean="0">
                <a:solidFill>
                  <a:srgbClr val="000000"/>
                </a:solidFill>
              </a:rPr>
              <a:t>   </a:t>
            </a:r>
            <a:endParaRPr lang="zh-CN" altLang="en-US" sz="2800" dirty="0">
              <a:solidFill>
                <a:srgbClr val="000000"/>
              </a:solidFill>
            </a:endParaRPr>
          </a:p>
        </p:txBody>
      </p:sp>
      <p:grpSp>
        <p:nvGrpSpPr>
          <p:cNvPr id="26628" name="Group 4"/>
          <p:cNvGrpSpPr>
            <a:grpSpLocks/>
          </p:cNvGrpSpPr>
          <p:nvPr/>
        </p:nvGrpSpPr>
        <p:grpSpPr bwMode="auto">
          <a:xfrm>
            <a:off x="179388" y="4724400"/>
            <a:ext cx="8713787" cy="1563688"/>
            <a:chOff x="-3" y="381"/>
            <a:chExt cx="3710" cy="985"/>
          </a:xfrm>
        </p:grpSpPr>
        <p:grpSp>
          <p:nvGrpSpPr>
            <p:cNvPr id="26629" name="Group 5"/>
            <p:cNvGrpSpPr>
              <a:grpSpLocks/>
            </p:cNvGrpSpPr>
            <p:nvPr/>
          </p:nvGrpSpPr>
          <p:grpSpPr bwMode="auto">
            <a:xfrm>
              <a:off x="0" y="384"/>
              <a:ext cx="3704" cy="979"/>
              <a:chOff x="0" y="384"/>
              <a:chExt cx="3704" cy="979"/>
            </a:xfrm>
          </p:grpSpPr>
          <p:grpSp>
            <p:nvGrpSpPr>
              <p:cNvPr id="26630" name="Group 6"/>
              <p:cNvGrpSpPr>
                <a:grpSpLocks/>
              </p:cNvGrpSpPr>
              <p:nvPr/>
            </p:nvGrpSpPr>
            <p:grpSpPr bwMode="auto">
              <a:xfrm>
                <a:off x="0" y="384"/>
                <a:ext cx="950" cy="384"/>
                <a:chOff x="0" y="384"/>
                <a:chExt cx="950" cy="384"/>
              </a:xfrm>
            </p:grpSpPr>
            <p:sp>
              <p:nvSpPr>
                <p:cNvPr id="26631" name="Rectangle 7"/>
                <p:cNvSpPr>
                  <a:spLocks noChangeArrowheads="1"/>
                </p:cNvSpPr>
                <p:nvPr/>
              </p:nvSpPr>
              <p:spPr bwMode="auto">
                <a:xfrm>
                  <a:off x="43" y="384"/>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dirty="0">
                      <a:solidFill>
                        <a:srgbClr val="000000"/>
                      </a:solidFill>
                    </a:rPr>
                    <a:t>    </a:t>
                  </a:r>
                  <a:r>
                    <a:rPr lang="zh-CN" altLang="en-US" sz="2300" b="1" dirty="0">
                      <a:solidFill>
                        <a:srgbClr val="000000"/>
                      </a:solidFill>
                    </a:rPr>
                    <a:t>基类成员</a:t>
                  </a:r>
                </a:p>
              </p:txBody>
            </p:sp>
            <p:sp>
              <p:nvSpPr>
                <p:cNvPr id="26632" name="Rectangle 8"/>
                <p:cNvSpPr>
                  <a:spLocks noChangeArrowheads="1"/>
                </p:cNvSpPr>
                <p:nvPr/>
              </p:nvSpPr>
              <p:spPr bwMode="auto">
                <a:xfrm>
                  <a:off x="0" y="384"/>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6633" name="Group 9"/>
              <p:cNvGrpSpPr>
                <a:grpSpLocks/>
              </p:cNvGrpSpPr>
              <p:nvPr/>
            </p:nvGrpSpPr>
            <p:grpSpPr bwMode="auto">
              <a:xfrm>
                <a:off x="950" y="384"/>
                <a:ext cx="950" cy="384"/>
                <a:chOff x="950" y="384"/>
                <a:chExt cx="950" cy="384"/>
              </a:xfrm>
            </p:grpSpPr>
            <p:sp>
              <p:nvSpPr>
                <p:cNvPr id="26634" name="Rectangle 10"/>
                <p:cNvSpPr>
                  <a:spLocks noChangeArrowheads="1"/>
                </p:cNvSpPr>
                <p:nvPr/>
              </p:nvSpPr>
              <p:spPr bwMode="auto">
                <a:xfrm>
                  <a:off x="993" y="384"/>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dirty="0">
                      <a:solidFill>
                        <a:srgbClr val="000000"/>
                      </a:solidFill>
                    </a:rPr>
                    <a:t>private</a:t>
                  </a:r>
                  <a:r>
                    <a:rPr lang="zh-CN" altLang="en-US" sz="2300" b="1" dirty="0">
                      <a:solidFill>
                        <a:srgbClr val="000000"/>
                      </a:solidFill>
                    </a:rPr>
                    <a:t>成员</a:t>
                  </a:r>
                </a:p>
              </p:txBody>
            </p:sp>
            <p:sp>
              <p:nvSpPr>
                <p:cNvPr id="26635" name="Rectangle 11"/>
                <p:cNvSpPr>
                  <a:spLocks noChangeArrowheads="1"/>
                </p:cNvSpPr>
                <p:nvPr/>
              </p:nvSpPr>
              <p:spPr bwMode="auto">
                <a:xfrm>
                  <a:off x="950" y="384"/>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6636" name="Group 12"/>
              <p:cNvGrpSpPr>
                <a:grpSpLocks/>
              </p:cNvGrpSpPr>
              <p:nvPr/>
            </p:nvGrpSpPr>
            <p:grpSpPr bwMode="auto">
              <a:xfrm>
                <a:off x="1900" y="384"/>
                <a:ext cx="902" cy="384"/>
                <a:chOff x="1900" y="384"/>
                <a:chExt cx="902" cy="384"/>
              </a:xfrm>
            </p:grpSpPr>
            <p:sp>
              <p:nvSpPr>
                <p:cNvPr id="26637" name="Rectangle 13"/>
                <p:cNvSpPr>
                  <a:spLocks noChangeArrowheads="1"/>
                </p:cNvSpPr>
                <p:nvPr/>
              </p:nvSpPr>
              <p:spPr bwMode="auto">
                <a:xfrm>
                  <a:off x="1943" y="384"/>
                  <a:ext cx="8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public</a:t>
                  </a:r>
                  <a:r>
                    <a:rPr lang="zh-CN" altLang="en-US" sz="2300" b="1">
                      <a:solidFill>
                        <a:srgbClr val="000000"/>
                      </a:solidFill>
                    </a:rPr>
                    <a:t>成员</a:t>
                  </a:r>
                </a:p>
              </p:txBody>
            </p:sp>
            <p:sp>
              <p:nvSpPr>
                <p:cNvPr id="26638" name="Rectangle 14"/>
                <p:cNvSpPr>
                  <a:spLocks noChangeArrowheads="1"/>
                </p:cNvSpPr>
                <p:nvPr/>
              </p:nvSpPr>
              <p:spPr bwMode="auto">
                <a:xfrm>
                  <a:off x="1900" y="384"/>
                  <a:ext cx="90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6639" name="Group 15"/>
              <p:cNvGrpSpPr>
                <a:grpSpLocks/>
              </p:cNvGrpSpPr>
              <p:nvPr/>
            </p:nvGrpSpPr>
            <p:grpSpPr bwMode="auto">
              <a:xfrm>
                <a:off x="2802" y="384"/>
                <a:ext cx="902" cy="384"/>
                <a:chOff x="2802" y="384"/>
                <a:chExt cx="902" cy="384"/>
              </a:xfrm>
            </p:grpSpPr>
            <p:sp>
              <p:nvSpPr>
                <p:cNvPr id="26640" name="Rectangle 16"/>
                <p:cNvSpPr>
                  <a:spLocks noChangeArrowheads="1"/>
                </p:cNvSpPr>
                <p:nvPr/>
              </p:nvSpPr>
              <p:spPr bwMode="auto">
                <a:xfrm>
                  <a:off x="2845" y="384"/>
                  <a:ext cx="8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r>
                    <a:rPr lang="en-US" altLang="zh-CN" sz="2300" b="1" dirty="0">
                      <a:solidFill>
                        <a:srgbClr val="000000"/>
                      </a:solidFill>
                    </a:rPr>
                    <a:t>protected</a:t>
                  </a:r>
                  <a:r>
                    <a:rPr lang="zh-CN" altLang="en-US" sz="2300" b="1" dirty="0">
                      <a:solidFill>
                        <a:srgbClr val="000000"/>
                      </a:solidFill>
                    </a:rPr>
                    <a:t>成员</a:t>
                  </a:r>
                </a:p>
              </p:txBody>
            </p:sp>
            <p:sp>
              <p:nvSpPr>
                <p:cNvPr id="26641" name="Rectangle 17"/>
                <p:cNvSpPr>
                  <a:spLocks noChangeArrowheads="1"/>
                </p:cNvSpPr>
                <p:nvPr/>
              </p:nvSpPr>
              <p:spPr bwMode="auto">
                <a:xfrm>
                  <a:off x="2802" y="384"/>
                  <a:ext cx="90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6642" name="Group 18"/>
              <p:cNvGrpSpPr>
                <a:grpSpLocks/>
              </p:cNvGrpSpPr>
              <p:nvPr/>
            </p:nvGrpSpPr>
            <p:grpSpPr bwMode="auto">
              <a:xfrm>
                <a:off x="0" y="768"/>
                <a:ext cx="950" cy="595"/>
                <a:chOff x="0" y="768"/>
                <a:chExt cx="950" cy="595"/>
              </a:xfrm>
            </p:grpSpPr>
            <p:sp>
              <p:nvSpPr>
                <p:cNvPr id="26643" name="Rectangle 19"/>
                <p:cNvSpPr>
                  <a:spLocks noChangeArrowheads="1"/>
                </p:cNvSpPr>
                <p:nvPr/>
              </p:nvSpPr>
              <p:spPr bwMode="auto">
                <a:xfrm>
                  <a:off x="43" y="768"/>
                  <a:ext cx="86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a:t>
                  </a:r>
                  <a:r>
                    <a:rPr lang="zh-CN" altLang="en-US" sz="2300" b="1">
                      <a:solidFill>
                        <a:srgbClr val="000000"/>
                      </a:solidFill>
                    </a:rPr>
                    <a:t>内部访问</a:t>
                  </a:r>
                </a:p>
                <a:p>
                  <a:pPr eaLnBrk="0" hangingPunct="0"/>
                  <a:r>
                    <a:rPr lang="zh-CN" altLang="en-US" sz="2300" b="1">
                      <a:solidFill>
                        <a:srgbClr val="000000"/>
                      </a:solidFill>
                    </a:rPr>
                    <a:t>    对象访问</a:t>
                  </a:r>
                </a:p>
              </p:txBody>
            </p:sp>
            <p:sp>
              <p:nvSpPr>
                <p:cNvPr id="26644" name="Rectangle 20"/>
                <p:cNvSpPr>
                  <a:spLocks noChangeArrowheads="1"/>
                </p:cNvSpPr>
                <p:nvPr/>
              </p:nvSpPr>
              <p:spPr bwMode="auto">
                <a:xfrm>
                  <a:off x="0" y="768"/>
                  <a:ext cx="950"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6645" name="Group 21"/>
              <p:cNvGrpSpPr>
                <a:grpSpLocks/>
              </p:cNvGrpSpPr>
              <p:nvPr/>
            </p:nvGrpSpPr>
            <p:grpSpPr bwMode="auto">
              <a:xfrm>
                <a:off x="950" y="768"/>
                <a:ext cx="950" cy="595"/>
                <a:chOff x="950" y="768"/>
                <a:chExt cx="950" cy="595"/>
              </a:xfrm>
            </p:grpSpPr>
            <p:sp>
              <p:nvSpPr>
                <p:cNvPr id="26646" name="Rectangle 22"/>
                <p:cNvSpPr>
                  <a:spLocks noChangeArrowheads="1"/>
                </p:cNvSpPr>
                <p:nvPr/>
              </p:nvSpPr>
              <p:spPr bwMode="auto">
                <a:xfrm>
                  <a:off x="993" y="768"/>
                  <a:ext cx="86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300" b="1">
                      <a:solidFill>
                        <a:srgbClr val="000000"/>
                      </a:solidFill>
                    </a:rPr>
                    <a:t>不可访问</a:t>
                  </a:r>
                </a:p>
                <a:p>
                  <a:pPr eaLnBrk="0" hangingPunct="0"/>
                  <a:r>
                    <a:rPr lang="zh-CN" altLang="en-US" sz="2300" b="1">
                      <a:solidFill>
                        <a:srgbClr val="000000"/>
                      </a:solidFill>
                    </a:rPr>
                    <a:t>不可访问</a:t>
                  </a:r>
                </a:p>
                <a:p>
                  <a:pPr eaLnBrk="0" hangingPunct="0"/>
                  <a:endParaRPr lang="en-US" altLang="zh-CN" sz="2300" b="1">
                    <a:solidFill>
                      <a:srgbClr val="000000"/>
                    </a:solidFill>
                  </a:endParaRPr>
                </a:p>
              </p:txBody>
            </p:sp>
            <p:sp>
              <p:nvSpPr>
                <p:cNvPr id="26647" name="Rectangle 23"/>
                <p:cNvSpPr>
                  <a:spLocks noChangeArrowheads="1"/>
                </p:cNvSpPr>
                <p:nvPr/>
              </p:nvSpPr>
              <p:spPr bwMode="auto">
                <a:xfrm>
                  <a:off x="950" y="768"/>
                  <a:ext cx="950"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6648" name="Group 24"/>
              <p:cNvGrpSpPr>
                <a:grpSpLocks/>
              </p:cNvGrpSpPr>
              <p:nvPr/>
            </p:nvGrpSpPr>
            <p:grpSpPr bwMode="auto">
              <a:xfrm>
                <a:off x="1900" y="768"/>
                <a:ext cx="902" cy="595"/>
                <a:chOff x="1900" y="768"/>
                <a:chExt cx="902" cy="595"/>
              </a:xfrm>
            </p:grpSpPr>
            <p:sp>
              <p:nvSpPr>
                <p:cNvPr id="26649" name="Rectangle 25"/>
                <p:cNvSpPr>
                  <a:spLocks noChangeArrowheads="1"/>
                </p:cNvSpPr>
                <p:nvPr/>
              </p:nvSpPr>
              <p:spPr bwMode="auto">
                <a:xfrm>
                  <a:off x="1943" y="768"/>
                  <a:ext cx="81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300" b="1">
                      <a:solidFill>
                        <a:srgbClr val="000000"/>
                      </a:solidFill>
                    </a:rPr>
                    <a:t>可访问</a:t>
                  </a:r>
                </a:p>
                <a:p>
                  <a:pPr eaLnBrk="0" hangingPunct="0"/>
                  <a:r>
                    <a:rPr lang="zh-CN" altLang="en-US" sz="2300" b="1">
                      <a:solidFill>
                        <a:srgbClr val="000000"/>
                      </a:solidFill>
                    </a:rPr>
                    <a:t>不可访问</a:t>
                  </a:r>
                </a:p>
                <a:p>
                  <a:pPr eaLnBrk="0" hangingPunct="0"/>
                  <a:endParaRPr lang="en-US" altLang="zh-CN" sz="2300" b="1">
                    <a:solidFill>
                      <a:srgbClr val="000000"/>
                    </a:solidFill>
                  </a:endParaRPr>
                </a:p>
              </p:txBody>
            </p:sp>
            <p:sp>
              <p:nvSpPr>
                <p:cNvPr id="26650" name="Rectangle 26"/>
                <p:cNvSpPr>
                  <a:spLocks noChangeArrowheads="1"/>
                </p:cNvSpPr>
                <p:nvPr/>
              </p:nvSpPr>
              <p:spPr bwMode="auto">
                <a:xfrm>
                  <a:off x="1900" y="768"/>
                  <a:ext cx="902"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26651" name="Group 27"/>
              <p:cNvGrpSpPr>
                <a:grpSpLocks/>
              </p:cNvGrpSpPr>
              <p:nvPr/>
            </p:nvGrpSpPr>
            <p:grpSpPr bwMode="auto">
              <a:xfrm>
                <a:off x="2802" y="768"/>
                <a:ext cx="902" cy="595"/>
                <a:chOff x="2802" y="768"/>
                <a:chExt cx="902" cy="595"/>
              </a:xfrm>
            </p:grpSpPr>
            <p:sp>
              <p:nvSpPr>
                <p:cNvPr id="26652" name="Rectangle 28"/>
                <p:cNvSpPr>
                  <a:spLocks noChangeArrowheads="1"/>
                </p:cNvSpPr>
                <p:nvPr/>
              </p:nvSpPr>
              <p:spPr bwMode="auto">
                <a:xfrm>
                  <a:off x="2845" y="768"/>
                  <a:ext cx="81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667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300" b="1" dirty="0">
                      <a:solidFill>
                        <a:srgbClr val="000000"/>
                      </a:solidFill>
                    </a:rPr>
                    <a:t>可访问</a:t>
                  </a:r>
                </a:p>
                <a:p>
                  <a:pPr eaLnBrk="0" hangingPunct="0"/>
                  <a:r>
                    <a:rPr lang="zh-CN" altLang="en-US" sz="2300" b="1" dirty="0">
                      <a:solidFill>
                        <a:srgbClr val="000000"/>
                      </a:solidFill>
                    </a:rPr>
                    <a:t>不可访问</a:t>
                  </a:r>
                </a:p>
              </p:txBody>
            </p:sp>
            <p:sp>
              <p:nvSpPr>
                <p:cNvPr id="26653" name="Rectangle 29"/>
                <p:cNvSpPr>
                  <a:spLocks noChangeArrowheads="1"/>
                </p:cNvSpPr>
                <p:nvPr/>
              </p:nvSpPr>
              <p:spPr bwMode="auto">
                <a:xfrm>
                  <a:off x="2802" y="768"/>
                  <a:ext cx="902"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sp>
          <p:nvSpPr>
            <p:cNvPr id="26654" name="Rectangle 30"/>
            <p:cNvSpPr>
              <a:spLocks noChangeArrowheads="1"/>
            </p:cNvSpPr>
            <p:nvPr/>
          </p:nvSpPr>
          <p:spPr bwMode="auto">
            <a:xfrm>
              <a:off x="-3" y="381"/>
              <a:ext cx="3710" cy="98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6655" name="Rectangle 31"/>
          <p:cNvSpPr>
            <a:spLocks noChangeArrowheads="1"/>
          </p:cNvSpPr>
          <p:nvPr/>
        </p:nvSpPr>
        <p:spPr bwMode="auto">
          <a:xfrm>
            <a:off x="2267744" y="6415088"/>
            <a:ext cx="3888432" cy="442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300" b="1" dirty="0">
                <a:solidFill>
                  <a:srgbClr val="663300"/>
                </a:solidFill>
              </a:rPr>
              <a:t>表</a:t>
            </a:r>
            <a:r>
              <a:rPr lang="en-US" altLang="zh-CN" sz="2300" b="1" dirty="0">
                <a:solidFill>
                  <a:srgbClr val="663300"/>
                </a:solidFill>
              </a:rPr>
              <a:t>2-2  </a:t>
            </a:r>
            <a:r>
              <a:rPr lang="zh-CN" altLang="en-US" sz="2300" b="1" dirty="0">
                <a:solidFill>
                  <a:srgbClr val="663300"/>
                </a:solidFill>
              </a:rPr>
              <a:t>私有继承的访问规则</a:t>
            </a:r>
          </a:p>
        </p:txBody>
      </p:sp>
    </p:spTree>
    <p:extLst>
      <p:ext uri="{BB962C8B-B14F-4D97-AF65-F5344CB8AC3E}">
        <p14:creationId xmlns:p14="http://schemas.microsoft.com/office/powerpoint/2010/main" val="2189463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ChangeArrowheads="1"/>
          </p:cNvSpPr>
          <p:nvPr/>
        </p:nvSpPr>
        <p:spPr bwMode="auto">
          <a:xfrm>
            <a:off x="302470" y="3881676"/>
            <a:ext cx="868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3335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r>
              <a:rPr lang="zh-CN" altLang="en-US" sz="2800" b="1" dirty="0">
                <a:solidFill>
                  <a:srgbClr val="000000"/>
                </a:solidFill>
                <a:hlinkClick r:id="rId2" action="ppaction://hlinkfile"/>
              </a:rPr>
              <a:t>例</a:t>
            </a:r>
            <a:r>
              <a:rPr lang="en-US" altLang="zh-CN" sz="2800" b="1" dirty="0">
                <a:solidFill>
                  <a:srgbClr val="000000"/>
                </a:solidFill>
                <a:hlinkClick r:id="rId2" action="ppaction://hlinkfile"/>
              </a:rPr>
              <a:t>4.1 </a:t>
            </a:r>
            <a:r>
              <a:rPr lang="zh-CN" altLang="en-US" sz="2800" b="1" dirty="0">
                <a:solidFill>
                  <a:srgbClr val="000000"/>
                </a:solidFill>
                <a:hlinkClick r:id="rId2" action="ppaction://hlinkfile"/>
              </a:rPr>
              <a:t>私有继承的访问</a:t>
            </a:r>
            <a:r>
              <a:rPr lang="zh-CN" altLang="en-US" sz="2800" b="1" dirty="0" smtClean="0">
                <a:solidFill>
                  <a:srgbClr val="000000"/>
                </a:solidFill>
                <a:hlinkClick r:id="rId2" action="ppaction://hlinkfile"/>
              </a:rPr>
              <a:t>规则</a:t>
            </a:r>
            <a:endParaRPr lang="zh-CN" altLang="en-US" sz="2800" b="1" dirty="0">
              <a:solidFill>
                <a:srgbClr val="000000"/>
              </a:solidFill>
            </a:endParaRPr>
          </a:p>
        </p:txBody>
      </p:sp>
      <p:grpSp>
        <p:nvGrpSpPr>
          <p:cNvPr id="3" name="Group 4"/>
          <p:cNvGrpSpPr>
            <a:grpSpLocks/>
          </p:cNvGrpSpPr>
          <p:nvPr/>
        </p:nvGrpSpPr>
        <p:grpSpPr bwMode="auto">
          <a:xfrm>
            <a:off x="107504" y="1715022"/>
            <a:ext cx="8929870" cy="1558925"/>
            <a:chOff x="137" y="384"/>
            <a:chExt cx="3802" cy="982"/>
          </a:xfrm>
        </p:grpSpPr>
        <p:grpSp>
          <p:nvGrpSpPr>
            <p:cNvPr id="4" name="Group 5"/>
            <p:cNvGrpSpPr>
              <a:grpSpLocks/>
            </p:cNvGrpSpPr>
            <p:nvPr/>
          </p:nvGrpSpPr>
          <p:grpSpPr bwMode="auto">
            <a:xfrm>
              <a:off x="137" y="384"/>
              <a:ext cx="3802" cy="979"/>
              <a:chOff x="137" y="384"/>
              <a:chExt cx="3802" cy="979"/>
            </a:xfrm>
          </p:grpSpPr>
          <p:grpSp>
            <p:nvGrpSpPr>
              <p:cNvPr id="6" name="Group 6"/>
              <p:cNvGrpSpPr>
                <a:grpSpLocks/>
              </p:cNvGrpSpPr>
              <p:nvPr/>
            </p:nvGrpSpPr>
            <p:grpSpPr bwMode="auto">
              <a:xfrm>
                <a:off x="137" y="384"/>
                <a:ext cx="813" cy="384"/>
                <a:chOff x="137" y="384"/>
                <a:chExt cx="813" cy="384"/>
              </a:xfrm>
            </p:grpSpPr>
            <p:sp>
              <p:nvSpPr>
                <p:cNvPr id="28" name="Rectangle 7"/>
                <p:cNvSpPr>
                  <a:spLocks noChangeArrowheads="1"/>
                </p:cNvSpPr>
                <p:nvPr/>
              </p:nvSpPr>
              <p:spPr bwMode="auto">
                <a:xfrm>
                  <a:off x="196" y="384"/>
                  <a:ext cx="73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b="1" dirty="0" smtClean="0">
                      <a:solidFill>
                        <a:srgbClr val="000000"/>
                      </a:solidFill>
                    </a:rPr>
                    <a:t>基</a:t>
                  </a:r>
                  <a:r>
                    <a:rPr lang="zh-CN" altLang="en-US" sz="2800" b="1" dirty="0">
                      <a:solidFill>
                        <a:srgbClr val="000000"/>
                      </a:solidFill>
                    </a:rPr>
                    <a:t>类成员</a:t>
                  </a:r>
                </a:p>
              </p:txBody>
            </p:sp>
            <p:sp>
              <p:nvSpPr>
                <p:cNvPr id="29" name="Rectangle 8"/>
                <p:cNvSpPr>
                  <a:spLocks noChangeArrowheads="1"/>
                </p:cNvSpPr>
                <p:nvPr/>
              </p:nvSpPr>
              <p:spPr bwMode="auto">
                <a:xfrm>
                  <a:off x="137" y="384"/>
                  <a:ext cx="813"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7" name="Group 9"/>
              <p:cNvGrpSpPr>
                <a:grpSpLocks/>
              </p:cNvGrpSpPr>
              <p:nvPr/>
            </p:nvGrpSpPr>
            <p:grpSpPr bwMode="auto">
              <a:xfrm>
                <a:off x="934" y="384"/>
                <a:ext cx="966" cy="384"/>
                <a:chOff x="934" y="384"/>
                <a:chExt cx="966" cy="384"/>
              </a:xfrm>
            </p:grpSpPr>
            <p:sp>
              <p:nvSpPr>
                <p:cNvPr id="26" name="Rectangle 10"/>
                <p:cNvSpPr>
                  <a:spLocks noChangeArrowheads="1"/>
                </p:cNvSpPr>
                <p:nvPr/>
              </p:nvSpPr>
              <p:spPr bwMode="auto">
                <a:xfrm>
                  <a:off x="934" y="384"/>
                  <a:ext cx="9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800" b="1" dirty="0">
                      <a:solidFill>
                        <a:srgbClr val="000000"/>
                      </a:solidFill>
                    </a:rPr>
                    <a:t>private</a:t>
                  </a:r>
                  <a:r>
                    <a:rPr lang="zh-CN" altLang="en-US" sz="2800" b="1" dirty="0">
                      <a:solidFill>
                        <a:srgbClr val="000000"/>
                      </a:solidFill>
                    </a:rPr>
                    <a:t>成员</a:t>
                  </a:r>
                </a:p>
              </p:txBody>
            </p:sp>
            <p:sp>
              <p:nvSpPr>
                <p:cNvPr id="27" name="Rectangle 11"/>
                <p:cNvSpPr>
                  <a:spLocks noChangeArrowheads="1"/>
                </p:cNvSpPr>
                <p:nvPr/>
              </p:nvSpPr>
              <p:spPr bwMode="auto">
                <a:xfrm>
                  <a:off x="950" y="384"/>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8" name="Group 12"/>
              <p:cNvGrpSpPr>
                <a:grpSpLocks/>
              </p:cNvGrpSpPr>
              <p:nvPr/>
            </p:nvGrpSpPr>
            <p:grpSpPr bwMode="auto">
              <a:xfrm>
                <a:off x="1900" y="384"/>
                <a:ext cx="945" cy="384"/>
                <a:chOff x="1900" y="384"/>
                <a:chExt cx="945" cy="384"/>
              </a:xfrm>
            </p:grpSpPr>
            <p:sp>
              <p:nvSpPr>
                <p:cNvPr id="24" name="Rectangle 13"/>
                <p:cNvSpPr>
                  <a:spLocks noChangeArrowheads="1"/>
                </p:cNvSpPr>
                <p:nvPr/>
              </p:nvSpPr>
              <p:spPr bwMode="auto">
                <a:xfrm>
                  <a:off x="1943" y="384"/>
                  <a:ext cx="90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800" b="1" dirty="0">
                      <a:solidFill>
                        <a:srgbClr val="000000"/>
                      </a:solidFill>
                    </a:rPr>
                    <a:t>public</a:t>
                  </a:r>
                  <a:r>
                    <a:rPr lang="zh-CN" altLang="en-US" sz="2800" b="1" dirty="0">
                      <a:solidFill>
                        <a:srgbClr val="000000"/>
                      </a:solidFill>
                    </a:rPr>
                    <a:t>成员</a:t>
                  </a:r>
                </a:p>
              </p:txBody>
            </p:sp>
            <p:sp>
              <p:nvSpPr>
                <p:cNvPr id="25" name="Rectangle 14"/>
                <p:cNvSpPr>
                  <a:spLocks noChangeArrowheads="1"/>
                </p:cNvSpPr>
                <p:nvPr/>
              </p:nvSpPr>
              <p:spPr bwMode="auto">
                <a:xfrm>
                  <a:off x="1900" y="384"/>
                  <a:ext cx="90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9" name="Group 15"/>
              <p:cNvGrpSpPr>
                <a:grpSpLocks/>
              </p:cNvGrpSpPr>
              <p:nvPr/>
            </p:nvGrpSpPr>
            <p:grpSpPr bwMode="auto">
              <a:xfrm>
                <a:off x="2802" y="384"/>
                <a:ext cx="1137" cy="384"/>
                <a:chOff x="2802" y="384"/>
                <a:chExt cx="1137" cy="384"/>
              </a:xfrm>
            </p:grpSpPr>
            <p:sp>
              <p:nvSpPr>
                <p:cNvPr id="22" name="Rectangle 16"/>
                <p:cNvSpPr>
                  <a:spLocks noChangeArrowheads="1"/>
                </p:cNvSpPr>
                <p:nvPr/>
              </p:nvSpPr>
              <p:spPr bwMode="auto">
                <a:xfrm>
                  <a:off x="2845" y="384"/>
                  <a:ext cx="109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r>
                    <a:rPr lang="en-US" altLang="zh-CN" sz="2800" b="1" dirty="0">
                      <a:solidFill>
                        <a:srgbClr val="000000"/>
                      </a:solidFill>
                    </a:rPr>
                    <a:t>protected</a:t>
                  </a:r>
                  <a:r>
                    <a:rPr lang="zh-CN" altLang="en-US" sz="2800" b="1" dirty="0">
                      <a:solidFill>
                        <a:srgbClr val="000000"/>
                      </a:solidFill>
                    </a:rPr>
                    <a:t>成员</a:t>
                  </a:r>
                </a:p>
              </p:txBody>
            </p:sp>
            <p:sp>
              <p:nvSpPr>
                <p:cNvPr id="23" name="Rectangle 17"/>
                <p:cNvSpPr>
                  <a:spLocks noChangeArrowheads="1"/>
                </p:cNvSpPr>
                <p:nvPr/>
              </p:nvSpPr>
              <p:spPr bwMode="auto">
                <a:xfrm>
                  <a:off x="2802" y="384"/>
                  <a:ext cx="103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10" name="Group 18"/>
              <p:cNvGrpSpPr>
                <a:grpSpLocks/>
              </p:cNvGrpSpPr>
              <p:nvPr/>
            </p:nvGrpSpPr>
            <p:grpSpPr bwMode="auto">
              <a:xfrm>
                <a:off x="137" y="768"/>
                <a:ext cx="813" cy="595"/>
                <a:chOff x="137" y="768"/>
                <a:chExt cx="813" cy="595"/>
              </a:xfrm>
            </p:grpSpPr>
            <p:sp>
              <p:nvSpPr>
                <p:cNvPr id="20" name="Rectangle 19"/>
                <p:cNvSpPr>
                  <a:spLocks noChangeArrowheads="1"/>
                </p:cNvSpPr>
                <p:nvPr/>
              </p:nvSpPr>
              <p:spPr bwMode="auto">
                <a:xfrm>
                  <a:off x="204" y="768"/>
                  <a:ext cx="73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b="1" dirty="0" smtClean="0">
                      <a:solidFill>
                        <a:srgbClr val="000000"/>
                      </a:solidFill>
                    </a:rPr>
                    <a:t>内部</a:t>
                  </a:r>
                  <a:r>
                    <a:rPr lang="zh-CN" altLang="en-US" sz="2800" b="1" dirty="0">
                      <a:solidFill>
                        <a:srgbClr val="000000"/>
                      </a:solidFill>
                    </a:rPr>
                    <a:t>访问</a:t>
                  </a:r>
                </a:p>
                <a:p>
                  <a:pPr eaLnBrk="0" hangingPunct="0"/>
                  <a:r>
                    <a:rPr lang="zh-CN" altLang="en-US" sz="2800" b="1" dirty="0" smtClean="0">
                      <a:solidFill>
                        <a:srgbClr val="000000"/>
                      </a:solidFill>
                    </a:rPr>
                    <a:t>对象</a:t>
                  </a:r>
                  <a:r>
                    <a:rPr lang="zh-CN" altLang="en-US" sz="2800" b="1" dirty="0">
                      <a:solidFill>
                        <a:srgbClr val="000000"/>
                      </a:solidFill>
                    </a:rPr>
                    <a:t>访问</a:t>
                  </a:r>
                </a:p>
              </p:txBody>
            </p:sp>
            <p:sp>
              <p:nvSpPr>
                <p:cNvPr id="21" name="Rectangle 20"/>
                <p:cNvSpPr>
                  <a:spLocks noChangeArrowheads="1"/>
                </p:cNvSpPr>
                <p:nvPr/>
              </p:nvSpPr>
              <p:spPr bwMode="auto">
                <a:xfrm>
                  <a:off x="137" y="768"/>
                  <a:ext cx="813"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11" name="Group 21"/>
              <p:cNvGrpSpPr>
                <a:grpSpLocks/>
              </p:cNvGrpSpPr>
              <p:nvPr/>
            </p:nvGrpSpPr>
            <p:grpSpPr bwMode="auto">
              <a:xfrm>
                <a:off x="950" y="768"/>
                <a:ext cx="950" cy="595"/>
                <a:chOff x="950" y="768"/>
                <a:chExt cx="950" cy="595"/>
              </a:xfrm>
            </p:grpSpPr>
            <p:sp>
              <p:nvSpPr>
                <p:cNvPr id="18" name="Rectangle 22"/>
                <p:cNvSpPr>
                  <a:spLocks noChangeArrowheads="1"/>
                </p:cNvSpPr>
                <p:nvPr/>
              </p:nvSpPr>
              <p:spPr bwMode="auto">
                <a:xfrm>
                  <a:off x="993" y="768"/>
                  <a:ext cx="86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b="1" dirty="0">
                      <a:solidFill>
                        <a:srgbClr val="000000"/>
                      </a:solidFill>
                    </a:rPr>
                    <a:t>不可访问</a:t>
                  </a:r>
                </a:p>
                <a:p>
                  <a:pPr eaLnBrk="0" hangingPunct="0"/>
                  <a:r>
                    <a:rPr lang="zh-CN" altLang="en-US" sz="2800" b="1" dirty="0">
                      <a:solidFill>
                        <a:srgbClr val="000000"/>
                      </a:solidFill>
                    </a:rPr>
                    <a:t>不可访问</a:t>
                  </a:r>
                </a:p>
                <a:p>
                  <a:pPr eaLnBrk="0" hangingPunct="0"/>
                  <a:endParaRPr lang="en-US" altLang="zh-CN" sz="2800" b="1" dirty="0">
                    <a:solidFill>
                      <a:srgbClr val="000000"/>
                    </a:solidFill>
                  </a:endParaRPr>
                </a:p>
              </p:txBody>
            </p:sp>
            <p:sp>
              <p:nvSpPr>
                <p:cNvPr id="19" name="Rectangle 23"/>
                <p:cNvSpPr>
                  <a:spLocks noChangeArrowheads="1"/>
                </p:cNvSpPr>
                <p:nvPr/>
              </p:nvSpPr>
              <p:spPr bwMode="auto">
                <a:xfrm>
                  <a:off x="950" y="768"/>
                  <a:ext cx="950"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12" name="Group 24"/>
              <p:cNvGrpSpPr>
                <a:grpSpLocks/>
              </p:cNvGrpSpPr>
              <p:nvPr/>
            </p:nvGrpSpPr>
            <p:grpSpPr bwMode="auto">
              <a:xfrm>
                <a:off x="1900" y="768"/>
                <a:ext cx="902" cy="595"/>
                <a:chOff x="1900" y="768"/>
                <a:chExt cx="902" cy="595"/>
              </a:xfrm>
            </p:grpSpPr>
            <p:sp>
              <p:nvSpPr>
                <p:cNvPr id="16" name="Rectangle 25"/>
                <p:cNvSpPr>
                  <a:spLocks noChangeArrowheads="1"/>
                </p:cNvSpPr>
                <p:nvPr/>
              </p:nvSpPr>
              <p:spPr bwMode="auto">
                <a:xfrm>
                  <a:off x="1943" y="768"/>
                  <a:ext cx="81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b="1" dirty="0">
                      <a:solidFill>
                        <a:srgbClr val="000000"/>
                      </a:solidFill>
                    </a:rPr>
                    <a:t>可访问</a:t>
                  </a:r>
                </a:p>
                <a:p>
                  <a:pPr eaLnBrk="0" hangingPunct="0"/>
                  <a:r>
                    <a:rPr lang="zh-CN" altLang="en-US" sz="2800" b="1" dirty="0">
                      <a:solidFill>
                        <a:srgbClr val="000000"/>
                      </a:solidFill>
                    </a:rPr>
                    <a:t>不可访问</a:t>
                  </a:r>
                </a:p>
                <a:p>
                  <a:pPr eaLnBrk="0" hangingPunct="0"/>
                  <a:endParaRPr lang="en-US" altLang="zh-CN" sz="2800" b="1" dirty="0">
                    <a:solidFill>
                      <a:srgbClr val="000000"/>
                    </a:solidFill>
                  </a:endParaRPr>
                </a:p>
              </p:txBody>
            </p:sp>
            <p:sp>
              <p:nvSpPr>
                <p:cNvPr id="17" name="Rectangle 26"/>
                <p:cNvSpPr>
                  <a:spLocks noChangeArrowheads="1"/>
                </p:cNvSpPr>
                <p:nvPr/>
              </p:nvSpPr>
              <p:spPr bwMode="auto">
                <a:xfrm>
                  <a:off x="1900" y="768"/>
                  <a:ext cx="902"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13" name="Group 27"/>
              <p:cNvGrpSpPr>
                <a:grpSpLocks/>
              </p:cNvGrpSpPr>
              <p:nvPr/>
            </p:nvGrpSpPr>
            <p:grpSpPr bwMode="auto">
              <a:xfrm>
                <a:off x="2802" y="768"/>
                <a:ext cx="1039" cy="595"/>
                <a:chOff x="2802" y="768"/>
                <a:chExt cx="1039" cy="595"/>
              </a:xfrm>
            </p:grpSpPr>
            <p:sp>
              <p:nvSpPr>
                <p:cNvPr id="14" name="Rectangle 28"/>
                <p:cNvSpPr>
                  <a:spLocks noChangeArrowheads="1"/>
                </p:cNvSpPr>
                <p:nvPr/>
              </p:nvSpPr>
              <p:spPr bwMode="auto">
                <a:xfrm>
                  <a:off x="2845" y="768"/>
                  <a:ext cx="81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667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dirty="0">
                      <a:solidFill>
                        <a:srgbClr val="000000"/>
                      </a:solidFill>
                    </a:rPr>
                    <a:t>可访问</a:t>
                  </a:r>
                </a:p>
                <a:p>
                  <a:pPr eaLnBrk="0" hangingPunct="0"/>
                  <a:r>
                    <a:rPr lang="zh-CN" altLang="en-US" sz="2800" b="1" dirty="0">
                      <a:solidFill>
                        <a:srgbClr val="000000"/>
                      </a:solidFill>
                    </a:rPr>
                    <a:t>不可访问</a:t>
                  </a:r>
                </a:p>
              </p:txBody>
            </p:sp>
            <p:sp>
              <p:nvSpPr>
                <p:cNvPr id="15" name="Rectangle 29"/>
                <p:cNvSpPr>
                  <a:spLocks noChangeArrowheads="1"/>
                </p:cNvSpPr>
                <p:nvPr/>
              </p:nvSpPr>
              <p:spPr bwMode="auto">
                <a:xfrm>
                  <a:off x="2802" y="768"/>
                  <a:ext cx="1039"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sp>
          <p:nvSpPr>
            <p:cNvPr id="5" name="Rectangle 30"/>
            <p:cNvSpPr>
              <a:spLocks noChangeArrowheads="1"/>
            </p:cNvSpPr>
            <p:nvPr/>
          </p:nvSpPr>
          <p:spPr bwMode="auto">
            <a:xfrm>
              <a:off x="137" y="384"/>
              <a:ext cx="3704" cy="98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800" b="1"/>
            </a:p>
          </p:txBody>
        </p:sp>
      </p:grpSp>
      <p:sp>
        <p:nvSpPr>
          <p:cNvPr id="30" name="Rectangle 31"/>
          <p:cNvSpPr>
            <a:spLocks noChangeArrowheads="1"/>
          </p:cNvSpPr>
          <p:nvPr/>
        </p:nvSpPr>
        <p:spPr bwMode="auto">
          <a:xfrm>
            <a:off x="2117289" y="855876"/>
            <a:ext cx="5224973" cy="5232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663300"/>
                </a:solidFill>
              </a:rPr>
              <a:t>表</a:t>
            </a:r>
            <a:r>
              <a:rPr lang="en-US" altLang="zh-CN" sz="2800" b="1" dirty="0">
                <a:solidFill>
                  <a:srgbClr val="663300"/>
                </a:solidFill>
              </a:rPr>
              <a:t>2-2  </a:t>
            </a:r>
            <a:r>
              <a:rPr lang="zh-CN" altLang="en-US" sz="2800" b="1" dirty="0">
                <a:solidFill>
                  <a:srgbClr val="663300"/>
                </a:solidFill>
              </a:rPr>
              <a:t>私有继承的访问规则</a:t>
            </a:r>
          </a:p>
        </p:txBody>
      </p:sp>
    </p:spTree>
    <p:extLst>
      <p:ext uri="{BB962C8B-B14F-4D97-AF65-F5344CB8AC3E}">
        <p14:creationId xmlns:p14="http://schemas.microsoft.com/office/powerpoint/2010/main" val="2731909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251520" y="376510"/>
            <a:ext cx="8425631" cy="6292850"/>
          </a:xfrm>
          <a:solidFill>
            <a:schemeClr val="accent2">
              <a:lumMod val="20000"/>
              <a:lumOff val="80000"/>
            </a:schemeClr>
          </a:solidFill>
        </p:spPr>
        <p:txBody>
          <a:bodyPr/>
          <a:lstStyle/>
          <a:p>
            <a:pPr marL="0" indent="0" algn="just">
              <a:buFontTx/>
              <a:buNone/>
            </a:pPr>
            <a:r>
              <a:rPr lang="en-US" altLang="zh-CN" b="1" dirty="0">
                <a:solidFill>
                  <a:srgbClr val="663300"/>
                </a:solidFill>
              </a:rPr>
              <a:t>2. </a:t>
            </a:r>
            <a:r>
              <a:rPr lang="zh-CN" altLang="en-US" b="1" dirty="0">
                <a:solidFill>
                  <a:srgbClr val="663300"/>
                </a:solidFill>
              </a:rPr>
              <a:t>公有继承的访问规则</a:t>
            </a:r>
          </a:p>
          <a:p>
            <a:pPr algn="just">
              <a:lnSpc>
                <a:spcPct val="120000"/>
              </a:lnSpc>
            </a:pPr>
            <a:r>
              <a:rPr lang="zh-CN" altLang="en-US" sz="2800" b="0" dirty="0" smtClean="0">
                <a:solidFill>
                  <a:srgbClr val="000000"/>
                </a:solidFill>
              </a:rPr>
              <a:t>当</a:t>
            </a:r>
            <a:r>
              <a:rPr lang="zh-CN" altLang="en-US" sz="2800" b="0" dirty="0">
                <a:solidFill>
                  <a:srgbClr val="000000"/>
                </a:solidFill>
              </a:rPr>
              <a:t>类的继承方式为公有继承时</a:t>
            </a:r>
            <a:r>
              <a:rPr lang="en-US" altLang="zh-CN" sz="2800" b="0" dirty="0">
                <a:solidFill>
                  <a:srgbClr val="000000"/>
                </a:solidFill>
              </a:rPr>
              <a:t>, </a:t>
            </a:r>
            <a:r>
              <a:rPr lang="zh-CN" altLang="en-US" sz="2800" b="0" u="sng" dirty="0">
                <a:solidFill>
                  <a:srgbClr val="000000"/>
                </a:solidFill>
              </a:rPr>
              <a:t>基类的</a:t>
            </a:r>
            <a:r>
              <a:rPr lang="en-US" altLang="zh-CN" sz="2800" b="0" u="sng" dirty="0">
                <a:solidFill>
                  <a:srgbClr val="000000"/>
                </a:solidFill>
              </a:rPr>
              <a:t>public</a:t>
            </a:r>
            <a:r>
              <a:rPr lang="zh-CN" altLang="en-US" sz="2800" b="0" u="sng" dirty="0">
                <a:solidFill>
                  <a:srgbClr val="000000"/>
                </a:solidFill>
              </a:rPr>
              <a:t>成员和</a:t>
            </a:r>
            <a:r>
              <a:rPr lang="en-US" altLang="zh-CN" sz="2800" b="0" u="sng" dirty="0">
                <a:solidFill>
                  <a:srgbClr val="000000"/>
                </a:solidFill>
              </a:rPr>
              <a:t>protected</a:t>
            </a:r>
            <a:r>
              <a:rPr lang="zh-CN" altLang="en-US" sz="2800" b="0" u="sng" dirty="0">
                <a:solidFill>
                  <a:srgbClr val="000000"/>
                </a:solidFill>
              </a:rPr>
              <a:t>成员被继承到派生类中仍作为派生类的</a:t>
            </a:r>
            <a:r>
              <a:rPr lang="en-US" altLang="zh-CN" sz="2800" b="0" u="sng" dirty="0">
                <a:solidFill>
                  <a:srgbClr val="000000"/>
                </a:solidFill>
              </a:rPr>
              <a:t>public</a:t>
            </a:r>
            <a:r>
              <a:rPr lang="zh-CN" altLang="en-US" sz="2800" b="0" u="sng" dirty="0">
                <a:solidFill>
                  <a:srgbClr val="000000"/>
                </a:solidFill>
              </a:rPr>
              <a:t>成员和</a:t>
            </a:r>
            <a:r>
              <a:rPr lang="en-US" altLang="zh-CN" sz="2800" b="0" u="sng" dirty="0">
                <a:solidFill>
                  <a:srgbClr val="000000"/>
                </a:solidFill>
              </a:rPr>
              <a:t>protected</a:t>
            </a:r>
            <a:r>
              <a:rPr lang="zh-CN" altLang="en-US" sz="2800" b="0" u="sng" dirty="0">
                <a:solidFill>
                  <a:srgbClr val="000000"/>
                </a:solidFill>
              </a:rPr>
              <a:t>成员</a:t>
            </a:r>
            <a:r>
              <a:rPr lang="en-US" altLang="zh-CN" sz="2800" b="0" dirty="0">
                <a:solidFill>
                  <a:srgbClr val="000000"/>
                </a:solidFill>
              </a:rPr>
              <a:t>,</a:t>
            </a:r>
            <a:r>
              <a:rPr lang="en-US" altLang="zh-CN" sz="2800" b="1" dirty="0">
                <a:solidFill>
                  <a:srgbClr val="000000"/>
                </a:solidFill>
              </a:rPr>
              <a:t> </a:t>
            </a:r>
            <a:r>
              <a:rPr lang="zh-CN" altLang="en-US" sz="2800" b="1" dirty="0">
                <a:solidFill>
                  <a:srgbClr val="C00000"/>
                </a:solidFill>
              </a:rPr>
              <a:t>派生类的其他成员可以直接访问</a:t>
            </a:r>
            <a:r>
              <a:rPr lang="zh-CN" altLang="en-US" sz="2800" b="0" dirty="0">
                <a:solidFill>
                  <a:srgbClr val="000000"/>
                </a:solidFill>
              </a:rPr>
              <a:t>它们。但是</a:t>
            </a:r>
            <a:r>
              <a:rPr lang="en-US" altLang="zh-CN" sz="2800" b="0" dirty="0">
                <a:solidFill>
                  <a:srgbClr val="000000"/>
                </a:solidFill>
              </a:rPr>
              <a:t>, </a:t>
            </a:r>
            <a:r>
              <a:rPr lang="zh-CN" altLang="en-US" sz="2800" b="0" dirty="0">
                <a:solidFill>
                  <a:srgbClr val="000000"/>
                </a:solidFill>
              </a:rPr>
              <a:t>类的外部使用者只能</a:t>
            </a:r>
            <a:r>
              <a:rPr lang="zh-CN" altLang="en-US" sz="2800" b="1" dirty="0">
                <a:solidFill>
                  <a:srgbClr val="C00000"/>
                </a:solidFill>
              </a:rPr>
              <a:t>通过派生类的对象访问继承来的</a:t>
            </a:r>
            <a:r>
              <a:rPr lang="en-US" altLang="zh-CN" sz="2800" b="1" dirty="0">
                <a:solidFill>
                  <a:srgbClr val="C00000"/>
                </a:solidFill>
              </a:rPr>
              <a:t>public</a:t>
            </a:r>
            <a:r>
              <a:rPr lang="zh-CN" altLang="en-US" sz="2800" b="1" dirty="0">
                <a:solidFill>
                  <a:srgbClr val="C00000"/>
                </a:solidFill>
              </a:rPr>
              <a:t>成员</a:t>
            </a:r>
            <a:r>
              <a:rPr lang="zh-CN" altLang="en-US" sz="2800" b="1" dirty="0">
                <a:solidFill>
                  <a:srgbClr val="000000"/>
                </a:solidFill>
              </a:rPr>
              <a:t>。</a:t>
            </a:r>
          </a:p>
          <a:p>
            <a:pPr>
              <a:lnSpc>
                <a:spcPct val="120000"/>
              </a:lnSpc>
            </a:pPr>
            <a:r>
              <a:rPr lang="zh-CN" altLang="en-US" sz="2800" b="0" u="sng" dirty="0" smtClean="0">
                <a:solidFill>
                  <a:srgbClr val="000000"/>
                </a:solidFill>
              </a:rPr>
              <a:t>基</a:t>
            </a:r>
            <a:r>
              <a:rPr lang="zh-CN" altLang="en-US" sz="2800" b="0" u="sng" dirty="0">
                <a:solidFill>
                  <a:srgbClr val="000000"/>
                </a:solidFill>
              </a:rPr>
              <a:t>类的</a:t>
            </a:r>
            <a:r>
              <a:rPr lang="en-US" altLang="zh-CN" sz="2800" b="0" u="sng" dirty="0">
                <a:solidFill>
                  <a:srgbClr val="000000"/>
                </a:solidFill>
              </a:rPr>
              <a:t>private</a:t>
            </a:r>
            <a:r>
              <a:rPr lang="zh-CN" altLang="en-US" sz="2800" b="0" u="sng" dirty="0">
                <a:solidFill>
                  <a:srgbClr val="000000"/>
                </a:solidFill>
              </a:rPr>
              <a:t>成员在公有派生类中是不可直接访问的</a:t>
            </a:r>
            <a:r>
              <a:rPr lang="en-US" altLang="zh-CN" sz="2800" b="0" dirty="0">
                <a:solidFill>
                  <a:srgbClr val="000000"/>
                </a:solidFill>
              </a:rPr>
              <a:t>, </a:t>
            </a:r>
            <a:r>
              <a:rPr lang="zh-CN" altLang="en-US" sz="2800" b="0" dirty="0">
                <a:solidFill>
                  <a:srgbClr val="000000"/>
                </a:solidFill>
              </a:rPr>
              <a:t>所以无论是派生类成员还是通过派生类的对象</a:t>
            </a:r>
            <a:r>
              <a:rPr lang="en-US" altLang="zh-CN" sz="2800" b="0" dirty="0">
                <a:solidFill>
                  <a:srgbClr val="000000"/>
                </a:solidFill>
              </a:rPr>
              <a:t>, </a:t>
            </a:r>
            <a:r>
              <a:rPr lang="zh-CN" altLang="en-US" sz="2800" b="0" dirty="0">
                <a:solidFill>
                  <a:srgbClr val="000000"/>
                </a:solidFill>
              </a:rPr>
              <a:t>都无法直接访问从基类继承来的</a:t>
            </a:r>
            <a:r>
              <a:rPr lang="en-US" altLang="zh-CN" sz="2800" b="0" dirty="0">
                <a:solidFill>
                  <a:srgbClr val="000000"/>
                </a:solidFill>
              </a:rPr>
              <a:t>private</a:t>
            </a:r>
            <a:r>
              <a:rPr lang="zh-CN" altLang="en-US" sz="2800" b="0" dirty="0">
                <a:solidFill>
                  <a:srgbClr val="000000"/>
                </a:solidFill>
              </a:rPr>
              <a:t>成员</a:t>
            </a:r>
            <a:r>
              <a:rPr lang="en-US" altLang="zh-CN" sz="2800" b="0" dirty="0">
                <a:solidFill>
                  <a:srgbClr val="000000"/>
                </a:solidFill>
              </a:rPr>
              <a:t>, </a:t>
            </a:r>
            <a:r>
              <a:rPr lang="zh-CN" altLang="en-US" sz="2800" b="0" u="sng" dirty="0">
                <a:solidFill>
                  <a:srgbClr val="000000"/>
                </a:solidFill>
              </a:rPr>
              <a:t>但是可以通过基类提供的</a:t>
            </a:r>
            <a:r>
              <a:rPr lang="en-US" altLang="zh-CN" sz="2800" b="0" u="sng" dirty="0">
                <a:solidFill>
                  <a:srgbClr val="000000"/>
                </a:solidFill>
              </a:rPr>
              <a:t>public</a:t>
            </a:r>
            <a:r>
              <a:rPr lang="zh-CN" altLang="en-US" sz="2800" b="0" u="sng" dirty="0">
                <a:solidFill>
                  <a:srgbClr val="000000"/>
                </a:solidFill>
              </a:rPr>
              <a:t>成员函数间接访问它们</a:t>
            </a:r>
            <a:r>
              <a:rPr lang="zh-CN" altLang="en-US" sz="2800" b="0" dirty="0">
                <a:solidFill>
                  <a:srgbClr val="000000"/>
                </a:solidFill>
              </a:rPr>
              <a:t>。              </a:t>
            </a:r>
            <a:endParaRPr lang="zh-CN" altLang="en-US" sz="2400" b="0" dirty="0">
              <a:solidFill>
                <a:srgbClr val="000000"/>
              </a:solidFill>
            </a:endParaRPr>
          </a:p>
        </p:txBody>
      </p:sp>
    </p:spTree>
    <p:extLst>
      <p:ext uri="{BB962C8B-B14F-4D97-AF65-F5344CB8AC3E}">
        <p14:creationId xmlns:p14="http://schemas.microsoft.com/office/powerpoint/2010/main" val="2917561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95288" y="910431"/>
            <a:ext cx="8382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solidFill>
                  <a:srgbClr val="000000"/>
                </a:solidFill>
              </a:rPr>
              <a:t>                </a:t>
            </a:r>
            <a:r>
              <a:rPr lang="zh-CN" altLang="en-US" sz="3200" b="1" dirty="0">
                <a:solidFill>
                  <a:srgbClr val="000000"/>
                </a:solidFill>
              </a:rPr>
              <a:t>表</a:t>
            </a:r>
            <a:r>
              <a:rPr lang="en-US" altLang="zh-CN" sz="3200" b="1" dirty="0">
                <a:solidFill>
                  <a:srgbClr val="000000"/>
                </a:solidFill>
              </a:rPr>
              <a:t>4-3  </a:t>
            </a:r>
            <a:r>
              <a:rPr lang="zh-CN" altLang="en-US" sz="3200" b="1" dirty="0">
                <a:solidFill>
                  <a:srgbClr val="000000"/>
                </a:solidFill>
              </a:rPr>
              <a:t>公有继承的访问规则</a:t>
            </a:r>
            <a:endParaRPr lang="zh-CN" altLang="en-US" sz="3200" b="1" dirty="0"/>
          </a:p>
        </p:txBody>
      </p:sp>
      <p:grpSp>
        <p:nvGrpSpPr>
          <p:cNvPr id="32797" name="Group 29"/>
          <p:cNvGrpSpPr>
            <a:grpSpLocks/>
          </p:cNvGrpSpPr>
          <p:nvPr/>
        </p:nvGrpSpPr>
        <p:grpSpPr bwMode="auto">
          <a:xfrm>
            <a:off x="250825" y="1773238"/>
            <a:ext cx="8610600" cy="1524000"/>
            <a:chOff x="-3" y="381"/>
            <a:chExt cx="3710" cy="985"/>
          </a:xfrm>
        </p:grpSpPr>
        <p:grpSp>
          <p:nvGrpSpPr>
            <p:cNvPr id="32795" name="Group 27"/>
            <p:cNvGrpSpPr>
              <a:grpSpLocks/>
            </p:cNvGrpSpPr>
            <p:nvPr/>
          </p:nvGrpSpPr>
          <p:grpSpPr bwMode="auto">
            <a:xfrm>
              <a:off x="0" y="384"/>
              <a:ext cx="3704" cy="979"/>
              <a:chOff x="0" y="384"/>
              <a:chExt cx="3704" cy="979"/>
            </a:xfrm>
          </p:grpSpPr>
          <p:grpSp>
            <p:nvGrpSpPr>
              <p:cNvPr id="32780" name="Group 12"/>
              <p:cNvGrpSpPr>
                <a:grpSpLocks/>
              </p:cNvGrpSpPr>
              <p:nvPr/>
            </p:nvGrpSpPr>
            <p:grpSpPr bwMode="auto">
              <a:xfrm>
                <a:off x="0" y="384"/>
                <a:ext cx="950" cy="384"/>
                <a:chOff x="0" y="384"/>
                <a:chExt cx="950" cy="384"/>
              </a:xfrm>
            </p:grpSpPr>
            <p:sp>
              <p:nvSpPr>
                <p:cNvPr id="32771" name="Rectangle 3"/>
                <p:cNvSpPr>
                  <a:spLocks noChangeArrowheads="1"/>
                </p:cNvSpPr>
                <p:nvPr/>
              </p:nvSpPr>
              <p:spPr bwMode="auto">
                <a:xfrm>
                  <a:off x="43" y="384"/>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a:t>
                  </a:r>
                  <a:r>
                    <a:rPr lang="zh-CN" altLang="en-US" sz="2300" b="1">
                      <a:solidFill>
                        <a:srgbClr val="000000"/>
                      </a:solidFill>
                    </a:rPr>
                    <a:t>基类成员</a:t>
                  </a:r>
                </a:p>
              </p:txBody>
            </p:sp>
            <p:sp>
              <p:nvSpPr>
                <p:cNvPr id="32779" name="Rectangle 11"/>
                <p:cNvSpPr>
                  <a:spLocks noChangeArrowheads="1"/>
                </p:cNvSpPr>
                <p:nvPr/>
              </p:nvSpPr>
              <p:spPr bwMode="auto">
                <a:xfrm>
                  <a:off x="0" y="384"/>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2782" name="Group 14"/>
              <p:cNvGrpSpPr>
                <a:grpSpLocks/>
              </p:cNvGrpSpPr>
              <p:nvPr/>
            </p:nvGrpSpPr>
            <p:grpSpPr bwMode="auto">
              <a:xfrm>
                <a:off x="950" y="384"/>
                <a:ext cx="950" cy="384"/>
                <a:chOff x="950" y="384"/>
                <a:chExt cx="950" cy="384"/>
              </a:xfrm>
            </p:grpSpPr>
            <p:sp>
              <p:nvSpPr>
                <p:cNvPr id="32772" name="Rectangle 4"/>
                <p:cNvSpPr>
                  <a:spLocks noChangeArrowheads="1"/>
                </p:cNvSpPr>
                <p:nvPr/>
              </p:nvSpPr>
              <p:spPr bwMode="auto">
                <a:xfrm>
                  <a:off x="993" y="384"/>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dirty="0">
                      <a:solidFill>
                        <a:srgbClr val="000000"/>
                      </a:solidFill>
                    </a:rPr>
                    <a:t>Private</a:t>
                  </a:r>
                  <a:r>
                    <a:rPr lang="zh-CN" altLang="en-US" sz="2300" b="1" dirty="0">
                      <a:solidFill>
                        <a:srgbClr val="000000"/>
                      </a:solidFill>
                    </a:rPr>
                    <a:t>成员</a:t>
                  </a:r>
                </a:p>
              </p:txBody>
            </p:sp>
            <p:sp>
              <p:nvSpPr>
                <p:cNvPr id="32781" name="Rectangle 13"/>
                <p:cNvSpPr>
                  <a:spLocks noChangeArrowheads="1"/>
                </p:cNvSpPr>
                <p:nvPr/>
              </p:nvSpPr>
              <p:spPr bwMode="auto">
                <a:xfrm>
                  <a:off x="950" y="384"/>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2784" name="Group 16"/>
              <p:cNvGrpSpPr>
                <a:grpSpLocks/>
              </p:cNvGrpSpPr>
              <p:nvPr/>
            </p:nvGrpSpPr>
            <p:grpSpPr bwMode="auto">
              <a:xfrm>
                <a:off x="1900" y="384"/>
                <a:ext cx="902" cy="384"/>
                <a:chOff x="1900" y="384"/>
                <a:chExt cx="902" cy="384"/>
              </a:xfrm>
            </p:grpSpPr>
            <p:sp>
              <p:nvSpPr>
                <p:cNvPr id="32773" name="Rectangle 5"/>
                <p:cNvSpPr>
                  <a:spLocks noChangeArrowheads="1"/>
                </p:cNvSpPr>
                <p:nvPr/>
              </p:nvSpPr>
              <p:spPr bwMode="auto">
                <a:xfrm>
                  <a:off x="1943" y="384"/>
                  <a:ext cx="8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public</a:t>
                  </a:r>
                  <a:r>
                    <a:rPr lang="zh-CN" altLang="en-US" sz="2300" b="1">
                      <a:solidFill>
                        <a:srgbClr val="000000"/>
                      </a:solidFill>
                    </a:rPr>
                    <a:t>成员</a:t>
                  </a:r>
                </a:p>
              </p:txBody>
            </p:sp>
            <p:sp>
              <p:nvSpPr>
                <p:cNvPr id="32783" name="Rectangle 15"/>
                <p:cNvSpPr>
                  <a:spLocks noChangeArrowheads="1"/>
                </p:cNvSpPr>
                <p:nvPr/>
              </p:nvSpPr>
              <p:spPr bwMode="auto">
                <a:xfrm>
                  <a:off x="1900" y="384"/>
                  <a:ext cx="90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2786" name="Group 18"/>
              <p:cNvGrpSpPr>
                <a:grpSpLocks/>
              </p:cNvGrpSpPr>
              <p:nvPr/>
            </p:nvGrpSpPr>
            <p:grpSpPr bwMode="auto">
              <a:xfrm>
                <a:off x="2802" y="384"/>
                <a:ext cx="902" cy="384"/>
                <a:chOff x="2802" y="384"/>
                <a:chExt cx="902" cy="384"/>
              </a:xfrm>
            </p:grpSpPr>
            <p:sp>
              <p:nvSpPr>
                <p:cNvPr id="32774" name="Rectangle 6"/>
                <p:cNvSpPr>
                  <a:spLocks noChangeArrowheads="1"/>
                </p:cNvSpPr>
                <p:nvPr/>
              </p:nvSpPr>
              <p:spPr bwMode="auto">
                <a:xfrm>
                  <a:off x="2845" y="384"/>
                  <a:ext cx="8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r>
                    <a:rPr lang="en-US" altLang="zh-CN" sz="2300" b="1">
                      <a:solidFill>
                        <a:srgbClr val="000000"/>
                      </a:solidFill>
                    </a:rPr>
                    <a:t>protected</a:t>
                  </a:r>
                  <a:r>
                    <a:rPr lang="zh-CN" altLang="en-US" sz="2300" b="1">
                      <a:solidFill>
                        <a:srgbClr val="000000"/>
                      </a:solidFill>
                    </a:rPr>
                    <a:t>成员</a:t>
                  </a:r>
                </a:p>
              </p:txBody>
            </p:sp>
            <p:sp>
              <p:nvSpPr>
                <p:cNvPr id="32785" name="Rectangle 17"/>
                <p:cNvSpPr>
                  <a:spLocks noChangeArrowheads="1"/>
                </p:cNvSpPr>
                <p:nvPr/>
              </p:nvSpPr>
              <p:spPr bwMode="auto">
                <a:xfrm>
                  <a:off x="2802" y="384"/>
                  <a:ext cx="90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2788" name="Group 20"/>
              <p:cNvGrpSpPr>
                <a:grpSpLocks/>
              </p:cNvGrpSpPr>
              <p:nvPr/>
            </p:nvGrpSpPr>
            <p:grpSpPr bwMode="auto">
              <a:xfrm>
                <a:off x="0" y="768"/>
                <a:ext cx="950" cy="595"/>
                <a:chOff x="0" y="768"/>
                <a:chExt cx="950" cy="595"/>
              </a:xfrm>
            </p:grpSpPr>
            <p:sp>
              <p:nvSpPr>
                <p:cNvPr id="32775" name="Rectangle 7"/>
                <p:cNvSpPr>
                  <a:spLocks noChangeArrowheads="1"/>
                </p:cNvSpPr>
                <p:nvPr/>
              </p:nvSpPr>
              <p:spPr bwMode="auto">
                <a:xfrm>
                  <a:off x="43" y="768"/>
                  <a:ext cx="86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a:t>
                  </a:r>
                  <a:r>
                    <a:rPr lang="zh-CN" altLang="en-US" sz="2300" b="1">
                      <a:solidFill>
                        <a:srgbClr val="000000"/>
                      </a:solidFill>
                    </a:rPr>
                    <a:t>内部访问  </a:t>
                  </a:r>
                </a:p>
                <a:p>
                  <a:r>
                    <a:rPr lang="zh-CN" altLang="en-US" sz="2300" b="1">
                      <a:solidFill>
                        <a:srgbClr val="000000"/>
                      </a:solidFill>
                    </a:rPr>
                    <a:t>    对象访问</a:t>
                  </a:r>
                </a:p>
              </p:txBody>
            </p:sp>
            <p:sp>
              <p:nvSpPr>
                <p:cNvPr id="32787" name="Rectangle 19"/>
                <p:cNvSpPr>
                  <a:spLocks noChangeArrowheads="1"/>
                </p:cNvSpPr>
                <p:nvPr/>
              </p:nvSpPr>
              <p:spPr bwMode="auto">
                <a:xfrm>
                  <a:off x="0" y="768"/>
                  <a:ext cx="950"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2790" name="Group 22"/>
              <p:cNvGrpSpPr>
                <a:grpSpLocks/>
              </p:cNvGrpSpPr>
              <p:nvPr/>
            </p:nvGrpSpPr>
            <p:grpSpPr bwMode="auto">
              <a:xfrm>
                <a:off x="950" y="768"/>
                <a:ext cx="950" cy="595"/>
                <a:chOff x="950" y="768"/>
                <a:chExt cx="950" cy="595"/>
              </a:xfrm>
            </p:grpSpPr>
            <p:sp>
              <p:nvSpPr>
                <p:cNvPr id="32776" name="Rectangle 8"/>
                <p:cNvSpPr>
                  <a:spLocks noChangeArrowheads="1"/>
                </p:cNvSpPr>
                <p:nvPr/>
              </p:nvSpPr>
              <p:spPr bwMode="auto">
                <a:xfrm>
                  <a:off x="993" y="768"/>
                  <a:ext cx="86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300" b="1" dirty="0">
                      <a:solidFill>
                        <a:srgbClr val="000000"/>
                      </a:solidFill>
                    </a:rPr>
                    <a:t>不可访问</a:t>
                  </a:r>
                </a:p>
                <a:p>
                  <a:pPr eaLnBrk="0" hangingPunct="0"/>
                  <a:r>
                    <a:rPr lang="zh-CN" altLang="en-US" sz="2300" b="1" dirty="0">
                      <a:solidFill>
                        <a:srgbClr val="000000"/>
                      </a:solidFill>
                    </a:rPr>
                    <a:t>不可访问</a:t>
                  </a:r>
                </a:p>
                <a:p>
                  <a:pPr eaLnBrk="0" hangingPunct="0"/>
                  <a:endParaRPr lang="en-US" altLang="zh-CN" sz="2300" b="1" dirty="0">
                    <a:solidFill>
                      <a:srgbClr val="000000"/>
                    </a:solidFill>
                  </a:endParaRPr>
                </a:p>
              </p:txBody>
            </p:sp>
            <p:sp>
              <p:nvSpPr>
                <p:cNvPr id="32789" name="Rectangle 21"/>
                <p:cNvSpPr>
                  <a:spLocks noChangeArrowheads="1"/>
                </p:cNvSpPr>
                <p:nvPr/>
              </p:nvSpPr>
              <p:spPr bwMode="auto">
                <a:xfrm>
                  <a:off x="950" y="768"/>
                  <a:ext cx="950"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2792" name="Group 24"/>
              <p:cNvGrpSpPr>
                <a:grpSpLocks/>
              </p:cNvGrpSpPr>
              <p:nvPr/>
            </p:nvGrpSpPr>
            <p:grpSpPr bwMode="auto">
              <a:xfrm>
                <a:off x="1900" y="768"/>
                <a:ext cx="902" cy="595"/>
                <a:chOff x="1900" y="768"/>
                <a:chExt cx="902" cy="595"/>
              </a:xfrm>
            </p:grpSpPr>
            <p:sp>
              <p:nvSpPr>
                <p:cNvPr id="32777" name="Rectangle 9"/>
                <p:cNvSpPr>
                  <a:spLocks noChangeArrowheads="1"/>
                </p:cNvSpPr>
                <p:nvPr/>
              </p:nvSpPr>
              <p:spPr bwMode="auto">
                <a:xfrm>
                  <a:off x="1943" y="768"/>
                  <a:ext cx="81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dirty="0">
                      <a:solidFill>
                        <a:srgbClr val="000000"/>
                      </a:solidFill>
                    </a:rPr>
                    <a:t>   </a:t>
                  </a:r>
                  <a:r>
                    <a:rPr lang="zh-CN" altLang="en-US" sz="2300" b="1" dirty="0">
                      <a:solidFill>
                        <a:srgbClr val="000000"/>
                      </a:solidFill>
                    </a:rPr>
                    <a:t>可访问</a:t>
                  </a:r>
                </a:p>
                <a:p>
                  <a:pPr eaLnBrk="0" hangingPunct="0"/>
                  <a:r>
                    <a:rPr lang="zh-CN" altLang="en-US" sz="2300" b="1" dirty="0">
                      <a:solidFill>
                        <a:srgbClr val="000000"/>
                      </a:solidFill>
                    </a:rPr>
                    <a:t>   可访问</a:t>
                  </a:r>
                </a:p>
                <a:p>
                  <a:pPr eaLnBrk="0" hangingPunct="0"/>
                  <a:endParaRPr lang="en-US" altLang="zh-CN" sz="2300" b="1" dirty="0">
                    <a:solidFill>
                      <a:srgbClr val="000000"/>
                    </a:solidFill>
                  </a:endParaRPr>
                </a:p>
              </p:txBody>
            </p:sp>
            <p:sp>
              <p:nvSpPr>
                <p:cNvPr id="32791" name="Rectangle 23"/>
                <p:cNvSpPr>
                  <a:spLocks noChangeArrowheads="1"/>
                </p:cNvSpPr>
                <p:nvPr/>
              </p:nvSpPr>
              <p:spPr bwMode="auto">
                <a:xfrm>
                  <a:off x="1900" y="768"/>
                  <a:ext cx="902"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2794" name="Group 26"/>
              <p:cNvGrpSpPr>
                <a:grpSpLocks/>
              </p:cNvGrpSpPr>
              <p:nvPr/>
            </p:nvGrpSpPr>
            <p:grpSpPr bwMode="auto">
              <a:xfrm>
                <a:off x="2802" y="768"/>
                <a:ext cx="902" cy="595"/>
                <a:chOff x="2802" y="768"/>
                <a:chExt cx="902" cy="595"/>
              </a:xfrm>
            </p:grpSpPr>
            <p:sp>
              <p:nvSpPr>
                <p:cNvPr id="32778" name="Rectangle 10"/>
                <p:cNvSpPr>
                  <a:spLocks noChangeArrowheads="1"/>
                </p:cNvSpPr>
                <p:nvPr/>
              </p:nvSpPr>
              <p:spPr bwMode="auto">
                <a:xfrm>
                  <a:off x="2845" y="768"/>
                  <a:ext cx="81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667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300" b="1">
                      <a:solidFill>
                        <a:srgbClr val="000000"/>
                      </a:solidFill>
                    </a:rPr>
                    <a:t>可访问</a:t>
                  </a:r>
                </a:p>
                <a:p>
                  <a:pPr eaLnBrk="0" hangingPunct="0"/>
                  <a:r>
                    <a:rPr lang="zh-CN" altLang="en-US" sz="2300" b="1">
                      <a:solidFill>
                        <a:srgbClr val="000000"/>
                      </a:solidFill>
                    </a:rPr>
                    <a:t>不可访问</a:t>
                  </a:r>
                </a:p>
                <a:p>
                  <a:pPr eaLnBrk="0" hangingPunct="0"/>
                  <a:endParaRPr lang="en-US" altLang="zh-CN" sz="2300" b="1">
                    <a:solidFill>
                      <a:srgbClr val="000000"/>
                    </a:solidFill>
                  </a:endParaRPr>
                </a:p>
              </p:txBody>
            </p:sp>
            <p:sp>
              <p:nvSpPr>
                <p:cNvPr id="32793" name="Rectangle 25"/>
                <p:cNvSpPr>
                  <a:spLocks noChangeArrowheads="1"/>
                </p:cNvSpPr>
                <p:nvPr/>
              </p:nvSpPr>
              <p:spPr bwMode="auto">
                <a:xfrm>
                  <a:off x="2802" y="768"/>
                  <a:ext cx="902"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sp>
          <p:nvSpPr>
            <p:cNvPr id="32796" name="Rectangle 28"/>
            <p:cNvSpPr>
              <a:spLocks noChangeArrowheads="1"/>
            </p:cNvSpPr>
            <p:nvPr/>
          </p:nvSpPr>
          <p:spPr bwMode="auto">
            <a:xfrm>
              <a:off x="-3" y="381"/>
              <a:ext cx="3710" cy="98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zh-CN" sz="2300" b="1"/>
            </a:p>
          </p:txBody>
        </p:sp>
      </p:grpSp>
      <p:sp>
        <p:nvSpPr>
          <p:cNvPr id="2" name="矩形 1"/>
          <p:cNvSpPr/>
          <p:nvPr/>
        </p:nvSpPr>
        <p:spPr>
          <a:xfrm>
            <a:off x="631164" y="5301208"/>
            <a:ext cx="4326826" cy="523220"/>
          </a:xfrm>
          <a:prstGeom prst="rect">
            <a:avLst/>
          </a:prstGeom>
        </p:spPr>
        <p:txBody>
          <a:bodyPr wrap="none">
            <a:spAutoFit/>
          </a:bodyPr>
          <a:lstStyle/>
          <a:p>
            <a:pPr algn="just"/>
            <a:r>
              <a:rPr lang="zh-CN" altLang="en-US" sz="2800" b="1" dirty="0">
                <a:solidFill>
                  <a:srgbClr val="000000"/>
                </a:solidFill>
                <a:hlinkClick r:id="rId2" action="ppaction://hlinkfile"/>
              </a:rPr>
              <a:t>例</a:t>
            </a:r>
            <a:r>
              <a:rPr lang="en-US" altLang="zh-CN" sz="2800" b="1" dirty="0" smtClean="0">
                <a:solidFill>
                  <a:srgbClr val="000000"/>
                </a:solidFill>
                <a:hlinkClick r:id="rId2" action="ppaction://hlinkfile"/>
              </a:rPr>
              <a:t>4.3   </a:t>
            </a:r>
            <a:r>
              <a:rPr lang="zh-CN" altLang="en-US" sz="2800" b="1" dirty="0">
                <a:solidFill>
                  <a:srgbClr val="000000"/>
                </a:solidFill>
                <a:hlinkClick r:id="rId2" action="ppaction://hlinkfile"/>
              </a:rPr>
              <a:t>公有继承的访问 </a:t>
            </a:r>
            <a:r>
              <a:rPr lang="en-US" altLang="zh-CN" sz="2800" b="1" dirty="0" smtClean="0">
                <a:solidFill>
                  <a:srgbClr val="000000"/>
                </a:solidFill>
                <a:hlinkClick r:id="rId2" action="ppaction://hlinkfile"/>
              </a:rPr>
              <a:t>2</a:t>
            </a:r>
            <a:r>
              <a:rPr lang="zh-CN" altLang="en-US" sz="2800" b="1" dirty="0" smtClean="0">
                <a:solidFill>
                  <a:srgbClr val="000000"/>
                </a:solidFill>
                <a:hlinkClick r:id="rId2" action="ppaction://hlinkfile"/>
              </a:rPr>
              <a:t>   </a:t>
            </a:r>
            <a:endParaRPr lang="zh-CN" altLang="en-US" sz="2800" b="1" dirty="0">
              <a:solidFill>
                <a:srgbClr val="000000"/>
              </a:solidFill>
            </a:endParaRPr>
          </a:p>
        </p:txBody>
      </p:sp>
      <p:sp>
        <p:nvSpPr>
          <p:cNvPr id="31" name="矩形 30"/>
          <p:cNvSpPr/>
          <p:nvPr/>
        </p:nvSpPr>
        <p:spPr>
          <a:xfrm>
            <a:off x="714941" y="4129916"/>
            <a:ext cx="4057521" cy="523220"/>
          </a:xfrm>
          <a:prstGeom prst="rect">
            <a:avLst/>
          </a:prstGeom>
        </p:spPr>
        <p:txBody>
          <a:bodyPr wrap="none">
            <a:spAutoFit/>
          </a:bodyPr>
          <a:lstStyle/>
          <a:p>
            <a:pPr algn="just"/>
            <a:r>
              <a:rPr lang="zh-CN" altLang="en-US" sz="2800" b="1" dirty="0">
                <a:solidFill>
                  <a:srgbClr val="000000"/>
                </a:solidFill>
                <a:hlinkClick r:id="rId2" action="ppaction://hlinkfile"/>
              </a:rPr>
              <a:t>例</a:t>
            </a:r>
            <a:r>
              <a:rPr lang="en-US" altLang="zh-CN" sz="2800" b="1" dirty="0">
                <a:solidFill>
                  <a:srgbClr val="000000"/>
                </a:solidFill>
                <a:hlinkClick r:id="rId2" action="ppaction://hlinkfile"/>
              </a:rPr>
              <a:t>4.2  </a:t>
            </a:r>
            <a:r>
              <a:rPr lang="zh-CN" altLang="en-US" sz="2800" b="1" dirty="0">
                <a:solidFill>
                  <a:srgbClr val="000000"/>
                </a:solidFill>
                <a:hlinkClick r:id="rId2" action="ppaction://hlinkfile"/>
              </a:rPr>
              <a:t>公有继承的访问    </a:t>
            </a:r>
            <a:endParaRPr lang="zh-CN" altLang="en-US" sz="2800" b="1" dirty="0">
              <a:solidFill>
                <a:srgbClr val="000000"/>
              </a:solidFill>
            </a:endParaRPr>
          </a:p>
        </p:txBody>
      </p:sp>
    </p:spTree>
    <p:extLst>
      <p:ext uri="{BB962C8B-B14F-4D97-AF65-F5344CB8AC3E}">
        <p14:creationId xmlns:p14="http://schemas.microsoft.com/office/powerpoint/2010/main" val="486023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251520" y="785068"/>
            <a:ext cx="8784976" cy="5956300"/>
          </a:xfrm>
          <a:solidFill>
            <a:schemeClr val="accent1">
              <a:lumMod val="20000"/>
              <a:lumOff val="80000"/>
            </a:schemeClr>
          </a:solidFill>
        </p:spPr>
        <p:txBody>
          <a:bodyPr>
            <a:normAutofit fontScale="92500"/>
          </a:bodyPr>
          <a:lstStyle/>
          <a:p>
            <a:pPr marL="0" indent="0" algn="just">
              <a:lnSpc>
                <a:spcPct val="150000"/>
              </a:lnSpc>
              <a:buFontTx/>
              <a:buNone/>
            </a:pPr>
            <a:r>
              <a:rPr lang="en-US" altLang="zh-CN" b="1" dirty="0">
                <a:solidFill>
                  <a:srgbClr val="663300"/>
                </a:solidFill>
              </a:rPr>
              <a:t>3.    </a:t>
            </a:r>
            <a:r>
              <a:rPr lang="zh-CN" altLang="en-US" b="1" dirty="0">
                <a:solidFill>
                  <a:srgbClr val="663300"/>
                </a:solidFill>
              </a:rPr>
              <a:t>保护继承的访问规则</a:t>
            </a:r>
          </a:p>
          <a:p>
            <a:pPr algn="just">
              <a:lnSpc>
                <a:spcPct val="150000"/>
              </a:lnSpc>
              <a:buFont typeface="Wingdings" panose="05000000000000000000" pitchFamily="2" charset="2"/>
              <a:buChar char="Ø"/>
            </a:pPr>
            <a:r>
              <a:rPr lang="zh-CN" altLang="en-US" sz="2800" b="0" dirty="0" smtClean="0">
                <a:solidFill>
                  <a:srgbClr val="000000"/>
                </a:solidFill>
              </a:rPr>
              <a:t>当</a:t>
            </a:r>
            <a:r>
              <a:rPr lang="zh-CN" altLang="en-US" sz="2800" b="0" dirty="0">
                <a:solidFill>
                  <a:srgbClr val="000000"/>
                </a:solidFill>
              </a:rPr>
              <a:t>类的继承方式为保护继承时</a:t>
            </a:r>
            <a:r>
              <a:rPr lang="en-US" altLang="zh-CN" sz="2800" b="0" dirty="0">
                <a:solidFill>
                  <a:srgbClr val="000000"/>
                </a:solidFill>
              </a:rPr>
              <a:t>, </a:t>
            </a:r>
            <a:r>
              <a:rPr lang="zh-CN" altLang="en-US" sz="2800" b="0" u="sng" dirty="0">
                <a:solidFill>
                  <a:srgbClr val="000000"/>
                </a:solidFill>
              </a:rPr>
              <a:t>基类的</a:t>
            </a:r>
            <a:r>
              <a:rPr lang="en-US" altLang="zh-CN" sz="2800" b="0" u="sng" dirty="0">
                <a:solidFill>
                  <a:srgbClr val="000000"/>
                </a:solidFill>
              </a:rPr>
              <a:t>public</a:t>
            </a:r>
            <a:r>
              <a:rPr lang="zh-CN" altLang="en-US" sz="2800" b="0" u="sng" dirty="0">
                <a:solidFill>
                  <a:srgbClr val="000000"/>
                </a:solidFill>
              </a:rPr>
              <a:t>成员和</a:t>
            </a:r>
            <a:r>
              <a:rPr lang="en-US" altLang="zh-CN" sz="2800" b="0" u="sng" dirty="0">
                <a:solidFill>
                  <a:srgbClr val="000000"/>
                </a:solidFill>
              </a:rPr>
              <a:t>protected</a:t>
            </a:r>
            <a:r>
              <a:rPr lang="zh-CN" altLang="en-US" sz="2800" b="0" u="sng" dirty="0">
                <a:solidFill>
                  <a:srgbClr val="000000"/>
                </a:solidFill>
              </a:rPr>
              <a:t>成员被继承到派生类中都作为派生类的</a:t>
            </a:r>
            <a:r>
              <a:rPr lang="en-US" altLang="zh-CN" sz="2800" b="0" u="sng" dirty="0">
                <a:solidFill>
                  <a:srgbClr val="000000"/>
                </a:solidFill>
              </a:rPr>
              <a:t>protected</a:t>
            </a:r>
            <a:r>
              <a:rPr lang="zh-CN" altLang="en-US" sz="2800" b="0" u="sng" dirty="0">
                <a:solidFill>
                  <a:srgbClr val="000000"/>
                </a:solidFill>
              </a:rPr>
              <a:t>成员</a:t>
            </a:r>
            <a:r>
              <a:rPr lang="en-US" altLang="zh-CN" sz="2800" b="0" dirty="0">
                <a:solidFill>
                  <a:srgbClr val="000000"/>
                </a:solidFill>
              </a:rPr>
              <a:t>, </a:t>
            </a:r>
            <a:r>
              <a:rPr lang="zh-CN" altLang="en-US" sz="2800" b="0" dirty="0">
                <a:solidFill>
                  <a:srgbClr val="000000"/>
                </a:solidFill>
              </a:rPr>
              <a:t>派生类的其他成员可以直接访问它们</a:t>
            </a:r>
            <a:r>
              <a:rPr lang="en-US" altLang="zh-CN" sz="2800" b="0" dirty="0">
                <a:solidFill>
                  <a:srgbClr val="000000"/>
                </a:solidFill>
              </a:rPr>
              <a:t>, </a:t>
            </a:r>
            <a:r>
              <a:rPr lang="zh-CN" altLang="en-US" sz="2800" b="0" dirty="0">
                <a:solidFill>
                  <a:srgbClr val="000000"/>
                </a:solidFill>
              </a:rPr>
              <a:t>但是类的外部使用者不能通过派生类的对象来访问它们。</a:t>
            </a:r>
          </a:p>
          <a:p>
            <a:pPr>
              <a:lnSpc>
                <a:spcPct val="150000"/>
              </a:lnSpc>
              <a:buFont typeface="Wingdings" panose="05000000000000000000" pitchFamily="2" charset="2"/>
              <a:buChar char="Ø"/>
            </a:pPr>
            <a:r>
              <a:rPr lang="zh-CN" altLang="en-US" sz="2800" b="0" u="sng" dirty="0" smtClean="0">
                <a:solidFill>
                  <a:srgbClr val="000000"/>
                </a:solidFill>
              </a:rPr>
              <a:t>基</a:t>
            </a:r>
            <a:r>
              <a:rPr lang="zh-CN" altLang="en-US" sz="2800" b="0" u="sng" dirty="0">
                <a:solidFill>
                  <a:srgbClr val="000000"/>
                </a:solidFill>
              </a:rPr>
              <a:t>类的</a:t>
            </a:r>
            <a:r>
              <a:rPr lang="en-US" altLang="zh-CN" sz="2800" b="0" u="sng" dirty="0">
                <a:solidFill>
                  <a:srgbClr val="000000"/>
                </a:solidFill>
              </a:rPr>
              <a:t>private</a:t>
            </a:r>
            <a:r>
              <a:rPr lang="zh-CN" altLang="en-US" sz="2800" b="0" u="sng" dirty="0">
                <a:solidFill>
                  <a:srgbClr val="000000"/>
                </a:solidFill>
              </a:rPr>
              <a:t>成员在</a:t>
            </a:r>
            <a:r>
              <a:rPr lang="zh-CN" altLang="en-US" sz="2800" b="0" u="sng" dirty="0">
                <a:solidFill>
                  <a:srgbClr val="CC0000"/>
                </a:solidFill>
              </a:rPr>
              <a:t>保护</a:t>
            </a:r>
            <a:r>
              <a:rPr lang="zh-CN" altLang="en-US" sz="2800" b="0" u="sng" dirty="0">
                <a:solidFill>
                  <a:srgbClr val="000000"/>
                </a:solidFill>
              </a:rPr>
              <a:t>派生类中是不 可直接访问的</a:t>
            </a:r>
            <a:r>
              <a:rPr lang="en-US" altLang="zh-CN" sz="2800" b="0" dirty="0">
                <a:solidFill>
                  <a:srgbClr val="000000"/>
                </a:solidFill>
              </a:rPr>
              <a:t>, </a:t>
            </a:r>
            <a:r>
              <a:rPr lang="zh-CN" altLang="en-US" sz="2800" b="0" dirty="0">
                <a:solidFill>
                  <a:srgbClr val="000000"/>
                </a:solidFill>
              </a:rPr>
              <a:t>所以无论是派生类成员还是通过派生类的对象</a:t>
            </a:r>
            <a:r>
              <a:rPr lang="en-US" altLang="zh-CN" sz="2800" b="0" dirty="0">
                <a:solidFill>
                  <a:srgbClr val="000000"/>
                </a:solidFill>
              </a:rPr>
              <a:t>, </a:t>
            </a:r>
            <a:r>
              <a:rPr lang="zh-CN" altLang="en-US" sz="2800" b="0" dirty="0">
                <a:solidFill>
                  <a:srgbClr val="000000"/>
                </a:solidFill>
              </a:rPr>
              <a:t>都无法直接访问基类的</a:t>
            </a:r>
            <a:r>
              <a:rPr lang="en-US" altLang="zh-CN" sz="2800" b="0" dirty="0">
                <a:solidFill>
                  <a:srgbClr val="000000"/>
                </a:solidFill>
              </a:rPr>
              <a:t>private</a:t>
            </a:r>
            <a:r>
              <a:rPr lang="zh-CN" altLang="en-US" sz="2800" b="0" dirty="0">
                <a:solidFill>
                  <a:srgbClr val="000000"/>
                </a:solidFill>
              </a:rPr>
              <a:t>成员。</a:t>
            </a:r>
          </a:p>
          <a:p>
            <a:pPr marL="0" indent="360363">
              <a:lnSpc>
                <a:spcPct val="150000"/>
              </a:lnSpc>
              <a:buFontTx/>
              <a:buNone/>
            </a:pPr>
            <a:r>
              <a:rPr lang="zh-CN" altLang="en-US" sz="2800" b="1" dirty="0">
                <a:solidFill>
                  <a:srgbClr val="000000"/>
                </a:solidFill>
              </a:rPr>
              <a:t>             </a:t>
            </a:r>
            <a:endParaRPr lang="zh-CN" altLang="en-US" sz="2800" dirty="0">
              <a:solidFill>
                <a:srgbClr val="000000"/>
              </a:solidFill>
            </a:endParaRPr>
          </a:p>
        </p:txBody>
      </p:sp>
    </p:spTree>
    <p:extLst>
      <p:ext uri="{BB962C8B-B14F-4D97-AF65-F5344CB8AC3E}">
        <p14:creationId xmlns:p14="http://schemas.microsoft.com/office/powerpoint/2010/main" val="3463709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nvGrpSpPr>
        <p:grpSpPr>
          <a:xfrm>
            <a:off x="1043608" y="1052736"/>
            <a:ext cx="4824535" cy="735747"/>
            <a:chOff x="1043608" y="1052736"/>
            <a:chExt cx="4824535" cy="735747"/>
          </a:xfrm>
        </p:grpSpPr>
        <p:sp>
          <p:nvSpPr>
            <p:cNvPr id="9" name="Text Box 7"/>
            <p:cNvSpPr txBox="1">
              <a:spLocks noChangeArrowheads="1"/>
            </p:cNvSpPr>
            <p:nvPr/>
          </p:nvSpPr>
          <p:spPr bwMode="gray">
            <a:xfrm>
              <a:off x="1428996" y="1141532"/>
              <a:ext cx="4439147" cy="578882"/>
            </a:xfrm>
            <a:prstGeom prst="roundRect">
              <a:avLst/>
            </a:prstGeo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800" b="1" dirty="0" smtClean="0">
                  <a:solidFill>
                    <a:srgbClr val="002060"/>
                  </a:solidFill>
                  <a:latin typeface="+mj-lt"/>
                </a:rPr>
                <a:t>    面向对象程序设计概述</a:t>
              </a:r>
              <a:endParaRPr lang="en-US" altLang="zh-CN" sz="2800" b="1" dirty="0">
                <a:solidFill>
                  <a:srgbClr val="002060"/>
                </a:solidFill>
                <a:latin typeface="+mj-lt"/>
                <a:ea typeface="Cambria Math" panose="02040503050406030204" pitchFamily="18" charset="0"/>
              </a:endParaRPr>
            </a:p>
          </p:txBody>
        </p:sp>
        <p:sp>
          <p:nvSpPr>
            <p:cNvPr id="10" name="Text Box 8"/>
            <p:cNvSpPr txBox="1">
              <a:spLocks noChangeArrowheads="1"/>
            </p:cNvSpPr>
            <p:nvPr/>
          </p:nvSpPr>
          <p:spPr bwMode="gray">
            <a:xfrm>
              <a:off x="1043608" y="1052736"/>
              <a:ext cx="701616" cy="735747"/>
            </a:xfrm>
            <a:prstGeom prst="ellipse">
              <a:avLst/>
            </a:prstGeo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dirty="0">
                  <a:solidFill>
                    <a:srgbClr val="002060"/>
                  </a:solidFill>
                  <a:latin typeface="+mj-lt"/>
                  <a:ea typeface="Cambria Math" panose="02040503050406030204" pitchFamily="18" charset="0"/>
                </a:rPr>
                <a:t>1</a:t>
              </a:r>
            </a:p>
          </p:txBody>
        </p:sp>
      </p:grpSp>
      <p:grpSp>
        <p:nvGrpSpPr>
          <p:cNvPr id="63" name="组合 62"/>
          <p:cNvGrpSpPr/>
          <p:nvPr/>
        </p:nvGrpSpPr>
        <p:grpSpPr>
          <a:xfrm>
            <a:off x="1638136" y="1832823"/>
            <a:ext cx="2757799" cy="735747"/>
            <a:chOff x="1638136" y="1832823"/>
            <a:chExt cx="2757799" cy="735747"/>
          </a:xfr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a:effectLst/>
        </p:grpSpPr>
        <p:sp>
          <p:nvSpPr>
            <p:cNvPr id="39" name="Text Box 7"/>
            <p:cNvSpPr txBox="1">
              <a:spLocks noChangeArrowheads="1"/>
            </p:cNvSpPr>
            <p:nvPr/>
          </p:nvSpPr>
          <p:spPr bwMode="gray">
            <a:xfrm>
              <a:off x="2023524" y="1921619"/>
              <a:ext cx="2372411" cy="578882"/>
            </a:xfrm>
            <a:prstGeom prst="roundRect">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800" b="1" dirty="0" smtClean="0">
                  <a:solidFill>
                    <a:srgbClr val="002060"/>
                  </a:solidFill>
                </a:rPr>
                <a:t>    </a:t>
              </a:r>
              <a:r>
                <a:rPr lang="en-US" altLang="zh-CN" sz="2800" b="1" dirty="0" smtClean="0">
                  <a:solidFill>
                    <a:srgbClr val="002060"/>
                  </a:solidFill>
                </a:rPr>
                <a:t>C</a:t>
              </a:r>
              <a:r>
                <a:rPr lang="en-US" altLang="zh-CN" sz="2800" b="1" dirty="0">
                  <a:solidFill>
                    <a:srgbClr val="002060"/>
                  </a:solidFill>
                </a:rPr>
                <a:t>++</a:t>
              </a:r>
              <a:r>
                <a:rPr lang="zh-CN" altLang="en-US" sz="2800" b="1" dirty="0">
                  <a:solidFill>
                    <a:srgbClr val="002060"/>
                  </a:solidFill>
                </a:rPr>
                <a:t>概述</a:t>
              </a:r>
              <a:endParaRPr lang="en-US" altLang="zh-CN" sz="2800" b="1" dirty="0">
                <a:solidFill>
                  <a:srgbClr val="002060"/>
                </a:solidFill>
              </a:endParaRPr>
            </a:p>
          </p:txBody>
        </p:sp>
        <p:sp>
          <p:nvSpPr>
            <p:cNvPr id="40" name="Text Box 8"/>
            <p:cNvSpPr txBox="1">
              <a:spLocks noChangeArrowheads="1"/>
            </p:cNvSpPr>
            <p:nvPr/>
          </p:nvSpPr>
          <p:spPr bwMode="gray">
            <a:xfrm>
              <a:off x="1638136" y="1832823"/>
              <a:ext cx="701616" cy="735747"/>
            </a:xfrm>
            <a:prstGeom prst="ellipse">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dirty="0" smtClean="0">
                  <a:solidFill>
                    <a:srgbClr val="002060"/>
                  </a:solidFill>
                </a:rPr>
                <a:t>2</a:t>
              </a:r>
              <a:endParaRPr lang="en-US" altLang="zh-CN" sz="2800" b="1" dirty="0">
                <a:solidFill>
                  <a:srgbClr val="002060"/>
                </a:solidFill>
              </a:endParaRPr>
            </a:p>
          </p:txBody>
        </p:sp>
      </p:grpSp>
      <p:grpSp>
        <p:nvGrpSpPr>
          <p:cNvPr id="62" name="组合 61"/>
          <p:cNvGrpSpPr/>
          <p:nvPr/>
        </p:nvGrpSpPr>
        <p:grpSpPr>
          <a:xfrm>
            <a:off x="2228297" y="2612910"/>
            <a:ext cx="2775751" cy="735747"/>
            <a:chOff x="1641584" y="2612910"/>
            <a:chExt cx="2775751" cy="735747"/>
          </a:xfr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p:grpSpPr>
        <p:sp>
          <p:nvSpPr>
            <p:cNvPr id="42" name="Text Box 7"/>
            <p:cNvSpPr txBox="1">
              <a:spLocks noChangeArrowheads="1"/>
            </p:cNvSpPr>
            <p:nvPr/>
          </p:nvSpPr>
          <p:spPr bwMode="gray">
            <a:xfrm>
              <a:off x="2026973" y="2701706"/>
              <a:ext cx="2390362" cy="578882"/>
            </a:xfrm>
            <a:prstGeom prst="roundRect">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800" b="1" dirty="0" smtClean="0">
                  <a:solidFill>
                    <a:srgbClr val="002060"/>
                  </a:solidFill>
                </a:rPr>
                <a:t>    类</a:t>
              </a:r>
              <a:r>
                <a:rPr lang="zh-CN" altLang="en-US" sz="2800" b="1" dirty="0">
                  <a:solidFill>
                    <a:srgbClr val="002060"/>
                  </a:solidFill>
                </a:rPr>
                <a:t>和对象 </a:t>
              </a:r>
              <a:endParaRPr lang="en-US" altLang="zh-CN" sz="2800" b="1" dirty="0">
                <a:solidFill>
                  <a:srgbClr val="002060"/>
                </a:solidFill>
              </a:endParaRPr>
            </a:p>
          </p:txBody>
        </p:sp>
        <p:sp>
          <p:nvSpPr>
            <p:cNvPr id="43" name="Text Box 8"/>
            <p:cNvSpPr txBox="1">
              <a:spLocks noChangeArrowheads="1"/>
            </p:cNvSpPr>
            <p:nvPr/>
          </p:nvSpPr>
          <p:spPr bwMode="gray">
            <a:xfrm>
              <a:off x="1641584" y="2612910"/>
              <a:ext cx="701616" cy="735747"/>
            </a:xfrm>
            <a:prstGeom prst="ellipse">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dirty="0" smtClean="0">
                  <a:solidFill>
                    <a:srgbClr val="002060"/>
                  </a:solidFill>
                </a:rPr>
                <a:t>3</a:t>
              </a:r>
              <a:endParaRPr lang="en-US" altLang="zh-CN" sz="2800" b="1" dirty="0">
                <a:solidFill>
                  <a:srgbClr val="002060"/>
                </a:solidFill>
              </a:endParaRPr>
            </a:p>
          </p:txBody>
        </p:sp>
      </p:grpSp>
      <p:grpSp>
        <p:nvGrpSpPr>
          <p:cNvPr id="61" name="组合 60"/>
          <p:cNvGrpSpPr/>
          <p:nvPr/>
        </p:nvGrpSpPr>
        <p:grpSpPr>
          <a:xfrm>
            <a:off x="2646247" y="3392997"/>
            <a:ext cx="3365913" cy="735747"/>
            <a:chOff x="1638136" y="3392997"/>
            <a:chExt cx="3365913" cy="735747"/>
          </a:xfr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a:effectLst>
            <a:glow rad="228600">
              <a:schemeClr val="accent3">
                <a:satMod val="175000"/>
                <a:alpha val="40000"/>
              </a:schemeClr>
            </a:glow>
          </a:effectLst>
        </p:grpSpPr>
        <p:sp>
          <p:nvSpPr>
            <p:cNvPr id="45" name="Text Box 7"/>
            <p:cNvSpPr txBox="1">
              <a:spLocks noChangeArrowheads="1"/>
            </p:cNvSpPr>
            <p:nvPr/>
          </p:nvSpPr>
          <p:spPr bwMode="gray">
            <a:xfrm>
              <a:off x="2023525" y="3481793"/>
              <a:ext cx="2980524" cy="578882"/>
            </a:xfrm>
            <a:prstGeom prst="roundRect">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800" b="1" dirty="0" smtClean="0">
                  <a:solidFill>
                    <a:srgbClr val="002060"/>
                  </a:solidFill>
                </a:rPr>
                <a:t>    派生</a:t>
              </a:r>
              <a:r>
                <a:rPr lang="zh-CN" altLang="en-US" sz="2800" b="1" dirty="0">
                  <a:solidFill>
                    <a:srgbClr val="002060"/>
                  </a:solidFill>
                </a:rPr>
                <a:t>类和继承</a:t>
              </a:r>
              <a:endParaRPr lang="en-US" altLang="zh-CN" sz="2800" b="1" dirty="0">
                <a:solidFill>
                  <a:srgbClr val="002060"/>
                </a:solidFill>
              </a:endParaRPr>
            </a:p>
          </p:txBody>
        </p:sp>
        <p:sp>
          <p:nvSpPr>
            <p:cNvPr id="46" name="Text Box 8"/>
            <p:cNvSpPr txBox="1">
              <a:spLocks noChangeArrowheads="1"/>
            </p:cNvSpPr>
            <p:nvPr/>
          </p:nvSpPr>
          <p:spPr bwMode="gray">
            <a:xfrm>
              <a:off x="1638136" y="3392997"/>
              <a:ext cx="701616" cy="735747"/>
            </a:xfrm>
            <a:prstGeom prst="ellipse">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dirty="0" smtClean="0">
                  <a:solidFill>
                    <a:srgbClr val="002060"/>
                  </a:solidFill>
                </a:rPr>
                <a:t>4</a:t>
              </a:r>
              <a:endParaRPr lang="en-US" altLang="zh-CN" sz="2800" b="1" dirty="0">
                <a:solidFill>
                  <a:srgbClr val="002060"/>
                </a:solidFill>
              </a:endParaRPr>
            </a:p>
          </p:txBody>
        </p:sp>
      </p:grpSp>
      <p:grpSp>
        <p:nvGrpSpPr>
          <p:cNvPr id="60" name="组合 59"/>
          <p:cNvGrpSpPr/>
          <p:nvPr/>
        </p:nvGrpSpPr>
        <p:grpSpPr>
          <a:xfrm>
            <a:off x="2340265" y="4173084"/>
            <a:ext cx="2375751" cy="735747"/>
            <a:chOff x="1620185" y="4173084"/>
            <a:chExt cx="2375751" cy="735747"/>
          </a:xfr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p:grpSpPr>
        <p:sp>
          <p:nvSpPr>
            <p:cNvPr id="48" name="Text Box 7"/>
            <p:cNvSpPr txBox="1">
              <a:spLocks noChangeArrowheads="1"/>
            </p:cNvSpPr>
            <p:nvPr/>
          </p:nvSpPr>
          <p:spPr bwMode="gray">
            <a:xfrm>
              <a:off x="2005573" y="4261880"/>
              <a:ext cx="1990363" cy="578882"/>
            </a:xfrm>
            <a:prstGeom prst="roundRect">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800" b="1" dirty="0" smtClean="0">
                  <a:solidFill>
                    <a:srgbClr val="002060"/>
                  </a:solidFill>
                </a:rPr>
                <a:t>    多态性</a:t>
              </a:r>
              <a:endParaRPr lang="en-US" altLang="zh-CN" sz="2800" b="1" dirty="0">
                <a:solidFill>
                  <a:srgbClr val="002060"/>
                </a:solidFill>
              </a:endParaRPr>
            </a:p>
          </p:txBody>
        </p:sp>
        <p:sp>
          <p:nvSpPr>
            <p:cNvPr id="49" name="Text Box 8"/>
            <p:cNvSpPr txBox="1">
              <a:spLocks noChangeArrowheads="1"/>
            </p:cNvSpPr>
            <p:nvPr/>
          </p:nvSpPr>
          <p:spPr bwMode="gray">
            <a:xfrm>
              <a:off x="1620185" y="4173084"/>
              <a:ext cx="701616" cy="735747"/>
            </a:xfrm>
            <a:prstGeom prst="ellipse">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dirty="0" smtClean="0">
                  <a:solidFill>
                    <a:srgbClr val="002060"/>
                  </a:solidFill>
                </a:rPr>
                <a:t>5</a:t>
              </a:r>
              <a:endParaRPr lang="en-US" altLang="zh-CN" sz="2800" b="1" dirty="0">
                <a:solidFill>
                  <a:srgbClr val="002060"/>
                </a:solidFill>
              </a:endParaRPr>
            </a:p>
          </p:txBody>
        </p:sp>
      </p:grpSp>
      <p:grpSp>
        <p:nvGrpSpPr>
          <p:cNvPr id="58" name="组合 57"/>
          <p:cNvGrpSpPr/>
          <p:nvPr/>
        </p:nvGrpSpPr>
        <p:grpSpPr>
          <a:xfrm>
            <a:off x="1187624" y="5733256"/>
            <a:ext cx="3745831" cy="735747"/>
            <a:chOff x="1690266" y="5733256"/>
            <a:chExt cx="3745831" cy="735747"/>
          </a:xfr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p:grpSpPr>
        <p:sp>
          <p:nvSpPr>
            <p:cNvPr id="53" name="Text Box 7"/>
            <p:cNvSpPr txBox="1">
              <a:spLocks noChangeArrowheads="1"/>
            </p:cNvSpPr>
            <p:nvPr/>
          </p:nvSpPr>
          <p:spPr bwMode="gray">
            <a:xfrm>
              <a:off x="2075654" y="5822052"/>
              <a:ext cx="3360443" cy="578882"/>
            </a:xfrm>
            <a:prstGeom prst="roundRect">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800" b="1" dirty="0" smtClean="0">
                  <a:solidFill>
                    <a:srgbClr val="002060"/>
                  </a:solidFill>
                </a:rPr>
                <a:t>    输入输出</a:t>
              </a:r>
              <a:r>
                <a:rPr lang="zh-CN" altLang="en-US" sz="2800" b="1" dirty="0">
                  <a:solidFill>
                    <a:srgbClr val="002060"/>
                  </a:solidFill>
                </a:rPr>
                <a:t>流类库</a:t>
              </a:r>
              <a:endParaRPr lang="en-US" altLang="zh-CN" sz="2800" b="1" dirty="0">
                <a:solidFill>
                  <a:srgbClr val="002060"/>
                </a:solidFill>
              </a:endParaRPr>
            </a:p>
          </p:txBody>
        </p:sp>
        <p:sp>
          <p:nvSpPr>
            <p:cNvPr id="54" name="Text Box 8"/>
            <p:cNvSpPr txBox="1">
              <a:spLocks noChangeArrowheads="1"/>
            </p:cNvSpPr>
            <p:nvPr/>
          </p:nvSpPr>
          <p:spPr bwMode="gray">
            <a:xfrm>
              <a:off x="1690266" y="5733256"/>
              <a:ext cx="701616" cy="735747"/>
            </a:xfrm>
            <a:prstGeom prst="ellipse">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dirty="0" smtClean="0">
                  <a:solidFill>
                    <a:srgbClr val="002060"/>
                  </a:solidFill>
                </a:rPr>
                <a:t>6</a:t>
              </a:r>
              <a:endParaRPr lang="en-US" altLang="zh-CN" sz="2800" b="1" dirty="0">
                <a:solidFill>
                  <a:srgbClr val="002060"/>
                </a:solidFill>
              </a:endParaRPr>
            </a:p>
          </p:txBody>
        </p:sp>
      </p:grpSp>
      <p:grpSp>
        <p:nvGrpSpPr>
          <p:cNvPr id="59" name="组合 58"/>
          <p:cNvGrpSpPr/>
          <p:nvPr/>
        </p:nvGrpSpPr>
        <p:grpSpPr>
          <a:xfrm>
            <a:off x="1762273" y="4953171"/>
            <a:ext cx="3745831" cy="735747"/>
            <a:chOff x="1690266" y="4953171"/>
            <a:chExt cx="3745831" cy="735747"/>
          </a:xfr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p:grpSpPr>
        <p:sp>
          <p:nvSpPr>
            <p:cNvPr id="56" name="Text Box 7"/>
            <p:cNvSpPr txBox="1">
              <a:spLocks noChangeArrowheads="1"/>
            </p:cNvSpPr>
            <p:nvPr/>
          </p:nvSpPr>
          <p:spPr bwMode="gray">
            <a:xfrm>
              <a:off x="2075655" y="5041967"/>
              <a:ext cx="3360442" cy="578882"/>
            </a:xfrm>
            <a:prstGeom prst="roundRect">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800" b="1" dirty="0" smtClean="0">
                  <a:solidFill>
                    <a:srgbClr val="002060"/>
                  </a:solidFill>
                </a:rPr>
                <a:t>    模板</a:t>
              </a:r>
              <a:r>
                <a:rPr lang="zh-CN" altLang="en-US" sz="2800" b="1" dirty="0">
                  <a:solidFill>
                    <a:srgbClr val="002060"/>
                  </a:solidFill>
                </a:rPr>
                <a:t>与异常处理</a:t>
              </a:r>
              <a:endParaRPr lang="en-US" altLang="zh-CN" sz="2800" b="1" dirty="0">
                <a:solidFill>
                  <a:srgbClr val="002060"/>
                </a:solidFill>
              </a:endParaRPr>
            </a:p>
          </p:txBody>
        </p:sp>
        <p:sp>
          <p:nvSpPr>
            <p:cNvPr id="57" name="Text Box 8"/>
            <p:cNvSpPr txBox="1">
              <a:spLocks noChangeArrowheads="1"/>
            </p:cNvSpPr>
            <p:nvPr/>
          </p:nvSpPr>
          <p:spPr bwMode="gray">
            <a:xfrm>
              <a:off x="1690266" y="4953171"/>
              <a:ext cx="701616" cy="735747"/>
            </a:xfrm>
            <a:prstGeom prst="ellipse">
              <a:avLst/>
            </a:prstGeom>
            <a:grp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dirty="0" smtClean="0">
                  <a:solidFill>
                    <a:srgbClr val="002060"/>
                  </a:solidFill>
                </a:rPr>
                <a:t>7</a:t>
              </a:r>
              <a:endParaRPr lang="en-US" altLang="zh-CN" sz="2800" b="1" dirty="0">
                <a:solidFill>
                  <a:srgbClr val="002060"/>
                </a:solidFill>
              </a:endParaRPr>
            </a:p>
          </p:txBody>
        </p:sp>
      </p:grpSp>
      <p:grpSp>
        <p:nvGrpSpPr>
          <p:cNvPr id="79" name="组合 78"/>
          <p:cNvGrpSpPr/>
          <p:nvPr/>
        </p:nvGrpSpPr>
        <p:grpSpPr>
          <a:xfrm>
            <a:off x="667408" y="2612910"/>
            <a:ext cx="7829575" cy="3211850"/>
            <a:chOff x="667408" y="2612910"/>
            <a:chExt cx="7829575" cy="3211850"/>
          </a:xfrm>
        </p:grpSpPr>
        <p:grpSp>
          <p:nvGrpSpPr>
            <p:cNvPr id="78" name="组合 77"/>
            <p:cNvGrpSpPr/>
            <p:nvPr/>
          </p:nvGrpSpPr>
          <p:grpSpPr>
            <a:xfrm>
              <a:off x="667408" y="2612910"/>
              <a:ext cx="1445673" cy="2340261"/>
              <a:chOff x="667408" y="2612910"/>
              <a:chExt cx="1445673" cy="2340261"/>
            </a:xfrm>
          </p:grpSpPr>
          <p:sp>
            <p:nvSpPr>
              <p:cNvPr id="65" name="椭圆 64"/>
              <p:cNvSpPr/>
              <p:nvPr/>
            </p:nvSpPr>
            <p:spPr bwMode="auto">
              <a:xfrm>
                <a:off x="1471657" y="3440158"/>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66" name="椭圆 65"/>
              <p:cNvSpPr/>
              <p:nvPr/>
            </p:nvSpPr>
            <p:spPr bwMode="auto">
              <a:xfrm>
                <a:off x="667408" y="3962691"/>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67" name="椭圆 66"/>
              <p:cNvSpPr/>
              <p:nvPr/>
            </p:nvSpPr>
            <p:spPr bwMode="auto">
              <a:xfrm>
                <a:off x="1240536" y="4250211"/>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68" name="椭圆 67"/>
              <p:cNvSpPr/>
              <p:nvPr/>
            </p:nvSpPr>
            <p:spPr>
              <a:xfrm>
                <a:off x="874776" y="261291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69" name="椭圆 68"/>
              <p:cNvSpPr/>
              <p:nvPr/>
            </p:nvSpPr>
            <p:spPr bwMode="auto">
              <a:xfrm>
                <a:off x="804568" y="4816011"/>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70" name="椭圆 69"/>
              <p:cNvSpPr/>
              <p:nvPr/>
            </p:nvSpPr>
            <p:spPr bwMode="auto">
              <a:xfrm>
                <a:off x="1723789" y="2843623"/>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grpSp>
        <p:grpSp>
          <p:nvGrpSpPr>
            <p:cNvPr id="77" name="组合 76"/>
            <p:cNvGrpSpPr/>
            <p:nvPr/>
          </p:nvGrpSpPr>
          <p:grpSpPr>
            <a:xfrm>
              <a:off x="7008111" y="2651656"/>
              <a:ext cx="1488872" cy="3173104"/>
              <a:chOff x="7008111" y="2651656"/>
              <a:chExt cx="1488872" cy="3173104"/>
            </a:xfrm>
          </p:grpSpPr>
          <p:sp>
            <p:nvSpPr>
              <p:cNvPr id="71" name="椭圆 70"/>
              <p:cNvSpPr/>
              <p:nvPr/>
            </p:nvSpPr>
            <p:spPr bwMode="auto">
              <a:xfrm>
                <a:off x="7855559" y="2651656"/>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72" name="椭圆 71"/>
              <p:cNvSpPr/>
              <p:nvPr/>
            </p:nvSpPr>
            <p:spPr bwMode="auto">
              <a:xfrm>
                <a:off x="7008111" y="4834280"/>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73" name="椭圆 72"/>
              <p:cNvSpPr/>
              <p:nvPr/>
            </p:nvSpPr>
            <p:spPr bwMode="auto">
              <a:xfrm>
                <a:off x="7581239" y="51218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74" name="椭圆 73"/>
              <p:cNvSpPr/>
              <p:nvPr/>
            </p:nvSpPr>
            <p:spPr>
              <a:xfrm>
                <a:off x="8018772" y="4021611"/>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75" name="椭圆 74"/>
              <p:cNvSpPr/>
              <p:nvPr/>
            </p:nvSpPr>
            <p:spPr bwMode="auto">
              <a:xfrm>
                <a:off x="7145271" y="5687600"/>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76" name="椭圆 75"/>
              <p:cNvSpPr/>
              <p:nvPr/>
            </p:nvSpPr>
            <p:spPr bwMode="auto">
              <a:xfrm>
                <a:off x="7574652" y="4261880"/>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grpSp>
      </p:grpSp>
      <p:sp>
        <p:nvSpPr>
          <p:cNvPr id="81" name="标题 80"/>
          <p:cNvSpPr>
            <a:spLocks noGrp="1"/>
          </p:cNvSpPr>
          <p:nvPr>
            <p:ph type="title"/>
          </p:nvPr>
        </p:nvSpPr>
        <p:spPr/>
        <p:txBody>
          <a:bodyPr/>
          <a:lstStyle/>
          <a:p>
            <a:endParaRPr lang="zh-CN" altLang="en-US" dirty="0"/>
          </a:p>
        </p:txBody>
      </p:sp>
      <p:grpSp>
        <p:nvGrpSpPr>
          <p:cNvPr id="41" name="组合 40"/>
          <p:cNvGrpSpPr/>
          <p:nvPr/>
        </p:nvGrpSpPr>
        <p:grpSpPr>
          <a:xfrm>
            <a:off x="4521898" y="1877163"/>
            <a:ext cx="4101909" cy="735747"/>
            <a:chOff x="4847429" y="1886265"/>
            <a:chExt cx="4101909" cy="735747"/>
          </a:xfrm>
        </p:grpSpPr>
        <p:sp>
          <p:nvSpPr>
            <p:cNvPr id="44" name="Text Box 7"/>
            <p:cNvSpPr txBox="1">
              <a:spLocks noChangeArrowheads="1"/>
            </p:cNvSpPr>
            <p:nvPr/>
          </p:nvSpPr>
          <p:spPr bwMode="gray">
            <a:xfrm>
              <a:off x="5140142" y="1964698"/>
              <a:ext cx="3809196" cy="578882"/>
            </a:xfrm>
            <a:prstGeom prst="roundRect">
              <a:avLst/>
            </a:prstGeo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800" b="1" dirty="0" smtClean="0">
                  <a:solidFill>
                    <a:srgbClr val="002060"/>
                  </a:solidFill>
                </a:rPr>
                <a:t>    补充 数组指针应用</a:t>
              </a:r>
              <a:endParaRPr lang="en-US" altLang="zh-CN" sz="2800" b="1" dirty="0">
                <a:solidFill>
                  <a:srgbClr val="002060"/>
                </a:solidFill>
              </a:endParaRPr>
            </a:p>
          </p:txBody>
        </p:sp>
        <p:sp>
          <p:nvSpPr>
            <p:cNvPr id="47" name="Text Box 8"/>
            <p:cNvSpPr txBox="1">
              <a:spLocks noChangeArrowheads="1"/>
            </p:cNvSpPr>
            <p:nvPr/>
          </p:nvSpPr>
          <p:spPr bwMode="gray">
            <a:xfrm>
              <a:off x="4847429" y="1886265"/>
              <a:ext cx="618788" cy="735747"/>
            </a:xfrm>
            <a:prstGeom prst="ellipse">
              <a:avLst/>
            </a:prstGeom>
            <a:gradFill flip="none" rotWithShape="1">
              <a:gsLst>
                <a:gs pos="9750">
                  <a:srgbClr val="F9AC6A"/>
                </a:gs>
                <a:gs pos="6500">
                  <a:srgbClr val="FAA88A"/>
                </a:gs>
                <a:gs pos="0">
                  <a:srgbClr val="FC9FCB"/>
                </a:gs>
                <a:gs pos="14000">
                  <a:srgbClr val="00B0F0"/>
                </a:gs>
                <a:gs pos="21001">
                  <a:srgbClr val="F8B049"/>
                </a:gs>
                <a:gs pos="38000">
                  <a:srgbClr val="FEE7F2">
                    <a:lumMod val="34000"/>
                    <a:lumOff val="66000"/>
                  </a:srgbClr>
                </a:gs>
                <a:gs pos="59000">
                  <a:srgbClr val="00B0F0">
                    <a:lumMod val="0"/>
                    <a:lumOff val="100000"/>
                  </a:srgbClr>
                </a:gs>
                <a:gs pos="90000">
                  <a:srgbClr val="C50849"/>
                </a:gs>
                <a:gs pos="78000">
                  <a:srgbClr val="FFFF00"/>
                </a:gs>
                <a:gs pos="100000">
                  <a:srgbClr val="FF0000"/>
                </a:gs>
              </a:gsLst>
              <a:lin ang="6000000" scaled="0"/>
              <a:tileRect/>
            </a:gradFill>
            <a:ln>
              <a:noFill/>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800" b="1" dirty="0" smtClean="0">
                  <a:solidFill>
                    <a:srgbClr val="002060"/>
                  </a:solidFill>
                </a:rPr>
                <a:t>2</a:t>
              </a:r>
              <a:endParaRPr lang="en-US" altLang="zh-CN" sz="2800" b="1" dirty="0">
                <a:solidFill>
                  <a:srgbClr val="002060"/>
                </a:solidFill>
              </a:endParaRPr>
            </a:p>
          </p:txBody>
        </p:sp>
      </p:grpSp>
    </p:spTree>
    <p:extLst>
      <p:ext uri="{BB962C8B-B14F-4D97-AF65-F5344CB8AC3E}">
        <p14:creationId xmlns:p14="http://schemas.microsoft.com/office/powerpoint/2010/main" val="136033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11188" y="549275"/>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000" b="1" dirty="0">
                <a:solidFill>
                  <a:srgbClr val="000000"/>
                </a:solidFill>
              </a:rPr>
              <a:t>                                                                 </a:t>
            </a:r>
            <a:r>
              <a:rPr lang="zh-CN" altLang="en-US" sz="2800" b="1" dirty="0">
                <a:solidFill>
                  <a:srgbClr val="000000"/>
                </a:solidFill>
              </a:rPr>
              <a:t>表</a:t>
            </a:r>
            <a:r>
              <a:rPr lang="en-US" altLang="zh-CN" sz="2800" b="1" dirty="0">
                <a:solidFill>
                  <a:srgbClr val="000000"/>
                </a:solidFill>
              </a:rPr>
              <a:t>4-4  </a:t>
            </a:r>
            <a:r>
              <a:rPr lang="zh-CN" altLang="en-US" sz="2800" b="1" dirty="0">
                <a:solidFill>
                  <a:srgbClr val="000000"/>
                </a:solidFill>
              </a:rPr>
              <a:t>保护继承的访问规则</a:t>
            </a:r>
            <a:endParaRPr lang="zh-CN" altLang="en-US" sz="3200" b="1" dirty="0"/>
          </a:p>
        </p:txBody>
      </p:sp>
      <p:grpSp>
        <p:nvGrpSpPr>
          <p:cNvPr id="34845" name="Group 29"/>
          <p:cNvGrpSpPr>
            <a:grpSpLocks/>
          </p:cNvGrpSpPr>
          <p:nvPr/>
        </p:nvGrpSpPr>
        <p:grpSpPr bwMode="auto">
          <a:xfrm>
            <a:off x="179388" y="1412875"/>
            <a:ext cx="8713787" cy="1563688"/>
            <a:chOff x="-3" y="381"/>
            <a:chExt cx="3710" cy="985"/>
          </a:xfrm>
        </p:grpSpPr>
        <p:grpSp>
          <p:nvGrpSpPr>
            <p:cNvPr id="34843" name="Group 27"/>
            <p:cNvGrpSpPr>
              <a:grpSpLocks/>
            </p:cNvGrpSpPr>
            <p:nvPr/>
          </p:nvGrpSpPr>
          <p:grpSpPr bwMode="auto">
            <a:xfrm>
              <a:off x="0" y="384"/>
              <a:ext cx="3704" cy="979"/>
              <a:chOff x="0" y="384"/>
              <a:chExt cx="3704" cy="979"/>
            </a:xfrm>
          </p:grpSpPr>
          <p:grpSp>
            <p:nvGrpSpPr>
              <p:cNvPr id="34828" name="Group 12"/>
              <p:cNvGrpSpPr>
                <a:grpSpLocks/>
              </p:cNvGrpSpPr>
              <p:nvPr/>
            </p:nvGrpSpPr>
            <p:grpSpPr bwMode="auto">
              <a:xfrm>
                <a:off x="0" y="384"/>
                <a:ext cx="950" cy="384"/>
                <a:chOff x="0" y="384"/>
                <a:chExt cx="950" cy="384"/>
              </a:xfrm>
            </p:grpSpPr>
            <p:sp>
              <p:nvSpPr>
                <p:cNvPr id="34819" name="Rectangle 3"/>
                <p:cNvSpPr>
                  <a:spLocks noChangeArrowheads="1"/>
                </p:cNvSpPr>
                <p:nvPr/>
              </p:nvSpPr>
              <p:spPr bwMode="auto">
                <a:xfrm>
                  <a:off x="43" y="384"/>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a:t>
                  </a:r>
                  <a:r>
                    <a:rPr lang="zh-CN" altLang="en-US" sz="2300" b="1">
                      <a:solidFill>
                        <a:srgbClr val="000000"/>
                      </a:solidFill>
                    </a:rPr>
                    <a:t>基类成员</a:t>
                  </a:r>
                  <a:endParaRPr lang="zh-CN" altLang="en-US" sz="2300" b="1"/>
                </a:p>
              </p:txBody>
            </p:sp>
            <p:sp>
              <p:nvSpPr>
                <p:cNvPr id="34827" name="Rectangle 11"/>
                <p:cNvSpPr>
                  <a:spLocks noChangeArrowheads="1"/>
                </p:cNvSpPr>
                <p:nvPr/>
              </p:nvSpPr>
              <p:spPr bwMode="auto">
                <a:xfrm>
                  <a:off x="0" y="384"/>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4830" name="Group 14"/>
              <p:cNvGrpSpPr>
                <a:grpSpLocks/>
              </p:cNvGrpSpPr>
              <p:nvPr/>
            </p:nvGrpSpPr>
            <p:grpSpPr bwMode="auto">
              <a:xfrm>
                <a:off x="950" y="384"/>
                <a:ext cx="950" cy="384"/>
                <a:chOff x="950" y="384"/>
                <a:chExt cx="950" cy="384"/>
              </a:xfrm>
            </p:grpSpPr>
            <p:sp>
              <p:nvSpPr>
                <p:cNvPr id="34820" name="Rectangle 4"/>
                <p:cNvSpPr>
                  <a:spLocks noChangeArrowheads="1"/>
                </p:cNvSpPr>
                <p:nvPr/>
              </p:nvSpPr>
              <p:spPr bwMode="auto">
                <a:xfrm>
                  <a:off x="993" y="384"/>
                  <a:ext cx="8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dirty="0">
                      <a:solidFill>
                        <a:srgbClr val="000000"/>
                      </a:solidFill>
                    </a:rPr>
                    <a:t>private</a:t>
                  </a:r>
                  <a:r>
                    <a:rPr lang="zh-CN" altLang="en-US" sz="2300" b="1" dirty="0">
                      <a:solidFill>
                        <a:srgbClr val="000000"/>
                      </a:solidFill>
                    </a:rPr>
                    <a:t>成员</a:t>
                  </a:r>
                  <a:endParaRPr lang="zh-CN" altLang="en-US" sz="2300" b="1" dirty="0"/>
                </a:p>
              </p:txBody>
            </p:sp>
            <p:sp>
              <p:nvSpPr>
                <p:cNvPr id="34829" name="Rectangle 13"/>
                <p:cNvSpPr>
                  <a:spLocks noChangeArrowheads="1"/>
                </p:cNvSpPr>
                <p:nvPr/>
              </p:nvSpPr>
              <p:spPr bwMode="auto">
                <a:xfrm>
                  <a:off x="950" y="384"/>
                  <a:ext cx="950"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4832" name="Group 16"/>
              <p:cNvGrpSpPr>
                <a:grpSpLocks/>
              </p:cNvGrpSpPr>
              <p:nvPr/>
            </p:nvGrpSpPr>
            <p:grpSpPr bwMode="auto">
              <a:xfrm>
                <a:off x="1900" y="384"/>
                <a:ext cx="902" cy="384"/>
                <a:chOff x="1900" y="384"/>
                <a:chExt cx="902" cy="384"/>
              </a:xfrm>
            </p:grpSpPr>
            <p:sp>
              <p:nvSpPr>
                <p:cNvPr id="34821" name="Rectangle 5"/>
                <p:cNvSpPr>
                  <a:spLocks noChangeArrowheads="1"/>
                </p:cNvSpPr>
                <p:nvPr/>
              </p:nvSpPr>
              <p:spPr bwMode="auto">
                <a:xfrm>
                  <a:off x="1943" y="384"/>
                  <a:ext cx="8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public</a:t>
                  </a:r>
                  <a:r>
                    <a:rPr lang="zh-CN" altLang="en-US" sz="2300" b="1">
                      <a:solidFill>
                        <a:srgbClr val="000000"/>
                      </a:solidFill>
                    </a:rPr>
                    <a:t>成员</a:t>
                  </a:r>
                  <a:endParaRPr lang="zh-CN" altLang="en-US" sz="2300" b="1"/>
                </a:p>
              </p:txBody>
            </p:sp>
            <p:sp>
              <p:nvSpPr>
                <p:cNvPr id="34831" name="Rectangle 15"/>
                <p:cNvSpPr>
                  <a:spLocks noChangeArrowheads="1"/>
                </p:cNvSpPr>
                <p:nvPr/>
              </p:nvSpPr>
              <p:spPr bwMode="auto">
                <a:xfrm>
                  <a:off x="1900" y="384"/>
                  <a:ext cx="90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4834" name="Group 18"/>
              <p:cNvGrpSpPr>
                <a:grpSpLocks/>
              </p:cNvGrpSpPr>
              <p:nvPr/>
            </p:nvGrpSpPr>
            <p:grpSpPr bwMode="auto">
              <a:xfrm>
                <a:off x="2802" y="384"/>
                <a:ext cx="902" cy="384"/>
                <a:chOff x="2802" y="384"/>
                <a:chExt cx="902" cy="384"/>
              </a:xfrm>
            </p:grpSpPr>
            <p:sp>
              <p:nvSpPr>
                <p:cNvPr id="34822" name="Rectangle 6"/>
                <p:cNvSpPr>
                  <a:spLocks noChangeArrowheads="1"/>
                </p:cNvSpPr>
                <p:nvPr/>
              </p:nvSpPr>
              <p:spPr bwMode="auto">
                <a:xfrm>
                  <a:off x="2845" y="384"/>
                  <a:ext cx="8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r>
                    <a:rPr lang="en-US" altLang="zh-CN" sz="2300" b="1">
                      <a:solidFill>
                        <a:srgbClr val="000000"/>
                      </a:solidFill>
                    </a:rPr>
                    <a:t>protected</a:t>
                  </a:r>
                  <a:r>
                    <a:rPr lang="zh-CN" altLang="en-US" sz="2300" b="1">
                      <a:solidFill>
                        <a:srgbClr val="000000"/>
                      </a:solidFill>
                    </a:rPr>
                    <a:t>成员</a:t>
                  </a:r>
                  <a:endParaRPr lang="zh-CN" altLang="en-US" sz="2300" b="1"/>
                </a:p>
              </p:txBody>
            </p:sp>
            <p:sp>
              <p:nvSpPr>
                <p:cNvPr id="34833" name="Rectangle 17"/>
                <p:cNvSpPr>
                  <a:spLocks noChangeArrowheads="1"/>
                </p:cNvSpPr>
                <p:nvPr/>
              </p:nvSpPr>
              <p:spPr bwMode="auto">
                <a:xfrm>
                  <a:off x="2802" y="384"/>
                  <a:ext cx="90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4836" name="Group 20"/>
              <p:cNvGrpSpPr>
                <a:grpSpLocks/>
              </p:cNvGrpSpPr>
              <p:nvPr/>
            </p:nvGrpSpPr>
            <p:grpSpPr bwMode="auto">
              <a:xfrm>
                <a:off x="0" y="768"/>
                <a:ext cx="950" cy="595"/>
                <a:chOff x="0" y="768"/>
                <a:chExt cx="950" cy="595"/>
              </a:xfrm>
            </p:grpSpPr>
            <p:sp>
              <p:nvSpPr>
                <p:cNvPr id="34823" name="Rectangle 7"/>
                <p:cNvSpPr>
                  <a:spLocks noChangeArrowheads="1"/>
                </p:cNvSpPr>
                <p:nvPr/>
              </p:nvSpPr>
              <p:spPr bwMode="auto">
                <a:xfrm>
                  <a:off x="43" y="768"/>
                  <a:ext cx="86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300" b="1">
                      <a:solidFill>
                        <a:srgbClr val="000000"/>
                      </a:solidFill>
                    </a:rPr>
                    <a:t>   </a:t>
                  </a:r>
                  <a:r>
                    <a:rPr lang="zh-CN" altLang="en-US" sz="2300" b="1">
                      <a:solidFill>
                        <a:srgbClr val="000000"/>
                      </a:solidFill>
                    </a:rPr>
                    <a:t>内部访问</a:t>
                  </a:r>
                  <a:endParaRPr lang="zh-CN" altLang="en-US" sz="2300" b="1"/>
                </a:p>
                <a:p>
                  <a:pPr eaLnBrk="0" hangingPunct="0"/>
                  <a:r>
                    <a:rPr lang="zh-CN" altLang="en-US" sz="2300" b="1">
                      <a:solidFill>
                        <a:srgbClr val="000000"/>
                      </a:solidFill>
                    </a:rPr>
                    <a:t>   对象访问</a:t>
                  </a:r>
                  <a:endParaRPr lang="zh-CN" altLang="en-US" sz="2300" b="1"/>
                </a:p>
              </p:txBody>
            </p:sp>
            <p:sp>
              <p:nvSpPr>
                <p:cNvPr id="34835" name="Rectangle 19"/>
                <p:cNvSpPr>
                  <a:spLocks noChangeArrowheads="1"/>
                </p:cNvSpPr>
                <p:nvPr/>
              </p:nvSpPr>
              <p:spPr bwMode="auto">
                <a:xfrm>
                  <a:off x="0" y="768"/>
                  <a:ext cx="950"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4838" name="Group 22"/>
              <p:cNvGrpSpPr>
                <a:grpSpLocks/>
              </p:cNvGrpSpPr>
              <p:nvPr/>
            </p:nvGrpSpPr>
            <p:grpSpPr bwMode="auto">
              <a:xfrm>
                <a:off x="950" y="768"/>
                <a:ext cx="950" cy="595"/>
                <a:chOff x="950" y="768"/>
                <a:chExt cx="950" cy="595"/>
              </a:xfrm>
            </p:grpSpPr>
            <p:sp>
              <p:nvSpPr>
                <p:cNvPr id="34824" name="Rectangle 8"/>
                <p:cNvSpPr>
                  <a:spLocks noChangeArrowheads="1"/>
                </p:cNvSpPr>
                <p:nvPr/>
              </p:nvSpPr>
              <p:spPr bwMode="auto">
                <a:xfrm>
                  <a:off x="993" y="768"/>
                  <a:ext cx="864"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13335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300" b="1">
                      <a:solidFill>
                        <a:srgbClr val="000000"/>
                      </a:solidFill>
                    </a:rPr>
                    <a:t>不可访问</a:t>
                  </a:r>
                  <a:endParaRPr lang="zh-CN" altLang="en-US" sz="2300" b="1"/>
                </a:p>
                <a:p>
                  <a:pPr eaLnBrk="0" hangingPunct="0"/>
                  <a:r>
                    <a:rPr lang="zh-CN" altLang="en-US" sz="2300" b="1">
                      <a:solidFill>
                        <a:srgbClr val="000000"/>
                      </a:solidFill>
                    </a:rPr>
                    <a:t>不可访问</a:t>
                  </a:r>
                  <a:endParaRPr lang="zh-CN" altLang="en-US" sz="2300" b="1"/>
                </a:p>
                <a:p>
                  <a:pPr eaLnBrk="0" hangingPunct="0"/>
                  <a:endParaRPr lang="en-US" altLang="zh-CN" sz="2300" b="1"/>
                </a:p>
              </p:txBody>
            </p:sp>
            <p:sp>
              <p:nvSpPr>
                <p:cNvPr id="34837" name="Rectangle 21"/>
                <p:cNvSpPr>
                  <a:spLocks noChangeArrowheads="1"/>
                </p:cNvSpPr>
                <p:nvPr/>
              </p:nvSpPr>
              <p:spPr bwMode="auto">
                <a:xfrm>
                  <a:off x="950" y="768"/>
                  <a:ext cx="950"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4840" name="Group 24"/>
              <p:cNvGrpSpPr>
                <a:grpSpLocks/>
              </p:cNvGrpSpPr>
              <p:nvPr/>
            </p:nvGrpSpPr>
            <p:grpSpPr bwMode="auto">
              <a:xfrm>
                <a:off x="1900" y="768"/>
                <a:ext cx="902" cy="595"/>
                <a:chOff x="1900" y="768"/>
                <a:chExt cx="902" cy="595"/>
              </a:xfrm>
            </p:grpSpPr>
            <p:sp>
              <p:nvSpPr>
                <p:cNvPr id="34825" name="Rectangle 9"/>
                <p:cNvSpPr>
                  <a:spLocks noChangeArrowheads="1"/>
                </p:cNvSpPr>
                <p:nvPr/>
              </p:nvSpPr>
              <p:spPr bwMode="auto">
                <a:xfrm>
                  <a:off x="1943" y="768"/>
                  <a:ext cx="81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300" b="1">
                      <a:solidFill>
                        <a:srgbClr val="000000"/>
                      </a:solidFill>
                    </a:rPr>
                    <a:t>可访问</a:t>
                  </a:r>
                  <a:endParaRPr lang="zh-CN" altLang="en-US" sz="2300" b="1"/>
                </a:p>
                <a:p>
                  <a:pPr eaLnBrk="0" hangingPunct="0"/>
                  <a:r>
                    <a:rPr lang="zh-CN" altLang="en-US" sz="2300" b="1">
                      <a:solidFill>
                        <a:srgbClr val="000000"/>
                      </a:solidFill>
                    </a:rPr>
                    <a:t>不可访问</a:t>
                  </a:r>
                  <a:endParaRPr lang="zh-CN" altLang="en-US" sz="2300" b="1"/>
                </a:p>
                <a:p>
                  <a:pPr eaLnBrk="0" hangingPunct="0"/>
                  <a:endParaRPr lang="en-US" altLang="zh-CN" sz="2300" b="1"/>
                </a:p>
              </p:txBody>
            </p:sp>
            <p:sp>
              <p:nvSpPr>
                <p:cNvPr id="34839" name="Rectangle 23"/>
                <p:cNvSpPr>
                  <a:spLocks noChangeArrowheads="1"/>
                </p:cNvSpPr>
                <p:nvPr/>
              </p:nvSpPr>
              <p:spPr bwMode="auto">
                <a:xfrm>
                  <a:off x="1900" y="768"/>
                  <a:ext cx="902"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4842" name="Group 26"/>
              <p:cNvGrpSpPr>
                <a:grpSpLocks/>
              </p:cNvGrpSpPr>
              <p:nvPr/>
            </p:nvGrpSpPr>
            <p:grpSpPr bwMode="auto">
              <a:xfrm>
                <a:off x="2802" y="768"/>
                <a:ext cx="902" cy="595"/>
                <a:chOff x="2802" y="768"/>
                <a:chExt cx="902" cy="595"/>
              </a:xfrm>
            </p:grpSpPr>
            <p:sp>
              <p:nvSpPr>
                <p:cNvPr id="34826" name="Rectangle 10"/>
                <p:cNvSpPr>
                  <a:spLocks noChangeArrowheads="1"/>
                </p:cNvSpPr>
                <p:nvPr/>
              </p:nvSpPr>
              <p:spPr bwMode="auto">
                <a:xfrm>
                  <a:off x="2845" y="768"/>
                  <a:ext cx="816"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667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300" b="1">
                      <a:solidFill>
                        <a:srgbClr val="000000"/>
                      </a:solidFill>
                    </a:rPr>
                    <a:t>可访问</a:t>
                  </a:r>
                  <a:endParaRPr lang="zh-CN" altLang="en-US" sz="2300" b="1"/>
                </a:p>
                <a:p>
                  <a:pPr eaLnBrk="0" hangingPunct="0"/>
                  <a:r>
                    <a:rPr lang="zh-CN" altLang="en-US" sz="2300" b="1">
                      <a:solidFill>
                        <a:srgbClr val="000000"/>
                      </a:solidFill>
                    </a:rPr>
                    <a:t>不可访问</a:t>
                  </a:r>
                  <a:endParaRPr lang="zh-CN" altLang="en-US" sz="2300" b="1"/>
                </a:p>
                <a:p>
                  <a:pPr eaLnBrk="0" hangingPunct="0"/>
                  <a:endParaRPr lang="en-US" altLang="zh-CN" sz="2300" b="1"/>
                </a:p>
              </p:txBody>
            </p:sp>
            <p:sp>
              <p:nvSpPr>
                <p:cNvPr id="34841" name="Rectangle 25"/>
                <p:cNvSpPr>
                  <a:spLocks noChangeArrowheads="1"/>
                </p:cNvSpPr>
                <p:nvPr/>
              </p:nvSpPr>
              <p:spPr bwMode="auto">
                <a:xfrm>
                  <a:off x="2802" y="768"/>
                  <a:ext cx="902" cy="59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sp>
          <p:nvSpPr>
            <p:cNvPr id="34844" name="Rectangle 28"/>
            <p:cNvSpPr>
              <a:spLocks noChangeArrowheads="1"/>
            </p:cNvSpPr>
            <p:nvPr/>
          </p:nvSpPr>
          <p:spPr bwMode="auto">
            <a:xfrm>
              <a:off x="-3" y="381"/>
              <a:ext cx="3710" cy="98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2" name="矩形 1"/>
          <p:cNvSpPr/>
          <p:nvPr/>
        </p:nvSpPr>
        <p:spPr>
          <a:xfrm>
            <a:off x="780991" y="4365104"/>
            <a:ext cx="3788217" cy="523220"/>
          </a:xfrm>
          <a:prstGeom prst="rect">
            <a:avLst/>
          </a:prstGeom>
        </p:spPr>
        <p:txBody>
          <a:bodyPr wrap="none">
            <a:spAutoFit/>
          </a:bodyPr>
          <a:lstStyle/>
          <a:p>
            <a:pPr algn="just"/>
            <a:r>
              <a:rPr lang="zh-CN" altLang="en-US" sz="2800" b="1" dirty="0">
                <a:solidFill>
                  <a:srgbClr val="000000"/>
                </a:solidFill>
                <a:hlinkClick r:id="rId2" action="ppaction://hlinkfile"/>
              </a:rPr>
              <a:t>例</a:t>
            </a:r>
            <a:r>
              <a:rPr lang="en-US" altLang="zh-CN" sz="2800" b="1" dirty="0">
                <a:solidFill>
                  <a:srgbClr val="000000"/>
                </a:solidFill>
                <a:hlinkClick r:id="rId2" action="ppaction://hlinkfile"/>
              </a:rPr>
              <a:t>4.4   </a:t>
            </a:r>
            <a:r>
              <a:rPr lang="zh-CN" altLang="en-US" sz="2800" b="1" dirty="0">
                <a:solidFill>
                  <a:srgbClr val="000000"/>
                </a:solidFill>
                <a:hlinkClick r:id="rId2" action="ppaction://hlinkfile"/>
              </a:rPr>
              <a:t>保护继承的访问</a:t>
            </a:r>
            <a:endParaRPr lang="zh-CN" altLang="en-US" sz="2800" b="1" dirty="0">
              <a:solidFill>
                <a:srgbClr val="000000"/>
              </a:solidFill>
            </a:endParaRPr>
          </a:p>
        </p:txBody>
      </p:sp>
    </p:spTree>
    <p:extLst>
      <p:ext uri="{BB962C8B-B14F-4D97-AF65-F5344CB8AC3E}">
        <p14:creationId xmlns:p14="http://schemas.microsoft.com/office/powerpoint/2010/main" val="1973079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536" y="924619"/>
            <a:ext cx="8370887" cy="838200"/>
          </a:xfrm>
        </p:spPr>
        <p:txBody>
          <a:bodyPr>
            <a:normAutofit fontScale="90000"/>
          </a:bodyPr>
          <a:lstStyle/>
          <a:p>
            <a:r>
              <a:rPr lang="en-US" altLang="zh-CN" sz="3200" b="1" dirty="0">
                <a:solidFill>
                  <a:srgbClr val="3333FF"/>
                </a:solidFill>
              </a:rPr>
              <a:t>4.2.1  </a:t>
            </a:r>
            <a:r>
              <a:rPr lang="zh-CN" altLang="en-US" sz="3200" b="1" dirty="0">
                <a:solidFill>
                  <a:srgbClr val="3333FF"/>
                </a:solidFill>
              </a:rPr>
              <a:t>派生类构造函数和析构函数的执行顺序</a:t>
            </a:r>
          </a:p>
        </p:txBody>
      </p:sp>
      <p:sp>
        <p:nvSpPr>
          <p:cNvPr id="35843" name="Rectangle 3"/>
          <p:cNvSpPr>
            <a:spLocks noGrp="1" noChangeArrowheads="1"/>
          </p:cNvSpPr>
          <p:nvPr>
            <p:ph type="body" idx="1"/>
          </p:nvPr>
        </p:nvSpPr>
        <p:spPr>
          <a:xfrm>
            <a:off x="323850" y="2005161"/>
            <a:ext cx="8640763" cy="3512071"/>
          </a:xfrm>
        </p:spPr>
        <p:txBody>
          <a:bodyPr/>
          <a:lstStyle/>
          <a:p>
            <a:pPr>
              <a:lnSpc>
                <a:spcPct val="150000"/>
              </a:lnSpc>
            </a:pPr>
            <a:r>
              <a:rPr lang="en-US" altLang="zh-CN" sz="3000" b="1" dirty="0">
                <a:solidFill>
                  <a:srgbClr val="000000"/>
                </a:solidFill>
              </a:rPr>
              <a:t> </a:t>
            </a:r>
            <a:r>
              <a:rPr lang="zh-CN" altLang="en-US" sz="3000" b="0" dirty="0">
                <a:solidFill>
                  <a:srgbClr val="000000"/>
                </a:solidFill>
              </a:rPr>
              <a:t>通常情况下</a:t>
            </a:r>
            <a:r>
              <a:rPr lang="en-US" altLang="zh-CN" sz="3000" b="0" dirty="0">
                <a:solidFill>
                  <a:srgbClr val="000000"/>
                </a:solidFill>
              </a:rPr>
              <a:t>,</a:t>
            </a:r>
            <a:r>
              <a:rPr lang="zh-CN" altLang="en-US" sz="3000" b="0" dirty="0">
                <a:solidFill>
                  <a:srgbClr val="000000"/>
                </a:solidFill>
              </a:rPr>
              <a:t>当</a:t>
            </a:r>
            <a:r>
              <a:rPr lang="zh-CN" altLang="en-US" sz="3000" b="0" dirty="0">
                <a:solidFill>
                  <a:srgbClr val="6600CC"/>
                </a:solidFill>
              </a:rPr>
              <a:t>创建</a:t>
            </a:r>
            <a:r>
              <a:rPr lang="zh-CN" altLang="en-US" sz="3000" b="0" dirty="0">
                <a:solidFill>
                  <a:srgbClr val="000000"/>
                </a:solidFill>
              </a:rPr>
              <a:t>派生类对象时</a:t>
            </a:r>
            <a:r>
              <a:rPr lang="en-US" altLang="zh-CN" sz="3000" b="0" dirty="0">
                <a:solidFill>
                  <a:srgbClr val="000000"/>
                </a:solidFill>
              </a:rPr>
              <a:t>,</a:t>
            </a:r>
            <a:r>
              <a:rPr lang="zh-CN" altLang="en-US" sz="3000" b="0" u="sng" dirty="0">
                <a:solidFill>
                  <a:srgbClr val="000000"/>
                </a:solidFill>
              </a:rPr>
              <a:t>首先执行基类的构造函数</a:t>
            </a:r>
            <a:r>
              <a:rPr lang="en-US" altLang="zh-CN" sz="3000" b="0" dirty="0">
                <a:solidFill>
                  <a:srgbClr val="000000"/>
                </a:solidFill>
              </a:rPr>
              <a:t>,</a:t>
            </a:r>
            <a:r>
              <a:rPr lang="zh-CN" altLang="en-US" sz="3000" b="0" dirty="0">
                <a:solidFill>
                  <a:srgbClr val="000000"/>
                </a:solidFill>
              </a:rPr>
              <a:t>随后</a:t>
            </a:r>
            <a:r>
              <a:rPr lang="zh-CN" altLang="en-US" sz="3000" b="0" u="sng" dirty="0">
                <a:solidFill>
                  <a:srgbClr val="000000"/>
                </a:solidFill>
              </a:rPr>
              <a:t>再执行派生类的构造函数</a:t>
            </a:r>
            <a:r>
              <a:rPr lang="en-US" altLang="zh-CN" sz="3000" b="0" dirty="0">
                <a:solidFill>
                  <a:srgbClr val="000000"/>
                </a:solidFill>
              </a:rPr>
              <a:t>;</a:t>
            </a:r>
          </a:p>
          <a:p>
            <a:pPr>
              <a:lnSpc>
                <a:spcPct val="200000"/>
              </a:lnSpc>
            </a:pPr>
            <a:r>
              <a:rPr lang="zh-CN" altLang="en-US" sz="3000" b="0" dirty="0">
                <a:solidFill>
                  <a:srgbClr val="000000"/>
                </a:solidFill>
              </a:rPr>
              <a:t>当</a:t>
            </a:r>
            <a:r>
              <a:rPr lang="zh-CN" altLang="en-US" sz="3000" b="0" dirty="0">
                <a:solidFill>
                  <a:srgbClr val="6600CC"/>
                </a:solidFill>
              </a:rPr>
              <a:t>撤消</a:t>
            </a:r>
            <a:r>
              <a:rPr lang="zh-CN" altLang="en-US" sz="3000" b="0" dirty="0">
                <a:solidFill>
                  <a:srgbClr val="000000"/>
                </a:solidFill>
              </a:rPr>
              <a:t>派生类对象时</a:t>
            </a:r>
            <a:r>
              <a:rPr lang="en-US" altLang="zh-CN" sz="3000" b="0" dirty="0">
                <a:solidFill>
                  <a:srgbClr val="000000"/>
                </a:solidFill>
              </a:rPr>
              <a:t>,</a:t>
            </a:r>
            <a:r>
              <a:rPr lang="zh-CN" altLang="en-US" sz="3000" b="0" dirty="0">
                <a:solidFill>
                  <a:srgbClr val="000000"/>
                </a:solidFill>
              </a:rPr>
              <a:t>则</a:t>
            </a:r>
            <a:r>
              <a:rPr lang="zh-CN" altLang="en-US" sz="3000" b="0" u="sng" dirty="0">
                <a:solidFill>
                  <a:srgbClr val="000000"/>
                </a:solidFill>
              </a:rPr>
              <a:t>先执行派生类的析构函数</a:t>
            </a:r>
            <a:r>
              <a:rPr lang="en-US" altLang="zh-CN" sz="3000" b="0" dirty="0">
                <a:solidFill>
                  <a:srgbClr val="000000"/>
                </a:solidFill>
              </a:rPr>
              <a:t>,</a:t>
            </a:r>
            <a:r>
              <a:rPr lang="zh-CN" altLang="en-US" sz="3000" b="0" dirty="0">
                <a:solidFill>
                  <a:srgbClr val="000000"/>
                </a:solidFill>
              </a:rPr>
              <a:t>随后</a:t>
            </a:r>
            <a:r>
              <a:rPr lang="zh-CN" altLang="en-US" sz="3000" b="0" u="sng" dirty="0">
                <a:solidFill>
                  <a:srgbClr val="000000"/>
                </a:solidFill>
              </a:rPr>
              <a:t>再执行基类的析构函数</a:t>
            </a:r>
            <a:r>
              <a:rPr lang="zh-CN" altLang="en-US" sz="3000" b="0" dirty="0">
                <a:solidFill>
                  <a:srgbClr val="000000"/>
                </a:solidFill>
              </a:rPr>
              <a:t>。</a:t>
            </a:r>
            <a:r>
              <a:rPr lang="zh-CN" altLang="en-US" sz="3000" b="0" dirty="0"/>
              <a:t> </a:t>
            </a:r>
          </a:p>
        </p:txBody>
      </p:sp>
      <p:sp>
        <p:nvSpPr>
          <p:cNvPr id="2" name="矩形 1"/>
          <p:cNvSpPr/>
          <p:nvPr/>
        </p:nvSpPr>
        <p:spPr>
          <a:xfrm>
            <a:off x="179512" y="188640"/>
            <a:ext cx="6624736" cy="584775"/>
          </a:xfrm>
          <a:prstGeom prst="rect">
            <a:avLst/>
          </a:prstGeom>
        </p:spPr>
        <p:txBody>
          <a:bodyPr wrap="square">
            <a:spAutoFit/>
          </a:bodyPr>
          <a:lstStyle/>
          <a:p>
            <a:r>
              <a:rPr lang="en-US" altLang="zh-CN" sz="3200" b="1" dirty="0" smtClean="0">
                <a:solidFill>
                  <a:srgbClr val="C00000"/>
                </a:solidFill>
              </a:rPr>
              <a:t>4.2 </a:t>
            </a:r>
            <a:r>
              <a:rPr lang="zh-CN" altLang="en-US" sz="3200" b="1" dirty="0" smtClean="0">
                <a:solidFill>
                  <a:srgbClr val="C00000"/>
                </a:solidFill>
              </a:rPr>
              <a:t>派生类的构造函数和析构函数</a:t>
            </a:r>
            <a:endParaRPr lang="zh-CN" altLang="en-US" sz="3200" dirty="0">
              <a:solidFill>
                <a:srgbClr val="C00000"/>
              </a:solidFill>
            </a:endParaRPr>
          </a:p>
        </p:txBody>
      </p:sp>
      <p:sp>
        <p:nvSpPr>
          <p:cNvPr id="3" name="矩形 2"/>
          <p:cNvSpPr/>
          <p:nvPr/>
        </p:nvSpPr>
        <p:spPr>
          <a:xfrm>
            <a:off x="395536" y="5585668"/>
            <a:ext cx="8748464" cy="523220"/>
          </a:xfrm>
          <a:prstGeom prst="rect">
            <a:avLst/>
          </a:prstGeom>
        </p:spPr>
        <p:txBody>
          <a:bodyPr wrap="square">
            <a:spAutoFit/>
          </a:bodyPr>
          <a:lstStyle/>
          <a:p>
            <a:r>
              <a:rPr lang="zh-CN" altLang="en-US" sz="2800" dirty="0">
                <a:solidFill>
                  <a:srgbClr val="000000"/>
                </a:solidFill>
                <a:hlinkClick r:id="rId2" action="ppaction://hlinkfile"/>
              </a:rPr>
              <a:t>例</a:t>
            </a:r>
            <a:r>
              <a:rPr lang="en-US" altLang="zh-CN" sz="2800" dirty="0">
                <a:solidFill>
                  <a:srgbClr val="000000"/>
                </a:solidFill>
                <a:hlinkClick r:id="rId2" action="ppaction://hlinkfile"/>
              </a:rPr>
              <a:t>4.5 </a:t>
            </a:r>
            <a:r>
              <a:rPr lang="zh-CN" altLang="en-US" sz="2800" dirty="0">
                <a:solidFill>
                  <a:srgbClr val="000000"/>
                </a:solidFill>
                <a:hlinkClick r:id="rId2" action="ppaction://hlinkfile"/>
              </a:rPr>
              <a:t>基类和派生类的构造函数及析构函数的执行顺序</a:t>
            </a:r>
            <a:endParaRPr lang="zh-CN" altLang="en-US" sz="2800" dirty="0"/>
          </a:p>
        </p:txBody>
      </p:sp>
    </p:spTree>
    <p:extLst>
      <p:ext uri="{BB962C8B-B14F-4D97-AF65-F5344CB8AC3E}">
        <p14:creationId xmlns:p14="http://schemas.microsoft.com/office/powerpoint/2010/main" val="102100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313917" y="764704"/>
            <a:ext cx="8299450" cy="935038"/>
          </a:xfrm>
        </p:spPr>
        <p:txBody>
          <a:bodyPr anchor="ctr"/>
          <a:lstStyle/>
          <a:p>
            <a:pPr marL="457200" indent="-457200" algn="l">
              <a:buClr>
                <a:srgbClr val="C00000"/>
              </a:buClr>
              <a:buSzPct val="75000"/>
              <a:buFont typeface="Wingdings" panose="05000000000000000000" pitchFamily="2" charset="2"/>
              <a:buChar char="u"/>
            </a:pPr>
            <a:r>
              <a:rPr lang="zh-CN" altLang="en-US" sz="3000" b="0" dirty="0">
                <a:solidFill>
                  <a:schemeClr val="accent1">
                    <a:lumMod val="10000"/>
                  </a:schemeClr>
                </a:solidFill>
                <a:effectLst>
                  <a:outerShdw blurRad="38100" dist="38100" dir="2700000" algn="tl">
                    <a:srgbClr val="C0C0C0"/>
                  </a:outerShdw>
                </a:effectLst>
              </a:rPr>
              <a:t>派生类构造函数各部分的执行次序</a:t>
            </a:r>
            <a:r>
              <a:rPr lang="en-US" altLang="zh-CN" sz="3000" b="0" dirty="0">
                <a:solidFill>
                  <a:schemeClr val="accent1">
                    <a:lumMod val="10000"/>
                  </a:schemeClr>
                </a:solidFill>
                <a:effectLst>
                  <a:outerShdw blurRad="38100" dist="38100" dir="2700000" algn="tl">
                    <a:srgbClr val="C0C0C0"/>
                  </a:outerShdw>
                </a:effectLst>
              </a:rPr>
              <a:t>:</a:t>
            </a:r>
          </a:p>
        </p:txBody>
      </p:sp>
      <p:sp>
        <p:nvSpPr>
          <p:cNvPr id="276483" name="Rectangle 2"/>
          <p:cNvSpPr>
            <a:spLocks noGrp="1" noChangeArrowheads="1"/>
          </p:cNvSpPr>
          <p:nvPr>
            <p:ph idx="4294967295"/>
          </p:nvPr>
        </p:nvSpPr>
        <p:spPr>
          <a:xfrm>
            <a:off x="107504" y="1556568"/>
            <a:ext cx="8784976" cy="2376488"/>
          </a:xfrm>
        </p:spPr>
        <p:txBody>
          <a:bodyPr lIns="92075" tIns="46038" rIns="92075" bIns="46038"/>
          <a:lstStyle/>
          <a:p>
            <a:pPr marL="179388" lvl="1" indent="539750" defTabSz="762000">
              <a:buFontTx/>
              <a:buNone/>
            </a:pPr>
            <a:r>
              <a:rPr lang="en-US" altLang="zh-CN" b="0" dirty="0"/>
              <a:t>1.</a:t>
            </a:r>
            <a:r>
              <a:rPr lang="zh-CN" altLang="en-US" b="0" dirty="0"/>
              <a:t>调用</a:t>
            </a:r>
            <a:r>
              <a:rPr lang="zh-CN" altLang="en-US" b="0" dirty="0">
                <a:solidFill>
                  <a:srgbClr val="FF0000"/>
                </a:solidFill>
              </a:rPr>
              <a:t>基类构造函数</a:t>
            </a:r>
            <a:r>
              <a:rPr lang="zh-CN" altLang="en-US" b="0" dirty="0"/>
              <a:t>，调用顺序按照它们被继承时</a:t>
            </a:r>
            <a:r>
              <a:rPr lang="zh-CN" altLang="en-US" b="0" dirty="0">
                <a:solidFill>
                  <a:srgbClr val="0000FF"/>
                </a:solidFill>
              </a:rPr>
              <a:t>声明的顺序</a:t>
            </a:r>
            <a:r>
              <a:rPr lang="zh-CN" altLang="en-US" b="0" dirty="0"/>
              <a:t>（从左向右） </a:t>
            </a:r>
          </a:p>
          <a:p>
            <a:pPr marL="179388" lvl="1" indent="539750" defTabSz="762000">
              <a:buFontTx/>
              <a:buNone/>
            </a:pPr>
            <a:r>
              <a:rPr lang="en-US" altLang="zh-CN" b="0" dirty="0"/>
              <a:t>2. </a:t>
            </a:r>
            <a:r>
              <a:rPr lang="zh-CN" altLang="en-US" b="0" dirty="0"/>
              <a:t>调用</a:t>
            </a:r>
            <a:r>
              <a:rPr lang="zh-CN" altLang="en-US" b="0" dirty="0">
                <a:solidFill>
                  <a:srgbClr val="FF0000"/>
                </a:solidFill>
              </a:rPr>
              <a:t>成员对象的构造函数</a:t>
            </a:r>
            <a:r>
              <a:rPr lang="zh-CN" altLang="en-US" b="0" dirty="0"/>
              <a:t>，调用顺序按照它们在类中声明的顺序。</a:t>
            </a:r>
          </a:p>
          <a:p>
            <a:pPr marL="179388" lvl="1" indent="539750" defTabSz="762000">
              <a:buFontTx/>
              <a:buNone/>
            </a:pPr>
            <a:r>
              <a:rPr lang="en-US" altLang="zh-CN" b="0" dirty="0"/>
              <a:t>3.</a:t>
            </a:r>
            <a:r>
              <a:rPr lang="zh-CN" altLang="en-US" b="0" dirty="0"/>
              <a:t>派生类的构造函数体中的操作。</a:t>
            </a:r>
          </a:p>
        </p:txBody>
      </p:sp>
      <p:sp>
        <p:nvSpPr>
          <p:cNvPr id="101378" name="Rectangle 2"/>
          <p:cNvSpPr>
            <a:spLocks noChangeArrowheads="1"/>
          </p:cNvSpPr>
          <p:nvPr/>
        </p:nvSpPr>
        <p:spPr bwMode="auto">
          <a:xfrm>
            <a:off x="314928" y="3537436"/>
            <a:ext cx="82994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4400">
                <a:solidFill>
                  <a:srgbClr val="3C3CFF"/>
                </a:solidFill>
                <a:latin typeface="Times New Roman" pitchFamily="18" charset="0"/>
                <a:ea typeface="宋体" pitchFamily="2" charset="-122"/>
              </a:defRPr>
            </a:lvl1pPr>
            <a:lvl2pPr algn="ctr">
              <a:defRPr kumimoji="1" sz="4400">
                <a:solidFill>
                  <a:srgbClr val="3C3CFF"/>
                </a:solidFill>
                <a:latin typeface="Times New Roman" pitchFamily="18" charset="0"/>
                <a:ea typeface="宋体" pitchFamily="2" charset="-122"/>
              </a:defRPr>
            </a:lvl2pPr>
            <a:lvl3pPr algn="ctr">
              <a:defRPr kumimoji="1" sz="4400">
                <a:solidFill>
                  <a:srgbClr val="3C3CFF"/>
                </a:solidFill>
                <a:latin typeface="Times New Roman" pitchFamily="18" charset="0"/>
                <a:ea typeface="宋体" pitchFamily="2" charset="-122"/>
              </a:defRPr>
            </a:lvl3pPr>
            <a:lvl4pPr algn="ctr">
              <a:defRPr kumimoji="1" sz="4400">
                <a:solidFill>
                  <a:srgbClr val="3C3CFF"/>
                </a:solidFill>
                <a:latin typeface="Times New Roman" pitchFamily="18" charset="0"/>
                <a:ea typeface="宋体" pitchFamily="2" charset="-122"/>
              </a:defRPr>
            </a:lvl4pPr>
            <a:lvl5pPr algn="ctr">
              <a:defRPr kumimoji="1" sz="4400">
                <a:solidFill>
                  <a:srgbClr val="3C3CFF"/>
                </a:solidFill>
                <a:latin typeface="Times New Roman" pitchFamily="18" charset="0"/>
                <a:ea typeface="宋体" pitchFamily="2" charset="-122"/>
              </a:defRPr>
            </a:lvl5pPr>
            <a:lvl6pPr marL="457200" algn="ctr" fontAlgn="base">
              <a:spcBef>
                <a:spcPct val="0"/>
              </a:spcBef>
              <a:spcAft>
                <a:spcPct val="0"/>
              </a:spcAft>
              <a:defRPr kumimoji="1" sz="4400">
                <a:solidFill>
                  <a:srgbClr val="3C3CFF"/>
                </a:solidFill>
                <a:latin typeface="Times New Roman" pitchFamily="18" charset="0"/>
                <a:ea typeface="宋体" pitchFamily="2" charset="-122"/>
              </a:defRPr>
            </a:lvl6pPr>
            <a:lvl7pPr marL="914400" algn="ctr" fontAlgn="base">
              <a:spcBef>
                <a:spcPct val="0"/>
              </a:spcBef>
              <a:spcAft>
                <a:spcPct val="0"/>
              </a:spcAft>
              <a:defRPr kumimoji="1" sz="4400">
                <a:solidFill>
                  <a:srgbClr val="3C3CFF"/>
                </a:solidFill>
                <a:latin typeface="Times New Roman" pitchFamily="18" charset="0"/>
                <a:ea typeface="宋体" pitchFamily="2" charset="-122"/>
              </a:defRPr>
            </a:lvl7pPr>
            <a:lvl8pPr marL="1371600" algn="ctr" fontAlgn="base">
              <a:spcBef>
                <a:spcPct val="0"/>
              </a:spcBef>
              <a:spcAft>
                <a:spcPct val="0"/>
              </a:spcAft>
              <a:defRPr kumimoji="1" sz="4400">
                <a:solidFill>
                  <a:srgbClr val="3C3CFF"/>
                </a:solidFill>
                <a:latin typeface="Times New Roman" pitchFamily="18" charset="0"/>
                <a:ea typeface="宋体" pitchFamily="2" charset="-122"/>
              </a:defRPr>
            </a:lvl8pPr>
            <a:lvl9pPr marL="1828800" algn="ctr" fontAlgn="base">
              <a:spcBef>
                <a:spcPct val="0"/>
              </a:spcBef>
              <a:spcAft>
                <a:spcPct val="0"/>
              </a:spcAft>
              <a:defRPr kumimoji="1" sz="4400">
                <a:solidFill>
                  <a:srgbClr val="3C3CFF"/>
                </a:solidFill>
                <a:latin typeface="Times New Roman" pitchFamily="18" charset="0"/>
                <a:ea typeface="宋体" pitchFamily="2" charset="-122"/>
              </a:defRPr>
            </a:lvl9pPr>
          </a:lstStyle>
          <a:p>
            <a:pPr marL="457200" indent="-457200" algn="l">
              <a:buClr>
                <a:srgbClr val="C00000"/>
              </a:buClr>
              <a:buSzPct val="75000"/>
              <a:buFont typeface="Wingdings" panose="05000000000000000000" pitchFamily="2" charset="2"/>
              <a:buChar char="u"/>
            </a:pPr>
            <a:r>
              <a:rPr lang="zh-CN" altLang="en-US" sz="3000" dirty="0">
                <a:solidFill>
                  <a:srgbClr val="FF3300"/>
                </a:solidFill>
              </a:rPr>
              <a:t>派生类析构函数执行顺序</a:t>
            </a:r>
            <a:r>
              <a:rPr lang="en-US" altLang="zh-CN" sz="3000" dirty="0">
                <a:solidFill>
                  <a:srgbClr val="FF3300"/>
                </a:solidFill>
              </a:rPr>
              <a:t>: </a:t>
            </a:r>
          </a:p>
        </p:txBody>
      </p:sp>
      <p:sp>
        <p:nvSpPr>
          <p:cNvPr id="276488" name="Rectangle 3"/>
          <p:cNvSpPr>
            <a:spLocks noChangeArrowheads="1"/>
          </p:cNvSpPr>
          <p:nvPr/>
        </p:nvSpPr>
        <p:spPr bwMode="auto">
          <a:xfrm>
            <a:off x="638803" y="4397965"/>
            <a:ext cx="76517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defTabSz="762000">
              <a:spcBef>
                <a:spcPct val="20000"/>
              </a:spcBef>
              <a:buClr>
                <a:srgbClr val="A50021"/>
              </a:buClr>
              <a:buSzPct val="75000"/>
              <a:buBlip>
                <a:blip r:embed="rId2"/>
              </a:buBlip>
              <a:defRPr kumimoji="1" sz="3200">
                <a:solidFill>
                  <a:schemeClr val="tx1"/>
                </a:solidFill>
                <a:latin typeface="Times New Roman" pitchFamily="18" charset="0"/>
                <a:ea typeface="宋体" pitchFamily="2" charset="-122"/>
              </a:defRPr>
            </a:lvl1pPr>
            <a:lvl2pPr marL="179388" indent="277813" defTabSz="762000">
              <a:spcBef>
                <a:spcPct val="20000"/>
              </a:spcBef>
              <a:buClr>
                <a:schemeClr val="accent2"/>
              </a:buClr>
              <a:buSzPct val="75000"/>
              <a:buBlip>
                <a:blip r:embed="rId3"/>
              </a:buBlip>
              <a:defRPr kumimoji="1" sz="2800">
                <a:solidFill>
                  <a:schemeClr val="tx1"/>
                </a:solidFill>
                <a:latin typeface="Times New Roman" pitchFamily="18" charset="0"/>
                <a:ea typeface="宋体" pitchFamily="2" charset="-122"/>
              </a:defRPr>
            </a:lvl2pPr>
            <a:lvl3pPr marL="1143000" indent="-228600" defTabSz="762000">
              <a:spcBef>
                <a:spcPct val="20000"/>
              </a:spcBef>
              <a:buClr>
                <a:srgbClr val="666699"/>
              </a:buClr>
              <a:buSzPct val="70000"/>
              <a:buBlip>
                <a:blip r:embed="rId4"/>
              </a:buBlip>
              <a:defRPr kumimoji="1" sz="2400">
                <a:solidFill>
                  <a:schemeClr val="tx1"/>
                </a:solidFill>
                <a:latin typeface="Times New Roman" pitchFamily="18" charset="0"/>
                <a:ea typeface="宋体" pitchFamily="2" charset="-122"/>
              </a:defRPr>
            </a:lvl3pPr>
            <a:lvl4pPr marL="1600200" indent="-228600" defTabSz="76200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defTabSz="76200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defTabSz="762000" fontAlgn="base">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defTabSz="762000" fontAlgn="base">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defTabSz="762000" fontAlgn="base">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defTabSz="762000" fontAlgn="base">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marL="457200" indent="-457200">
              <a:buFont typeface="Wingdings" panose="05000000000000000000" pitchFamily="2" charset="2"/>
              <a:buChar char="Ø"/>
            </a:pPr>
            <a:r>
              <a:rPr lang="zh-CN" altLang="en-US" sz="2800" dirty="0" smtClean="0"/>
              <a:t>派 生</a:t>
            </a:r>
            <a:r>
              <a:rPr lang="zh-CN" altLang="en-US" sz="2800" dirty="0"/>
              <a:t>类</a:t>
            </a:r>
            <a:r>
              <a:rPr lang="zh-CN" altLang="en-US" sz="2800" dirty="0">
                <a:solidFill>
                  <a:srgbClr val="0000FF"/>
                </a:solidFill>
              </a:rPr>
              <a:t>析构函数</a:t>
            </a:r>
            <a:r>
              <a:rPr lang="zh-CN" altLang="en-US" sz="2800" dirty="0"/>
              <a:t>执行过程与</a:t>
            </a:r>
            <a:r>
              <a:rPr lang="zh-CN" altLang="en-US" sz="2800" dirty="0">
                <a:solidFill>
                  <a:srgbClr val="0000FF"/>
                </a:solidFill>
              </a:rPr>
              <a:t>构造函数</a:t>
            </a:r>
            <a:r>
              <a:rPr lang="zh-CN" altLang="en-US" sz="2800" dirty="0">
                <a:solidFill>
                  <a:srgbClr val="FF0000"/>
                </a:solidFill>
              </a:rPr>
              <a:t>执行过程相反</a:t>
            </a:r>
            <a:r>
              <a:rPr lang="zh-CN" altLang="en-US" sz="2800" dirty="0"/>
              <a:t>。</a:t>
            </a:r>
          </a:p>
          <a:p>
            <a:pPr lvl="1">
              <a:buFontTx/>
              <a:buNone/>
            </a:pPr>
            <a:r>
              <a:rPr lang="en-US" altLang="zh-CN" dirty="0"/>
              <a:t>1.</a:t>
            </a:r>
            <a:r>
              <a:rPr lang="zh-CN" altLang="en-US" dirty="0"/>
              <a:t>执行派生类析构函数</a:t>
            </a:r>
          </a:p>
          <a:p>
            <a:pPr lvl="1">
              <a:buFontTx/>
              <a:buNone/>
            </a:pPr>
            <a:r>
              <a:rPr lang="en-US" altLang="zh-CN" dirty="0"/>
              <a:t>2.</a:t>
            </a:r>
            <a:r>
              <a:rPr lang="zh-CN" altLang="en-US" dirty="0"/>
              <a:t>执行内嵌对象的析构函数</a:t>
            </a:r>
          </a:p>
          <a:p>
            <a:pPr lvl="1">
              <a:buFontTx/>
              <a:buNone/>
            </a:pPr>
            <a:r>
              <a:rPr lang="en-US" altLang="zh-CN" dirty="0"/>
              <a:t>3.</a:t>
            </a:r>
            <a:r>
              <a:rPr lang="zh-CN" altLang="en-US" dirty="0"/>
              <a:t>执行基类析构函数 </a:t>
            </a:r>
          </a:p>
        </p:txBody>
      </p:sp>
    </p:spTree>
    <p:extLst>
      <p:ext uri="{BB962C8B-B14F-4D97-AF65-F5344CB8AC3E}">
        <p14:creationId xmlns:p14="http://schemas.microsoft.com/office/powerpoint/2010/main" val="296397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wipe(left)">
                                      <p:cBhvr>
                                        <p:cTn id="7" dur="500"/>
                                        <p:tgtEl>
                                          <p:spTgt spid="10137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6488"/>
                                        </p:tgtEl>
                                        <p:attrNameLst>
                                          <p:attrName>style.visibility</p:attrName>
                                        </p:attrNameLst>
                                      </p:cBhvr>
                                      <p:to>
                                        <p:strVal val="visible"/>
                                      </p:to>
                                    </p:set>
                                    <p:animEffect transition="in" filter="wipe(left)">
                                      <p:cBhvr>
                                        <p:cTn id="10" dur="500"/>
                                        <p:tgtEl>
                                          <p:spTgt spid="276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P spid="27648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56592" y="-27384"/>
            <a:ext cx="9577064" cy="762000"/>
          </a:xfrm>
        </p:spPr>
        <p:txBody>
          <a:bodyPr>
            <a:noAutofit/>
          </a:bodyPr>
          <a:lstStyle/>
          <a:p>
            <a:r>
              <a:rPr lang="en-US" altLang="zh-CN" b="1" dirty="0">
                <a:solidFill>
                  <a:srgbClr val="002060"/>
                </a:solidFill>
              </a:rPr>
              <a:t>    4.2.2 </a:t>
            </a:r>
            <a:r>
              <a:rPr lang="zh-CN" altLang="en-US" b="1" dirty="0">
                <a:solidFill>
                  <a:srgbClr val="002060"/>
                </a:solidFill>
              </a:rPr>
              <a:t>派生类构造函数和析构函数的构造规则</a:t>
            </a:r>
            <a:r>
              <a:rPr lang="zh-CN" altLang="en-US" dirty="0">
                <a:solidFill>
                  <a:srgbClr val="002060"/>
                </a:solidFill>
              </a:rPr>
              <a:t> </a:t>
            </a:r>
          </a:p>
        </p:txBody>
      </p:sp>
      <p:sp>
        <p:nvSpPr>
          <p:cNvPr id="37891" name="Rectangle 3"/>
          <p:cNvSpPr>
            <a:spLocks noGrp="1" noChangeArrowheads="1"/>
          </p:cNvSpPr>
          <p:nvPr>
            <p:ph type="body" idx="1"/>
          </p:nvPr>
        </p:nvSpPr>
        <p:spPr>
          <a:xfrm>
            <a:off x="-108520" y="908720"/>
            <a:ext cx="9036496" cy="4536504"/>
          </a:xfrm>
        </p:spPr>
        <p:txBody>
          <a:bodyPr/>
          <a:lstStyle/>
          <a:p>
            <a:pPr>
              <a:lnSpc>
                <a:spcPct val="150000"/>
              </a:lnSpc>
              <a:buFontTx/>
              <a:buNone/>
            </a:pPr>
            <a:r>
              <a:rPr lang="en-US" altLang="zh-CN" b="1" dirty="0"/>
              <a:t>   </a:t>
            </a:r>
            <a:r>
              <a:rPr lang="en-US" altLang="zh-CN" b="1" dirty="0" smtClean="0"/>
              <a:t>1</a:t>
            </a:r>
            <a:r>
              <a:rPr lang="zh-CN" altLang="en-US" b="1" dirty="0" smtClean="0"/>
              <a:t>、简单</a:t>
            </a:r>
            <a:r>
              <a:rPr lang="zh-CN" altLang="en-US" b="1" dirty="0"/>
              <a:t>的派生类构造函数和析构函数</a:t>
            </a:r>
          </a:p>
          <a:p>
            <a:pPr>
              <a:lnSpc>
                <a:spcPct val="150000"/>
              </a:lnSpc>
            </a:pPr>
            <a:r>
              <a:rPr lang="zh-CN" altLang="en-US" sz="3000" b="0" dirty="0" smtClean="0">
                <a:solidFill>
                  <a:srgbClr val="000000"/>
                </a:solidFill>
              </a:rPr>
              <a:t>在</a:t>
            </a:r>
            <a:r>
              <a:rPr lang="en-US" altLang="zh-CN" sz="3000" b="0" dirty="0" smtClean="0">
                <a:solidFill>
                  <a:srgbClr val="000000"/>
                </a:solidFill>
              </a:rPr>
              <a:t>C++</a:t>
            </a:r>
            <a:r>
              <a:rPr lang="zh-CN" altLang="en-US" sz="3000" b="0" dirty="0" smtClean="0">
                <a:solidFill>
                  <a:srgbClr val="000000"/>
                </a:solidFill>
              </a:rPr>
              <a:t>中</a:t>
            </a:r>
            <a:r>
              <a:rPr lang="en-US" altLang="zh-CN" sz="3000" b="0" dirty="0" smtClean="0">
                <a:solidFill>
                  <a:srgbClr val="000000"/>
                </a:solidFill>
              </a:rPr>
              <a:t>,</a:t>
            </a:r>
            <a:r>
              <a:rPr lang="zh-CN" altLang="en-US" sz="3000" b="0" dirty="0" smtClean="0">
                <a:solidFill>
                  <a:srgbClr val="000000"/>
                </a:solidFill>
              </a:rPr>
              <a:t>派生类构造函数的</a:t>
            </a:r>
            <a:r>
              <a:rPr lang="zh-CN" altLang="en-US" sz="3000" b="1" dirty="0" smtClean="0">
                <a:solidFill>
                  <a:srgbClr val="C00000"/>
                </a:solidFill>
              </a:rPr>
              <a:t>一般格式为</a:t>
            </a:r>
            <a:r>
              <a:rPr lang="en-US" altLang="zh-CN" sz="3000" b="1" dirty="0" smtClean="0">
                <a:solidFill>
                  <a:srgbClr val="000000"/>
                </a:solidFill>
              </a:rPr>
              <a:t>:</a:t>
            </a:r>
            <a:endParaRPr lang="en-US" altLang="zh-CN" sz="3000" b="1" dirty="0">
              <a:solidFill>
                <a:srgbClr val="CC0000"/>
              </a:solidFill>
            </a:endParaRPr>
          </a:p>
          <a:p>
            <a:pPr>
              <a:buFontTx/>
              <a:buNone/>
            </a:pPr>
            <a:r>
              <a:rPr lang="en-US" altLang="zh-CN" sz="3000" b="1" dirty="0">
                <a:solidFill>
                  <a:srgbClr val="CC0000"/>
                </a:solidFill>
              </a:rPr>
              <a:t>      </a:t>
            </a:r>
            <a:r>
              <a:rPr lang="zh-CN" altLang="en-US" sz="3000" b="1" dirty="0" smtClean="0">
                <a:solidFill>
                  <a:srgbClr val="3333FF"/>
                </a:solidFill>
              </a:rPr>
              <a:t>派生</a:t>
            </a:r>
            <a:r>
              <a:rPr lang="zh-CN" altLang="en-US" sz="3000" b="1" dirty="0">
                <a:solidFill>
                  <a:srgbClr val="3333FF"/>
                </a:solidFill>
              </a:rPr>
              <a:t>类名</a:t>
            </a:r>
            <a:r>
              <a:rPr lang="en-US" altLang="zh-CN" sz="3000" b="1" dirty="0">
                <a:solidFill>
                  <a:srgbClr val="3333FF"/>
                </a:solidFill>
              </a:rPr>
              <a:t>(</a:t>
            </a:r>
            <a:r>
              <a:rPr lang="zh-CN" altLang="en-US" sz="3000" b="1" dirty="0" smtClean="0">
                <a:solidFill>
                  <a:srgbClr val="3333FF"/>
                </a:solidFill>
              </a:rPr>
              <a:t>参数表</a:t>
            </a:r>
            <a:r>
              <a:rPr lang="en-US" altLang="zh-CN" sz="3000" b="1" dirty="0" smtClean="0">
                <a:solidFill>
                  <a:srgbClr val="3333FF"/>
                </a:solidFill>
              </a:rPr>
              <a:t>1):[</a:t>
            </a:r>
            <a:r>
              <a:rPr lang="zh-CN" altLang="en-US" sz="3000" dirty="0" smtClean="0">
                <a:solidFill>
                  <a:srgbClr val="C00000"/>
                </a:solidFill>
              </a:rPr>
              <a:t>继承</a:t>
            </a:r>
            <a:r>
              <a:rPr lang="zh-CN" altLang="en-US" sz="3000" b="1" dirty="0" smtClean="0">
                <a:solidFill>
                  <a:srgbClr val="C00000"/>
                </a:solidFill>
              </a:rPr>
              <a:t>方式</a:t>
            </a:r>
            <a:r>
              <a:rPr lang="en-US" altLang="zh-CN" sz="3000" b="1" dirty="0" smtClean="0">
                <a:solidFill>
                  <a:srgbClr val="C00000"/>
                </a:solidFill>
              </a:rPr>
              <a:t>]</a:t>
            </a:r>
            <a:r>
              <a:rPr lang="zh-CN" altLang="en-US" sz="3000" b="1" dirty="0" smtClean="0">
                <a:solidFill>
                  <a:srgbClr val="C00000"/>
                </a:solidFill>
              </a:rPr>
              <a:t> </a:t>
            </a:r>
            <a:r>
              <a:rPr lang="zh-CN" altLang="en-US" sz="3000" b="1" dirty="0" smtClean="0">
                <a:solidFill>
                  <a:srgbClr val="3333FF"/>
                </a:solidFill>
              </a:rPr>
              <a:t>基</a:t>
            </a:r>
            <a:r>
              <a:rPr lang="zh-CN" altLang="en-US" sz="3000" b="1" dirty="0">
                <a:solidFill>
                  <a:srgbClr val="3333FF"/>
                </a:solidFill>
              </a:rPr>
              <a:t>类名</a:t>
            </a:r>
            <a:r>
              <a:rPr lang="en-US" altLang="zh-CN" sz="3000" b="1" dirty="0">
                <a:solidFill>
                  <a:srgbClr val="3333FF"/>
                </a:solidFill>
              </a:rPr>
              <a:t>(</a:t>
            </a:r>
            <a:r>
              <a:rPr lang="zh-CN" altLang="en-US" sz="3000" b="1" dirty="0">
                <a:solidFill>
                  <a:srgbClr val="3333FF"/>
                </a:solidFill>
              </a:rPr>
              <a:t>参数</a:t>
            </a:r>
            <a:r>
              <a:rPr lang="zh-CN" altLang="en-US" sz="3000" b="1" dirty="0" smtClean="0">
                <a:solidFill>
                  <a:srgbClr val="3333FF"/>
                </a:solidFill>
              </a:rPr>
              <a:t>表</a:t>
            </a:r>
            <a:r>
              <a:rPr lang="en-US" altLang="zh-CN" sz="3000" b="1" dirty="0" smtClean="0">
                <a:solidFill>
                  <a:srgbClr val="3333FF"/>
                </a:solidFill>
              </a:rPr>
              <a:t>2)</a:t>
            </a:r>
            <a:endParaRPr lang="en-US" altLang="zh-CN" sz="3000" b="1" dirty="0">
              <a:solidFill>
                <a:srgbClr val="3333FF"/>
              </a:solidFill>
            </a:endParaRPr>
          </a:p>
          <a:p>
            <a:pPr>
              <a:buFontTx/>
              <a:buNone/>
            </a:pPr>
            <a:r>
              <a:rPr lang="en-US" altLang="zh-CN" sz="3000" b="1" dirty="0">
                <a:solidFill>
                  <a:srgbClr val="3333FF"/>
                </a:solidFill>
              </a:rPr>
              <a:t>        {</a:t>
            </a:r>
          </a:p>
          <a:p>
            <a:pPr>
              <a:buFontTx/>
              <a:buNone/>
            </a:pPr>
            <a:r>
              <a:rPr lang="en-US" altLang="zh-CN" sz="3000" b="1" dirty="0">
                <a:solidFill>
                  <a:srgbClr val="3333FF"/>
                </a:solidFill>
              </a:rPr>
              <a:t>              // </a:t>
            </a:r>
            <a:r>
              <a:rPr lang="zh-CN" altLang="en-US" sz="3000" b="1" dirty="0">
                <a:solidFill>
                  <a:srgbClr val="3333FF"/>
                </a:solidFill>
              </a:rPr>
              <a:t>派生类新增成员的初始化语句</a:t>
            </a:r>
          </a:p>
          <a:p>
            <a:pPr>
              <a:buFontTx/>
              <a:buNone/>
            </a:pPr>
            <a:r>
              <a:rPr lang="zh-CN" altLang="en-US" sz="3000" b="1" dirty="0">
                <a:solidFill>
                  <a:srgbClr val="3333FF"/>
                </a:solidFill>
              </a:rPr>
              <a:t>         </a:t>
            </a:r>
            <a:r>
              <a:rPr lang="en-US" altLang="zh-CN" sz="3000" b="1" dirty="0">
                <a:solidFill>
                  <a:srgbClr val="3333FF"/>
                </a:solidFill>
              </a:rPr>
              <a:t>}</a:t>
            </a:r>
          </a:p>
        </p:txBody>
      </p:sp>
      <p:sp>
        <p:nvSpPr>
          <p:cNvPr id="2" name="矩形 1"/>
          <p:cNvSpPr/>
          <p:nvPr/>
        </p:nvSpPr>
        <p:spPr>
          <a:xfrm>
            <a:off x="733044" y="5585457"/>
            <a:ext cx="7848872" cy="1077218"/>
          </a:xfrm>
          <a:prstGeom prst="rect">
            <a:avLst/>
          </a:prstGeom>
        </p:spPr>
        <p:txBody>
          <a:bodyPr wrap="square">
            <a:spAutoFit/>
          </a:bodyPr>
          <a:lstStyle/>
          <a:p>
            <a:r>
              <a:rPr lang="zh-CN" altLang="en-US" sz="3200" dirty="0">
                <a:solidFill>
                  <a:srgbClr val="000000"/>
                </a:solidFill>
                <a:hlinkClick r:id="rId2" action="ppaction://hlinkfile"/>
              </a:rPr>
              <a:t>例</a:t>
            </a:r>
            <a:r>
              <a:rPr lang="en-US" altLang="zh-CN" sz="3200" dirty="0">
                <a:solidFill>
                  <a:srgbClr val="000000"/>
                </a:solidFill>
                <a:hlinkClick r:id="rId2" action="ppaction://hlinkfile"/>
              </a:rPr>
              <a:t>4.6 </a:t>
            </a:r>
            <a:r>
              <a:rPr lang="zh-CN" altLang="en-US" sz="3200" dirty="0">
                <a:solidFill>
                  <a:srgbClr val="000000"/>
                </a:solidFill>
                <a:hlinkClick r:id="rId2" action="ppaction://hlinkfile"/>
              </a:rPr>
              <a:t>当基类含有带参数的构造函数时</a:t>
            </a:r>
            <a:r>
              <a:rPr lang="en-US" altLang="zh-CN" sz="3200" dirty="0">
                <a:solidFill>
                  <a:srgbClr val="000000"/>
                </a:solidFill>
                <a:hlinkClick r:id="rId2" action="ppaction://hlinkfile"/>
              </a:rPr>
              <a:t>, </a:t>
            </a:r>
            <a:r>
              <a:rPr lang="zh-CN" altLang="en-US" sz="3200" dirty="0">
                <a:solidFill>
                  <a:srgbClr val="000000"/>
                </a:solidFill>
                <a:hlinkClick r:id="rId2" action="ppaction://hlinkfile"/>
              </a:rPr>
              <a:t>派生类构造函数</a:t>
            </a:r>
            <a:endParaRPr lang="zh-CN" altLang="en-US" sz="3200" dirty="0"/>
          </a:p>
        </p:txBody>
      </p:sp>
    </p:spTree>
    <p:extLst>
      <p:ext uri="{BB962C8B-B14F-4D97-AF65-F5344CB8AC3E}">
        <p14:creationId xmlns:p14="http://schemas.microsoft.com/office/powerpoint/2010/main" val="2290197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type="body" idx="1"/>
          </p:nvPr>
        </p:nvSpPr>
        <p:spPr>
          <a:xfrm>
            <a:off x="179512" y="1484784"/>
            <a:ext cx="8642350" cy="3240360"/>
          </a:xfrm>
        </p:spPr>
        <p:txBody>
          <a:bodyPr>
            <a:noAutofit/>
          </a:bodyPr>
          <a:lstStyle/>
          <a:p>
            <a:pPr marL="0" indent="452438">
              <a:lnSpc>
                <a:spcPct val="150000"/>
              </a:lnSpc>
              <a:buFontTx/>
              <a:buNone/>
            </a:pPr>
            <a:r>
              <a:rPr lang="en-US" altLang="zh-CN" sz="3200" b="1" dirty="0"/>
              <a:t>2.</a:t>
            </a:r>
            <a:r>
              <a:rPr lang="zh-CN" altLang="en-US" sz="3200" b="1" dirty="0"/>
              <a:t>派生类的析构函数</a:t>
            </a:r>
          </a:p>
          <a:p>
            <a:pPr>
              <a:lnSpc>
                <a:spcPct val="150000"/>
              </a:lnSpc>
              <a:buFont typeface="Wingdings" panose="05000000000000000000" pitchFamily="2" charset="2"/>
              <a:buChar char="u"/>
            </a:pPr>
            <a:r>
              <a:rPr lang="zh-CN" altLang="en-US" sz="3200" b="0" dirty="0"/>
              <a:t>在执行派生类的析构函数时，系统会自动调用基类的析构函数</a:t>
            </a:r>
            <a:r>
              <a:rPr lang="zh-CN" altLang="en-US" sz="3200" b="0" dirty="0" smtClean="0"/>
              <a:t>。</a:t>
            </a:r>
            <a:endParaRPr lang="en-US" altLang="zh-CN" sz="3200" b="0" dirty="0"/>
          </a:p>
          <a:p>
            <a:pPr>
              <a:lnSpc>
                <a:spcPct val="150000"/>
              </a:lnSpc>
              <a:buFont typeface="Wingdings" panose="05000000000000000000" pitchFamily="2" charset="2"/>
              <a:buChar char="u"/>
            </a:pPr>
            <a:endParaRPr lang="zh-CN" altLang="en-US" sz="3200" b="0" dirty="0"/>
          </a:p>
          <a:p>
            <a:pPr marL="0" indent="452438">
              <a:lnSpc>
                <a:spcPct val="150000"/>
              </a:lnSpc>
              <a:buFontTx/>
              <a:buNone/>
            </a:pPr>
            <a:r>
              <a:rPr lang="zh-CN" altLang="en-US" sz="3200" b="0" dirty="0">
                <a:hlinkClick r:id="rId2" action="ppaction://hlinkfile"/>
              </a:rPr>
              <a:t>例</a:t>
            </a:r>
            <a:r>
              <a:rPr lang="en-US" altLang="zh-CN" sz="3200" b="0" dirty="0">
                <a:hlinkClick r:id="rId2" action="ppaction://hlinkfile"/>
              </a:rPr>
              <a:t>4.7</a:t>
            </a:r>
            <a:r>
              <a:rPr lang="zh-CN" altLang="en-US" sz="3200" b="0" dirty="0">
                <a:hlinkClick r:id="rId2" action="ppaction://hlinkfile"/>
              </a:rPr>
              <a:t>简单派生类的构造函数和析构函数执行的</a:t>
            </a:r>
            <a:r>
              <a:rPr lang="zh-CN" altLang="en-US" sz="3200" b="0" dirty="0" smtClean="0">
                <a:hlinkClick r:id="rId2" action="ppaction://hlinkfile"/>
              </a:rPr>
              <a:t>顺序</a:t>
            </a:r>
            <a:endParaRPr lang="zh-CN" altLang="en-US" sz="3200" b="0" dirty="0"/>
          </a:p>
        </p:txBody>
      </p:sp>
    </p:spTree>
    <p:extLst>
      <p:ext uri="{BB962C8B-B14F-4D97-AF65-F5344CB8AC3E}">
        <p14:creationId xmlns:p14="http://schemas.microsoft.com/office/powerpoint/2010/main" val="1136519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8531">
                                            <p:txEl>
                                              <p:pRg st="3" end="3"/>
                                            </p:txEl>
                                          </p:spTgt>
                                        </p:tgtEl>
                                        <p:attrNameLst>
                                          <p:attrName>style.visibility</p:attrName>
                                        </p:attrNameLst>
                                      </p:cBhvr>
                                      <p:to>
                                        <p:strVal val="visible"/>
                                      </p:to>
                                    </p:set>
                                    <p:animEffect transition="in" filter="wipe(left)">
                                      <p:cBhvr>
                                        <p:cTn id="7" dur="500"/>
                                        <p:tgtEl>
                                          <p:spTgt spid="278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250825" y="1036987"/>
            <a:ext cx="8893175" cy="5811838"/>
          </a:xfrm>
        </p:spPr>
        <p:txBody>
          <a:bodyPr>
            <a:normAutofit lnSpcReduction="10000"/>
          </a:bodyPr>
          <a:lstStyle/>
          <a:p>
            <a:pPr>
              <a:lnSpc>
                <a:spcPct val="150000"/>
              </a:lnSpc>
              <a:buFontTx/>
              <a:buNone/>
            </a:pPr>
            <a:r>
              <a:rPr lang="en-US" altLang="zh-CN" sz="2800" dirty="0"/>
              <a:t> 3. </a:t>
            </a:r>
            <a:r>
              <a:rPr lang="zh-CN" altLang="en-US" sz="2800" b="1" dirty="0"/>
              <a:t>含有内嵌对象（子对象）的派生类的构造函数</a:t>
            </a:r>
          </a:p>
          <a:p>
            <a:pPr>
              <a:lnSpc>
                <a:spcPct val="150000"/>
              </a:lnSpc>
              <a:buFontTx/>
              <a:buNone/>
            </a:pPr>
            <a:r>
              <a:rPr lang="zh-CN" altLang="en-US" sz="2800" b="1" dirty="0">
                <a:solidFill>
                  <a:srgbClr val="000000"/>
                </a:solidFill>
              </a:rPr>
              <a:t>      其构造函数的</a:t>
            </a:r>
            <a:r>
              <a:rPr lang="zh-CN" altLang="en-US" sz="2800" b="1" dirty="0">
                <a:solidFill>
                  <a:srgbClr val="C00000"/>
                </a:solidFill>
              </a:rPr>
              <a:t>一般形式</a:t>
            </a:r>
            <a:r>
              <a:rPr lang="zh-CN" altLang="en-US" sz="2800" b="1" dirty="0">
                <a:solidFill>
                  <a:srgbClr val="000000"/>
                </a:solidFill>
              </a:rPr>
              <a:t>为</a:t>
            </a:r>
            <a:r>
              <a:rPr lang="en-US" altLang="zh-CN" sz="2800" b="1" dirty="0">
                <a:solidFill>
                  <a:srgbClr val="000000"/>
                </a:solidFill>
              </a:rPr>
              <a:t>:         </a:t>
            </a:r>
          </a:p>
          <a:p>
            <a:pPr>
              <a:lnSpc>
                <a:spcPct val="150000"/>
              </a:lnSpc>
              <a:spcBef>
                <a:spcPct val="35000"/>
              </a:spcBef>
              <a:buFontTx/>
              <a:buNone/>
            </a:pPr>
            <a:r>
              <a:rPr lang="zh-CN" altLang="en-US" sz="2800" b="1" dirty="0">
                <a:solidFill>
                  <a:srgbClr val="C00000"/>
                </a:solidFill>
              </a:rPr>
              <a:t>派生类名</a:t>
            </a:r>
            <a:r>
              <a:rPr lang="en-US" altLang="zh-CN" sz="2800" b="1" dirty="0">
                <a:solidFill>
                  <a:srgbClr val="C00000"/>
                </a:solidFill>
              </a:rPr>
              <a:t>(</a:t>
            </a:r>
            <a:r>
              <a:rPr lang="zh-CN" altLang="en-US" sz="2800" b="1" dirty="0" smtClean="0">
                <a:solidFill>
                  <a:srgbClr val="C00000"/>
                </a:solidFill>
              </a:rPr>
              <a:t>参数总表</a:t>
            </a:r>
            <a:r>
              <a:rPr lang="en-US" altLang="zh-CN" sz="2800" b="1" dirty="0" smtClean="0">
                <a:solidFill>
                  <a:srgbClr val="C00000"/>
                </a:solidFill>
              </a:rPr>
              <a:t>)</a:t>
            </a:r>
            <a:r>
              <a:rPr lang="en-US" altLang="zh-CN" sz="2800" dirty="0" smtClean="0">
                <a:solidFill>
                  <a:srgbClr val="3333FF"/>
                </a:solidFill>
              </a:rPr>
              <a:t>:[</a:t>
            </a:r>
            <a:r>
              <a:rPr lang="zh-CN" altLang="en-US" sz="2800" dirty="0" smtClean="0">
                <a:solidFill>
                  <a:srgbClr val="C00000"/>
                </a:solidFill>
              </a:rPr>
              <a:t>继承</a:t>
            </a:r>
            <a:r>
              <a:rPr lang="zh-CN" altLang="en-US" sz="2800" dirty="0">
                <a:solidFill>
                  <a:srgbClr val="C00000"/>
                </a:solidFill>
              </a:rPr>
              <a:t>方式</a:t>
            </a:r>
            <a:r>
              <a:rPr lang="en-US" altLang="zh-CN" sz="2800" dirty="0">
                <a:solidFill>
                  <a:srgbClr val="0070C0"/>
                </a:solidFill>
              </a:rPr>
              <a:t>]</a:t>
            </a:r>
            <a:r>
              <a:rPr lang="zh-CN" altLang="en-US" sz="2800" b="1" dirty="0" smtClean="0">
                <a:solidFill>
                  <a:srgbClr val="C00000"/>
                </a:solidFill>
              </a:rPr>
              <a:t>基</a:t>
            </a:r>
            <a:r>
              <a:rPr lang="zh-CN" altLang="en-US" sz="2800" b="1" dirty="0">
                <a:solidFill>
                  <a:srgbClr val="C00000"/>
                </a:solidFill>
              </a:rPr>
              <a:t>类名</a:t>
            </a:r>
            <a:r>
              <a:rPr lang="en-US" altLang="zh-CN" sz="2800" b="1" dirty="0">
                <a:solidFill>
                  <a:srgbClr val="C00000"/>
                </a:solidFill>
              </a:rPr>
              <a:t>(</a:t>
            </a:r>
            <a:r>
              <a:rPr lang="zh-CN" altLang="en-US" sz="2800" b="1" dirty="0">
                <a:solidFill>
                  <a:srgbClr val="C00000"/>
                </a:solidFill>
              </a:rPr>
              <a:t>参数表</a:t>
            </a:r>
            <a:r>
              <a:rPr lang="en-US" altLang="zh-CN" sz="2800" b="1" dirty="0">
                <a:solidFill>
                  <a:srgbClr val="C00000"/>
                </a:solidFill>
              </a:rPr>
              <a:t>1),</a:t>
            </a:r>
          </a:p>
          <a:p>
            <a:pPr>
              <a:lnSpc>
                <a:spcPct val="150000"/>
              </a:lnSpc>
              <a:spcBef>
                <a:spcPct val="35000"/>
              </a:spcBef>
              <a:buFontTx/>
              <a:buNone/>
            </a:pPr>
            <a:r>
              <a:rPr lang="en-US" altLang="zh-CN" sz="2800" b="1" dirty="0">
                <a:solidFill>
                  <a:srgbClr val="C00000"/>
                </a:solidFill>
              </a:rPr>
              <a:t>   </a:t>
            </a:r>
            <a:r>
              <a:rPr lang="zh-CN" altLang="en-US" sz="2800" b="1" dirty="0">
                <a:solidFill>
                  <a:srgbClr val="C00000"/>
                </a:solidFill>
              </a:rPr>
              <a:t>内嵌对象名</a:t>
            </a:r>
            <a:r>
              <a:rPr lang="en-US" altLang="zh-CN" sz="2800" b="1" dirty="0">
                <a:solidFill>
                  <a:srgbClr val="C00000"/>
                </a:solidFill>
              </a:rPr>
              <a:t>1(</a:t>
            </a:r>
            <a:r>
              <a:rPr lang="zh-CN" altLang="en-US" sz="2800" b="1" dirty="0">
                <a:solidFill>
                  <a:srgbClr val="C00000"/>
                </a:solidFill>
              </a:rPr>
              <a:t>内嵌对象参数表</a:t>
            </a:r>
            <a:r>
              <a:rPr lang="en-US" altLang="zh-CN" sz="2800" b="1" dirty="0">
                <a:solidFill>
                  <a:srgbClr val="C00000"/>
                </a:solidFill>
              </a:rPr>
              <a:t>1),…,</a:t>
            </a:r>
          </a:p>
          <a:p>
            <a:pPr>
              <a:spcBef>
                <a:spcPct val="35000"/>
              </a:spcBef>
              <a:buFontTx/>
              <a:buNone/>
            </a:pPr>
            <a:r>
              <a:rPr lang="en-US" altLang="zh-CN" sz="2800" b="1" dirty="0">
                <a:solidFill>
                  <a:srgbClr val="C00000"/>
                </a:solidFill>
              </a:rPr>
              <a:t>   </a:t>
            </a:r>
            <a:r>
              <a:rPr lang="zh-CN" altLang="en-US" sz="2800" b="1" dirty="0">
                <a:solidFill>
                  <a:srgbClr val="C00000"/>
                </a:solidFill>
              </a:rPr>
              <a:t>内嵌对象名</a:t>
            </a:r>
            <a:r>
              <a:rPr lang="en-US" altLang="zh-CN" sz="2800" b="1" dirty="0">
                <a:solidFill>
                  <a:srgbClr val="C00000"/>
                </a:solidFill>
              </a:rPr>
              <a:t>n(</a:t>
            </a:r>
            <a:r>
              <a:rPr lang="zh-CN" altLang="en-US" sz="2800" b="1" dirty="0">
                <a:solidFill>
                  <a:srgbClr val="C00000"/>
                </a:solidFill>
              </a:rPr>
              <a:t>内嵌对象参数表</a:t>
            </a:r>
            <a:r>
              <a:rPr lang="en-US" altLang="zh-CN" sz="2800" b="1" dirty="0">
                <a:solidFill>
                  <a:srgbClr val="C00000"/>
                </a:solidFill>
              </a:rPr>
              <a:t>n)</a:t>
            </a:r>
          </a:p>
          <a:p>
            <a:pPr>
              <a:lnSpc>
                <a:spcPct val="150000"/>
              </a:lnSpc>
              <a:spcBef>
                <a:spcPct val="35000"/>
              </a:spcBef>
              <a:buFontTx/>
              <a:buNone/>
            </a:pPr>
            <a:r>
              <a:rPr lang="en-US" altLang="zh-CN" sz="2800" b="1" dirty="0">
                <a:solidFill>
                  <a:srgbClr val="C00000"/>
                </a:solidFill>
              </a:rPr>
              <a:t>   {</a:t>
            </a:r>
          </a:p>
          <a:p>
            <a:pPr>
              <a:lnSpc>
                <a:spcPct val="150000"/>
              </a:lnSpc>
              <a:spcBef>
                <a:spcPct val="35000"/>
              </a:spcBef>
              <a:buFontTx/>
              <a:buNone/>
            </a:pPr>
            <a:r>
              <a:rPr lang="en-US" altLang="zh-CN" sz="2800" b="1" dirty="0">
                <a:solidFill>
                  <a:srgbClr val="C00000"/>
                </a:solidFill>
              </a:rPr>
              <a:t>     // </a:t>
            </a:r>
            <a:r>
              <a:rPr lang="zh-CN" altLang="en-US" sz="2800" b="1" dirty="0">
                <a:solidFill>
                  <a:srgbClr val="C00000"/>
                </a:solidFill>
              </a:rPr>
              <a:t>派生类新增成员的初始化语句</a:t>
            </a:r>
          </a:p>
          <a:p>
            <a:pPr>
              <a:lnSpc>
                <a:spcPct val="150000"/>
              </a:lnSpc>
              <a:spcBef>
                <a:spcPct val="35000"/>
              </a:spcBef>
              <a:buFontTx/>
              <a:buNone/>
            </a:pPr>
            <a:r>
              <a:rPr lang="zh-CN" altLang="en-US" sz="2800" b="1" dirty="0">
                <a:solidFill>
                  <a:srgbClr val="C00000"/>
                </a:solidFill>
              </a:rPr>
              <a:t>    </a:t>
            </a:r>
            <a:r>
              <a:rPr lang="en-US" altLang="zh-CN" sz="2800" b="1" dirty="0">
                <a:solidFill>
                  <a:srgbClr val="C00000"/>
                </a:solidFill>
              </a:rPr>
              <a:t>} </a:t>
            </a:r>
          </a:p>
        </p:txBody>
      </p:sp>
    </p:spTree>
    <p:extLst>
      <p:ext uri="{BB962C8B-B14F-4D97-AF65-F5344CB8AC3E}">
        <p14:creationId xmlns:p14="http://schemas.microsoft.com/office/powerpoint/2010/main" val="2183943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179512" y="1034045"/>
            <a:ext cx="8964488" cy="5811837"/>
          </a:xfrm>
        </p:spPr>
        <p:txBody>
          <a:bodyPr/>
          <a:lstStyle/>
          <a:p>
            <a:pPr>
              <a:lnSpc>
                <a:spcPct val="150000"/>
              </a:lnSpc>
            </a:pPr>
            <a:r>
              <a:rPr lang="zh-CN" altLang="en-US" b="1" dirty="0" smtClean="0">
                <a:solidFill>
                  <a:srgbClr val="000000"/>
                </a:solidFill>
              </a:rPr>
              <a:t>在</a:t>
            </a:r>
            <a:r>
              <a:rPr lang="zh-CN" altLang="en-US" b="1" dirty="0">
                <a:solidFill>
                  <a:srgbClr val="6600CC"/>
                </a:solidFill>
              </a:rPr>
              <a:t>定义派生类对象时</a:t>
            </a:r>
            <a:r>
              <a:rPr lang="en-US" altLang="zh-CN" b="1" dirty="0">
                <a:solidFill>
                  <a:srgbClr val="000000"/>
                </a:solidFill>
              </a:rPr>
              <a:t>,</a:t>
            </a:r>
            <a:r>
              <a:rPr lang="zh-CN" altLang="en-US" b="1" dirty="0">
                <a:solidFill>
                  <a:srgbClr val="6600CC"/>
                </a:solidFill>
              </a:rPr>
              <a:t>构造函数</a:t>
            </a:r>
            <a:r>
              <a:rPr lang="zh-CN" altLang="en-US" b="1" dirty="0" smtClean="0">
                <a:solidFill>
                  <a:srgbClr val="6600CC"/>
                </a:solidFill>
              </a:rPr>
              <a:t>的行</a:t>
            </a:r>
            <a:r>
              <a:rPr lang="zh-CN" altLang="en-US" b="1" dirty="0">
                <a:solidFill>
                  <a:srgbClr val="6600CC"/>
                </a:solidFill>
              </a:rPr>
              <a:t>顺序如下</a:t>
            </a:r>
            <a:r>
              <a:rPr lang="en-US" altLang="zh-CN" b="1" dirty="0">
                <a:solidFill>
                  <a:srgbClr val="6600CC"/>
                </a:solidFill>
              </a:rPr>
              <a:t>:</a:t>
            </a:r>
          </a:p>
          <a:p>
            <a:pPr>
              <a:lnSpc>
                <a:spcPct val="150000"/>
              </a:lnSpc>
              <a:buFont typeface="Wingdings" panose="05000000000000000000" pitchFamily="2" charset="2"/>
              <a:buChar char="ü"/>
            </a:pPr>
            <a:r>
              <a:rPr lang="zh-CN" altLang="en-US" b="0" dirty="0" smtClean="0">
                <a:solidFill>
                  <a:srgbClr val="C00000"/>
                </a:solidFill>
                <a:latin typeface="楷体_GB2312" pitchFamily="49" charset="-122"/>
                <a:ea typeface="楷体_GB2312" pitchFamily="49" charset="-122"/>
              </a:rPr>
              <a:t>调用</a:t>
            </a:r>
            <a:r>
              <a:rPr lang="zh-CN" altLang="en-US" b="0" dirty="0">
                <a:solidFill>
                  <a:srgbClr val="C00000"/>
                </a:solidFill>
                <a:latin typeface="楷体_GB2312" pitchFamily="49" charset="-122"/>
                <a:ea typeface="楷体_GB2312" pitchFamily="49" charset="-122"/>
              </a:rPr>
              <a:t>基类的构造函数</a:t>
            </a:r>
            <a:r>
              <a:rPr lang="en-US" altLang="zh-CN" b="0" dirty="0">
                <a:solidFill>
                  <a:srgbClr val="C00000"/>
                </a:solidFill>
                <a:latin typeface="楷体_GB2312" pitchFamily="49" charset="-122"/>
                <a:ea typeface="楷体_GB2312" pitchFamily="49" charset="-122"/>
              </a:rPr>
              <a:t>;</a:t>
            </a:r>
          </a:p>
          <a:p>
            <a:pPr>
              <a:lnSpc>
                <a:spcPct val="150000"/>
              </a:lnSpc>
              <a:buFont typeface="Wingdings" panose="05000000000000000000" pitchFamily="2" charset="2"/>
              <a:buChar char="ü"/>
            </a:pPr>
            <a:r>
              <a:rPr lang="zh-CN" altLang="en-US" b="0" dirty="0" smtClean="0">
                <a:solidFill>
                  <a:srgbClr val="C00000"/>
                </a:solidFill>
                <a:latin typeface="楷体_GB2312" pitchFamily="49" charset="-122"/>
                <a:ea typeface="楷体_GB2312" pitchFamily="49" charset="-122"/>
              </a:rPr>
              <a:t>调用内嵌对象成员的构造函数</a:t>
            </a:r>
            <a:r>
              <a:rPr lang="zh-CN" altLang="en-US" b="0" dirty="0" smtClean="0">
                <a:solidFill>
                  <a:srgbClr val="000000"/>
                </a:solidFill>
                <a:latin typeface="楷体_GB2312" pitchFamily="49" charset="-122"/>
                <a:ea typeface="楷体_GB2312" pitchFamily="49" charset="-122"/>
              </a:rPr>
              <a:t>（有多个对象成员时</a:t>
            </a:r>
            <a:r>
              <a:rPr lang="en-US" altLang="zh-CN" b="0" dirty="0" smtClean="0">
                <a:solidFill>
                  <a:srgbClr val="000000"/>
                </a:solidFill>
                <a:latin typeface="楷体_GB2312" pitchFamily="49" charset="-122"/>
                <a:ea typeface="楷体_GB2312" pitchFamily="49" charset="-122"/>
              </a:rPr>
              <a:t>,</a:t>
            </a:r>
            <a:r>
              <a:rPr lang="zh-CN" altLang="en-US" b="0" dirty="0" smtClean="0">
                <a:solidFill>
                  <a:srgbClr val="000000"/>
                </a:solidFill>
                <a:latin typeface="楷体_GB2312" pitchFamily="49" charset="-122"/>
                <a:ea typeface="楷体_GB2312" pitchFamily="49" charset="-122"/>
              </a:rPr>
              <a:t>调用顺序由它们在类中声明顺序确定）</a:t>
            </a:r>
            <a:r>
              <a:rPr lang="en-US" altLang="zh-CN" b="0" dirty="0" smtClean="0">
                <a:solidFill>
                  <a:srgbClr val="000000"/>
                </a:solidFill>
                <a:latin typeface="楷体_GB2312" pitchFamily="49" charset="-122"/>
                <a:ea typeface="楷体_GB2312" pitchFamily="49" charset="-122"/>
              </a:rPr>
              <a:t>;</a:t>
            </a:r>
          </a:p>
          <a:p>
            <a:pPr>
              <a:lnSpc>
                <a:spcPct val="150000"/>
              </a:lnSpc>
              <a:buFont typeface="Wingdings" panose="05000000000000000000" pitchFamily="2" charset="2"/>
              <a:buChar char="ü"/>
            </a:pPr>
            <a:r>
              <a:rPr lang="zh-CN" altLang="en-US" b="0" dirty="0" smtClean="0">
                <a:solidFill>
                  <a:srgbClr val="C00000"/>
                </a:solidFill>
                <a:latin typeface="楷体_GB2312" pitchFamily="49" charset="-122"/>
                <a:ea typeface="楷体_GB2312" pitchFamily="49" charset="-122"/>
              </a:rPr>
              <a:t>派生类的构造函数体中的内容</a:t>
            </a:r>
          </a:p>
          <a:p>
            <a:pPr>
              <a:lnSpc>
                <a:spcPct val="150000"/>
              </a:lnSpc>
            </a:pPr>
            <a:r>
              <a:rPr lang="zh-CN" altLang="en-US" b="1" dirty="0" smtClean="0">
                <a:solidFill>
                  <a:srgbClr val="6600CC"/>
                </a:solidFill>
              </a:rPr>
              <a:t>撤消</a:t>
            </a:r>
            <a:r>
              <a:rPr lang="zh-CN" altLang="en-US" b="1" dirty="0">
                <a:solidFill>
                  <a:srgbClr val="6600CC"/>
                </a:solidFill>
              </a:rPr>
              <a:t>对象时</a:t>
            </a:r>
            <a:r>
              <a:rPr lang="en-US" altLang="zh-CN" b="1" dirty="0">
                <a:solidFill>
                  <a:srgbClr val="000000"/>
                </a:solidFill>
              </a:rPr>
              <a:t>,</a:t>
            </a:r>
            <a:r>
              <a:rPr lang="zh-CN" altLang="en-US" b="1" dirty="0">
                <a:solidFill>
                  <a:srgbClr val="000000"/>
                </a:solidFill>
              </a:rPr>
              <a:t>析构函数的调用顺序与构造函数的</a:t>
            </a:r>
            <a:r>
              <a:rPr lang="zh-CN" altLang="en-US" b="1" dirty="0">
                <a:solidFill>
                  <a:srgbClr val="C00000"/>
                </a:solidFill>
              </a:rPr>
              <a:t>调用顺序正好相反</a:t>
            </a:r>
            <a:r>
              <a:rPr lang="zh-CN" altLang="en-US" b="1" dirty="0">
                <a:solidFill>
                  <a:srgbClr val="000000"/>
                </a:solidFill>
              </a:rPr>
              <a:t>。</a:t>
            </a:r>
            <a:r>
              <a:rPr lang="zh-CN" altLang="en-US" dirty="0"/>
              <a:t> </a:t>
            </a:r>
          </a:p>
        </p:txBody>
      </p:sp>
      <p:sp>
        <p:nvSpPr>
          <p:cNvPr id="3" name="矩形 2"/>
          <p:cNvSpPr/>
          <p:nvPr/>
        </p:nvSpPr>
        <p:spPr>
          <a:xfrm>
            <a:off x="395536" y="6194920"/>
            <a:ext cx="8352928" cy="400110"/>
          </a:xfrm>
          <a:prstGeom prst="rect">
            <a:avLst/>
          </a:prstGeom>
        </p:spPr>
        <p:txBody>
          <a:bodyPr wrap="square">
            <a:spAutoFit/>
          </a:bodyPr>
          <a:lstStyle/>
          <a:p>
            <a:pPr algn="just"/>
            <a:r>
              <a:rPr lang="zh-CN" altLang="en-US" sz="2000" b="1" dirty="0">
                <a:solidFill>
                  <a:srgbClr val="000000"/>
                </a:solidFill>
                <a:hlinkClick r:id="rId2" action="ppaction://hlinkfile"/>
              </a:rPr>
              <a:t>例</a:t>
            </a:r>
            <a:r>
              <a:rPr lang="en-US" altLang="zh-CN" sz="2000" b="1" dirty="0">
                <a:solidFill>
                  <a:srgbClr val="000000"/>
                </a:solidFill>
                <a:hlinkClick r:id="rId2" action="ppaction://hlinkfile"/>
              </a:rPr>
              <a:t>4.8 </a:t>
            </a:r>
            <a:r>
              <a:rPr lang="zh-CN" altLang="en-US" sz="2000" b="1" dirty="0">
                <a:solidFill>
                  <a:srgbClr val="000000"/>
                </a:solidFill>
                <a:hlinkClick r:id="rId2" action="ppaction://hlinkfile"/>
              </a:rPr>
              <a:t>内嵌对象成员时派生类的构造函数和析构函数执行顺序</a:t>
            </a:r>
            <a:endParaRPr lang="zh-CN" altLang="en-US" sz="2000" b="1" dirty="0">
              <a:solidFill>
                <a:srgbClr val="000000"/>
              </a:solidFill>
            </a:endParaRPr>
          </a:p>
        </p:txBody>
      </p:sp>
    </p:spTree>
    <p:extLst>
      <p:ext uri="{BB962C8B-B14F-4D97-AF65-F5344CB8AC3E}">
        <p14:creationId xmlns:p14="http://schemas.microsoft.com/office/powerpoint/2010/main" val="316485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50825" y="728737"/>
            <a:ext cx="8713788" cy="651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pPr>
            <a:r>
              <a:rPr lang="zh-CN" altLang="en-US" sz="3200" b="1" dirty="0" smtClean="0">
                <a:solidFill>
                  <a:srgbClr val="6600CC"/>
                </a:solidFill>
                <a:latin typeface="宋体" pitchFamily="2" charset="-122"/>
              </a:rPr>
              <a:t>说明</a:t>
            </a:r>
            <a:r>
              <a:rPr lang="zh-CN" altLang="en-US" sz="3200" b="1" dirty="0">
                <a:solidFill>
                  <a:srgbClr val="6600CC"/>
                </a:solidFill>
                <a:latin typeface="Times New Roman"/>
              </a:rPr>
              <a:t> </a:t>
            </a:r>
            <a:endParaRPr lang="zh-CN" altLang="en-US" sz="3200" b="1" dirty="0">
              <a:solidFill>
                <a:srgbClr val="6600CC"/>
              </a:solidFill>
              <a:latin typeface="宋体" pitchFamily="2" charset="-122"/>
            </a:endParaRPr>
          </a:p>
          <a:p>
            <a:pPr algn="just">
              <a:spcBef>
                <a:spcPct val="20000"/>
              </a:spcBef>
              <a:buSzPct val="85000"/>
              <a:buFontTx/>
              <a:buAutoNum type="arabicPeriod"/>
            </a:pPr>
            <a:r>
              <a:rPr lang="zh-CN" altLang="en-US" sz="3200" dirty="0">
                <a:solidFill>
                  <a:srgbClr val="000000"/>
                </a:solidFill>
                <a:latin typeface="宋体" pitchFamily="2" charset="-122"/>
              </a:rPr>
              <a:t>在派生类中含有多个内嵌对象成员时，调用内嵌对象成员的</a:t>
            </a:r>
            <a:r>
              <a:rPr lang="zh-CN" altLang="en-US" sz="3200" dirty="0">
                <a:solidFill>
                  <a:srgbClr val="3333FF"/>
                </a:solidFill>
                <a:latin typeface="宋体" pitchFamily="2" charset="-122"/>
              </a:rPr>
              <a:t>构造函数顺序</a:t>
            </a:r>
            <a:r>
              <a:rPr lang="zh-CN" altLang="en-US" sz="3200" dirty="0">
                <a:solidFill>
                  <a:srgbClr val="000000"/>
                </a:solidFill>
                <a:latin typeface="宋体" pitchFamily="2" charset="-122"/>
              </a:rPr>
              <a:t>由它们在类中的</a:t>
            </a:r>
            <a:r>
              <a:rPr lang="zh-CN" altLang="en-US" sz="3200" dirty="0">
                <a:solidFill>
                  <a:srgbClr val="3333FF"/>
                </a:solidFill>
                <a:latin typeface="宋体" pitchFamily="2" charset="-122"/>
              </a:rPr>
              <a:t>声明顺序决定</a:t>
            </a:r>
            <a:r>
              <a:rPr lang="zh-CN" altLang="en-US" sz="3200" dirty="0">
                <a:solidFill>
                  <a:srgbClr val="000000"/>
                </a:solidFill>
                <a:latin typeface="宋体" pitchFamily="2" charset="-122"/>
              </a:rPr>
              <a:t>。</a:t>
            </a:r>
          </a:p>
          <a:p>
            <a:pPr algn="just">
              <a:spcBef>
                <a:spcPct val="20000"/>
              </a:spcBef>
              <a:buSzPct val="85000"/>
            </a:pPr>
            <a:r>
              <a:rPr lang="zh-CN" altLang="en-US" sz="3200" b="1" dirty="0">
                <a:solidFill>
                  <a:srgbClr val="002060"/>
                </a:solidFill>
                <a:latin typeface="宋体" pitchFamily="2" charset="-122"/>
                <a:hlinkClick r:id="rId2" action="ppaction://hlinkfile"/>
              </a:rPr>
              <a:t>例</a:t>
            </a:r>
            <a:r>
              <a:rPr lang="en-US" altLang="zh-CN" sz="3200" b="1" dirty="0">
                <a:solidFill>
                  <a:srgbClr val="002060"/>
                </a:solidFill>
                <a:latin typeface="宋体" pitchFamily="2" charset="-122"/>
                <a:hlinkClick r:id="rId2" action="ppaction://hlinkfile"/>
              </a:rPr>
              <a:t>4.9 </a:t>
            </a:r>
            <a:r>
              <a:rPr lang="zh-CN" altLang="en-US" sz="3200" b="1" dirty="0">
                <a:solidFill>
                  <a:srgbClr val="002060"/>
                </a:solidFill>
                <a:latin typeface="宋体" pitchFamily="2" charset="-122"/>
                <a:hlinkClick r:id="rId2" action="ppaction://hlinkfile"/>
              </a:rPr>
              <a:t>含有多个对象成员派生类构造函数</a:t>
            </a:r>
            <a:r>
              <a:rPr lang="zh-CN" altLang="en-US" sz="3200" b="1" dirty="0" smtClean="0">
                <a:solidFill>
                  <a:srgbClr val="002060"/>
                </a:solidFill>
                <a:latin typeface="宋体" pitchFamily="2" charset="-122"/>
                <a:hlinkClick r:id="rId2" action="ppaction://hlinkfile"/>
              </a:rPr>
              <a:t>执行顺序</a:t>
            </a:r>
            <a:endParaRPr lang="en-US" altLang="zh-CN" sz="3200" b="1" dirty="0" smtClean="0">
              <a:solidFill>
                <a:srgbClr val="002060"/>
              </a:solidFill>
              <a:latin typeface="宋体" pitchFamily="2" charset="-122"/>
            </a:endParaRPr>
          </a:p>
          <a:p>
            <a:pPr algn="just">
              <a:spcBef>
                <a:spcPct val="20000"/>
              </a:spcBef>
              <a:buSzPct val="85000"/>
            </a:pPr>
            <a:endParaRPr lang="zh-CN" altLang="en-US" sz="3200" dirty="0">
              <a:solidFill>
                <a:srgbClr val="002060"/>
              </a:solidFill>
              <a:latin typeface="宋体" pitchFamily="2" charset="-122"/>
            </a:endParaRPr>
          </a:p>
          <a:p>
            <a:pPr algn="just">
              <a:spcBef>
                <a:spcPct val="20000"/>
              </a:spcBef>
              <a:buSzPct val="85000"/>
              <a:buFontTx/>
              <a:buAutoNum type="arabicPeriod" startAt="2"/>
            </a:pPr>
            <a:r>
              <a:rPr lang="zh-CN" altLang="en-US" sz="3200" dirty="0">
                <a:solidFill>
                  <a:srgbClr val="000000"/>
                </a:solidFill>
                <a:latin typeface="宋体" pitchFamily="2" charset="-122"/>
              </a:rPr>
              <a:t>如果派生类的基类也是一个派生类</a:t>
            </a:r>
            <a:r>
              <a:rPr lang="en-US" altLang="zh-CN" sz="3200" dirty="0">
                <a:solidFill>
                  <a:srgbClr val="000000"/>
                </a:solidFill>
                <a:latin typeface="宋体" pitchFamily="2" charset="-122"/>
              </a:rPr>
              <a:t>, </a:t>
            </a:r>
            <a:r>
              <a:rPr lang="zh-CN" altLang="en-US" sz="3200" dirty="0">
                <a:solidFill>
                  <a:srgbClr val="000000"/>
                </a:solidFill>
                <a:latin typeface="宋体" pitchFamily="2" charset="-122"/>
              </a:rPr>
              <a:t>每个派生类</a:t>
            </a:r>
            <a:r>
              <a:rPr lang="zh-CN" altLang="en-US" sz="3200" dirty="0">
                <a:solidFill>
                  <a:srgbClr val="3333FF"/>
                </a:solidFill>
                <a:latin typeface="宋体" pitchFamily="2" charset="-122"/>
              </a:rPr>
              <a:t>只需要负责其直接基类的构造</a:t>
            </a:r>
            <a:r>
              <a:rPr lang="en-US" altLang="zh-CN" sz="3200" dirty="0">
                <a:solidFill>
                  <a:srgbClr val="000000"/>
                </a:solidFill>
                <a:latin typeface="宋体" pitchFamily="2" charset="-122"/>
              </a:rPr>
              <a:t>,</a:t>
            </a:r>
            <a:r>
              <a:rPr lang="zh-CN" altLang="en-US" sz="3200" dirty="0">
                <a:solidFill>
                  <a:srgbClr val="000000"/>
                </a:solidFill>
                <a:latin typeface="宋体" pitchFamily="2" charset="-122"/>
              </a:rPr>
              <a:t>依此类推上溯</a:t>
            </a:r>
            <a:r>
              <a:rPr lang="en-US" altLang="zh-CN" sz="3200" dirty="0">
                <a:solidFill>
                  <a:srgbClr val="000000"/>
                </a:solidFill>
                <a:latin typeface="宋体" pitchFamily="2" charset="-122"/>
              </a:rPr>
              <a:t>.</a:t>
            </a:r>
          </a:p>
          <a:p>
            <a:pPr algn="just">
              <a:spcBef>
                <a:spcPct val="20000"/>
              </a:spcBef>
              <a:buSzPct val="85000"/>
            </a:pPr>
            <a:endParaRPr lang="en-US" altLang="zh-CN" sz="3200" b="1" dirty="0">
              <a:solidFill>
                <a:srgbClr val="000000"/>
              </a:solidFill>
              <a:latin typeface="宋体" pitchFamily="2" charset="-122"/>
            </a:endParaRPr>
          </a:p>
        </p:txBody>
      </p:sp>
    </p:spTree>
    <p:extLst>
      <p:ext uri="{BB962C8B-B14F-4D97-AF65-F5344CB8AC3E}">
        <p14:creationId xmlns:p14="http://schemas.microsoft.com/office/powerpoint/2010/main" val="3207782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00000" y="908720"/>
            <a:ext cx="77724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b="1" dirty="0">
                <a:solidFill>
                  <a:srgbClr val="002060"/>
                </a:solidFill>
              </a:rPr>
              <a:t>4.3.1  </a:t>
            </a:r>
            <a:r>
              <a:rPr lang="zh-CN" altLang="en-US" sz="3200" b="1" dirty="0">
                <a:solidFill>
                  <a:srgbClr val="002060"/>
                </a:solidFill>
              </a:rPr>
              <a:t>同名成员</a:t>
            </a:r>
          </a:p>
        </p:txBody>
      </p:sp>
      <p:sp>
        <p:nvSpPr>
          <p:cNvPr id="72707" name="Rectangle 3"/>
          <p:cNvSpPr>
            <a:spLocks noChangeArrowheads="1"/>
          </p:cNvSpPr>
          <p:nvPr/>
        </p:nvSpPr>
        <p:spPr bwMode="auto">
          <a:xfrm>
            <a:off x="392281" y="2060848"/>
            <a:ext cx="8431212" cy="471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19138">
              <a:defRPr kumimoji="1" sz="2400">
                <a:solidFill>
                  <a:schemeClr val="tx1"/>
                </a:solidFill>
                <a:latin typeface="Times New Roman" pitchFamily="18" charset="0"/>
                <a:ea typeface="宋体" pitchFamily="2" charset="-122"/>
              </a:defRPr>
            </a:lvl1pPr>
            <a:lvl2pPr marL="1354138" indent="-455613">
              <a:defRPr kumimoji="1" sz="2400">
                <a:solidFill>
                  <a:schemeClr val="tx1"/>
                </a:solidFill>
                <a:latin typeface="Times New Roman" pitchFamily="18" charset="0"/>
                <a:ea typeface="宋体" pitchFamily="2" charset="-122"/>
              </a:defRPr>
            </a:lvl2pPr>
            <a:lvl3pPr marL="1762125" indent="-228600">
              <a:defRPr kumimoji="1" sz="2400">
                <a:solidFill>
                  <a:schemeClr val="tx1"/>
                </a:solidFill>
                <a:latin typeface="Times New Roman" pitchFamily="18" charset="0"/>
                <a:ea typeface="宋体" pitchFamily="2" charset="-122"/>
              </a:defRPr>
            </a:lvl3pPr>
            <a:lvl4pPr marL="2170113" indent="-228600">
              <a:defRPr kumimoji="1" sz="2400">
                <a:solidFill>
                  <a:schemeClr val="tx1"/>
                </a:solidFill>
                <a:latin typeface="Times New Roman" pitchFamily="18" charset="0"/>
                <a:ea typeface="宋体" pitchFamily="2" charset="-122"/>
              </a:defRPr>
            </a:lvl4pPr>
            <a:lvl5pPr marL="2578100" indent="-228600">
              <a:defRPr kumimoji="1" sz="2400">
                <a:solidFill>
                  <a:schemeClr val="tx1"/>
                </a:solidFill>
                <a:latin typeface="Times New Roman" pitchFamily="18" charset="0"/>
                <a:ea typeface="宋体" pitchFamily="2" charset="-122"/>
              </a:defRPr>
            </a:lvl5pPr>
            <a:lvl6pPr marL="3035300" indent="-228600" fontAlgn="base">
              <a:spcBef>
                <a:spcPct val="0"/>
              </a:spcBef>
              <a:spcAft>
                <a:spcPct val="0"/>
              </a:spcAft>
              <a:defRPr kumimoji="1" sz="2400">
                <a:solidFill>
                  <a:schemeClr val="tx1"/>
                </a:solidFill>
                <a:latin typeface="Times New Roman" pitchFamily="18" charset="0"/>
                <a:ea typeface="宋体" pitchFamily="2" charset="-122"/>
              </a:defRPr>
            </a:lvl6pPr>
            <a:lvl7pPr marL="34925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949700" indent="-228600" fontAlgn="base">
              <a:spcBef>
                <a:spcPct val="0"/>
              </a:spcBef>
              <a:spcAft>
                <a:spcPct val="0"/>
              </a:spcAft>
              <a:defRPr kumimoji="1" sz="2400">
                <a:solidFill>
                  <a:schemeClr val="tx1"/>
                </a:solidFill>
                <a:latin typeface="Times New Roman" pitchFamily="18" charset="0"/>
                <a:ea typeface="宋体" pitchFamily="2" charset="-122"/>
              </a:defRPr>
            </a:lvl8pPr>
            <a:lvl9pPr marL="44069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gn="just">
              <a:lnSpc>
                <a:spcPct val="135000"/>
              </a:lnSpc>
              <a:spcBef>
                <a:spcPct val="20000"/>
              </a:spcBef>
              <a:buClr>
                <a:srgbClr val="A50021"/>
              </a:buClr>
              <a:buSzPct val="75000"/>
              <a:buFont typeface="Wingdings" panose="05000000000000000000" pitchFamily="2" charset="2"/>
              <a:buChar char="n"/>
            </a:pPr>
            <a:r>
              <a:rPr lang="en-US" altLang="zh-CN" sz="3200" dirty="0">
                <a:solidFill>
                  <a:srgbClr val="000000"/>
                </a:solidFill>
              </a:rPr>
              <a:t>C++</a:t>
            </a:r>
            <a:r>
              <a:rPr lang="zh-CN" altLang="en-US" sz="3200" dirty="0">
                <a:solidFill>
                  <a:srgbClr val="000000"/>
                </a:solidFill>
              </a:rPr>
              <a:t>允许</a:t>
            </a:r>
            <a:r>
              <a:rPr lang="zh-CN" altLang="en-US" sz="3200" u="sng" dirty="0">
                <a:solidFill>
                  <a:srgbClr val="000000"/>
                </a:solidFill>
              </a:rPr>
              <a:t>派生类成员</a:t>
            </a:r>
            <a:r>
              <a:rPr lang="zh-CN" altLang="en-US" sz="3200" dirty="0">
                <a:solidFill>
                  <a:srgbClr val="000000"/>
                </a:solidFill>
              </a:rPr>
              <a:t>与</a:t>
            </a:r>
            <a:r>
              <a:rPr lang="zh-CN" altLang="en-US" sz="3200" u="sng" dirty="0">
                <a:solidFill>
                  <a:srgbClr val="000000"/>
                </a:solidFill>
              </a:rPr>
              <a:t>基类成员</a:t>
            </a:r>
            <a:r>
              <a:rPr lang="zh-CN" altLang="en-US" sz="3200" dirty="0">
                <a:solidFill>
                  <a:srgbClr val="6600CC"/>
                </a:solidFill>
              </a:rPr>
              <a:t>同名字</a:t>
            </a:r>
            <a:r>
              <a:rPr lang="en-US" altLang="zh-CN" sz="3200" dirty="0">
                <a:solidFill>
                  <a:srgbClr val="000000"/>
                </a:solidFill>
              </a:rPr>
              <a:t>, </a:t>
            </a:r>
            <a:r>
              <a:rPr lang="zh-CN" altLang="en-US" sz="3200" dirty="0">
                <a:solidFill>
                  <a:srgbClr val="000000"/>
                </a:solidFill>
              </a:rPr>
              <a:t>称为派生类成员</a:t>
            </a:r>
            <a:r>
              <a:rPr lang="zh-CN" altLang="en-US" sz="3200" dirty="0">
                <a:solidFill>
                  <a:srgbClr val="6600CC"/>
                </a:solidFill>
              </a:rPr>
              <a:t>覆盖了</a:t>
            </a:r>
            <a:r>
              <a:rPr lang="zh-CN" altLang="en-US" sz="3200" dirty="0">
                <a:solidFill>
                  <a:srgbClr val="000000"/>
                </a:solidFill>
              </a:rPr>
              <a:t>基类的同名成员</a:t>
            </a:r>
            <a:r>
              <a:rPr lang="en-US" altLang="zh-CN" sz="3200" dirty="0">
                <a:solidFill>
                  <a:srgbClr val="000000"/>
                </a:solidFill>
              </a:rPr>
              <a:t>. </a:t>
            </a:r>
            <a:r>
              <a:rPr lang="zh-CN" altLang="en-US" sz="3200" dirty="0">
                <a:solidFill>
                  <a:srgbClr val="000000"/>
                </a:solidFill>
              </a:rPr>
              <a:t>在派生类中使用这个名字意味着访问在派生类中说明的成员</a:t>
            </a:r>
            <a:r>
              <a:rPr lang="en-US" altLang="zh-CN" sz="3200" dirty="0">
                <a:solidFill>
                  <a:srgbClr val="000000"/>
                </a:solidFill>
              </a:rPr>
              <a:t>. </a:t>
            </a:r>
          </a:p>
          <a:p>
            <a:pPr marL="457200" indent="-457200" algn="just">
              <a:lnSpc>
                <a:spcPct val="135000"/>
              </a:lnSpc>
              <a:spcBef>
                <a:spcPct val="20000"/>
              </a:spcBef>
              <a:buClr>
                <a:srgbClr val="A50021"/>
              </a:buClr>
              <a:buSzPct val="75000"/>
              <a:buFont typeface="Wingdings" panose="05000000000000000000" pitchFamily="2" charset="2"/>
              <a:buChar char="n"/>
            </a:pPr>
            <a:r>
              <a:rPr lang="zh-CN" altLang="en-US" sz="3200" u="sng" dirty="0">
                <a:solidFill>
                  <a:srgbClr val="000000"/>
                </a:solidFill>
              </a:rPr>
              <a:t>为了在</a:t>
            </a:r>
            <a:r>
              <a:rPr lang="zh-CN" altLang="en-US" sz="3200" dirty="0">
                <a:solidFill>
                  <a:srgbClr val="6600CC"/>
                </a:solidFill>
              </a:rPr>
              <a:t>派生类中使用基类的同名成员</a:t>
            </a:r>
            <a:r>
              <a:rPr lang="en-US" altLang="zh-CN" sz="3200" u="sng" dirty="0">
                <a:solidFill>
                  <a:srgbClr val="000000"/>
                </a:solidFill>
              </a:rPr>
              <a:t>, </a:t>
            </a:r>
            <a:r>
              <a:rPr lang="zh-CN" altLang="en-US" sz="3200" u="sng" dirty="0">
                <a:solidFill>
                  <a:srgbClr val="000000"/>
                </a:solidFill>
              </a:rPr>
              <a:t>必须在该成员</a:t>
            </a:r>
            <a:r>
              <a:rPr lang="zh-CN" altLang="en-US" sz="3200" dirty="0">
                <a:solidFill>
                  <a:srgbClr val="6600CC"/>
                </a:solidFill>
              </a:rPr>
              <a:t>名字前加上基类名和作用域标识符</a:t>
            </a:r>
            <a:r>
              <a:rPr lang="en-US" altLang="zh-CN" sz="3200" b="1" dirty="0">
                <a:solidFill>
                  <a:srgbClr val="000000"/>
                </a:solidFill>
              </a:rPr>
              <a:t>.</a:t>
            </a:r>
            <a:endParaRPr lang="en-US" altLang="zh-CN" sz="3200" b="1" dirty="0"/>
          </a:p>
        </p:txBody>
      </p:sp>
      <p:sp>
        <p:nvSpPr>
          <p:cNvPr id="7" name="Rectangle 2"/>
          <p:cNvSpPr txBox="1">
            <a:spLocks noChangeArrowheads="1"/>
          </p:cNvSpPr>
          <p:nvPr/>
        </p:nvSpPr>
        <p:spPr>
          <a:xfrm>
            <a:off x="179388" y="261714"/>
            <a:ext cx="8964612" cy="935038"/>
          </a:xfrm>
          <a:prstGeom prst="rect">
            <a:avLst/>
          </a:prstGeom>
        </p:spPr>
        <p:txBody>
          <a:bodyPr/>
          <a:lstStyle>
            <a:lvl1pPr algn="l" rtl="0" eaLnBrk="0" fontAlgn="base" hangingPunct="0">
              <a:spcBef>
                <a:spcPct val="0"/>
              </a:spcBef>
              <a:spcAft>
                <a:spcPct val="0"/>
              </a:spcAft>
              <a:defRPr kumimoji="1" sz="3200" b="1">
                <a:solidFill>
                  <a:srgbClr val="002060"/>
                </a:solidFill>
                <a:latin typeface="+mj-lt"/>
                <a:ea typeface="+mj-ea"/>
                <a:cs typeface="+mj-cs"/>
              </a:defRPr>
            </a:lvl1pPr>
            <a:lvl2pPr algn="l" rtl="0" eaLnBrk="0" fontAlgn="base" hangingPunct="0">
              <a:spcBef>
                <a:spcPct val="0"/>
              </a:spcBef>
              <a:spcAft>
                <a:spcPct val="0"/>
              </a:spcAft>
              <a:defRPr kumimoji="1" sz="3200" b="1">
                <a:solidFill>
                  <a:srgbClr val="002060"/>
                </a:solidFill>
                <a:latin typeface="Times New Roman" charset="0"/>
                <a:ea typeface="宋体" pitchFamily="2" charset="-122"/>
              </a:defRPr>
            </a:lvl2pPr>
            <a:lvl3pPr algn="l" rtl="0" eaLnBrk="0" fontAlgn="base" hangingPunct="0">
              <a:spcBef>
                <a:spcPct val="0"/>
              </a:spcBef>
              <a:spcAft>
                <a:spcPct val="0"/>
              </a:spcAft>
              <a:defRPr kumimoji="1" sz="3200" b="1">
                <a:solidFill>
                  <a:srgbClr val="002060"/>
                </a:solidFill>
                <a:latin typeface="Times New Roman" charset="0"/>
                <a:ea typeface="宋体" pitchFamily="2" charset="-122"/>
              </a:defRPr>
            </a:lvl3pPr>
            <a:lvl4pPr algn="l" rtl="0" eaLnBrk="0" fontAlgn="base" hangingPunct="0">
              <a:spcBef>
                <a:spcPct val="0"/>
              </a:spcBef>
              <a:spcAft>
                <a:spcPct val="0"/>
              </a:spcAft>
              <a:defRPr kumimoji="1" sz="3200" b="1">
                <a:solidFill>
                  <a:srgbClr val="002060"/>
                </a:solidFill>
                <a:latin typeface="Times New Roman" charset="0"/>
                <a:ea typeface="宋体" pitchFamily="2" charset="-122"/>
              </a:defRPr>
            </a:lvl4pPr>
            <a:lvl5pPr algn="l" rtl="0" eaLnBrk="0" fontAlgn="base" hangingPunct="0">
              <a:spcBef>
                <a:spcPct val="0"/>
              </a:spcBef>
              <a:spcAft>
                <a:spcPct val="0"/>
              </a:spcAft>
              <a:defRPr kumimoji="1" sz="3200" b="1">
                <a:solidFill>
                  <a:srgbClr val="002060"/>
                </a:solidFill>
                <a:latin typeface="Times New Roman" charset="0"/>
                <a:ea typeface="宋体" pitchFamily="2" charset="-122"/>
              </a:defRPr>
            </a:lvl5pPr>
            <a:lvl6pPr marL="457200" algn="l" rtl="0" fontAlgn="base">
              <a:spcBef>
                <a:spcPct val="0"/>
              </a:spcBef>
              <a:spcAft>
                <a:spcPct val="0"/>
              </a:spcAft>
              <a:defRPr kumimoji="1" sz="4400">
                <a:solidFill>
                  <a:schemeClr val="tx2"/>
                </a:solidFill>
                <a:latin typeface="Times New Roman" charset="0"/>
                <a:ea typeface="宋体" pitchFamily="2" charset="-122"/>
              </a:defRPr>
            </a:lvl6pPr>
            <a:lvl7pPr marL="914400" algn="l" rtl="0" fontAlgn="base">
              <a:spcBef>
                <a:spcPct val="0"/>
              </a:spcBef>
              <a:spcAft>
                <a:spcPct val="0"/>
              </a:spcAft>
              <a:defRPr kumimoji="1" sz="4400">
                <a:solidFill>
                  <a:schemeClr val="tx2"/>
                </a:solidFill>
                <a:latin typeface="Times New Roman" charset="0"/>
                <a:ea typeface="宋体" pitchFamily="2" charset="-122"/>
              </a:defRPr>
            </a:lvl7pPr>
            <a:lvl8pPr marL="1371600" algn="l" rtl="0" fontAlgn="base">
              <a:spcBef>
                <a:spcPct val="0"/>
              </a:spcBef>
              <a:spcAft>
                <a:spcPct val="0"/>
              </a:spcAft>
              <a:defRPr kumimoji="1" sz="4400">
                <a:solidFill>
                  <a:schemeClr val="tx2"/>
                </a:solidFill>
                <a:latin typeface="Times New Roman" charset="0"/>
                <a:ea typeface="宋体" pitchFamily="2" charset="-122"/>
              </a:defRPr>
            </a:lvl8pPr>
            <a:lvl9pPr marL="1828800" algn="l" rtl="0" fontAlgn="base">
              <a:spcBef>
                <a:spcPct val="0"/>
              </a:spcBef>
              <a:spcAft>
                <a:spcPct val="0"/>
              </a:spcAft>
              <a:defRPr kumimoji="1" sz="4400">
                <a:solidFill>
                  <a:schemeClr val="tx2"/>
                </a:solidFill>
                <a:latin typeface="Times New Roman" charset="0"/>
                <a:ea typeface="宋体" pitchFamily="2" charset="-122"/>
              </a:defRPr>
            </a:lvl9pPr>
          </a:lstStyle>
          <a:p>
            <a:r>
              <a:rPr lang="en-US" altLang="zh-CN" sz="3000" kern="0" dirty="0" smtClean="0">
                <a:solidFill>
                  <a:srgbClr val="C00000"/>
                </a:solidFill>
              </a:rPr>
              <a:t>4.3 </a:t>
            </a:r>
            <a:r>
              <a:rPr lang="zh-CN" altLang="en-US" sz="3000" kern="0" dirty="0" smtClean="0">
                <a:solidFill>
                  <a:srgbClr val="C00000"/>
                </a:solidFill>
              </a:rPr>
              <a:t>调整基类成员在派生类中的访问属性的其他方法</a:t>
            </a:r>
            <a:endParaRPr lang="zh-CN" altLang="en-US" sz="3000" kern="0" dirty="0">
              <a:solidFill>
                <a:srgbClr val="C00000"/>
              </a:solidFill>
            </a:endParaRPr>
          </a:p>
        </p:txBody>
      </p:sp>
    </p:spTree>
    <p:extLst>
      <p:ext uri="{BB962C8B-B14F-4D97-AF65-F5344CB8AC3E}">
        <p14:creationId xmlns:p14="http://schemas.microsoft.com/office/powerpoint/2010/main" val="27586252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ChangeArrowheads="1"/>
          </p:cNvSpPr>
          <p:nvPr/>
        </p:nvSpPr>
        <p:spPr bwMode="auto">
          <a:xfrm>
            <a:off x="250825" y="188913"/>
            <a:ext cx="8569325" cy="6555641"/>
          </a:xfrm>
          <a:prstGeom prst="rect">
            <a:avLst/>
          </a:prstGeom>
          <a:solidFill>
            <a:schemeClr val="accent2">
              <a:lumMod val="20000"/>
              <a:lumOff val="80000"/>
            </a:schemeClr>
          </a:solidFill>
          <a:ln>
            <a:noFill/>
          </a:ln>
          <a:effectLst/>
          <a:extLst/>
        </p:spPr>
        <p:txBody>
          <a:bodyPr>
            <a:spAutoFit/>
          </a:bodyPr>
          <a:lstStyle/>
          <a:p>
            <a:pPr algn="just"/>
            <a:r>
              <a:rPr lang="zh-CN" altLang="en-US" sz="2800" b="1" dirty="0" smtClean="0">
                <a:solidFill>
                  <a:srgbClr val="000000"/>
                </a:solidFill>
                <a:latin typeface="+mn-lt"/>
              </a:rPr>
              <a:t>例：    </a:t>
            </a:r>
            <a:r>
              <a:rPr lang="en-US" altLang="zh-CN" sz="2800" b="1" dirty="0" smtClean="0">
                <a:solidFill>
                  <a:srgbClr val="6600CC"/>
                </a:solidFill>
                <a:latin typeface="+mn-lt"/>
              </a:rPr>
              <a:t>class </a:t>
            </a:r>
            <a:r>
              <a:rPr lang="en-US" altLang="zh-CN" sz="2800" b="1" dirty="0">
                <a:solidFill>
                  <a:srgbClr val="6600CC"/>
                </a:solidFill>
                <a:latin typeface="+mn-lt"/>
              </a:rPr>
              <a:t>X</a:t>
            </a:r>
            <a:r>
              <a:rPr lang="en-US" altLang="zh-CN" sz="2800" b="1" dirty="0">
                <a:solidFill>
                  <a:srgbClr val="000000"/>
                </a:solidFill>
                <a:latin typeface="+mn-lt"/>
              </a:rPr>
              <a:t> {</a:t>
            </a:r>
          </a:p>
          <a:p>
            <a:pPr eaLnBrk="0" hangingPunct="0"/>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a:solidFill>
                  <a:srgbClr val="000000"/>
                </a:solidFill>
                <a:latin typeface="+mn-lt"/>
              </a:rPr>
              <a:t>public:   </a:t>
            </a:r>
            <a:endParaRPr lang="en-US" altLang="zh-CN" sz="2800" b="1" dirty="0" smtClean="0">
              <a:solidFill>
                <a:srgbClr val="000000"/>
              </a:solidFill>
              <a:latin typeface="+mn-lt"/>
            </a:endParaRPr>
          </a:p>
          <a:p>
            <a:pPr eaLnBrk="0" hangingPunct="0"/>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err="1" smtClean="0">
                <a:solidFill>
                  <a:srgbClr val="CC0000"/>
                </a:solidFill>
                <a:latin typeface="+mn-lt"/>
              </a:rPr>
              <a:t>int</a:t>
            </a:r>
            <a:r>
              <a:rPr lang="en-US" altLang="zh-CN" sz="2800" b="1" dirty="0" smtClean="0">
                <a:solidFill>
                  <a:srgbClr val="CC0000"/>
                </a:solidFill>
                <a:latin typeface="+mn-lt"/>
              </a:rPr>
              <a:t> </a:t>
            </a:r>
            <a:r>
              <a:rPr lang="en-US" altLang="zh-CN" sz="2800" b="1" dirty="0">
                <a:solidFill>
                  <a:srgbClr val="CC0000"/>
                </a:solidFill>
                <a:latin typeface="+mn-lt"/>
              </a:rPr>
              <a:t>f( ); </a:t>
            </a:r>
          </a:p>
          <a:p>
            <a:pPr eaLnBrk="0" hangingPunct="0"/>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a:solidFill>
                  <a:srgbClr val="000000"/>
                </a:solidFill>
                <a:latin typeface="+mn-lt"/>
              </a:rPr>
              <a:t>};</a:t>
            </a:r>
          </a:p>
          <a:p>
            <a:pPr algn="just" eaLnBrk="0" hangingPunct="0"/>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smtClean="0">
                <a:solidFill>
                  <a:srgbClr val="6600CC"/>
                </a:solidFill>
                <a:latin typeface="+mn-lt"/>
              </a:rPr>
              <a:t>class </a:t>
            </a:r>
            <a:r>
              <a:rPr lang="en-US" altLang="zh-CN" sz="2800" b="1" dirty="0">
                <a:solidFill>
                  <a:srgbClr val="6600CC"/>
                </a:solidFill>
                <a:latin typeface="+mn-lt"/>
              </a:rPr>
              <a:t>Y : public X</a:t>
            </a:r>
            <a:r>
              <a:rPr lang="en-US" altLang="zh-CN" sz="2800" b="1" dirty="0">
                <a:solidFill>
                  <a:srgbClr val="000000"/>
                </a:solidFill>
                <a:latin typeface="+mn-lt"/>
              </a:rPr>
              <a:t> {</a:t>
            </a:r>
          </a:p>
          <a:p>
            <a:pPr algn="just" eaLnBrk="0" hangingPunct="0"/>
            <a:r>
              <a:rPr lang="en-US" altLang="zh-CN" sz="2800" b="1" dirty="0">
                <a:solidFill>
                  <a:srgbClr val="000000"/>
                </a:solidFill>
                <a:latin typeface="+mn-lt"/>
              </a:rPr>
              <a:t>          </a:t>
            </a:r>
            <a:r>
              <a:rPr lang="en-US" altLang="zh-CN" sz="2800" b="1" dirty="0" smtClean="0">
                <a:solidFill>
                  <a:srgbClr val="000000"/>
                </a:solidFill>
                <a:latin typeface="+mn-lt"/>
              </a:rPr>
              <a:t>   public</a:t>
            </a:r>
            <a:r>
              <a:rPr lang="en-US" altLang="zh-CN" sz="2800" b="1" dirty="0">
                <a:solidFill>
                  <a:srgbClr val="000000"/>
                </a:solidFill>
                <a:latin typeface="+mn-lt"/>
              </a:rPr>
              <a:t>:	</a:t>
            </a:r>
          </a:p>
          <a:p>
            <a:pPr algn="just" eaLnBrk="0" hangingPunct="0"/>
            <a:r>
              <a:rPr lang="en-US" altLang="zh-CN" sz="2800" b="1" dirty="0">
                <a:solidFill>
                  <a:srgbClr val="FF9900"/>
                </a:solidFill>
                <a:latin typeface="+mn-lt"/>
              </a:rPr>
              <a:t>                </a:t>
            </a:r>
            <a:r>
              <a:rPr lang="en-US" altLang="zh-CN" sz="2800" b="1" dirty="0" smtClean="0">
                <a:solidFill>
                  <a:srgbClr val="FF9900"/>
                </a:solidFill>
                <a:latin typeface="+mn-lt"/>
              </a:rPr>
              <a:t>    </a:t>
            </a:r>
            <a:r>
              <a:rPr lang="en-US" altLang="zh-CN" sz="2800" b="1" dirty="0" err="1">
                <a:solidFill>
                  <a:srgbClr val="CC0000"/>
                </a:solidFill>
                <a:latin typeface="+mn-lt"/>
              </a:rPr>
              <a:t>int</a:t>
            </a:r>
            <a:r>
              <a:rPr lang="en-US" altLang="zh-CN" sz="2800" b="1" dirty="0">
                <a:solidFill>
                  <a:srgbClr val="CC0000"/>
                </a:solidFill>
                <a:latin typeface="+mn-lt"/>
              </a:rPr>
              <a:t> f( );</a:t>
            </a:r>
          </a:p>
          <a:p>
            <a:pPr algn="just" eaLnBrk="0" hangingPunct="0"/>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err="1">
                <a:solidFill>
                  <a:srgbClr val="000000"/>
                </a:solidFill>
                <a:latin typeface="+mn-lt"/>
              </a:rPr>
              <a:t>int</a:t>
            </a:r>
            <a:r>
              <a:rPr lang="en-US" altLang="zh-CN" sz="2800" b="1" dirty="0">
                <a:solidFill>
                  <a:srgbClr val="000000"/>
                </a:solidFill>
                <a:latin typeface="+mn-lt"/>
              </a:rPr>
              <a:t> g( );  </a:t>
            </a:r>
          </a:p>
          <a:p>
            <a:pPr algn="just" eaLnBrk="0" hangingPunct="0"/>
            <a:r>
              <a:rPr lang="en-US" altLang="zh-CN" sz="2800" b="1" dirty="0">
                <a:solidFill>
                  <a:srgbClr val="000000"/>
                </a:solidFill>
                <a:latin typeface="+mn-lt"/>
              </a:rPr>
              <a:t>       </a:t>
            </a:r>
            <a:r>
              <a:rPr lang="en-US" altLang="zh-CN" sz="2800" b="1" dirty="0" smtClean="0">
                <a:solidFill>
                  <a:srgbClr val="000000"/>
                </a:solidFill>
                <a:latin typeface="+mn-lt"/>
              </a:rPr>
              <a:t>       };</a:t>
            </a:r>
            <a:endParaRPr lang="en-US" altLang="zh-CN" sz="2800" b="1" dirty="0">
              <a:solidFill>
                <a:srgbClr val="000000"/>
              </a:solidFill>
              <a:latin typeface="+mn-lt"/>
            </a:endParaRPr>
          </a:p>
          <a:p>
            <a:pPr algn="just" eaLnBrk="0" hangingPunct="0"/>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a:solidFill>
                  <a:srgbClr val="000000"/>
                </a:solidFill>
                <a:latin typeface="+mn-lt"/>
              </a:rPr>
              <a:t>void Y::g( ) { </a:t>
            </a:r>
            <a:r>
              <a:rPr lang="en-US" altLang="zh-CN" sz="2800" b="1" dirty="0">
                <a:solidFill>
                  <a:srgbClr val="CC0000"/>
                </a:solidFill>
                <a:latin typeface="+mn-lt"/>
              </a:rPr>
              <a:t>f( );</a:t>
            </a:r>
            <a:r>
              <a:rPr lang="en-US" altLang="zh-CN" sz="2800" b="1" dirty="0">
                <a:solidFill>
                  <a:srgbClr val="000000"/>
                </a:solidFill>
                <a:latin typeface="+mn-lt"/>
              </a:rPr>
              <a:t> } </a:t>
            </a:r>
            <a:r>
              <a:rPr lang="en-US" altLang="zh-CN" sz="2800" b="1" dirty="0" smtClean="0">
                <a:solidFill>
                  <a:srgbClr val="000000"/>
                </a:solidFill>
                <a:latin typeface="+mn-lt"/>
              </a:rPr>
              <a:t>  </a:t>
            </a:r>
            <a:r>
              <a:rPr lang="en-US" altLang="zh-CN" sz="2800" b="1" dirty="0" smtClean="0">
                <a:solidFill>
                  <a:srgbClr val="FF9900"/>
                </a:solidFill>
                <a:latin typeface="+mn-lt"/>
              </a:rPr>
              <a:t>//</a:t>
            </a:r>
            <a:r>
              <a:rPr lang="zh-CN" altLang="en-US" sz="2800" b="1" dirty="0">
                <a:solidFill>
                  <a:srgbClr val="FF9900"/>
                </a:solidFill>
                <a:latin typeface="+mn-lt"/>
              </a:rPr>
              <a:t>访问函数 </a:t>
            </a:r>
            <a:r>
              <a:rPr lang="en-US" altLang="zh-CN" sz="2800" b="1" dirty="0">
                <a:solidFill>
                  <a:srgbClr val="FF9900"/>
                </a:solidFill>
                <a:latin typeface="+mn-lt"/>
              </a:rPr>
              <a:t>Y::f( )</a:t>
            </a:r>
          </a:p>
          <a:p>
            <a:pPr algn="just" eaLnBrk="0" hangingPunct="0"/>
            <a:r>
              <a:rPr lang="en-US" altLang="zh-CN" sz="2800" b="1" dirty="0">
                <a:solidFill>
                  <a:srgbClr val="6600CC"/>
                </a:solidFill>
                <a:latin typeface="+mn-lt"/>
              </a:rPr>
              <a:t>       </a:t>
            </a:r>
            <a:r>
              <a:rPr lang="en-US" altLang="zh-CN" sz="2800" b="1" dirty="0" smtClean="0">
                <a:solidFill>
                  <a:srgbClr val="6600CC"/>
                </a:solidFill>
                <a:latin typeface="+mn-lt"/>
              </a:rPr>
              <a:t>      void </a:t>
            </a:r>
            <a:r>
              <a:rPr lang="en-US" altLang="zh-CN" sz="2800" b="1" dirty="0">
                <a:solidFill>
                  <a:srgbClr val="6600CC"/>
                </a:solidFill>
                <a:latin typeface="+mn-lt"/>
              </a:rPr>
              <a:t>main</a:t>
            </a:r>
            <a:r>
              <a:rPr lang="en-US" altLang="zh-CN" sz="2800" b="1" dirty="0">
                <a:solidFill>
                  <a:srgbClr val="000000"/>
                </a:solidFill>
                <a:latin typeface="+mn-lt"/>
              </a:rPr>
              <a:t> (){ </a:t>
            </a:r>
          </a:p>
          <a:p>
            <a:pPr algn="just" eaLnBrk="0" hangingPunct="0"/>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a:solidFill>
                  <a:srgbClr val="000000"/>
                </a:solidFill>
                <a:latin typeface="+mn-lt"/>
              </a:rPr>
              <a:t>Y </a:t>
            </a:r>
            <a:r>
              <a:rPr lang="en-US" altLang="zh-CN" sz="2800" b="1" dirty="0" err="1">
                <a:solidFill>
                  <a:srgbClr val="000000"/>
                </a:solidFill>
                <a:latin typeface="+mn-lt"/>
              </a:rPr>
              <a:t>obj</a:t>
            </a:r>
            <a:r>
              <a:rPr lang="en-US" altLang="zh-CN" sz="2800" b="1" dirty="0">
                <a:solidFill>
                  <a:srgbClr val="000000"/>
                </a:solidFill>
                <a:latin typeface="+mn-lt"/>
              </a:rPr>
              <a:t>;</a:t>
            </a:r>
          </a:p>
          <a:p>
            <a:pPr algn="just" eaLnBrk="0" hangingPunct="0"/>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err="1" smtClean="0">
                <a:solidFill>
                  <a:srgbClr val="CC0000"/>
                </a:solidFill>
                <a:latin typeface="+mn-lt"/>
              </a:rPr>
              <a:t>obj.f</a:t>
            </a:r>
            <a:r>
              <a:rPr lang="en-US" altLang="zh-CN" sz="2800" b="1" dirty="0">
                <a:solidFill>
                  <a:srgbClr val="CC0000"/>
                </a:solidFill>
                <a:latin typeface="+mn-lt"/>
              </a:rPr>
              <a:t>( );</a:t>
            </a:r>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smtClean="0">
                <a:solidFill>
                  <a:srgbClr val="FF9900"/>
                </a:solidFill>
                <a:latin typeface="+mn-lt"/>
              </a:rPr>
              <a:t>//</a:t>
            </a:r>
            <a:r>
              <a:rPr lang="zh-CN" altLang="en-US" sz="2800" b="1" dirty="0">
                <a:solidFill>
                  <a:srgbClr val="FF9900"/>
                </a:solidFill>
                <a:latin typeface="+mn-lt"/>
              </a:rPr>
              <a:t>访问函数 </a:t>
            </a:r>
            <a:r>
              <a:rPr lang="en-US" altLang="zh-CN" sz="2800" b="1" dirty="0">
                <a:solidFill>
                  <a:srgbClr val="FF9900"/>
                </a:solidFill>
                <a:latin typeface="+mn-lt"/>
              </a:rPr>
              <a:t>Y::f( )</a:t>
            </a:r>
          </a:p>
          <a:p>
            <a:pPr algn="just" eaLnBrk="0" hangingPunct="0"/>
            <a:r>
              <a:rPr lang="en-US" altLang="zh-CN" sz="2800" b="1" dirty="0">
                <a:solidFill>
                  <a:srgbClr val="000000"/>
                </a:solidFill>
                <a:latin typeface="+mn-lt"/>
              </a:rPr>
              <a:t>            </a:t>
            </a:r>
            <a:r>
              <a:rPr lang="en-US" altLang="zh-CN" sz="2800" b="1" dirty="0" smtClean="0">
                <a:solidFill>
                  <a:srgbClr val="000000"/>
                </a:solidFill>
                <a:latin typeface="+mn-lt"/>
              </a:rPr>
              <a:t>       </a:t>
            </a:r>
            <a:r>
              <a:rPr lang="en-US" altLang="zh-CN" sz="2800" b="1" dirty="0" err="1" smtClean="0">
                <a:solidFill>
                  <a:srgbClr val="CC0000"/>
                </a:solidFill>
                <a:latin typeface="+mn-lt"/>
              </a:rPr>
              <a:t>obj.X</a:t>
            </a:r>
            <a:r>
              <a:rPr lang="en-US" altLang="zh-CN" sz="2800" b="1" dirty="0">
                <a:solidFill>
                  <a:srgbClr val="CC0000"/>
                </a:solidFill>
                <a:latin typeface="+mn-lt"/>
              </a:rPr>
              <a:t>::f( );</a:t>
            </a:r>
            <a:r>
              <a:rPr lang="en-US" altLang="zh-CN" sz="2800" b="1" dirty="0">
                <a:solidFill>
                  <a:srgbClr val="000000"/>
                </a:solidFill>
                <a:latin typeface="+mn-lt"/>
              </a:rPr>
              <a:t> </a:t>
            </a:r>
            <a:r>
              <a:rPr lang="en-US" altLang="zh-CN" sz="2800" b="1" dirty="0" smtClean="0">
                <a:solidFill>
                  <a:srgbClr val="FF9900"/>
                </a:solidFill>
                <a:latin typeface="+mn-lt"/>
              </a:rPr>
              <a:t>//</a:t>
            </a:r>
            <a:r>
              <a:rPr lang="zh-CN" altLang="en-US" sz="2800" b="1" dirty="0">
                <a:solidFill>
                  <a:srgbClr val="FF9900"/>
                </a:solidFill>
                <a:latin typeface="+mn-lt"/>
              </a:rPr>
              <a:t>访问函数 </a:t>
            </a:r>
            <a:r>
              <a:rPr lang="en-US" altLang="zh-CN" sz="2800" b="1" dirty="0">
                <a:solidFill>
                  <a:srgbClr val="FF9900"/>
                </a:solidFill>
                <a:latin typeface="+mn-lt"/>
              </a:rPr>
              <a:t>X::f( )</a:t>
            </a:r>
          </a:p>
          <a:p>
            <a:pPr algn="just" eaLnBrk="0" hangingPunct="0"/>
            <a:r>
              <a:rPr lang="en-US" altLang="zh-CN" sz="2800" b="1" dirty="0">
                <a:solidFill>
                  <a:srgbClr val="000000"/>
                </a:solidFill>
                <a:latin typeface="+mn-lt"/>
              </a:rPr>
              <a:t>       </a:t>
            </a:r>
            <a:r>
              <a:rPr lang="en-US" altLang="zh-CN" sz="2800" b="1" dirty="0" smtClean="0">
                <a:solidFill>
                  <a:srgbClr val="000000"/>
                </a:solidFill>
                <a:latin typeface="+mn-lt"/>
              </a:rPr>
              <a:t>       }     </a:t>
            </a:r>
            <a:endParaRPr lang="en-US" altLang="zh-CN" sz="2800" b="1" dirty="0">
              <a:solidFill>
                <a:srgbClr val="000000"/>
              </a:solidFill>
              <a:latin typeface="+mn-lt"/>
            </a:endParaRPr>
          </a:p>
        </p:txBody>
      </p:sp>
    </p:spTree>
    <p:extLst>
      <p:ext uri="{BB962C8B-B14F-4D97-AF65-F5344CB8AC3E}">
        <p14:creationId xmlns:p14="http://schemas.microsoft.com/office/powerpoint/2010/main" val="1247764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r>
              <a:rPr lang="zh-CN" altLang="en-US" sz="3200" dirty="0" smtClean="0">
                <a:solidFill>
                  <a:schemeClr val="accent5">
                    <a:lumMod val="50000"/>
                  </a:schemeClr>
                </a:solidFill>
              </a:rPr>
              <a:t>第</a:t>
            </a:r>
            <a:r>
              <a:rPr lang="en-US" altLang="zh-CN" sz="3200" dirty="0" smtClean="0">
                <a:solidFill>
                  <a:schemeClr val="accent5">
                    <a:lumMod val="50000"/>
                  </a:schemeClr>
                </a:solidFill>
              </a:rPr>
              <a:t>4</a:t>
            </a:r>
            <a:r>
              <a:rPr lang="zh-CN" altLang="en-US" sz="3200" dirty="0" smtClean="0">
                <a:solidFill>
                  <a:schemeClr val="accent5">
                    <a:lumMod val="50000"/>
                  </a:schemeClr>
                </a:solidFill>
              </a:rPr>
              <a:t>章  </a:t>
            </a:r>
            <a:r>
              <a:rPr lang="zh-CN" altLang="en-US" dirty="0">
                <a:solidFill>
                  <a:schemeClr val="accent5">
                    <a:lumMod val="50000"/>
                  </a:schemeClr>
                </a:solidFill>
              </a:rPr>
              <a:t>派生</a:t>
            </a:r>
            <a:r>
              <a:rPr lang="zh-CN" altLang="en-US" dirty="0" smtClean="0">
                <a:solidFill>
                  <a:schemeClr val="accent5">
                    <a:lumMod val="50000"/>
                  </a:schemeClr>
                </a:solidFill>
              </a:rPr>
              <a:t>类与继承</a:t>
            </a:r>
            <a:endParaRPr lang="zh-CN" altLang="en-US" sz="3200" dirty="0">
              <a:solidFill>
                <a:schemeClr val="accent5">
                  <a:lumMod val="50000"/>
                </a:schemeClr>
              </a:solidFill>
            </a:endParaRPr>
          </a:p>
        </p:txBody>
      </p:sp>
      <p:sp>
        <p:nvSpPr>
          <p:cNvPr id="2051" name="Rectangle 3"/>
          <p:cNvSpPr>
            <a:spLocks noGrp="1" noChangeArrowheads="1"/>
          </p:cNvSpPr>
          <p:nvPr>
            <p:ph sz="quarter" idx="4294967295"/>
          </p:nvPr>
        </p:nvSpPr>
        <p:spPr>
          <a:xfrm>
            <a:off x="539552" y="1124744"/>
            <a:ext cx="8136904" cy="4677568"/>
          </a:xfrm>
        </p:spPr>
        <p:txBody>
          <a:bodyPr>
            <a:noAutofit/>
          </a:bodyPr>
          <a:lstStyle/>
          <a:p>
            <a:pPr>
              <a:lnSpc>
                <a:spcPct val="115000"/>
              </a:lnSpc>
              <a:buFontTx/>
              <a:buNone/>
            </a:pPr>
            <a:r>
              <a:rPr lang="en-US" altLang="zh-CN" sz="3200" dirty="0">
                <a:solidFill>
                  <a:srgbClr val="0505BB"/>
                </a:solidFill>
              </a:rPr>
              <a:t>4.1 </a:t>
            </a:r>
            <a:r>
              <a:rPr lang="zh-CN" altLang="en-US" sz="3200" dirty="0">
                <a:solidFill>
                  <a:srgbClr val="0505BB"/>
                </a:solidFill>
              </a:rPr>
              <a:t>派生类的概念</a:t>
            </a:r>
          </a:p>
          <a:p>
            <a:pPr>
              <a:lnSpc>
                <a:spcPct val="115000"/>
              </a:lnSpc>
              <a:buFontTx/>
              <a:buNone/>
            </a:pPr>
            <a:r>
              <a:rPr lang="en-US" altLang="zh-CN" sz="3200" dirty="0">
                <a:solidFill>
                  <a:srgbClr val="0505BB"/>
                </a:solidFill>
              </a:rPr>
              <a:t>4.2 </a:t>
            </a:r>
            <a:r>
              <a:rPr lang="zh-CN" altLang="en-US" sz="3200" dirty="0">
                <a:solidFill>
                  <a:srgbClr val="0505BB"/>
                </a:solidFill>
              </a:rPr>
              <a:t>派生类的构造函数和析构函数</a:t>
            </a:r>
            <a:endParaRPr lang="en-US" altLang="zh-CN" sz="3200" dirty="0">
              <a:solidFill>
                <a:srgbClr val="0505BB"/>
              </a:solidFill>
            </a:endParaRPr>
          </a:p>
          <a:p>
            <a:pPr>
              <a:lnSpc>
                <a:spcPct val="115000"/>
              </a:lnSpc>
              <a:buFontTx/>
              <a:buNone/>
            </a:pPr>
            <a:r>
              <a:rPr lang="en-US" altLang="zh-CN" sz="3200" dirty="0">
                <a:solidFill>
                  <a:srgbClr val="0505BB"/>
                </a:solidFill>
              </a:rPr>
              <a:t>4.3 </a:t>
            </a:r>
            <a:r>
              <a:rPr lang="zh-CN" altLang="en-US" sz="3200" dirty="0">
                <a:solidFill>
                  <a:srgbClr val="0505BB"/>
                </a:solidFill>
              </a:rPr>
              <a:t>调整基类成员在派生类中的访问属性的其他方法</a:t>
            </a:r>
          </a:p>
          <a:p>
            <a:pPr>
              <a:lnSpc>
                <a:spcPct val="115000"/>
              </a:lnSpc>
              <a:buFontTx/>
              <a:buNone/>
            </a:pPr>
            <a:r>
              <a:rPr lang="en-US" altLang="zh-CN" sz="3200" dirty="0">
                <a:solidFill>
                  <a:srgbClr val="0505BB"/>
                </a:solidFill>
              </a:rPr>
              <a:t>4.4 </a:t>
            </a:r>
            <a:r>
              <a:rPr lang="zh-CN" altLang="en-US" sz="3200" dirty="0">
                <a:solidFill>
                  <a:srgbClr val="0505BB"/>
                </a:solidFill>
              </a:rPr>
              <a:t>多重继承</a:t>
            </a:r>
          </a:p>
          <a:p>
            <a:pPr>
              <a:lnSpc>
                <a:spcPct val="115000"/>
              </a:lnSpc>
              <a:buFontTx/>
              <a:buNone/>
            </a:pPr>
            <a:r>
              <a:rPr lang="en-US" altLang="zh-CN" sz="3200" dirty="0">
                <a:solidFill>
                  <a:srgbClr val="0505BB"/>
                </a:solidFill>
              </a:rPr>
              <a:t>4.5 </a:t>
            </a:r>
            <a:r>
              <a:rPr lang="zh-CN" altLang="en-US" sz="3200" dirty="0">
                <a:solidFill>
                  <a:srgbClr val="0505BB"/>
                </a:solidFill>
              </a:rPr>
              <a:t>基类与派生类对象之间的赋值兼容关系</a:t>
            </a:r>
          </a:p>
          <a:p>
            <a:pPr>
              <a:lnSpc>
                <a:spcPct val="115000"/>
              </a:lnSpc>
              <a:buFontTx/>
              <a:buNone/>
            </a:pPr>
            <a:r>
              <a:rPr lang="en-US" altLang="zh-CN" sz="3200" dirty="0">
                <a:solidFill>
                  <a:srgbClr val="0505BB"/>
                </a:solidFill>
              </a:rPr>
              <a:t>4.6 </a:t>
            </a:r>
            <a:r>
              <a:rPr lang="zh-CN" altLang="en-US" sz="3200" dirty="0">
                <a:solidFill>
                  <a:srgbClr val="0505BB"/>
                </a:solidFill>
              </a:rPr>
              <a:t>应用</a:t>
            </a:r>
            <a:r>
              <a:rPr lang="zh-CN" altLang="en-US" sz="3200" dirty="0" smtClean="0">
                <a:solidFill>
                  <a:srgbClr val="0505BB"/>
                </a:solidFill>
              </a:rPr>
              <a:t>举例</a:t>
            </a:r>
            <a:r>
              <a:rPr lang="en-US" altLang="zh-CN" sz="3200" dirty="0" smtClean="0">
                <a:solidFill>
                  <a:srgbClr val="0505BB"/>
                </a:solidFill>
                <a:latin typeface="+mn-ea"/>
              </a:rPr>
              <a:t> </a:t>
            </a:r>
            <a:endParaRPr lang="en-US" altLang="zh-CN" sz="3200" dirty="0">
              <a:solidFill>
                <a:srgbClr val="0505BB"/>
              </a:solidFill>
              <a:latin typeface="+mn-ea"/>
            </a:endParaRPr>
          </a:p>
        </p:txBody>
      </p:sp>
      <p:grpSp>
        <p:nvGrpSpPr>
          <p:cNvPr id="4" name="组合 3"/>
          <p:cNvGrpSpPr/>
          <p:nvPr/>
        </p:nvGrpSpPr>
        <p:grpSpPr>
          <a:xfrm>
            <a:off x="4137735" y="2950230"/>
            <a:ext cx="4192337" cy="3292030"/>
            <a:chOff x="4067944" y="3426455"/>
            <a:chExt cx="4192337" cy="3292030"/>
          </a:xfrm>
        </p:grpSpPr>
        <p:sp>
          <p:nvSpPr>
            <p:cNvPr id="5" name="椭圆 4"/>
            <p:cNvSpPr/>
            <p:nvPr/>
          </p:nvSpPr>
          <p:spPr bwMode="auto">
            <a:xfrm>
              <a:off x="4067944" y="6077061"/>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6" name="椭圆 5"/>
            <p:cNvSpPr/>
            <p:nvPr/>
          </p:nvSpPr>
          <p:spPr bwMode="auto">
            <a:xfrm>
              <a:off x="7668344" y="4527665"/>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7" name="椭圆 6"/>
            <p:cNvSpPr/>
            <p:nvPr/>
          </p:nvSpPr>
          <p:spPr bwMode="auto">
            <a:xfrm>
              <a:off x="6372200" y="5153158"/>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8" name="椭圆 7"/>
            <p:cNvSpPr/>
            <p:nvPr/>
          </p:nvSpPr>
          <p:spPr>
            <a:xfrm>
              <a:off x="5868144" y="5829416"/>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9" name="椭圆 8"/>
            <p:cNvSpPr/>
            <p:nvPr/>
          </p:nvSpPr>
          <p:spPr bwMode="auto">
            <a:xfrm>
              <a:off x="7203900" y="5398843"/>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sp>
          <p:nvSpPr>
            <p:cNvPr id="10" name="椭圆 9"/>
            <p:cNvSpPr/>
            <p:nvPr/>
          </p:nvSpPr>
          <p:spPr bwMode="auto">
            <a:xfrm>
              <a:off x="8123121" y="3426455"/>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pPr>
              <a:endParaRPr lang="en-US" dirty="0">
                <a:solidFill>
                  <a:prstClr val="white"/>
                </a:solidFill>
              </a:endParaRPr>
            </a:p>
          </p:txBody>
        </p:sp>
      </p:grpSp>
    </p:spTree>
    <p:extLst>
      <p:ext uri="{BB962C8B-B14F-4D97-AF65-F5344CB8AC3E}">
        <p14:creationId xmlns:p14="http://schemas.microsoft.com/office/powerpoint/2010/main" val="340022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179512" y="908720"/>
            <a:ext cx="8367712" cy="485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719138">
              <a:defRPr kumimoji="1" sz="2400">
                <a:solidFill>
                  <a:schemeClr val="tx1"/>
                </a:solidFill>
                <a:latin typeface="Times New Roman" pitchFamily="18" charset="0"/>
                <a:ea typeface="宋体" pitchFamily="2" charset="-122"/>
              </a:defRPr>
            </a:lvl1pPr>
            <a:lvl2pPr marL="1354138" indent="-455613">
              <a:defRPr kumimoji="1" sz="2400">
                <a:solidFill>
                  <a:schemeClr val="tx1"/>
                </a:solidFill>
                <a:latin typeface="Times New Roman" pitchFamily="18" charset="0"/>
                <a:ea typeface="宋体" pitchFamily="2" charset="-122"/>
              </a:defRPr>
            </a:lvl2pPr>
            <a:lvl3pPr marL="1762125" indent="-228600">
              <a:defRPr kumimoji="1" sz="2400">
                <a:solidFill>
                  <a:schemeClr val="tx1"/>
                </a:solidFill>
                <a:latin typeface="Times New Roman" pitchFamily="18" charset="0"/>
                <a:ea typeface="宋体" pitchFamily="2" charset="-122"/>
              </a:defRPr>
            </a:lvl3pPr>
            <a:lvl4pPr marL="2170113" indent="-228600">
              <a:defRPr kumimoji="1" sz="2400">
                <a:solidFill>
                  <a:schemeClr val="tx1"/>
                </a:solidFill>
                <a:latin typeface="Times New Roman" pitchFamily="18" charset="0"/>
                <a:ea typeface="宋体" pitchFamily="2" charset="-122"/>
              </a:defRPr>
            </a:lvl4pPr>
            <a:lvl5pPr marL="2578100" indent="-228600">
              <a:defRPr kumimoji="1" sz="2400">
                <a:solidFill>
                  <a:schemeClr val="tx1"/>
                </a:solidFill>
                <a:latin typeface="Times New Roman" pitchFamily="18" charset="0"/>
                <a:ea typeface="宋体" pitchFamily="2" charset="-122"/>
              </a:defRPr>
            </a:lvl5pPr>
            <a:lvl6pPr marL="3035300" indent="-228600" fontAlgn="base">
              <a:spcBef>
                <a:spcPct val="0"/>
              </a:spcBef>
              <a:spcAft>
                <a:spcPct val="0"/>
              </a:spcAft>
              <a:defRPr kumimoji="1" sz="2400">
                <a:solidFill>
                  <a:schemeClr val="tx1"/>
                </a:solidFill>
                <a:latin typeface="Times New Roman" pitchFamily="18" charset="0"/>
                <a:ea typeface="宋体" pitchFamily="2" charset="-122"/>
              </a:defRPr>
            </a:lvl6pPr>
            <a:lvl7pPr marL="34925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949700" indent="-228600" fontAlgn="base">
              <a:spcBef>
                <a:spcPct val="0"/>
              </a:spcBef>
              <a:spcAft>
                <a:spcPct val="0"/>
              </a:spcAft>
              <a:defRPr kumimoji="1" sz="2400">
                <a:solidFill>
                  <a:schemeClr val="tx1"/>
                </a:solidFill>
                <a:latin typeface="Times New Roman" pitchFamily="18" charset="0"/>
                <a:ea typeface="宋体" pitchFamily="2" charset="-122"/>
              </a:defRPr>
            </a:lvl8pPr>
            <a:lvl9pPr marL="44069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gn="just">
              <a:lnSpc>
                <a:spcPct val="200000"/>
              </a:lnSpc>
              <a:spcBef>
                <a:spcPct val="20000"/>
              </a:spcBef>
              <a:buClr>
                <a:srgbClr val="A50021"/>
              </a:buClr>
              <a:buSzPct val="75000"/>
              <a:buFont typeface="Wingdings" panose="05000000000000000000" pitchFamily="2" charset="2"/>
              <a:buChar char="n"/>
            </a:pPr>
            <a:r>
              <a:rPr lang="zh-CN" altLang="en-US" sz="3000" dirty="0">
                <a:solidFill>
                  <a:srgbClr val="000000"/>
                </a:solidFill>
              </a:rPr>
              <a:t>在</a:t>
            </a:r>
            <a:r>
              <a:rPr lang="zh-CN" altLang="en-US" sz="3000" u="sng" dirty="0">
                <a:solidFill>
                  <a:srgbClr val="000000"/>
                </a:solidFill>
              </a:rPr>
              <a:t>重新定义</a:t>
            </a:r>
            <a:r>
              <a:rPr lang="zh-CN" altLang="en-US" sz="3000" dirty="0">
                <a:solidFill>
                  <a:srgbClr val="000000"/>
                </a:solidFill>
              </a:rPr>
              <a:t>派生类的同名成员函数时</a:t>
            </a:r>
            <a:r>
              <a:rPr lang="en-US" altLang="zh-CN" sz="3000" dirty="0">
                <a:solidFill>
                  <a:srgbClr val="000000"/>
                </a:solidFill>
              </a:rPr>
              <a:t>, </a:t>
            </a:r>
            <a:r>
              <a:rPr lang="zh-CN" altLang="en-US" sz="3000" u="sng" dirty="0">
                <a:solidFill>
                  <a:srgbClr val="000000"/>
                </a:solidFill>
              </a:rPr>
              <a:t>可将基类中的原有成员函数的功能照搬过来</a:t>
            </a:r>
            <a:r>
              <a:rPr lang="en-US" altLang="zh-CN" sz="3000" dirty="0">
                <a:solidFill>
                  <a:srgbClr val="000000"/>
                </a:solidFill>
              </a:rPr>
              <a:t>, </a:t>
            </a:r>
            <a:r>
              <a:rPr lang="zh-CN" altLang="en-US" sz="3000" dirty="0">
                <a:solidFill>
                  <a:srgbClr val="000000"/>
                </a:solidFill>
              </a:rPr>
              <a:t>并可依据具体需求</a:t>
            </a:r>
            <a:r>
              <a:rPr lang="zh-CN" altLang="en-US" sz="3000" u="sng" dirty="0">
                <a:solidFill>
                  <a:srgbClr val="000000"/>
                </a:solidFill>
              </a:rPr>
              <a:t>做相应的修改或增添</a:t>
            </a:r>
            <a:r>
              <a:rPr lang="en-US" altLang="zh-CN" sz="3000" dirty="0">
                <a:solidFill>
                  <a:srgbClr val="000000"/>
                </a:solidFill>
              </a:rPr>
              <a:t>. </a:t>
            </a:r>
            <a:r>
              <a:rPr lang="zh-CN" altLang="en-US" sz="3000" dirty="0">
                <a:solidFill>
                  <a:srgbClr val="000000"/>
                </a:solidFill>
              </a:rPr>
              <a:t>这种方法是对基类成员改造的关键手段</a:t>
            </a:r>
            <a:r>
              <a:rPr lang="en-US" altLang="zh-CN" sz="3000" dirty="0">
                <a:solidFill>
                  <a:srgbClr val="000000"/>
                </a:solidFill>
              </a:rPr>
              <a:t>, </a:t>
            </a:r>
            <a:r>
              <a:rPr lang="zh-CN" altLang="en-US" sz="3000" dirty="0">
                <a:solidFill>
                  <a:srgbClr val="000000"/>
                </a:solidFill>
              </a:rPr>
              <a:t>是程序设计中经常使用的方法</a:t>
            </a:r>
            <a:r>
              <a:rPr lang="en-US" altLang="zh-CN" sz="3000" dirty="0" smtClean="0">
                <a:solidFill>
                  <a:srgbClr val="000000"/>
                </a:solidFill>
              </a:rPr>
              <a:t>.</a:t>
            </a:r>
          </a:p>
          <a:p>
            <a:pPr indent="0" algn="just">
              <a:lnSpc>
                <a:spcPct val="120000"/>
              </a:lnSpc>
              <a:spcBef>
                <a:spcPct val="20000"/>
              </a:spcBef>
              <a:buClr>
                <a:srgbClr val="A50021"/>
              </a:buClr>
              <a:buSzPct val="75000"/>
            </a:pPr>
            <a:r>
              <a:rPr lang="zh-CN" altLang="en-US" sz="3000" b="1" u="sng" dirty="0" smtClean="0">
                <a:solidFill>
                  <a:srgbClr val="000000"/>
                </a:solidFill>
                <a:hlinkClick r:id="rId2" action="ppaction://hlinkfile"/>
              </a:rPr>
              <a:t>例</a:t>
            </a:r>
            <a:r>
              <a:rPr lang="en-US" altLang="zh-CN" sz="3000" b="1" u="sng" dirty="0">
                <a:solidFill>
                  <a:srgbClr val="000000"/>
                </a:solidFill>
                <a:hlinkClick r:id="rId2" action="ppaction://hlinkfile"/>
              </a:rPr>
              <a:t>4.10  </a:t>
            </a:r>
            <a:r>
              <a:rPr lang="zh-CN" altLang="en-US" sz="3000" b="1" u="sng" dirty="0">
                <a:solidFill>
                  <a:srgbClr val="000000"/>
                </a:solidFill>
                <a:hlinkClick r:id="rId2" action="ppaction://hlinkfile"/>
              </a:rPr>
              <a:t>在派生类中重新定义同名的成员</a:t>
            </a:r>
            <a:endParaRPr lang="zh-CN" altLang="en-US" sz="3000" b="1" u="sng" dirty="0">
              <a:solidFill>
                <a:srgbClr val="000000"/>
              </a:solidFill>
            </a:endParaRPr>
          </a:p>
          <a:p>
            <a:pPr algn="just"/>
            <a:endParaRPr lang="en-US" altLang="zh-CN" sz="3000" b="1" u="sng" dirty="0">
              <a:solidFill>
                <a:srgbClr val="002060"/>
              </a:solidFill>
            </a:endParaRPr>
          </a:p>
        </p:txBody>
      </p:sp>
    </p:spTree>
    <p:extLst>
      <p:ext uri="{BB962C8B-B14F-4D97-AF65-F5344CB8AC3E}">
        <p14:creationId xmlns:p14="http://schemas.microsoft.com/office/powerpoint/2010/main" val="33929265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85328" y="836613"/>
            <a:ext cx="8305800" cy="219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Times New Roman" pitchFamily="18" charset="0"/>
                <a:ea typeface="宋体" pitchFamily="2" charset="-122"/>
              </a:defRPr>
            </a:lvl1pPr>
            <a:lvl2pPr marL="1027113" indent="-455613">
              <a:defRPr kumimoji="1" sz="2400">
                <a:solidFill>
                  <a:schemeClr val="tx1"/>
                </a:solidFill>
                <a:latin typeface="Times New Roman" pitchFamily="18" charset="0"/>
                <a:ea typeface="宋体" pitchFamily="2" charset="-122"/>
              </a:defRPr>
            </a:lvl2pPr>
            <a:lvl3pPr marL="1370013" indent="-228600">
              <a:defRPr kumimoji="1" sz="2400">
                <a:solidFill>
                  <a:schemeClr val="tx1"/>
                </a:solidFill>
                <a:latin typeface="Times New Roman" pitchFamily="18" charset="0"/>
                <a:ea typeface="宋体" pitchFamily="2" charset="-122"/>
              </a:defRPr>
            </a:lvl3pPr>
            <a:lvl4pPr marL="1712913"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25000"/>
              </a:lnSpc>
              <a:spcBef>
                <a:spcPct val="20000"/>
              </a:spcBef>
              <a:buClr>
                <a:srgbClr val="A50021"/>
              </a:buClr>
              <a:buSzPct val="75000"/>
              <a:buFont typeface="Wingdings" panose="05000000000000000000" pitchFamily="2" charset="2"/>
              <a:buChar char="n"/>
            </a:pPr>
            <a:r>
              <a:rPr lang="zh-CN" altLang="en-US" sz="2800" dirty="0" smtClean="0">
                <a:solidFill>
                  <a:srgbClr val="000000"/>
                </a:solidFill>
              </a:rPr>
              <a:t>对于</a:t>
            </a:r>
            <a:r>
              <a:rPr lang="zh-CN" altLang="en-US" sz="2800" dirty="0">
                <a:solidFill>
                  <a:srgbClr val="6600CC"/>
                </a:solidFill>
              </a:rPr>
              <a:t>私有</a:t>
            </a:r>
            <a:r>
              <a:rPr lang="zh-CN" altLang="en-US" sz="2800" dirty="0" smtClean="0">
                <a:solidFill>
                  <a:srgbClr val="6600CC"/>
                </a:solidFill>
              </a:rPr>
              <a:t>继承，</a:t>
            </a:r>
            <a:r>
              <a:rPr lang="zh-CN" altLang="en-US" sz="2800" u="sng" dirty="0" smtClean="0">
                <a:solidFill>
                  <a:srgbClr val="000000"/>
                </a:solidFill>
              </a:rPr>
              <a:t>基</a:t>
            </a:r>
            <a:r>
              <a:rPr lang="zh-CN" altLang="en-US" sz="2800" u="sng" dirty="0">
                <a:solidFill>
                  <a:srgbClr val="000000"/>
                </a:solidFill>
              </a:rPr>
              <a:t>类的公有成员变为派生类的私有</a:t>
            </a:r>
            <a:r>
              <a:rPr lang="zh-CN" altLang="en-US" sz="2800" u="sng" dirty="0" smtClean="0">
                <a:solidFill>
                  <a:srgbClr val="000000"/>
                </a:solidFill>
              </a:rPr>
              <a:t>成员。外界</a:t>
            </a:r>
            <a:r>
              <a:rPr lang="zh-CN" altLang="en-US" sz="2800" u="sng" dirty="0">
                <a:solidFill>
                  <a:srgbClr val="000000"/>
                </a:solidFill>
              </a:rPr>
              <a:t>不能</a:t>
            </a:r>
            <a:r>
              <a:rPr lang="zh-CN" altLang="en-US" sz="2800" dirty="0">
                <a:solidFill>
                  <a:srgbClr val="000000"/>
                </a:solidFill>
              </a:rPr>
              <a:t>利用派生类的对象</a:t>
            </a:r>
            <a:r>
              <a:rPr lang="zh-CN" altLang="en-US" sz="2800" u="sng" dirty="0">
                <a:solidFill>
                  <a:srgbClr val="000000"/>
                </a:solidFill>
              </a:rPr>
              <a:t>直接</a:t>
            </a:r>
            <a:r>
              <a:rPr lang="zh-CN" altLang="en-US" sz="2800" u="sng" dirty="0" smtClean="0">
                <a:solidFill>
                  <a:srgbClr val="000000"/>
                </a:solidFill>
              </a:rPr>
              <a:t>调用，</a:t>
            </a:r>
            <a:r>
              <a:rPr lang="zh-CN" altLang="en-US" sz="2800" dirty="0" smtClean="0">
                <a:solidFill>
                  <a:srgbClr val="000000"/>
                </a:solidFill>
              </a:rPr>
              <a:t>只能</a:t>
            </a:r>
            <a:r>
              <a:rPr lang="zh-CN" altLang="en-US" sz="2800" dirty="0">
                <a:solidFill>
                  <a:srgbClr val="000000"/>
                </a:solidFill>
              </a:rPr>
              <a:t>通过调用派生类的成员函数</a:t>
            </a:r>
            <a:r>
              <a:rPr lang="en-US" altLang="zh-CN" sz="2800" dirty="0">
                <a:solidFill>
                  <a:srgbClr val="000000"/>
                </a:solidFill>
              </a:rPr>
              <a:t>(</a:t>
            </a:r>
            <a:r>
              <a:rPr lang="zh-CN" altLang="en-US" sz="2800" dirty="0">
                <a:solidFill>
                  <a:srgbClr val="000000"/>
                </a:solidFill>
              </a:rPr>
              <a:t>内含调用基类成员函数的语句</a:t>
            </a:r>
            <a:r>
              <a:rPr lang="en-US" altLang="zh-CN" sz="2800" dirty="0">
                <a:solidFill>
                  <a:srgbClr val="000000"/>
                </a:solidFill>
              </a:rPr>
              <a:t>)</a:t>
            </a:r>
            <a:r>
              <a:rPr lang="zh-CN" altLang="en-US" sz="2800" dirty="0">
                <a:solidFill>
                  <a:srgbClr val="000000"/>
                </a:solidFill>
              </a:rPr>
              <a:t>来</a:t>
            </a:r>
            <a:r>
              <a:rPr lang="zh-CN" altLang="en-US" sz="2800" u="sng" dirty="0">
                <a:solidFill>
                  <a:srgbClr val="CC0000"/>
                </a:solidFill>
              </a:rPr>
              <a:t>间接调用</a:t>
            </a:r>
            <a:r>
              <a:rPr lang="zh-CN" altLang="en-US" sz="2800" dirty="0">
                <a:solidFill>
                  <a:srgbClr val="000000"/>
                </a:solidFill>
              </a:rPr>
              <a:t>。</a:t>
            </a:r>
            <a:endParaRPr lang="zh-CN" altLang="en-US" sz="2800" dirty="0"/>
          </a:p>
        </p:txBody>
      </p:sp>
      <p:sp>
        <p:nvSpPr>
          <p:cNvPr id="75779" name="Rectangle 3"/>
          <p:cNvSpPr>
            <a:spLocks noChangeArrowheads="1"/>
          </p:cNvSpPr>
          <p:nvPr/>
        </p:nvSpPr>
        <p:spPr bwMode="auto">
          <a:xfrm>
            <a:off x="285328" y="-27384"/>
            <a:ext cx="723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b="1" dirty="0">
                <a:solidFill>
                  <a:srgbClr val="002060"/>
                </a:solidFill>
              </a:rPr>
              <a:t>4.3.2  </a:t>
            </a:r>
            <a:r>
              <a:rPr lang="zh-CN" altLang="en-US" sz="3200" b="1" dirty="0">
                <a:solidFill>
                  <a:srgbClr val="002060"/>
                </a:solidFill>
              </a:rPr>
              <a:t>访问声明 </a:t>
            </a:r>
          </a:p>
        </p:txBody>
      </p:sp>
      <p:sp>
        <p:nvSpPr>
          <p:cNvPr id="75780" name="Text Box 4"/>
          <p:cNvSpPr txBox="1">
            <a:spLocks noChangeArrowheads="1"/>
          </p:cNvSpPr>
          <p:nvPr/>
        </p:nvSpPr>
        <p:spPr bwMode="auto">
          <a:xfrm>
            <a:off x="-17024" y="3245086"/>
            <a:ext cx="7315200" cy="398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en-US" altLang="zh-CN" sz="2800" b="1" dirty="0">
                <a:solidFill>
                  <a:srgbClr val="000000"/>
                </a:solidFill>
              </a:rPr>
              <a:t>      </a:t>
            </a:r>
            <a:r>
              <a:rPr lang="zh-CN" altLang="en-US" sz="2800" b="1" dirty="0">
                <a:solidFill>
                  <a:srgbClr val="000000"/>
                </a:solidFill>
                <a:hlinkClick r:id="rId2" action="ppaction://hlinkfile"/>
              </a:rPr>
              <a:t>例</a:t>
            </a:r>
            <a:r>
              <a:rPr lang="en-US" altLang="zh-CN" sz="2800" b="1" dirty="0">
                <a:solidFill>
                  <a:srgbClr val="000000"/>
                </a:solidFill>
                <a:hlinkClick r:id="rId2" action="ppaction://hlinkfile"/>
              </a:rPr>
              <a:t>4.11</a:t>
            </a:r>
            <a:r>
              <a:rPr lang="zh-CN" altLang="en-US" sz="2800" b="1" dirty="0">
                <a:solidFill>
                  <a:srgbClr val="000000"/>
                </a:solidFill>
                <a:hlinkClick r:id="rId2" action="ppaction://hlinkfile"/>
              </a:rPr>
              <a:t>访问声明引例      </a:t>
            </a:r>
            <a:endParaRPr lang="zh-CN" altLang="en-US" sz="2800" b="1" dirty="0">
              <a:solidFill>
                <a:srgbClr val="000000"/>
              </a:solidFill>
            </a:endParaRPr>
          </a:p>
        </p:txBody>
      </p:sp>
      <p:sp>
        <p:nvSpPr>
          <p:cNvPr id="75784" name="Text Box 8"/>
          <p:cNvSpPr txBox="1">
            <a:spLocks noChangeArrowheads="1"/>
          </p:cNvSpPr>
          <p:nvPr/>
        </p:nvSpPr>
        <p:spPr bwMode="auto">
          <a:xfrm>
            <a:off x="539750" y="3724811"/>
            <a:ext cx="7315200" cy="2720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pPr>
            <a:r>
              <a:rPr lang="en-US" altLang="zh-CN" sz="2800" b="1" dirty="0">
                <a:solidFill>
                  <a:srgbClr val="000000"/>
                </a:solidFill>
              </a:rPr>
              <a:t>                    ……  </a:t>
            </a:r>
            <a:r>
              <a:rPr lang="en-US" altLang="zh-CN" sz="2800" b="1" dirty="0" smtClean="0">
                <a:solidFill>
                  <a:srgbClr val="000000"/>
                </a:solidFill>
              </a:rPr>
              <a:t>  //</a:t>
            </a:r>
            <a:r>
              <a:rPr lang="en-US" altLang="zh-CN" sz="2800" b="1" dirty="0" smtClean="0">
                <a:solidFill>
                  <a:srgbClr val="6600CC"/>
                </a:solidFill>
              </a:rPr>
              <a:t>p160</a:t>
            </a:r>
            <a:endParaRPr lang="en-US" altLang="zh-CN" sz="2800" b="1" dirty="0">
              <a:solidFill>
                <a:srgbClr val="6600CC"/>
              </a:solidFill>
            </a:endParaRPr>
          </a:p>
          <a:p>
            <a:pPr>
              <a:lnSpc>
                <a:spcPct val="70000"/>
              </a:lnSpc>
              <a:spcBef>
                <a:spcPct val="20000"/>
              </a:spcBef>
            </a:pPr>
            <a:r>
              <a:rPr lang="en-US" altLang="zh-CN" sz="2800" b="1" dirty="0">
                <a:solidFill>
                  <a:srgbClr val="000000"/>
                </a:solidFill>
              </a:rPr>
              <a:t>                 class B: private A {</a:t>
            </a:r>
          </a:p>
          <a:p>
            <a:pPr>
              <a:lnSpc>
                <a:spcPct val="70000"/>
              </a:lnSpc>
              <a:spcBef>
                <a:spcPct val="20000"/>
              </a:spcBef>
            </a:pPr>
            <a:r>
              <a:rPr lang="en-US" altLang="zh-CN" sz="2800" b="1" dirty="0">
                <a:solidFill>
                  <a:srgbClr val="000000"/>
                </a:solidFill>
              </a:rPr>
              <a:t>                  public:</a:t>
            </a:r>
          </a:p>
          <a:p>
            <a:pPr>
              <a:lnSpc>
                <a:spcPct val="70000"/>
              </a:lnSpc>
              <a:spcBef>
                <a:spcPct val="20000"/>
              </a:spcBef>
            </a:pPr>
            <a:r>
              <a:rPr lang="en-US" altLang="zh-CN" sz="2800" b="1" dirty="0">
                <a:solidFill>
                  <a:srgbClr val="000000"/>
                </a:solidFill>
              </a:rPr>
              <a:t>                          B (</a:t>
            </a:r>
            <a:r>
              <a:rPr lang="en-US" altLang="zh-CN" sz="2800" b="1" dirty="0" err="1">
                <a:solidFill>
                  <a:srgbClr val="000000"/>
                </a:solidFill>
              </a:rPr>
              <a:t>int</a:t>
            </a:r>
            <a:r>
              <a:rPr lang="en-US" altLang="zh-CN" sz="2800" b="1" dirty="0">
                <a:solidFill>
                  <a:srgbClr val="000000"/>
                </a:solidFill>
              </a:rPr>
              <a:t> x1,int y1): A(x1) { y = y1;}</a:t>
            </a:r>
          </a:p>
          <a:p>
            <a:pPr>
              <a:lnSpc>
                <a:spcPct val="70000"/>
              </a:lnSpc>
              <a:spcBef>
                <a:spcPct val="20000"/>
              </a:spcBef>
            </a:pPr>
            <a:r>
              <a:rPr lang="en-US" altLang="zh-CN" sz="2800" b="1" dirty="0">
                <a:solidFill>
                  <a:srgbClr val="000000"/>
                </a:solidFill>
              </a:rPr>
              <a:t>                          </a:t>
            </a:r>
            <a:r>
              <a:rPr lang="en-US" altLang="zh-CN" sz="2800" b="1" dirty="0">
                <a:solidFill>
                  <a:srgbClr val="CC0000"/>
                </a:solidFill>
              </a:rPr>
              <a:t>void print2( </a:t>
            </a:r>
            <a:r>
              <a:rPr lang="en-US" altLang="zh-CN" sz="2800" b="1" dirty="0" smtClean="0">
                <a:solidFill>
                  <a:srgbClr val="CC0000"/>
                </a:solidFill>
              </a:rPr>
              <a:t>)</a:t>
            </a:r>
            <a:endParaRPr lang="en-US" altLang="zh-CN" sz="2800" b="1" dirty="0">
              <a:solidFill>
                <a:srgbClr val="6600CC"/>
              </a:solidFill>
            </a:endParaRPr>
          </a:p>
          <a:p>
            <a:pPr>
              <a:lnSpc>
                <a:spcPct val="70000"/>
              </a:lnSpc>
              <a:spcBef>
                <a:spcPct val="20000"/>
              </a:spcBef>
            </a:pPr>
            <a:r>
              <a:rPr lang="en-US" altLang="zh-CN" sz="2800" b="1" dirty="0">
                <a:solidFill>
                  <a:srgbClr val="000000"/>
                </a:solidFill>
              </a:rPr>
              <a:t>                          </a:t>
            </a:r>
            <a:r>
              <a:rPr lang="en-US" altLang="zh-CN" sz="2800" b="1" dirty="0">
                <a:solidFill>
                  <a:srgbClr val="CC0000"/>
                </a:solidFill>
              </a:rPr>
              <a:t>{ print ( );  }</a:t>
            </a:r>
            <a:r>
              <a:rPr lang="en-US" altLang="zh-CN" sz="2800" b="1" dirty="0">
                <a:solidFill>
                  <a:srgbClr val="000000"/>
                </a:solidFill>
              </a:rPr>
              <a:t> </a:t>
            </a:r>
          </a:p>
          <a:p>
            <a:pPr>
              <a:lnSpc>
                <a:spcPct val="70000"/>
              </a:lnSpc>
              <a:spcBef>
                <a:spcPct val="20000"/>
              </a:spcBef>
            </a:pPr>
            <a:r>
              <a:rPr lang="en-US" altLang="zh-CN" sz="2800" b="1" dirty="0">
                <a:solidFill>
                  <a:srgbClr val="000000"/>
                </a:solidFill>
              </a:rPr>
              <a:t>                            ……</a:t>
            </a:r>
          </a:p>
        </p:txBody>
      </p:sp>
      <p:sp>
        <p:nvSpPr>
          <p:cNvPr id="75785" name="Text Box 9"/>
          <p:cNvSpPr txBox="1">
            <a:spLocks noChangeArrowheads="1"/>
          </p:cNvSpPr>
          <p:nvPr/>
        </p:nvSpPr>
        <p:spPr bwMode="auto">
          <a:xfrm>
            <a:off x="2909491" y="5280636"/>
            <a:ext cx="2814637" cy="7406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pPr>
            <a:r>
              <a:rPr lang="en-US" altLang="zh-CN" sz="2600" b="1" dirty="0">
                <a:solidFill>
                  <a:srgbClr val="6600CC"/>
                </a:solidFill>
              </a:rPr>
              <a:t>void </a:t>
            </a:r>
            <a:r>
              <a:rPr lang="en-US" altLang="zh-CN" sz="2600" b="1" dirty="0" smtClean="0">
                <a:solidFill>
                  <a:srgbClr val="6600CC"/>
                </a:solidFill>
              </a:rPr>
              <a:t>print( </a:t>
            </a:r>
            <a:r>
              <a:rPr lang="en-US" altLang="zh-CN" sz="2600" b="1" dirty="0">
                <a:solidFill>
                  <a:srgbClr val="6600CC"/>
                </a:solidFill>
              </a:rPr>
              <a:t>) </a:t>
            </a:r>
          </a:p>
          <a:p>
            <a:pPr>
              <a:lnSpc>
                <a:spcPct val="70000"/>
              </a:lnSpc>
              <a:spcBef>
                <a:spcPct val="20000"/>
              </a:spcBef>
            </a:pPr>
            <a:r>
              <a:rPr lang="en-US" altLang="zh-CN" sz="2600" b="1" dirty="0">
                <a:solidFill>
                  <a:srgbClr val="6600CC"/>
                </a:solidFill>
              </a:rPr>
              <a:t>{ A::print ( );  }</a:t>
            </a:r>
            <a:r>
              <a:rPr lang="en-US" altLang="zh-CN" sz="2600" b="1" dirty="0">
                <a:solidFill>
                  <a:srgbClr val="000000"/>
                </a:solidFill>
              </a:rPr>
              <a:t>                   </a:t>
            </a:r>
          </a:p>
        </p:txBody>
      </p:sp>
    </p:spTree>
    <p:extLst>
      <p:ext uri="{BB962C8B-B14F-4D97-AF65-F5344CB8AC3E}">
        <p14:creationId xmlns:p14="http://schemas.microsoft.com/office/powerpoint/2010/main" val="3208424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5"/>
                                        </p:tgtEl>
                                        <p:attrNameLst>
                                          <p:attrName>style.visibility</p:attrName>
                                        </p:attrNameLst>
                                      </p:cBhvr>
                                      <p:to>
                                        <p:strVal val="visible"/>
                                      </p:to>
                                    </p:set>
                                    <p:animEffect transition="in" filter="wipe(left)">
                                      <p:cBhvr>
                                        <p:cTn id="7" dur="500"/>
                                        <p:tgtEl>
                                          <p:spTgt spid="7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23850" y="115888"/>
            <a:ext cx="836295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627063">
              <a:defRPr kumimoji="1" sz="2400">
                <a:solidFill>
                  <a:schemeClr val="tx1"/>
                </a:solidFill>
                <a:latin typeface="Times New Roman" pitchFamily="18" charset="0"/>
                <a:ea typeface="宋体" pitchFamily="2" charset="-122"/>
              </a:defRPr>
            </a:lvl1pPr>
            <a:lvl2pPr marL="1262063" indent="-455613">
              <a:defRPr kumimoji="1" sz="2400">
                <a:solidFill>
                  <a:schemeClr val="tx1"/>
                </a:solidFill>
                <a:latin typeface="Times New Roman" pitchFamily="18" charset="0"/>
                <a:ea typeface="宋体" pitchFamily="2" charset="-122"/>
              </a:defRPr>
            </a:lvl2pPr>
            <a:lvl3pPr marL="1670050" indent="-228600">
              <a:defRPr kumimoji="1" sz="2400">
                <a:solidFill>
                  <a:schemeClr val="tx1"/>
                </a:solidFill>
                <a:latin typeface="Times New Roman" pitchFamily="18" charset="0"/>
                <a:ea typeface="宋体" pitchFamily="2" charset="-122"/>
              </a:defRPr>
            </a:lvl3pPr>
            <a:lvl4pPr marL="2078038" indent="-228600">
              <a:defRPr kumimoji="1" sz="2400">
                <a:solidFill>
                  <a:schemeClr val="tx1"/>
                </a:solidFill>
                <a:latin typeface="Times New Roman" pitchFamily="18" charset="0"/>
                <a:ea typeface="宋体" pitchFamily="2" charset="-122"/>
              </a:defRPr>
            </a:lvl4pPr>
            <a:lvl5pPr marL="2486025" indent="-228600">
              <a:defRPr kumimoji="1" sz="2400">
                <a:solidFill>
                  <a:schemeClr val="tx1"/>
                </a:solidFill>
                <a:latin typeface="Times New Roman" pitchFamily="18" charset="0"/>
                <a:ea typeface="宋体" pitchFamily="2" charset="-122"/>
              </a:defRPr>
            </a:lvl5pPr>
            <a:lvl6pPr marL="2943225" indent="-228600" fontAlgn="base">
              <a:spcBef>
                <a:spcPct val="0"/>
              </a:spcBef>
              <a:spcAft>
                <a:spcPct val="0"/>
              </a:spcAft>
              <a:defRPr kumimoji="1" sz="2400">
                <a:solidFill>
                  <a:schemeClr val="tx1"/>
                </a:solidFill>
                <a:latin typeface="Times New Roman" pitchFamily="18" charset="0"/>
                <a:ea typeface="宋体" pitchFamily="2" charset="-122"/>
              </a:defRPr>
            </a:lvl6pPr>
            <a:lvl7pPr marL="3400425" indent="-228600" fontAlgn="base">
              <a:spcBef>
                <a:spcPct val="0"/>
              </a:spcBef>
              <a:spcAft>
                <a:spcPct val="0"/>
              </a:spcAft>
              <a:defRPr kumimoji="1" sz="2400">
                <a:solidFill>
                  <a:schemeClr val="tx1"/>
                </a:solidFill>
                <a:latin typeface="Times New Roman" pitchFamily="18" charset="0"/>
                <a:ea typeface="宋体" pitchFamily="2" charset="-122"/>
              </a:defRPr>
            </a:lvl7pPr>
            <a:lvl8pPr marL="3857625" indent="-228600" fontAlgn="base">
              <a:spcBef>
                <a:spcPct val="0"/>
              </a:spcBef>
              <a:spcAft>
                <a:spcPct val="0"/>
              </a:spcAft>
              <a:defRPr kumimoji="1" sz="2400">
                <a:solidFill>
                  <a:schemeClr val="tx1"/>
                </a:solidFill>
                <a:latin typeface="Times New Roman" pitchFamily="18" charset="0"/>
                <a:ea typeface="宋体" pitchFamily="2" charset="-122"/>
              </a:defRPr>
            </a:lvl8pPr>
            <a:lvl9pPr marL="431482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457200" indent="-457200" algn="just">
              <a:lnSpc>
                <a:spcPct val="120000"/>
              </a:lnSpc>
              <a:spcBef>
                <a:spcPct val="20000"/>
              </a:spcBef>
              <a:buClr>
                <a:srgbClr val="A50021"/>
              </a:buClr>
              <a:buSzPct val="75000"/>
              <a:buFont typeface="Wingdings" panose="05000000000000000000" pitchFamily="2" charset="2"/>
              <a:buChar char="n"/>
            </a:pPr>
            <a:r>
              <a:rPr lang="en-US" altLang="zh-CN" sz="2800" u="sng" dirty="0">
                <a:solidFill>
                  <a:srgbClr val="000000"/>
                </a:solidFill>
              </a:rPr>
              <a:t>C++</a:t>
            </a:r>
            <a:r>
              <a:rPr lang="zh-CN" altLang="en-US" sz="2800" u="sng" dirty="0">
                <a:solidFill>
                  <a:srgbClr val="000000"/>
                </a:solidFill>
              </a:rPr>
              <a:t>提供了一种称为</a:t>
            </a:r>
            <a:r>
              <a:rPr lang="zh-CN" altLang="en-US" sz="2800" u="sng" dirty="0">
                <a:solidFill>
                  <a:srgbClr val="6600CC"/>
                </a:solidFill>
              </a:rPr>
              <a:t>访问声明</a:t>
            </a:r>
            <a:r>
              <a:rPr lang="zh-CN" altLang="en-US" sz="2800" u="sng" dirty="0">
                <a:solidFill>
                  <a:srgbClr val="000000"/>
                </a:solidFill>
              </a:rPr>
              <a:t>的特殊机制</a:t>
            </a:r>
            <a:r>
              <a:rPr lang="en-US" altLang="zh-CN" sz="2800" dirty="0">
                <a:solidFill>
                  <a:srgbClr val="000000"/>
                </a:solidFill>
              </a:rPr>
              <a:t>, </a:t>
            </a:r>
            <a:r>
              <a:rPr lang="zh-CN" altLang="en-US" sz="2800" dirty="0">
                <a:solidFill>
                  <a:srgbClr val="000000"/>
                </a:solidFill>
              </a:rPr>
              <a:t>可</a:t>
            </a:r>
            <a:r>
              <a:rPr lang="zh-CN" altLang="en-US" sz="2800" u="sng" dirty="0">
                <a:solidFill>
                  <a:srgbClr val="000000"/>
                </a:solidFill>
              </a:rPr>
              <a:t>个别调整</a:t>
            </a:r>
            <a:r>
              <a:rPr lang="zh-CN" altLang="en-US" sz="2800" dirty="0">
                <a:solidFill>
                  <a:srgbClr val="000000"/>
                </a:solidFill>
              </a:rPr>
              <a:t>基类的某些成员</a:t>
            </a:r>
            <a:r>
              <a:rPr lang="en-US" altLang="zh-CN" sz="2800" dirty="0">
                <a:solidFill>
                  <a:srgbClr val="000000"/>
                </a:solidFill>
              </a:rPr>
              <a:t>, </a:t>
            </a:r>
            <a:r>
              <a:rPr lang="zh-CN" altLang="en-US" sz="2800" dirty="0">
                <a:solidFill>
                  <a:srgbClr val="000000"/>
                </a:solidFill>
              </a:rPr>
              <a:t>使之在派生类中</a:t>
            </a:r>
            <a:r>
              <a:rPr lang="zh-CN" altLang="en-US" sz="2800" u="sng" dirty="0">
                <a:solidFill>
                  <a:srgbClr val="000000"/>
                </a:solidFill>
              </a:rPr>
              <a:t>保持原有的访问</a:t>
            </a:r>
            <a:r>
              <a:rPr lang="zh-CN" altLang="en-US" sz="2800" u="sng" dirty="0" smtClean="0">
                <a:solidFill>
                  <a:srgbClr val="000000"/>
                </a:solidFill>
              </a:rPr>
              <a:t>属性。</a:t>
            </a:r>
            <a:endParaRPr lang="en-US" altLang="zh-CN" sz="2800" u="sng" dirty="0" smtClean="0">
              <a:solidFill>
                <a:srgbClr val="000000"/>
              </a:solidFill>
            </a:endParaRPr>
          </a:p>
          <a:p>
            <a:pPr marL="457200" indent="-457200" algn="just">
              <a:lnSpc>
                <a:spcPct val="120000"/>
              </a:lnSpc>
              <a:spcBef>
                <a:spcPct val="20000"/>
              </a:spcBef>
              <a:buClr>
                <a:srgbClr val="A50021"/>
              </a:buClr>
              <a:buSzPct val="75000"/>
              <a:buFont typeface="Wingdings" panose="05000000000000000000" pitchFamily="2" charset="2"/>
              <a:buChar char="n"/>
            </a:pPr>
            <a:r>
              <a:rPr lang="zh-CN" altLang="en-US" sz="2800" dirty="0" smtClean="0">
                <a:solidFill>
                  <a:srgbClr val="000000"/>
                </a:solidFill>
              </a:rPr>
              <a:t>访问</a:t>
            </a:r>
            <a:r>
              <a:rPr lang="zh-CN" altLang="en-US" sz="2800" dirty="0">
                <a:solidFill>
                  <a:srgbClr val="000000"/>
                </a:solidFill>
              </a:rPr>
              <a:t>声明的</a:t>
            </a:r>
            <a:r>
              <a:rPr lang="zh-CN" altLang="en-US" sz="2800" dirty="0">
                <a:solidFill>
                  <a:srgbClr val="6600CC"/>
                </a:solidFill>
              </a:rPr>
              <a:t>方法</a:t>
            </a:r>
            <a:r>
              <a:rPr lang="en-US" altLang="zh-CN" sz="2800" dirty="0">
                <a:solidFill>
                  <a:srgbClr val="6600CC"/>
                </a:solidFill>
              </a:rPr>
              <a:t>:</a:t>
            </a:r>
            <a:r>
              <a:rPr lang="en-US" altLang="zh-CN" sz="2800" dirty="0">
                <a:solidFill>
                  <a:srgbClr val="000000"/>
                </a:solidFill>
              </a:rPr>
              <a:t> </a:t>
            </a:r>
            <a:r>
              <a:rPr lang="zh-CN" altLang="en-US" sz="2800" dirty="0">
                <a:solidFill>
                  <a:srgbClr val="000000"/>
                </a:solidFill>
              </a:rPr>
              <a:t>就是把基类中需要保持原有访问属性的成员</a:t>
            </a:r>
            <a:r>
              <a:rPr lang="zh-CN" altLang="en-US" sz="2800" u="sng" dirty="0">
                <a:solidFill>
                  <a:srgbClr val="000000"/>
                </a:solidFill>
              </a:rPr>
              <a:t>直接写入私有派生类的同名段中</a:t>
            </a:r>
            <a:r>
              <a:rPr lang="en-US" altLang="zh-CN" sz="2800" dirty="0">
                <a:solidFill>
                  <a:srgbClr val="000000"/>
                </a:solidFill>
              </a:rPr>
              <a:t>, </a:t>
            </a:r>
            <a:r>
              <a:rPr lang="zh-CN" altLang="en-US" sz="2800" dirty="0">
                <a:solidFill>
                  <a:srgbClr val="000000"/>
                </a:solidFill>
              </a:rPr>
              <a:t>并在</a:t>
            </a:r>
            <a:r>
              <a:rPr lang="zh-CN" altLang="en-US" sz="2800" u="sng" dirty="0">
                <a:solidFill>
                  <a:srgbClr val="000000"/>
                </a:solidFill>
              </a:rPr>
              <a:t>前面冠以基类名和作用域标记</a:t>
            </a:r>
            <a:r>
              <a:rPr lang="zh-CN" altLang="en-US" sz="2800" u="sng" dirty="0" smtClean="0">
                <a:solidFill>
                  <a:srgbClr val="000000"/>
                </a:solidFill>
              </a:rPr>
              <a:t>符</a:t>
            </a:r>
            <a:r>
              <a:rPr lang="zh-CN" altLang="en-US" sz="2800" dirty="0">
                <a:solidFill>
                  <a:srgbClr val="000000"/>
                </a:solidFill>
              </a:rPr>
              <a:t>。</a:t>
            </a:r>
            <a:endParaRPr lang="en-US" altLang="zh-CN" sz="2800" dirty="0">
              <a:solidFill>
                <a:srgbClr val="000000"/>
              </a:solidFill>
            </a:endParaRPr>
          </a:p>
        </p:txBody>
      </p:sp>
      <p:sp>
        <p:nvSpPr>
          <p:cNvPr id="76804" name="Text Box 4"/>
          <p:cNvSpPr txBox="1">
            <a:spLocks noChangeArrowheads="1"/>
          </p:cNvSpPr>
          <p:nvPr/>
        </p:nvSpPr>
        <p:spPr bwMode="auto">
          <a:xfrm>
            <a:off x="468313" y="3530548"/>
            <a:ext cx="7315200" cy="292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lang="zh-CN" altLang="en-US" sz="2800" b="1" dirty="0">
                <a:solidFill>
                  <a:srgbClr val="002060"/>
                </a:solidFill>
                <a:hlinkClick r:id="rId2" action="ppaction://hlinkfile"/>
              </a:rPr>
              <a:t>例</a:t>
            </a:r>
            <a:r>
              <a:rPr lang="en-US" altLang="zh-CN" sz="2800" b="1" dirty="0">
                <a:solidFill>
                  <a:srgbClr val="002060"/>
                </a:solidFill>
                <a:hlinkClick r:id="rId2" action="ppaction://hlinkfile"/>
              </a:rPr>
              <a:t>4.12</a:t>
            </a:r>
            <a:r>
              <a:rPr lang="zh-CN" altLang="en-US" sz="2800" b="1" dirty="0">
                <a:solidFill>
                  <a:srgbClr val="002060"/>
                </a:solidFill>
                <a:hlinkClick r:id="rId2" action="ppaction://hlinkfile"/>
              </a:rPr>
              <a:t>访问声明应用</a:t>
            </a:r>
            <a:endParaRPr lang="zh-CN" altLang="en-US" sz="2800" b="1" dirty="0">
              <a:solidFill>
                <a:srgbClr val="002060"/>
              </a:solidFill>
            </a:endParaRPr>
          </a:p>
          <a:p>
            <a:pPr>
              <a:lnSpc>
                <a:spcPct val="70000"/>
              </a:lnSpc>
              <a:spcBef>
                <a:spcPct val="20000"/>
              </a:spcBef>
            </a:pPr>
            <a:r>
              <a:rPr lang="zh-CN" altLang="en-US" sz="2400" b="1" dirty="0">
                <a:solidFill>
                  <a:srgbClr val="000000"/>
                </a:solidFill>
              </a:rPr>
              <a:t>                        </a:t>
            </a:r>
            <a:r>
              <a:rPr lang="en-US" altLang="zh-CN" sz="2600" b="1" dirty="0">
                <a:solidFill>
                  <a:srgbClr val="000000"/>
                </a:solidFill>
              </a:rPr>
              <a:t>……</a:t>
            </a:r>
            <a:endParaRPr lang="en-US" altLang="zh-CN" sz="2600" b="1" dirty="0">
              <a:solidFill>
                <a:srgbClr val="6600CC"/>
              </a:solidFill>
            </a:endParaRPr>
          </a:p>
          <a:p>
            <a:pPr>
              <a:lnSpc>
                <a:spcPct val="70000"/>
              </a:lnSpc>
              <a:spcBef>
                <a:spcPct val="20000"/>
              </a:spcBef>
            </a:pPr>
            <a:r>
              <a:rPr lang="en-US" altLang="zh-CN" sz="2600" b="1" dirty="0">
                <a:solidFill>
                  <a:srgbClr val="000000"/>
                </a:solidFill>
              </a:rPr>
              <a:t>                 class B: private A {</a:t>
            </a:r>
          </a:p>
          <a:p>
            <a:pPr>
              <a:lnSpc>
                <a:spcPct val="70000"/>
              </a:lnSpc>
              <a:spcBef>
                <a:spcPct val="20000"/>
              </a:spcBef>
            </a:pPr>
            <a:r>
              <a:rPr lang="en-US" altLang="zh-CN" sz="2600" b="1" dirty="0">
                <a:solidFill>
                  <a:srgbClr val="000000"/>
                </a:solidFill>
              </a:rPr>
              <a:t>                  public:</a:t>
            </a:r>
          </a:p>
          <a:p>
            <a:pPr>
              <a:lnSpc>
                <a:spcPct val="70000"/>
              </a:lnSpc>
              <a:spcBef>
                <a:spcPct val="20000"/>
              </a:spcBef>
            </a:pPr>
            <a:r>
              <a:rPr lang="en-US" altLang="zh-CN" sz="2600" b="1" dirty="0">
                <a:solidFill>
                  <a:srgbClr val="000000"/>
                </a:solidFill>
              </a:rPr>
              <a:t>                          B (</a:t>
            </a:r>
            <a:r>
              <a:rPr lang="en-US" altLang="zh-CN" sz="2600" b="1" dirty="0" err="1">
                <a:solidFill>
                  <a:srgbClr val="000000"/>
                </a:solidFill>
              </a:rPr>
              <a:t>int</a:t>
            </a:r>
            <a:r>
              <a:rPr lang="en-US" altLang="zh-CN" sz="2600" b="1" dirty="0">
                <a:solidFill>
                  <a:srgbClr val="000000"/>
                </a:solidFill>
              </a:rPr>
              <a:t> x1, </a:t>
            </a:r>
            <a:r>
              <a:rPr lang="en-US" altLang="zh-CN" sz="2600" b="1" dirty="0" err="1">
                <a:solidFill>
                  <a:srgbClr val="000000"/>
                </a:solidFill>
              </a:rPr>
              <a:t>int</a:t>
            </a:r>
            <a:r>
              <a:rPr lang="en-US" altLang="zh-CN" sz="2600" b="1" dirty="0">
                <a:solidFill>
                  <a:srgbClr val="000000"/>
                </a:solidFill>
              </a:rPr>
              <a:t> y1): A(x1) { y = y1;}</a:t>
            </a:r>
          </a:p>
          <a:p>
            <a:pPr>
              <a:lnSpc>
                <a:spcPct val="70000"/>
              </a:lnSpc>
              <a:spcBef>
                <a:spcPct val="20000"/>
              </a:spcBef>
            </a:pPr>
            <a:r>
              <a:rPr lang="en-US" altLang="zh-CN" sz="2600" b="1" dirty="0">
                <a:solidFill>
                  <a:srgbClr val="000000"/>
                </a:solidFill>
              </a:rPr>
              <a:t>                          </a:t>
            </a:r>
            <a:r>
              <a:rPr lang="en-US" altLang="zh-CN" sz="2600" b="1" dirty="0">
                <a:solidFill>
                  <a:srgbClr val="6600CC"/>
                </a:solidFill>
              </a:rPr>
              <a:t>void print( )  </a:t>
            </a:r>
            <a:r>
              <a:rPr lang="en-US" altLang="zh-CN" sz="2600" b="1" dirty="0">
                <a:solidFill>
                  <a:srgbClr val="0000FF"/>
                </a:solidFill>
              </a:rPr>
              <a:t>//</a:t>
            </a:r>
            <a:r>
              <a:rPr lang="zh-CN" altLang="en-US" sz="2600" b="1" dirty="0">
                <a:solidFill>
                  <a:srgbClr val="0000FF"/>
                </a:solidFill>
              </a:rPr>
              <a:t>原来的方法</a:t>
            </a:r>
          </a:p>
          <a:p>
            <a:pPr>
              <a:lnSpc>
                <a:spcPct val="70000"/>
              </a:lnSpc>
              <a:spcBef>
                <a:spcPct val="20000"/>
              </a:spcBef>
            </a:pPr>
            <a:r>
              <a:rPr lang="zh-CN" altLang="en-US" sz="2600" b="1" dirty="0">
                <a:solidFill>
                  <a:srgbClr val="6600CC"/>
                </a:solidFill>
              </a:rPr>
              <a:t>                          </a:t>
            </a:r>
            <a:r>
              <a:rPr lang="en-US" altLang="zh-CN" sz="2600" b="1" dirty="0">
                <a:solidFill>
                  <a:srgbClr val="6600CC"/>
                </a:solidFill>
              </a:rPr>
              <a:t>{ A:: print ( );  }</a:t>
            </a:r>
          </a:p>
          <a:p>
            <a:pPr>
              <a:lnSpc>
                <a:spcPct val="70000"/>
              </a:lnSpc>
              <a:spcBef>
                <a:spcPct val="20000"/>
              </a:spcBef>
            </a:pPr>
            <a:r>
              <a:rPr lang="en-US" altLang="zh-CN" sz="2600" b="1" dirty="0">
                <a:solidFill>
                  <a:srgbClr val="000000"/>
                </a:solidFill>
              </a:rPr>
              <a:t>                   ……</a:t>
            </a:r>
          </a:p>
        </p:txBody>
      </p:sp>
      <p:sp>
        <p:nvSpPr>
          <p:cNvPr id="76806" name="Rectangle 6"/>
          <p:cNvSpPr>
            <a:spLocks noChangeArrowheads="1"/>
          </p:cNvSpPr>
          <p:nvPr/>
        </p:nvSpPr>
        <p:spPr bwMode="auto">
          <a:xfrm>
            <a:off x="2700338" y="5301208"/>
            <a:ext cx="3816350" cy="771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dirty="0">
                <a:solidFill>
                  <a:srgbClr val="CC0000"/>
                </a:solidFill>
              </a:rPr>
              <a:t>A::print; </a:t>
            </a:r>
          </a:p>
        </p:txBody>
      </p:sp>
      <p:sp>
        <p:nvSpPr>
          <p:cNvPr id="76807" name="Rectangle 7"/>
          <p:cNvSpPr>
            <a:spLocks noChangeArrowheads="1"/>
          </p:cNvSpPr>
          <p:nvPr/>
        </p:nvSpPr>
        <p:spPr bwMode="auto">
          <a:xfrm>
            <a:off x="6444208" y="2972544"/>
            <a:ext cx="2590800" cy="1752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b="1" dirty="0">
                <a:solidFill>
                  <a:srgbClr val="CC0000"/>
                </a:solidFill>
              </a:rPr>
              <a:t>调用</a:t>
            </a:r>
            <a:r>
              <a:rPr lang="en-US" altLang="zh-CN" sz="2800" b="1" dirty="0">
                <a:solidFill>
                  <a:srgbClr val="CC0000"/>
                </a:solidFill>
              </a:rPr>
              <a:t>:</a:t>
            </a:r>
          </a:p>
          <a:p>
            <a:endParaRPr lang="en-US" altLang="zh-CN" sz="2800" b="1" dirty="0">
              <a:solidFill>
                <a:srgbClr val="CC0000"/>
              </a:solidFill>
            </a:endParaRPr>
          </a:p>
          <a:p>
            <a:r>
              <a:rPr lang="en-US" altLang="zh-CN" sz="2800" b="1" dirty="0">
                <a:solidFill>
                  <a:srgbClr val="CC0000"/>
                </a:solidFill>
              </a:rPr>
              <a:t> B b(10,20);</a:t>
            </a:r>
          </a:p>
          <a:p>
            <a:r>
              <a:rPr lang="en-US" altLang="zh-CN" sz="2800" b="1" dirty="0">
                <a:solidFill>
                  <a:srgbClr val="CC0000"/>
                </a:solidFill>
              </a:rPr>
              <a:t> </a:t>
            </a:r>
            <a:r>
              <a:rPr lang="en-US" altLang="zh-CN" sz="2800" b="1" dirty="0" err="1">
                <a:solidFill>
                  <a:srgbClr val="CC0000"/>
                </a:solidFill>
              </a:rPr>
              <a:t>b.print</a:t>
            </a:r>
            <a:r>
              <a:rPr lang="en-US" altLang="zh-CN" sz="2800" b="1" dirty="0">
                <a:solidFill>
                  <a:srgbClr val="CC0000"/>
                </a:solidFill>
              </a:rPr>
              <a:t>( ); </a:t>
            </a:r>
          </a:p>
        </p:txBody>
      </p:sp>
    </p:spTree>
    <p:extLst>
      <p:ext uri="{BB962C8B-B14F-4D97-AF65-F5344CB8AC3E}">
        <p14:creationId xmlns:p14="http://schemas.microsoft.com/office/powerpoint/2010/main" val="3001730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6806"/>
                                        </p:tgtEl>
                                        <p:attrNameLst>
                                          <p:attrName>style.visibility</p:attrName>
                                        </p:attrNameLst>
                                      </p:cBhvr>
                                      <p:to>
                                        <p:strVal val="visible"/>
                                      </p:to>
                                    </p:set>
                                    <p:animEffect transition="in" filter="blinds(vertical)">
                                      <p:cBhvr>
                                        <p:cTn id="7" dur="500"/>
                                        <p:tgtEl>
                                          <p:spTgt spid="76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6807"/>
                                        </p:tgtEl>
                                        <p:attrNameLst>
                                          <p:attrName>style.visibility</p:attrName>
                                        </p:attrNameLst>
                                      </p:cBhvr>
                                      <p:to>
                                        <p:strVal val="visible"/>
                                      </p:to>
                                    </p:set>
                                    <p:animEffect transition="in" filter="blinds(vertical)">
                                      <p:cBhvr>
                                        <p:cTn id="12"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animBg="1" autoUpdateAnimBg="0"/>
      <p:bldP spid="7680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251520" y="731125"/>
            <a:ext cx="8424935" cy="597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pPr>
            <a:r>
              <a:rPr lang="zh-CN" altLang="en-US" sz="3200" b="1" dirty="0">
                <a:solidFill>
                  <a:srgbClr val="6600CC"/>
                </a:solidFill>
                <a:latin typeface="+mn-lt"/>
              </a:rPr>
              <a:t>说  明 </a:t>
            </a:r>
            <a:r>
              <a:rPr lang="en-US" altLang="zh-CN" sz="3200" b="1" dirty="0">
                <a:solidFill>
                  <a:srgbClr val="6600CC"/>
                </a:solidFill>
                <a:latin typeface="+mn-lt"/>
              </a:rPr>
              <a:t>(4</a:t>
            </a:r>
            <a:r>
              <a:rPr lang="zh-CN" altLang="en-US" sz="3200" b="1" dirty="0">
                <a:solidFill>
                  <a:srgbClr val="6600CC"/>
                </a:solidFill>
                <a:latin typeface="+mn-lt"/>
              </a:rPr>
              <a:t>点</a:t>
            </a:r>
            <a:r>
              <a:rPr lang="en-US" altLang="zh-CN" sz="3200" b="1" dirty="0">
                <a:solidFill>
                  <a:srgbClr val="6600CC"/>
                </a:solidFill>
                <a:latin typeface="+mn-lt"/>
              </a:rPr>
              <a:t>)</a:t>
            </a:r>
          </a:p>
          <a:p>
            <a:pPr algn="just">
              <a:spcBef>
                <a:spcPct val="20000"/>
              </a:spcBef>
              <a:buSzPct val="85000"/>
              <a:buFontTx/>
              <a:buAutoNum type="arabicPeriod"/>
            </a:pPr>
            <a:r>
              <a:rPr lang="zh-CN" altLang="en-US" sz="3200" u="sng" dirty="0">
                <a:solidFill>
                  <a:srgbClr val="000000"/>
                </a:solidFill>
                <a:latin typeface="+mn-lt"/>
              </a:rPr>
              <a:t>数据成员也可以使用访问</a:t>
            </a:r>
            <a:r>
              <a:rPr lang="zh-CN" altLang="en-US" sz="3200" u="sng" dirty="0" smtClean="0">
                <a:solidFill>
                  <a:srgbClr val="000000"/>
                </a:solidFill>
                <a:latin typeface="+mn-lt"/>
              </a:rPr>
              <a:t>声明</a:t>
            </a:r>
            <a:r>
              <a:rPr lang="zh-CN" altLang="en-US" sz="3200" dirty="0">
                <a:solidFill>
                  <a:srgbClr val="000000"/>
                </a:solidFill>
                <a:latin typeface="+mn-lt"/>
              </a:rPr>
              <a:t>，</a:t>
            </a:r>
            <a:r>
              <a:rPr lang="en-US" altLang="zh-CN" sz="3200" dirty="0" smtClean="0">
                <a:solidFill>
                  <a:srgbClr val="000000"/>
                </a:solidFill>
                <a:latin typeface="+mn-lt"/>
              </a:rPr>
              <a:t>P162</a:t>
            </a:r>
          </a:p>
          <a:p>
            <a:pPr algn="just">
              <a:spcBef>
                <a:spcPct val="20000"/>
              </a:spcBef>
              <a:buSzPct val="85000"/>
              <a:buFontTx/>
              <a:buAutoNum type="arabicPeriod"/>
            </a:pPr>
            <a:r>
              <a:rPr lang="zh-CN" altLang="en-US" sz="3200" u="sng" dirty="0" smtClean="0">
                <a:solidFill>
                  <a:srgbClr val="000000"/>
                </a:solidFill>
                <a:latin typeface="+mn-lt"/>
              </a:rPr>
              <a:t>访问</a:t>
            </a:r>
            <a:r>
              <a:rPr lang="zh-CN" altLang="en-US" sz="3200" u="sng" dirty="0">
                <a:solidFill>
                  <a:srgbClr val="000000"/>
                </a:solidFill>
                <a:latin typeface="+mn-lt"/>
              </a:rPr>
              <a:t>声明中只含有不带类型和参数的函数名或变量名</a:t>
            </a:r>
            <a:r>
              <a:rPr lang="en-US" altLang="zh-CN" sz="3200" dirty="0">
                <a:solidFill>
                  <a:srgbClr val="000000"/>
                </a:solidFill>
                <a:latin typeface="+mn-lt"/>
              </a:rPr>
              <a:t>.</a:t>
            </a:r>
            <a:r>
              <a:rPr lang="zh-CN" altLang="en-US" sz="3200" dirty="0">
                <a:solidFill>
                  <a:srgbClr val="000000"/>
                </a:solidFill>
                <a:latin typeface="+mn-lt"/>
              </a:rPr>
              <a:t>下列哪些是对的：</a:t>
            </a:r>
          </a:p>
          <a:p>
            <a:pPr algn="just">
              <a:spcBef>
                <a:spcPct val="20000"/>
              </a:spcBef>
              <a:buSzPct val="85000"/>
            </a:pPr>
            <a:r>
              <a:rPr lang="zh-CN" altLang="en-US" sz="3200" dirty="0">
                <a:solidFill>
                  <a:srgbClr val="000000"/>
                </a:solidFill>
                <a:latin typeface="+mn-lt"/>
              </a:rPr>
              <a:t>      </a:t>
            </a:r>
            <a:r>
              <a:rPr lang="en-US" altLang="zh-CN" sz="3200" dirty="0">
                <a:solidFill>
                  <a:srgbClr val="000000"/>
                </a:solidFill>
                <a:latin typeface="+mn-lt"/>
              </a:rPr>
              <a:t>A::show;</a:t>
            </a:r>
          </a:p>
          <a:p>
            <a:pPr algn="just">
              <a:spcBef>
                <a:spcPct val="20000"/>
              </a:spcBef>
              <a:buSzPct val="85000"/>
            </a:pPr>
            <a:r>
              <a:rPr lang="en-US" altLang="zh-CN" sz="3200" dirty="0">
                <a:solidFill>
                  <a:srgbClr val="000000"/>
                </a:solidFill>
                <a:latin typeface="+mn-lt"/>
              </a:rPr>
              <a:t>      void A::show;</a:t>
            </a:r>
          </a:p>
          <a:p>
            <a:pPr algn="just">
              <a:spcBef>
                <a:spcPct val="20000"/>
              </a:spcBef>
              <a:buSzPct val="85000"/>
            </a:pPr>
            <a:r>
              <a:rPr lang="en-US" altLang="zh-CN" sz="3200" dirty="0">
                <a:solidFill>
                  <a:srgbClr val="000000"/>
                </a:solidFill>
                <a:latin typeface="+mn-lt"/>
              </a:rPr>
              <a:t>      A::show( );</a:t>
            </a:r>
          </a:p>
          <a:p>
            <a:pPr algn="just">
              <a:spcBef>
                <a:spcPct val="20000"/>
              </a:spcBef>
              <a:buSzPct val="85000"/>
            </a:pPr>
            <a:r>
              <a:rPr lang="en-US" altLang="zh-CN" sz="3200" dirty="0">
                <a:solidFill>
                  <a:srgbClr val="000000"/>
                </a:solidFill>
                <a:latin typeface="+mn-lt"/>
              </a:rPr>
              <a:t>      void A::show( );</a:t>
            </a:r>
          </a:p>
        </p:txBody>
      </p:sp>
      <p:grpSp>
        <p:nvGrpSpPr>
          <p:cNvPr id="77829" name="Group 5"/>
          <p:cNvGrpSpPr>
            <a:grpSpLocks/>
          </p:cNvGrpSpPr>
          <p:nvPr/>
        </p:nvGrpSpPr>
        <p:grpSpPr bwMode="auto">
          <a:xfrm flipV="1">
            <a:off x="4463902" y="3719097"/>
            <a:ext cx="211072" cy="306847"/>
            <a:chOff x="3792" y="2208"/>
            <a:chExt cx="288" cy="240"/>
          </a:xfrm>
        </p:grpSpPr>
        <p:sp>
          <p:nvSpPr>
            <p:cNvPr id="77827" name="Line 3"/>
            <p:cNvSpPr>
              <a:spLocks noChangeShapeType="1"/>
            </p:cNvSpPr>
            <p:nvPr/>
          </p:nvSpPr>
          <p:spPr bwMode="auto">
            <a:xfrm flipH="1">
              <a:off x="3792" y="2208"/>
              <a:ext cx="288" cy="24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28" name="Line 4"/>
            <p:cNvSpPr>
              <a:spLocks noChangeShapeType="1"/>
            </p:cNvSpPr>
            <p:nvPr/>
          </p:nvSpPr>
          <p:spPr bwMode="auto">
            <a:xfrm>
              <a:off x="3792" y="2208"/>
              <a:ext cx="288" cy="24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7830" name="Group 6"/>
          <p:cNvGrpSpPr>
            <a:grpSpLocks/>
          </p:cNvGrpSpPr>
          <p:nvPr/>
        </p:nvGrpSpPr>
        <p:grpSpPr bwMode="auto">
          <a:xfrm flipV="1">
            <a:off x="3779912" y="4276345"/>
            <a:ext cx="211072" cy="306847"/>
            <a:chOff x="3792" y="2208"/>
            <a:chExt cx="288" cy="240"/>
          </a:xfrm>
        </p:grpSpPr>
        <p:sp>
          <p:nvSpPr>
            <p:cNvPr id="77831" name="Line 7"/>
            <p:cNvSpPr>
              <a:spLocks noChangeShapeType="1"/>
            </p:cNvSpPr>
            <p:nvPr/>
          </p:nvSpPr>
          <p:spPr bwMode="auto">
            <a:xfrm flipH="1">
              <a:off x="3792" y="2208"/>
              <a:ext cx="288" cy="24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2" name="Line 8"/>
            <p:cNvSpPr>
              <a:spLocks noChangeShapeType="1"/>
            </p:cNvSpPr>
            <p:nvPr/>
          </p:nvSpPr>
          <p:spPr bwMode="auto">
            <a:xfrm>
              <a:off x="3792" y="2208"/>
              <a:ext cx="288" cy="24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77833" name="Group 9"/>
          <p:cNvGrpSpPr>
            <a:grpSpLocks/>
          </p:cNvGrpSpPr>
          <p:nvPr/>
        </p:nvGrpSpPr>
        <p:grpSpPr bwMode="auto">
          <a:xfrm flipV="1">
            <a:off x="4708617" y="4911183"/>
            <a:ext cx="211072" cy="306847"/>
            <a:chOff x="3792" y="2208"/>
            <a:chExt cx="288" cy="240"/>
          </a:xfrm>
        </p:grpSpPr>
        <p:sp>
          <p:nvSpPr>
            <p:cNvPr id="77834" name="Line 10"/>
            <p:cNvSpPr>
              <a:spLocks noChangeShapeType="1"/>
            </p:cNvSpPr>
            <p:nvPr/>
          </p:nvSpPr>
          <p:spPr bwMode="auto">
            <a:xfrm flipH="1">
              <a:off x="3792" y="2208"/>
              <a:ext cx="288" cy="24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5" name="Line 11"/>
            <p:cNvSpPr>
              <a:spLocks noChangeShapeType="1"/>
            </p:cNvSpPr>
            <p:nvPr/>
          </p:nvSpPr>
          <p:spPr bwMode="auto">
            <a:xfrm>
              <a:off x="3792" y="2208"/>
              <a:ext cx="288" cy="240"/>
            </a:xfrm>
            <a:prstGeom prst="line">
              <a:avLst/>
            </a:prstGeom>
            <a:noFill/>
            <a:ln w="28575">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1881525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7829"/>
                                        </p:tgtEl>
                                        <p:attrNameLst>
                                          <p:attrName>style.visibility</p:attrName>
                                        </p:attrNameLst>
                                      </p:cBhvr>
                                      <p:to>
                                        <p:strVal val="visible"/>
                                      </p:to>
                                    </p:set>
                                    <p:animEffect transition="in" filter="dissolve">
                                      <p:cBhvr>
                                        <p:cTn id="7" dur="500"/>
                                        <p:tgtEl>
                                          <p:spTgt spid="77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dissolve">
                                      <p:cBhvr>
                                        <p:cTn id="12" dur="500"/>
                                        <p:tgtEl>
                                          <p:spTgt spid="77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7833"/>
                                        </p:tgtEl>
                                        <p:attrNameLst>
                                          <p:attrName>style.visibility</p:attrName>
                                        </p:attrNameLst>
                                      </p:cBhvr>
                                      <p:to>
                                        <p:strVal val="visible"/>
                                      </p:to>
                                    </p:set>
                                    <p:animEffect transition="in" filter="dissolve">
                                      <p:cBhvr>
                                        <p:cTn id="17" dur="500"/>
                                        <p:tgtEl>
                                          <p:spTgt spid="77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ChangeArrowheads="1"/>
          </p:cNvSpPr>
          <p:nvPr/>
        </p:nvSpPr>
        <p:spPr bwMode="auto">
          <a:xfrm>
            <a:off x="250825" y="188913"/>
            <a:ext cx="8497888" cy="1871662"/>
          </a:xfrm>
          <a:prstGeom prst="rect">
            <a:avLst/>
          </a:prstGeom>
          <a:solidFill>
            <a:schemeClr val="accent2">
              <a:lumMod val="20000"/>
              <a:lumOff val="80000"/>
            </a:schemeClr>
          </a:solidFill>
          <a:ln>
            <a:noFill/>
          </a:ln>
          <a:effectLst/>
          <a:extLst/>
        </p:spPr>
        <p:txBody>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05000"/>
              </a:lnSpc>
              <a:spcBef>
                <a:spcPct val="30000"/>
              </a:spcBef>
              <a:buSzPct val="85000"/>
              <a:buFontTx/>
              <a:buAutoNum type="arabicPeriod" startAt="3"/>
            </a:pPr>
            <a:r>
              <a:rPr lang="zh-CN" altLang="en-US" sz="2800" u="sng" dirty="0">
                <a:solidFill>
                  <a:srgbClr val="000000"/>
                </a:solidFill>
                <a:latin typeface="宋体" pitchFamily="2" charset="-122"/>
              </a:rPr>
              <a:t>访问声明不能改变成员原来在基类中的成员性质</a:t>
            </a:r>
            <a:r>
              <a:rPr lang="en-US" altLang="zh-CN" sz="2800" dirty="0">
                <a:solidFill>
                  <a:srgbClr val="000000"/>
                </a:solidFill>
                <a:latin typeface="宋体" pitchFamily="2" charset="-122"/>
              </a:rPr>
              <a:t>. </a:t>
            </a:r>
            <a:r>
              <a:rPr lang="zh-CN" altLang="en-US" sz="2800" dirty="0">
                <a:solidFill>
                  <a:srgbClr val="000000"/>
                </a:solidFill>
                <a:latin typeface="宋体" pitchFamily="2" charset="-122"/>
              </a:rPr>
              <a:t>即访问声明只能把原基类的保护成员和公有成员分别调整为派生类的保护成员和公有成员</a:t>
            </a:r>
            <a:r>
              <a:rPr lang="en-US" altLang="zh-CN" sz="2800" dirty="0">
                <a:solidFill>
                  <a:srgbClr val="000000"/>
                </a:solidFill>
                <a:latin typeface="宋体" pitchFamily="2" charset="-122"/>
              </a:rPr>
              <a:t>.</a:t>
            </a:r>
            <a:r>
              <a:rPr lang="zh-CN" altLang="en-US" sz="2800" dirty="0">
                <a:solidFill>
                  <a:srgbClr val="000000"/>
                </a:solidFill>
                <a:latin typeface="宋体" pitchFamily="2" charset="-122"/>
              </a:rPr>
              <a:t>不能对基类的私有成员使用访问</a:t>
            </a:r>
            <a:r>
              <a:rPr lang="zh-CN" altLang="en-US" sz="2800" dirty="0" smtClean="0">
                <a:solidFill>
                  <a:srgbClr val="000000"/>
                </a:solidFill>
                <a:latin typeface="宋体" pitchFamily="2" charset="-122"/>
              </a:rPr>
              <a:t>声明</a:t>
            </a:r>
            <a:r>
              <a:rPr lang="zh-CN" altLang="en-US" sz="2800" dirty="0">
                <a:solidFill>
                  <a:srgbClr val="000000"/>
                </a:solidFill>
                <a:latin typeface="宋体" pitchFamily="2" charset="-122"/>
              </a:rPr>
              <a:t>。</a:t>
            </a:r>
            <a:endParaRPr lang="en-US" altLang="zh-CN" sz="2800" dirty="0">
              <a:solidFill>
                <a:srgbClr val="000000"/>
              </a:solidFill>
              <a:latin typeface="宋体" pitchFamily="2" charset="-122"/>
            </a:endParaRPr>
          </a:p>
        </p:txBody>
      </p:sp>
      <p:sp>
        <p:nvSpPr>
          <p:cNvPr id="78851" name="Text Box 1027"/>
          <p:cNvSpPr txBox="1">
            <a:spLocks noChangeArrowheads="1"/>
          </p:cNvSpPr>
          <p:nvPr/>
        </p:nvSpPr>
        <p:spPr bwMode="auto">
          <a:xfrm>
            <a:off x="682625" y="2062163"/>
            <a:ext cx="3624263" cy="3259137"/>
          </a:xfrm>
          <a:prstGeom prst="rect">
            <a:avLst/>
          </a:prstGeom>
          <a:solidFill>
            <a:schemeClr val="tx2">
              <a:lumMod val="20000"/>
              <a:lumOff val="80000"/>
            </a:schemeClr>
          </a:solidFill>
          <a:ln>
            <a:noFill/>
          </a:ln>
          <a:effectLst/>
          <a:extLst/>
        </p:spPr>
        <p:txBody>
          <a:bodyPr>
            <a:spAutoFit/>
          </a:bodyPr>
          <a:lstStyle/>
          <a:p>
            <a:pPr>
              <a:lnSpc>
                <a:spcPct val="95000"/>
              </a:lnSpc>
              <a:spcBef>
                <a:spcPct val="5000"/>
              </a:spcBef>
            </a:pPr>
            <a:r>
              <a:rPr lang="en-US" altLang="zh-CN" sz="2600" b="1" dirty="0">
                <a:solidFill>
                  <a:srgbClr val="000000"/>
                </a:solidFill>
              </a:rPr>
              <a:t>class A {</a:t>
            </a:r>
          </a:p>
          <a:p>
            <a:pPr>
              <a:lnSpc>
                <a:spcPct val="95000"/>
              </a:lnSpc>
              <a:spcBef>
                <a:spcPct val="5000"/>
              </a:spcBef>
            </a:pPr>
            <a:r>
              <a:rPr lang="en-US" altLang="zh-CN" sz="2600" b="1" dirty="0">
                <a:solidFill>
                  <a:srgbClr val="000000"/>
                </a:solidFill>
              </a:rPr>
              <a:t>public:</a:t>
            </a:r>
          </a:p>
          <a:p>
            <a:pPr>
              <a:lnSpc>
                <a:spcPct val="95000"/>
              </a:lnSpc>
              <a:spcBef>
                <a:spcPct val="5000"/>
              </a:spcBef>
            </a:pPr>
            <a:r>
              <a:rPr lang="en-US" altLang="zh-CN" sz="2600" b="1" dirty="0">
                <a:solidFill>
                  <a:srgbClr val="000000"/>
                </a:solidFill>
              </a:rPr>
              <a:t>    </a:t>
            </a:r>
            <a:r>
              <a:rPr lang="en-US" altLang="zh-CN" sz="2600" b="1" dirty="0" err="1">
                <a:solidFill>
                  <a:srgbClr val="000000"/>
                </a:solidFill>
              </a:rPr>
              <a:t>int</a:t>
            </a:r>
            <a:r>
              <a:rPr lang="en-US" altLang="zh-CN" sz="2600" b="1" dirty="0">
                <a:solidFill>
                  <a:srgbClr val="000000"/>
                </a:solidFill>
              </a:rPr>
              <a:t>  x1;</a:t>
            </a:r>
          </a:p>
          <a:p>
            <a:pPr>
              <a:lnSpc>
                <a:spcPct val="95000"/>
              </a:lnSpc>
              <a:spcBef>
                <a:spcPct val="5000"/>
              </a:spcBef>
            </a:pPr>
            <a:r>
              <a:rPr lang="en-US" altLang="zh-CN" sz="2600" b="1" dirty="0">
                <a:solidFill>
                  <a:srgbClr val="000000"/>
                </a:solidFill>
              </a:rPr>
              <a:t>protected: </a:t>
            </a:r>
          </a:p>
          <a:p>
            <a:pPr>
              <a:lnSpc>
                <a:spcPct val="95000"/>
              </a:lnSpc>
              <a:spcBef>
                <a:spcPct val="5000"/>
              </a:spcBef>
            </a:pPr>
            <a:r>
              <a:rPr lang="en-US" altLang="zh-CN" sz="2600" b="1" dirty="0">
                <a:solidFill>
                  <a:srgbClr val="000000"/>
                </a:solidFill>
              </a:rPr>
              <a:t>    </a:t>
            </a:r>
            <a:r>
              <a:rPr lang="en-US" altLang="zh-CN" sz="2600" b="1" dirty="0" err="1">
                <a:solidFill>
                  <a:srgbClr val="000000"/>
                </a:solidFill>
              </a:rPr>
              <a:t>int</a:t>
            </a:r>
            <a:r>
              <a:rPr lang="en-US" altLang="zh-CN" sz="2600" b="1" dirty="0">
                <a:solidFill>
                  <a:srgbClr val="000000"/>
                </a:solidFill>
              </a:rPr>
              <a:t> x2;</a:t>
            </a:r>
          </a:p>
          <a:p>
            <a:pPr>
              <a:lnSpc>
                <a:spcPct val="95000"/>
              </a:lnSpc>
              <a:spcBef>
                <a:spcPct val="5000"/>
              </a:spcBef>
            </a:pPr>
            <a:r>
              <a:rPr lang="en-US" altLang="zh-CN" sz="2600" b="1" dirty="0">
                <a:solidFill>
                  <a:srgbClr val="000000"/>
                </a:solidFill>
              </a:rPr>
              <a:t>private: </a:t>
            </a:r>
          </a:p>
          <a:p>
            <a:pPr>
              <a:lnSpc>
                <a:spcPct val="95000"/>
              </a:lnSpc>
              <a:spcBef>
                <a:spcPct val="5000"/>
              </a:spcBef>
            </a:pPr>
            <a:r>
              <a:rPr lang="en-US" altLang="zh-CN" sz="2600" b="1" dirty="0">
                <a:solidFill>
                  <a:srgbClr val="000000"/>
                </a:solidFill>
              </a:rPr>
              <a:t>    </a:t>
            </a:r>
            <a:r>
              <a:rPr lang="en-US" altLang="zh-CN" sz="2600" b="1" dirty="0" err="1">
                <a:solidFill>
                  <a:srgbClr val="000000"/>
                </a:solidFill>
              </a:rPr>
              <a:t>int</a:t>
            </a:r>
            <a:r>
              <a:rPr lang="en-US" altLang="zh-CN" sz="2600" b="1" dirty="0">
                <a:solidFill>
                  <a:srgbClr val="000000"/>
                </a:solidFill>
              </a:rPr>
              <a:t> x3;</a:t>
            </a:r>
          </a:p>
          <a:p>
            <a:pPr>
              <a:lnSpc>
                <a:spcPct val="95000"/>
              </a:lnSpc>
              <a:spcBef>
                <a:spcPct val="5000"/>
              </a:spcBef>
            </a:pPr>
            <a:r>
              <a:rPr lang="en-US" altLang="zh-CN" sz="2600" b="1" dirty="0">
                <a:solidFill>
                  <a:srgbClr val="000000"/>
                </a:solidFill>
              </a:rPr>
              <a:t>}</a:t>
            </a:r>
          </a:p>
        </p:txBody>
      </p:sp>
      <p:sp>
        <p:nvSpPr>
          <p:cNvPr id="78852" name="Text Box 1028"/>
          <p:cNvSpPr txBox="1">
            <a:spLocks noChangeArrowheads="1"/>
          </p:cNvSpPr>
          <p:nvPr/>
        </p:nvSpPr>
        <p:spPr bwMode="auto">
          <a:xfrm>
            <a:off x="4211638" y="1989138"/>
            <a:ext cx="4679950" cy="3259137"/>
          </a:xfrm>
          <a:prstGeom prst="rect">
            <a:avLst/>
          </a:prstGeom>
          <a:solidFill>
            <a:schemeClr val="tx2">
              <a:lumMod val="20000"/>
              <a:lumOff val="80000"/>
            </a:schemeClr>
          </a:solidFill>
          <a:ln>
            <a:noFill/>
          </a:ln>
          <a:effectLst/>
          <a:extLst/>
        </p:spPr>
        <p:txBody>
          <a:bodyPr>
            <a:spAutoFit/>
          </a:bodyPr>
          <a:lstStyle/>
          <a:p>
            <a:pPr>
              <a:lnSpc>
                <a:spcPct val="95000"/>
              </a:lnSpc>
              <a:spcBef>
                <a:spcPct val="5000"/>
              </a:spcBef>
            </a:pPr>
            <a:r>
              <a:rPr lang="en-US" altLang="zh-CN" sz="2600" b="1" dirty="0">
                <a:solidFill>
                  <a:srgbClr val="000000"/>
                </a:solidFill>
              </a:rPr>
              <a:t>class B: private A {</a:t>
            </a:r>
          </a:p>
          <a:p>
            <a:pPr>
              <a:lnSpc>
                <a:spcPct val="95000"/>
              </a:lnSpc>
              <a:spcBef>
                <a:spcPct val="5000"/>
              </a:spcBef>
            </a:pPr>
            <a:r>
              <a:rPr lang="en-US" altLang="zh-CN" sz="2600" b="1" dirty="0">
                <a:solidFill>
                  <a:srgbClr val="000000"/>
                </a:solidFill>
              </a:rPr>
              <a:t>public:</a:t>
            </a:r>
          </a:p>
          <a:p>
            <a:pPr>
              <a:lnSpc>
                <a:spcPct val="95000"/>
              </a:lnSpc>
              <a:spcBef>
                <a:spcPct val="5000"/>
              </a:spcBef>
            </a:pPr>
            <a:r>
              <a:rPr lang="en-US" altLang="zh-CN" sz="2600" b="1" dirty="0">
                <a:solidFill>
                  <a:srgbClr val="000000"/>
                </a:solidFill>
              </a:rPr>
              <a:t>    A::x1;</a:t>
            </a:r>
            <a:r>
              <a:rPr lang="en-US" altLang="zh-CN" sz="2600" b="1" dirty="0"/>
              <a:t> </a:t>
            </a:r>
            <a:r>
              <a:rPr lang="en-US" altLang="zh-CN" sz="2600" b="1" dirty="0">
                <a:solidFill>
                  <a:srgbClr val="CC0000"/>
                </a:solidFill>
              </a:rPr>
              <a:t>//A::x2;A::x3;</a:t>
            </a:r>
            <a:r>
              <a:rPr lang="zh-CN" altLang="en-US" sz="2600" b="1" dirty="0">
                <a:solidFill>
                  <a:srgbClr val="CC0000"/>
                </a:solidFill>
              </a:rPr>
              <a:t>对吗？</a:t>
            </a:r>
          </a:p>
          <a:p>
            <a:pPr>
              <a:lnSpc>
                <a:spcPct val="95000"/>
              </a:lnSpc>
              <a:spcBef>
                <a:spcPct val="5000"/>
              </a:spcBef>
            </a:pPr>
            <a:r>
              <a:rPr lang="en-US" altLang="zh-CN" sz="2600" b="1" dirty="0">
                <a:solidFill>
                  <a:srgbClr val="000000"/>
                </a:solidFill>
              </a:rPr>
              <a:t>protected: </a:t>
            </a:r>
          </a:p>
          <a:p>
            <a:pPr>
              <a:lnSpc>
                <a:spcPct val="95000"/>
              </a:lnSpc>
              <a:spcBef>
                <a:spcPct val="5000"/>
              </a:spcBef>
            </a:pPr>
            <a:r>
              <a:rPr lang="en-US" altLang="zh-CN" sz="2600" b="1" dirty="0">
                <a:solidFill>
                  <a:srgbClr val="000000"/>
                </a:solidFill>
              </a:rPr>
              <a:t>    A::x2;</a:t>
            </a:r>
            <a:r>
              <a:rPr lang="en-US" altLang="zh-CN" sz="2600" b="1" dirty="0"/>
              <a:t> </a:t>
            </a:r>
            <a:r>
              <a:rPr lang="en-US" altLang="zh-CN" sz="2600" b="1" dirty="0">
                <a:solidFill>
                  <a:srgbClr val="CC0000"/>
                </a:solidFill>
              </a:rPr>
              <a:t>//A::x1; A::x3;</a:t>
            </a:r>
            <a:r>
              <a:rPr lang="zh-CN" altLang="en-US" sz="2600" b="1" dirty="0">
                <a:solidFill>
                  <a:srgbClr val="CC0000"/>
                </a:solidFill>
              </a:rPr>
              <a:t>对吗？</a:t>
            </a:r>
            <a:endParaRPr lang="zh-CN" altLang="en-US" sz="2600" b="1" dirty="0"/>
          </a:p>
          <a:p>
            <a:pPr>
              <a:lnSpc>
                <a:spcPct val="95000"/>
              </a:lnSpc>
              <a:spcBef>
                <a:spcPct val="5000"/>
              </a:spcBef>
            </a:pPr>
            <a:r>
              <a:rPr lang="en-US" altLang="zh-CN" sz="2600" b="1" dirty="0">
                <a:solidFill>
                  <a:srgbClr val="000000"/>
                </a:solidFill>
              </a:rPr>
              <a:t>private: </a:t>
            </a:r>
          </a:p>
          <a:p>
            <a:pPr>
              <a:lnSpc>
                <a:spcPct val="95000"/>
              </a:lnSpc>
              <a:spcBef>
                <a:spcPct val="5000"/>
              </a:spcBef>
            </a:pPr>
            <a:r>
              <a:rPr lang="en-US" altLang="zh-CN" sz="2600" b="1" dirty="0"/>
              <a:t>    </a:t>
            </a:r>
            <a:r>
              <a:rPr lang="en-US" altLang="zh-CN" sz="2600" b="1" dirty="0">
                <a:solidFill>
                  <a:srgbClr val="CC0000"/>
                </a:solidFill>
              </a:rPr>
              <a:t>//A::x1; A::x2; A::x3;</a:t>
            </a:r>
            <a:r>
              <a:rPr lang="zh-CN" altLang="en-US" sz="2600" b="1" dirty="0">
                <a:solidFill>
                  <a:srgbClr val="CC0000"/>
                </a:solidFill>
              </a:rPr>
              <a:t>对吗？</a:t>
            </a:r>
          </a:p>
          <a:p>
            <a:pPr>
              <a:lnSpc>
                <a:spcPct val="95000"/>
              </a:lnSpc>
              <a:spcBef>
                <a:spcPct val="5000"/>
              </a:spcBef>
            </a:pPr>
            <a:r>
              <a:rPr lang="en-US" altLang="zh-CN" sz="2600" b="1" dirty="0">
                <a:solidFill>
                  <a:srgbClr val="000000"/>
                </a:solidFill>
              </a:rPr>
              <a:t>}</a:t>
            </a:r>
          </a:p>
        </p:txBody>
      </p:sp>
      <p:sp>
        <p:nvSpPr>
          <p:cNvPr id="78853" name="Line 1029"/>
          <p:cNvSpPr>
            <a:spLocks noChangeShapeType="1"/>
          </p:cNvSpPr>
          <p:nvPr/>
        </p:nvSpPr>
        <p:spPr bwMode="auto">
          <a:xfrm>
            <a:off x="3708400" y="2060575"/>
            <a:ext cx="0" cy="3309938"/>
          </a:xfrm>
          <a:prstGeom prst="line">
            <a:avLst/>
          </a:prstGeom>
          <a:noFill/>
          <a:ln w="57150" cap="rnd">
            <a:solidFill>
              <a:schemeClr val="tx2"/>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4" name="Rectangle 1030"/>
          <p:cNvSpPr>
            <a:spLocks noChangeArrowheads="1"/>
          </p:cNvSpPr>
          <p:nvPr/>
        </p:nvSpPr>
        <p:spPr bwMode="auto">
          <a:xfrm>
            <a:off x="250825" y="5373688"/>
            <a:ext cx="8497888" cy="1152525"/>
          </a:xfrm>
          <a:prstGeom prst="rect">
            <a:avLst/>
          </a:prstGeom>
          <a:solidFill>
            <a:schemeClr val="tx2">
              <a:lumMod val="20000"/>
              <a:lumOff val="80000"/>
            </a:schemeClr>
          </a:solidFill>
          <a:ln>
            <a:noFill/>
          </a:ln>
          <a:effectLst/>
          <a:extLst/>
        </p:spPr>
        <p:txBody>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just">
              <a:spcBef>
                <a:spcPct val="45000"/>
              </a:spcBef>
              <a:buSzPct val="85000"/>
              <a:buFontTx/>
              <a:buAutoNum type="arabicPeriod" startAt="4"/>
            </a:pPr>
            <a:r>
              <a:rPr lang="zh-CN" altLang="en-US" sz="2800" dirty="0">
                <a:solidFill>
                  <a:srgbClr val="000000"/>
                </a:solidFill>
                <a:latin typeface="宋体" pitchFamily="2" charset="-122"/>
              </a:rPr>
              <a:t>对于基类中的重载函数名</a:t>
            </a:r>
            <a:r>
              <a:rPr lang="en-US" altLang="zh-CN" sz="2800" dirty="0">
                <a:solidFill>
                  <a:srgbClr val="000000"/>
                </a:solidFill>
                <a:latin typeface="宋体" pitchFamily="2" charset="-122"/>
              </a:rPr>
              <a:t>, </a:t>
            </a:r>
            <a:r>
              <a:rPr lang="zh-CN" altLang="en-US" sz="2800" dirty="0">
                <a:solidFill>
                  <a:srgbClr val="000000"/>
                </a:solidFill>
                <a:latin typeface="宋体" pitchFamily="2" charset="-122"/>
              </a:rPr>
              <a:t>访问声明将对基类中的所有同名函数</a:t>
            </a:r>
            <a:r>
              <a:rPr lang="zh-CN" altLang="en-US" sz="2800" dirty="0" smtClean="0">
                <a:solidFill>
                  <a:srgbClr val="000000"/>
                </a:solidFill>
                <a:latin typeface="宋体" pitchFamily="2" charset="-122"/>
              </a:rPr>
              <a:t>起作用。</a:t>
            </a:r>
            <a:endParaRPr lang="en-US" altLang="zh-CN" sz="2800" dirty="0">
              <a:solidFill>
                <a:srgbClr val="000000"/>
              </a:solidFill>
              <a:latin typeface="宋体" pitchFamily="2" charset="-122"/>
            </a:endParaRPr>
          </a:p>
        </p:txBody>
      </p:sp>
    </p:spTree>
    <p:extLst>
      <p:ext uri="{BB962C8B-B14F-4D97-AF65-F5344CB8AC3E}">
        <p14:creationId xmlns:p14="http://schemas.microsoft.com/office/powerpoint/2010/main" val="2431639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wipe(left)">
                                      <p:cBhvr>
                                        <p:cTn id="7"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179512" y="-99392"/>
            <a:ext cx="8299450" cy="935038"/>
          </a:xfrm>
        </p:spPr>
        <p:txBody>
          <a:bodyPr>
            <a:normAutofit/>
          </a:bodyPr>
          <a:lstStyle/>
          <a:p>
            <a:r>
              <a:rPr lang="en-US" altLang="zh-CN" b="1" dirty="0">
                <a:solidFill>
                  <a:srgbClr val="C00000"/>
                </a:solidFill>
              </a:rPr>
              <a:t>4.4 </a:t>
            </a:r>
            <a:r>
              <a:rPr lang="zh-CN" altLang="en-US" b="1" dirty="0">
                <a:solidFill>
                  <a:srgbClr val="C00000"/>
                </a:solidFill>
              </a:rPr>
              <a:t>多重继承</a:t>
            </a:r>
          </a:p>
        </p:txBody>
      </p:sp>
      <p:sp>
        <p:nvSpPr>
          <p:cNvPr id="281603" name="Rectangle 3"/>
          <p:cNvSpPr>
            <a:spLocks noGrp="1" noChangeArrowheads="1"/>
          </p:cNvSpPr>
          <p:nvPr>
            <p:ph type="body" idx="1"/>
          </p:nvPr>
        </p:nvSpPr>
        <p:spPr>
          <a:xfrm>
            <a:off x="395536" y="1844824"/>
            <a:ext cx="8893175" cy="2519362"/>
          </a:xfrm>
        </p:spPr>
        <p:txBody>
          <a:bodyPr>
            <a:normAutofit/>
          </a:bodyPr>
          <a:lstStyle/>
          <a:p>
            <a:pPr>
              <a:lnSpc>
                <a:spcPct val="115000"/>
              </a:lnSpc>
              <a:buFontTx/>
              <a:buNone/>
            </a:pPr>
            <a:r>
              <a:rPr lang="en-US" altLang="zh-CN" sz="3200" b="1" dirty="0"/>
              <a:t>4.4.1 </a:t>
            </a:r>
            <a:r>
              <a:rPr lang="zh-CN" altLang="en-US" sz="3200" b="1" dirty="0"/>
              <a:t>多重继承派生类的声明</a:t>
            </a:r>
          </a:p>
          <a:p>
            <a:pPr>
              <a:lnSpc>
                <a:spcPct val="115000"/>
              </a:lnSpc>
              <a:buFontTx/>
              <a:buNone/>
            </a:pPr>
            <a:r>
              <a:rPr lang="en-US" altLang="zh-CN" sz="3200" b="1" dirty="0"/>
              <a:t>4.4.2 </a:t>
            </a:r>
            <a:r>
              <a:rPr lang="zh-CN" altLang="en-US" sz="3200" b="1" dirty="0"/>
              <a:t>多重继承派生类的构造函数与析构函数</a:t>
            </a:r>
          </a:p>
          <a:p>
            <a:pPr>
              <a:lnSpc>
                <a:spcPct val="115000"/>
              </a:lnSpc>
              <a:buFontTx/>
              <a:buNone/>
            </a:pPr>
            <a:r>
              <a:rPr lang="en-US" altLang="zh-CN" sz="3200" b="1" dirty="0"/>
              <a:t>4.4.3 </a:t>
            </a:r>
            <a:r>
              <a:rPr lang="zh-CN" altLang="en-US" sz="3200" b="1" dirty="0"/>
              <a:t>虚基类</a:t>
            </a:r>
          </a:p>
        </p:txBody>
      </p:sp>
      <p:grpSp>
        <p:nvGrpSpPr>
          <p:cNvPr id="4" name="组合 3"/>
          <p:cNvGrpSpPr/>
          <p:nvPr/>
        </p:nvGrpSpPr>
        <p:grpSpPr>
          <a:xfrm>
            <a:off x="2578209" y="3429000"/>
            <a:ext cx="2736303" cy="3178523"/>
            <a:chOff x="4067944" y="3426455"/>
            <a:chExt cx="4192337" cy="3292030"/>
          </a:xfrm>
        </p:grpSpPr>
        <p:sp>
          <p:nvSpPr>
            <p:cNvPr id="5" name="椭圆 4"/>
            <p:cNvSpPr/>
            <p:nvPr/>
          </p:nvSpPr>
          <p:spPr bwMode="auto">
            <a:xfrm>
              <a:off x="4067944" y="6077061"/>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dirty="0">
                <a:solidFill>
                  <a:prstClr val="white"/>
                </a:solidFill>
              </a:endParaRPr>
            </a:p>
          </p:txBody>
        </p:sp>
        <p:sp>
          <p:nvSpPr>
            <p:cNvPr id="6" name="椭圆 5"/>
            <p:cNvSpPr/>
            <p:nvPr/>
          </p:nvSpPr>
          <p:spPr bwMode="auto">
            <a:xfrm>
              <a:off x="7668344" y="4527665"/>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dirty="0">
                <a:solidFill>
                  <a:prstClr val="white"/>
                </a:solidFill>
              </a:endParaRPr>
            </a:p>
          </p:txBody>
        </p:sp>
        <p:sp>
          <p:nvSpPr>
            <p:cNvPr id="7" name="椭圆 6"/>
            <p:cNvSpPr/>
            <p:nvPr/>
          </p:nvSpPr>
          <p:spPr bwMode="auto">
            <a:xfrm>
              <a:off x="6372200" y="5153158"/>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dirty="0">
                <a:solidFill>
                  <a:prstClr val="white"/>
                </a:solidFill>
              </a:endParaRPr>
            </a:p>
          </p:txBody>
        </p:sp>
        <p:sp>
          <p:nvSpPr>
            <p:cNvPr id="8" name="椭圆 7"/>
            <p:cNvSpPr/>
            <p:nvPr/>
          </p:nvSpPr>
          <p:spPr>
            <a:xfrm>
              <a:off x="5868144" y="5829416"/>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dirty="0">
                <a:solidFill>
                  <a:prstClr val="white"/>
                </a:solidFill>
              </a:endParaRPr>
            </a:p>
          </p:txBody>
        </p:sp>
        <p:sp>
          <p:nvSpPr>
            <p:cNvPr id="9" name="椭圆 8"/>
            <p:cNvSpPr/>
            <p:nvPr/>
          </p:nvSpPr>
          <p:spPr bwMode="auto">
            <a:xfrm>
              <a:off x="7203900" y="5398843"/>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dirty="0">
                <a:solidFill>
                  <a:prstClr val="white"/>
                </a:solidFill>
              </a:endParaRPr>
            </a:p>
          </p:txBody>
        </p:sp>
        <p:sp>
          <p:nvSpPr>
            <p:cNvPr id="10" name="椭圆 9"/>
            <p:cNvSpPr/>
            <p:nvPr/>
          </p:nvSpPr>
          <p:spPr bwMode="auto">
            <a:xfrm>
              <a:off x="8123121" y="3426455"/>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base">
                <a:spcBef>
                  <a:spcPct val="0"/>
                </a:spcBef>
                <a:spcAft>
                  <a:spcPct val="0"/>
                </a:spcAft>
              </a:pPr>
              <a:endParaRPr lang="en-US" dirty="0">
                <a:solidFill>
                  <a:prstClr val="white"/>
                </a:solidFill>
              </a:endParaRPr>
            </a:p>
          </p:txBody>
        </p:sp>
      </p:grpSp>
    </p:spTree>
    <p:extLst>
      <p:ext uri="{BB962C8B-B14F-4D97-AF65-F5344CB8AC3E}">
        <p14:creationId xmlns:p14="http://schemas.microsoft.com/office/powerpoint/2010/main" val="300997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sz="half" idx="1"/>
          </p:nvPr>
        </p:nvSpPr>
        <p:spPr>
          <a:xfrm>
            <a:off x="251520" y="909390"/>
            <a:ext cx="8424863" cy="2087562"/>
          </a:xfrm>
        </p:spPr>
        <p:txBody>
          <a:bodyPr/>
          <a:lstStyle/>
          <a:p>
            <a:pPr algn="just"/>
            <a:r>
              <a:rPr lang="zh-CN" altLang="en-US" sz="2800" b="0" dirty="0">
                <a:solidFill>
                  <a:srgbClr val="000000"/>
                </a:solidFill>
              </a:rPr>
              <a:t>派生类</a:t>
            </a:r>
            <a:r>
              <a:rPr lang="zh-CN" altLang="en-US" sz="2800" b="0" u="sng" dirty="0">
                <a:solidFill>
                  <a:srgbClr val="000000"/>
                </a:solidFill>
              </a:rPr>
              <a:t>只有一个基类</a:t>
            </a:r>
            <a:r>
              <a:rPr lang="en-US" altLang="zh-CN" sz="2800" b="0" dirty="0">
                <a:solidFill>
                  <a:srgbClr val="000000"/>
                </a:solidFill>
              </a:rPr>
              <a:t>,</a:t>
            </a:r>
            <a:r>
              <a:rPr lang="zh-CN" altLang="en-US" sz="2800" b="0" dirty="0">
                <a:solidFill>
                  <a:srgbClr val="000000"/>
                </a:solidFill>
              </a:rPr>
              <a:t>这种派生方法称为</a:t>
            </a:r>
            <a:r>
              <a:rPr lang="zh-CN" altLang="en-US" sz="2800" b="0" u="sng" dirty="0">
                <a:solidFill>
                  <a:srgbClr val="6600CC"/>
                </a:solidFill>
              </a:rPr>
              <a:t>单基派生</a:t>
            </a:r>
            <a:r>
              <a:rPr lang="zh-CN" altLang="en-US" sz="2800" b="0" dirty="0">
                <a:solidFill>
                  <a:srgbClr val="000000"/>
                </a:solidFill>
              </a:rPr>
              <a:t>或</a:t>
            </a:r>
            <a:r>
              <a:rPr lang="zh-CN" altLang="en-US" sz="2800" b="0" u="sng" dirty="0">
                <a:solidFill>
                  <a:srgbClr val="6600CC"/>
                </a:solidFill>
              </a:rPr>
              <a:t>单继承</a:t>
            </a:r>
            <a:r>
              <a:rPr lang="zh-CN" altLang="en-US" sz="2800" b="0" dirty="0">
                <a:solidFill>
                  <a:srgbClr val="000000"/>
                </a:solidFill>
              </a:rPr>
              <a:t>。</a:t>
            </a:r>
          </a:p>
          <a:p>
            <a:r>
              <a:rPr lang="zh-CN" altLang="en-US" sz="2800" b="0" dirty="0">
                <a:solidFill>
                  <a:srgbClr val="000000"/>
                </a:solidFill>
              </a:rPr>
              <a:t>当一个派生类</a:t>
            </a:r>
            <a:r>
              <a:rPr lang="zh-CN" altLang="en-US" sz="2800" b="0" u="sng" dirty="0">
                <a:solidFill>
                  <a:srgbClr val="000000"/>
                </a:solidFill>
              </a:rPr>
              <a:t>具有多个基类时</a:t>
            </a:r>
            <a:r>
              <a:rPr lang="en-US" altLang="zh-CN" sz="2800" b="0" dirty="0">
                <a:solidFill>
                  <a:srgbClr val="000000"/>
                </a:solidFill>
              </a:rPr>
              <a:t>,</a:t>
            </a:r>
            <a:r>
              <a:rPr lang="zh-CN" altLang="en-US" sz="2800" b="0" dirty="0">
                <a:solidFill>
                  <a:srgbClr val="000000"/>
                </a:solidFill>
              </a:rPr>
              <a:t>这种派生方法称为</a:t>
            </a:r>
            <a:r>
              <a:rPr lang="zh-CN" altLang="en-US" sz="2800" b="0" u="sng" dirty="0">
                <a:solidFill>
                  <a:srgbClr val="6600CC"/>
                </a:solidFill>
              </a:rPr>
              <a:t>多基派生</a:t>
            </a:r>
            <a:r>
              <a:rPr lang="zh-CN" altLang="en-US" sz="2800" b="0" dirty="0">
                <a:solidFill>
                  <a:srgbClr val="000000"/>
                </a:solidFill>
              </a:rPr>
              <a:t>或</a:t>
            </a:r>
            <a:r>
              <a:rPr lang="zh-CN" altLang="en-US" sz="2800" b="0" u="sng" dirty="0">
                <a:solidFill>
                  <a:srgbClr val="6600CC"/>
                </a:solidFill>
              </a:rPr>
              <a:t>多继承</a:t>
            </a:r>
            <a:r>
              <a:rPr lang="zh-CN" altLang="en-US" sz="2800" b="0" dirty="0">
                <a:solidFill>
                  <a:srgbClr val="000000"/>
                </a:solidFill>
              </a:rPr>
              <a:t>。</a:t>
            </a:r>
            <a:endParaRPr lang="zh-CN" altLang="en-US" sz="2800" b="0" dirty="0"/>
          </a:p>
        </p:txBody>
      </p:sp>
      <p:graphicFrame>
        <p:nvGraphicFramePr>
          <p:cNvPr id="44037" name="Object 5"/>
          <p:cNvGraphicFramePr>
            <a:graphicFrameLocks noGrp="1" noChangeAspect="1"/>
          </p:cNvGraphicFramePr>
          <p:nvPr>
            <p:ph sz="half" idx="2"/>
            <p:extLst>
              <p:ext uri="{D42A27DB-BD31-4B8C-83A1-F6EECF244321}">
                <p14:modId xmlns:p14="http://schemas.microsoft.com/office/powerpoint/2010/main" val="3990909703"/>
              </p:ext>
            </p:extLst>
          </p:nvPr>
        </p:nvGraphicFramePr>
        <p:xfrm>
          <a:off x="1691680" y="3094806"/>
          <a:ext cx="5841774" cy="3790578"/>
        </p:xfrm>
        <a:graphic>
          <a:graphicData uri="http://schemas.openxmlformats.org/presentationml/2006/ole">
            <mc:AlternateContent xmlns:mc="http://schemas.openxmlformats.org/markup-compatibility/2006">
              <mc:Choice xmlns:v="urn:schemas-microsoft-com:vml" Requires="v">
                <p:oleObj spid="_x0000_s1052" name="位图图像" r:id="rId3" imgW="4315427" imgH="3323810" progId="PBrush">
                  <p:embed/>
                </p:oleObj>
              </mc:Choice>
              <mc:Fallback>
                <p:oleObj name="位图图像" r:id="rId3" imgW="4315427" imgH="3323810" progId="PBrush">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094806"/>
                        <a:ext cx="5841774" cy="379057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77750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3528" y="-99392"/>
            <a:ext cx="8299450" cy="863600"/>
          </a:xfrm>
        </p:spPr>
        <p:txBody>
          <a:bodyPr>
            <a:normAutofit/>
          </a:bodyPr>
          <a:lstStyle/>
          <a:p>
            <a:r>
              <a:rPr lang="en-US" altLang="zh-CN" b="1" dirty="0">
                <a:solidFill>
                  <a:srgbClr val="C00000"/>
                </a:solidFill>
              </a:rPr>
              <a:t>4.4.1 </a:t>
            </a:r>
            <a:r>
              <a:rPr lang="zh-CN" altLang="en-US" b="1" dirty="0">
                <a:solidFill>
                  <a:srgbClr val="C00000"/>
                </a:solidFill>
              </a:rPr>
              <a:t>多重继承派生类的声明</a:t>
            </a:r>
          </a:p>
        </p:txBody>
      </p:sp>
      <p:sp>
        <p:nvSpPr>
          <p:cNvPr id="45059" name="Rectangle 3"/>
          <p:cNvSpPr>
            <a:spLocks noGrp="1" noChangeArrowheads="1"/>
          </p:cNvSpPr>
          <p:nvPr>
            <p:ph type="body" idx="1"/>
          </p:nvPr>
        </p:nvSpPr>
        <p:spPr>
          <a:xfrm>
            <a:off x="251520" y="1041622"/>
            <a:ext cx="8712968" cy="4403502"/>
          </a:xfrm>
        </p:spPr>
        <p:txBody>
          <a:bodyPr>
            <a:normAutofit/>
          </a:bodyPr>
          <a:lstStyle/>
          <a:p>
            <a:pPr>
              <a:lnSpc>
                <a:spcPct val="150000"/>
              </a:lnSpc>
            </a:pPr>
            <a:r>
              <a:rPr lang="zh-CN" altLang="en-US" sz="3200" b="0" dirty="0" smtClean="0">
                <a:solidFill>
                  <a:srgbClr val="000000"/>
                </a:solidFill>
              </a:rPr>
              <a:t>有</a:t>
            </a:r>
            <a:r>
              <a:rPr lang="zh-CN" altLang="en-US" sz="3200" b="0" dirty="0">
                <a:solidFill>
                  <a:srgbClr val="000000"/>
                </a:solidFill>
              </a:rPr>
              <a:t>两个以上基类的派生类声明的一般形式如下</a:t>
            </a:r>
            <a:r>
              <a:rPr lang="en-US" altLang="zh-CN" sz="3200" b="0" dirty="0" smtClean="0">
                <a:solidFill>
                  <a:srgbClr val="000000"/>
                </a:solidFill>
              </a:rPr>
              <a:t>:</a:t>
            </a:r>
            <a:endParaRPr lang="en-US" altLang="zh-CN" sz="3200" b="0" dirty="0">
              <a:solidFill>
                <a:srgbClr val="000000"/>
              </a:solidFill>
            </a:endParaRPr>
          </a:p>
          <a:p>
            <a:pPr algn="just">
              <a:lnSpc>
                <a:spcPct val="150000"/>
              </a:lnSpc>
              <a:buFontTx/>
              <a:buNone/>
            </a:pPr>
            <a:r>
              <a:rPr lang="en-US" altLang="zh-CN" sz="3200" b="1" dirty="0" smtClean="0">
                <a:solidFill>
                  <a:srgbClr val="C00000"/>
                </a:solidFill>
              </a:rPr>
              <a:t>class </a:t>
            </a:r>
            <a:r>
              <a:rPr lang="zh-CN" altLang="en-US" sz="3200" b="1" dirty="0">
                <a:solidFill>
                  <a:srgbClr val="C00000"/>
                </a:solidFill>
              </a:rPr>
              <a:t>派生类名</a:t>
            </a:r>
            <a:r>
              <a:rPr lang="en-US" altLang="zh-CN" sz="3200" b="1" dirty="0">
                <a:solidFill>
                  <a:schemeClr val="accent2"/>
                </a:solidFill>
              </a:rPr>
              <a:t>:</a:t>
            </a:r>
            <a:r>
              <a:rPr lang="zh-CN" altLang="en-US" sz="3200" b="1" dirty="0">
                <a:solidFill>
                  <a:srgbClr val="002060"/>
                </a:solidFill>
              </a:rPr>
              <a:t>继承方式</a:t>
            </a:r>
            <a:r>
              <a:rPr lang="en-US" altLang="zh-CN" sz="3200" b="1" dirty="0">
                <a:solidFill>
                  <a:srgbClr val="002060"/>
                </a:solidFill>
              </a:rPr>
              <a:t>1  </a:t>
            </a:r>
            <a:r>
              <a:rPr lang="zh-CN" altLang="en-US" sz="3200" b="1" dirty="0">
                <a:solidFill>
                  <a:srgbClr val="C00000"/>
                </a:solidFill>
              </a:rPr>
              <a:t>基类名</a:t>
            </a:r>
            <a:r>
              <a:rPr lang="en-US" altLang="zh-CN" sz="3200" b="1" dirty="0">
                <a:solidFill>
                  <a:srgbClr val="C00000"/>
                </a:solidFill>
              </a:rPr>
              <a:t>1</a:t>
            </a:r>
            <a:r>
              <a:rPr lang="en-US" altLang="zh-CN" sz="3200" b="1" dirty="0" smtClean="0"/>
              <a:t>,  … ,</a:t>
            </a:r>
          </a:p>
          <a:p>
            <a:pPr algn="just">
              <a:lnSpc>
                <a:spcPct val="150000"/>
              </a:lnSpc>
              <a:buFontTx/>
              <a:buNone/>
            </a:pPr>
            <a:r>
              <a:rPr lang="en-US" altLang="zh-CN" sz="3200" dirty="0">
                <a:solidFill>
                  <a:srgbClr val="002060"/>
                </a:solidFill>
              </a:rPr>
              <a:t> </a:t>
            </a:r>
            <a:r>
              <a:rPr lang="en-US" altLang="zh-CN" sz="3200" dirty="0" smtClean="0">
                <a:solidFill>
                  <a:srgbClr val="002060"/>
                </a:solidFill>
              </a:rPr>
              <a:t>     </a:t>
            </a:r>
            <a:r>
              <a:rPr lang="zh-CN" altLang="en-US" sz="3200" b="1" dirty="0" smtClean="0">
                <a:solidFill>
                  <a:srgbClr val="002060"/>
                </a:solidFill>
              </a:rPr>
              <a:t>继承</a:t>
            </a:r>
            <a:r>
              <a:rPr lang="zh-CN" altLang="en-US" sz="3200" b="1" dirty="0">
                <a:solidFill>
                  <a:srgbClr val="002060"/>
                </a:solidFill>
              </a:rPr>
              <a:t>方式</a:t>
            </a:r>
            <a:r>
              <a:rPr lang="en-US" altLang="zh-CN" sz="3200" b="1" dirty="0">
                <a:solidFill>
                  <a:srgbClr val="002060"/>
                </a:solidFill>
              </a:rPr>
              <a:t>n </a:t>
            </a:r>
            <a:r>
              <a:rPr lang="en-US" altLang="zh-CN" sz="3200" b="1" dirty="0">
                <a:solidFill>
                  <a:schemeClr val="accent2"/>
                </a:solidFill>
              </a:rPr>
              <a:t> </a:t>
            </a:r>
            <a:r>
              <a:rPr lang="zh-CN" altLang="en-US" sz="3200" b="1" dirty="0">
                <a:solidFill>
                  <a:srgbClr val="C00000"/>
                </a:solidFill>
              </a:rPr>
              <a:t>基类名</a:t>
            </a:r>
            <a:r>
              <a:rPr lang="en-US" altLang="zh-CN" sz="3200" b="1" dirty="0">
                <a:solidFill>
                  <a:srgbClr val="C00000"/>
                </a:solidFill>
              </a:rPr>
              <a:t>n</a:t>
            </a:r>
            <a:r>
              <a:rPr lang="en-US" altLang="zh-CN" sz="3200" b="1" dirty="0">
                <a:solidFill>
                  <a:srgbClr val="002060"/>
                </a:solidFill>
              </a:rPr>
              <a:t>{</a:t>
            </a:r>
          </a:p>
          <a:p>
            <a:pPr algn="just">
              <a:lnSpc>
                <a:spcPct val="150000"/>
              </a:lnSpc>
              <a:buFontTx/>
              <a:buNone/>
            </a:pPr>
            <a:r>
              <a:rPr lang="en-US" altLang="zh-CN" sz="3200" b="1" dirty="0">
                <a:solidFill>
                  <a:schemeClr val="accent2"/>
                </a:solidFill>
              </a:rPr>
              <a:t>          </a:t>
            </a:r>
            <a:r>
              <a:rPr lang="en-US" altLang="zh-CN" sz="3200" b="1" dirty="0">
                <a:solidFill>
                  <a:srgbClr val="FF0000"/>
                </a:solidFill>
              </a:rPr>
              <a:t>// </a:t>
            </a:r>
            <a:r>
              <a:rPr lang="zh-CN" altLang="en-US" sz="3200" b="1" dirty="0">
                <a:solidFill>
                  <a:srgbClr val="FF0000"/>
                </a:solidFill>
              </a:rPr>
              <a:t>派生类新增的数据成员和成员函数</a:t>
            </a:r>
          </a:p>
          <a:p>
            <a:pPr>
              <a:lnSpc>
                <a:spcPct val="150000"/>
              </a:lnSpc>
              <a:buFontTx/>
              <a:buNone/>
            </a:pPr>
            <a:r>
              <a:rPr lang="zh-CN" altLang="en-US" sz="3200" b="1" dirty="0">
                <a:solidFill>
                  <a:srgbClr val="002060"/>
                </a:solidFill>
              </a:rPr>
              <a:t>     </a:t>
            </a:r>
            <a:r>
              <a:rPr lang="en-US" altLang="zh-CN" sz="3200" b="1" dirty="0">
                <a:solidFill>
                  <a:srgbClr val="002060"/>
                </a:solidFill>
              </a:rPr>
              <a:t>}; </a:t>
            </a:r>
          </a:p>
        </p:txBody>
      </p:sp>
      <p:sp>
        <p:nvSpPr>
          <p:cNvPr id="4" name="Rectangle 8"/>
          <p:cNvSpPr>
            <a:spLocks noChangeArrowheads="1"/>
          </p:cNvSpPr>
          <p:nvPr/>
        </p:nvSpPr>
        <p:spPr bwMode="auto">
          <a:xfrm>
            <a:off x="971600" y="5152737"/>
            <a:ext cx="68403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002060"/>
                </a:solidFill>
                <a:hlinkClick r:id="rId2" action="ppaction://hlinkfile"/>
              </a:rPr>
              <a:t>例</a:t>
            </a:r>
            <a:r>
              <a:rPr lang="en-US" altLang="zh-CN" sz="3200" dirty="0">
                <a:solidFill>
                  <a:srgbClr val="002060"/>
                </a:solidFill>
                <a:hlinkClick r:id="rId2" action="ppaction://hlinkfile"/>
              </a:rPr>
              <a:t>4.13 </a:t>
            </a:r>
            <a:r>
              <a:rPr lang="zh-CN" altLang="en-US" sz="3200" dirty="0">
                <a:solidFill>
                  <a:srgbClr val="002060"/>
                </a:solidFill>
                <a:hlinkClick r:id="rId2" action="ppaction://hlinkfile"/>
              </a:rPr>
              <a:t>多重继承下派生类的</a:t>
            </a:r>
            <a:r>
              <a:rPr lang="zh-CN" altLang="en-US" sz="3200" dirty="0" smtClean="0">
                <a:solidFill>
                  <a:srgbClr val="002060"/>
                </a:solidFill>
                <a:hlinkClick r:id="rId2" action="ppaction://hlinkfile"/>
              </a:rPr>
              <a:t>访问</a:t>
            </a:r>
            <a:r>
              <a:rPr lang="zh-CN" altLang="en-US" sz="3200" dirty="0">
                <a:solidFill>
                  <a:srgbClr val="002060"/>
                </a:solidFill>
                <a:hlinkClick r:id="rId2" action="ppaction://hlinkfile"/>
              </a:rPr>
              <a:t>特性</a:t>
            </a:r>
            <a:endParaRPr lang="zh-CN" altLang="en-US" sz="3200" dirty="0">
              <a:solidFill>
                <a:srgbClr val="002060"/>
              </a:solidFill>
            </a:endParaRPr>
          </a:p>
        </p:txBody>
      </p:sp>
    </p:spTree>
    <p:extLst>
      <p:ext uri="{BB962C8B-B14F-4D97-AF65-F5344CB8AC3E}">
        <p14:creationId xmlns:p14="http://schemas.microsoft.com/office/powerpoint/2010/main" val="151176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95288" y="836712"/>
            <a:ext cx="7543800"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SzPct val="85000"/>
            </a:pPr>
            <a:r>
              <a:rPr lang="zh-CN" altLang="en-US" sz="3600" b="1" dirty="0" smtClean="0">
                <a:solidFill>
                  <a:srgbClr val="6600CC"/>
                </a:solidFill>
                <a:latin typeface="宋体" pitchFamily="2" charset="-122"/>
              </a:rPr>
              <a:t>说明</a:t>
            </a:r>
            <a:r>
              <a:rPr lang="zh-CN" altLang="en-US" sz="3200" b="1" dirty="0">
                <a:solidFill>
                  <a:srgbClr val="6600CC"/>
                </a:solidFill>
                <a:latin typeface="Times New Roman"/>
              </a:rPr>
              <a:t> </a:t>
            </a:r>
            <a:endParaRPr lang="zh-CN" altLang="en-US" sz="3200" b="1" dirty="0">
              <a:solidFill>
                <a:srgbClr val="6600CC"/>
              </a:solidFill>
              <a:latin typeface="宋体" pitchFamily="2" charset="-122"/>
            </a:endParaRPr>
          </a:p>
          <a:p>
            <a:pPr algn="ctr">
              <a:spcBef>
                <a:spcPct val="20000"/>
              </a:spcBef>
              <a:buSzPct val="85000"/>
            </a:pPr>
            <a:endParaRPr lang="zh-CN" altLang="en-US" sz="3200" b="1" dirty="0">
              <a:solidFill>
                <a:srgbClr val="6600CC"/>
              </a:solidFill>
              <a:latin typeface="宋体" pitchFamily="2" charset="-122"/>
            </a:endParaRPr>
          </a:p>
          <a:p>
            <a:pPr algn="just">
              <a:spcBef>
                <a:spcPct val="20000"/>
              </a:spcBef>
              <a:buSzPct val="85000"/>
            </a:pPr>
            <a:r>
              <a:rPr lang="zh-CN" altLang="en-US" sz="3200" b="1" dirty="0">
                <a:solidFill>
                  <a:srgbClr val="000000"/>
                </a:solidFill>
                <a:latin typeface="宋体" pitchFamily="2" charset="-122"/>
              </a:rPr>
              <a:t>    </a:t>
            </a:r>
            <a:r>
              <a:rPr lang="en-US" altLang="zh-CN" sz="3200" b="1" dirty="0">
                <a:solidFill>
                  <a:srgbClr val="0000FF"/>
                </a:solidFill>
                <a:latin typeface="宋体" pitchFamily="2" charset="-122"/>
              </a:rPr>
              <a:t>1.</a:t>
            </a:r>
            <a:r>
              <a:rPr lang="zh-CN" altLang="en-US" sz="3200" b="1" dirty="0">
                <a:solidFill>
                  <a:srgbClr val="0000FF"/>
                </a:solidFill>
                <a:latin typeface="宋体" pitchFamily="2" charset="-122"/>
              </a:rPr>
              <a:t>缺省的继承方式是</a:t>
            </a:r>
            <a:r>
              <a:rPr lang="en-US" altLang="zh-CN" sz="3200" b="1" dirty="0">
                <a:solidFill>
                  <a:srgbClr val="0000FF"/>
                </a:solidFill>
                <a:latin typeface="宋体" pitchFamily="2" charset="-122"/>
              </a:rPr>
              <a:t>private</a:t>
            </a:r>
            <a:r>
              <a:rPr lang="en-US" altLang="zh-CN" sz="3200" b="1" dirty="0">
                <a:solidFill>
                  <a:srgbClr val="000000"/>
                </a:solidFill>
                <a:latin typeface="宋体" pitchFamily="2" charset="-122"/>
              </a:rPr>
              <a:t> </a:t>
            </a:r>
          </a:p>
        </p:txBody>
      </p:sp>
      <p:sp>
        <p:nvSpPr>
          <p:cNvPr id="95235" name="Text Box 3"/>
          <p:cNvSpPr txBox="1">
            <a:spLocks noChangeArrowheads="1"/>
          </p:cNvSpPr>
          <p:nvPr/>
        </p:nvSpPr>
        <p:spPr bwMode="auto">
          <a:xfrm>
            <a:off x="1309688" y="3278187"/>
            <a:ext cx="57150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dirty="0">
                <a:solidFill>
                  <a:srgbClr val="000000"/>
                </a:solidFill>
              </a:rPr>
              <a:t>class  Z: </a:t>
            </a:r>
            <a:r>
              <a:rPr lang="en-US" altLang="zh-CN" sz="3600" dirty="0">
                <a:solidFill>
                  <a:srgbClr val="CC0000"/>
                </a:solidFill>
              </a:rPr>
              <a:t>X</a:t>
            </a:r>
            <a:r>
              <a:rPr lang="en-US" altLang="zh-CN" sz="3600" dirty="0">
                <a:solidFill>
                  <a:srgbClr val="000000"/>
                </a:solidFill>
              </a:rPr>
              <a:t>, public Y {</a:t>
            </a:r>
          </a:p>
          <a:p>
            <a:pPr>
              <a:spcBef>
                <a:spcPct val="50000"/>
              </a:spcBef>
            </a:pPr>
            <a:r>
              <a:rPr lang="en-US" altLang="zh-CN" sz="3600" dirty="0">
                <a:solidFill>
                  <a:srgbClr val="000000"/>
                </a:solidFill>
              </a:rPr>
              <a:t>     </a:t>
            </a:r>
            <a:r>
              <a:rPr lang="en-US" altLang="zh-CN" sz="3600" dirty="0">
                <a:solidFill>
                  <a:srgbClr val="000000"/>
                </a:solidFill>
                <a:sym typeface="Symbol" pitchFamily="18" charset="2"/>
              </a:rPr>
              <a:t></a:t>
            </a:r>
          </a:p>
          <a:p>
            <a:pPr>
              <a:spcBef>
                <a:spcPct val="50000"/>
              </a:spcBef>
            </a:pPr>
            <a:r>
              <a:rPr lang="en-US" altLang="zh-CN" sz="3600" dirty="0">
                <a:solidFill>
                  <a:srgbClr val="000000"/>
                </a:solidFill>
                <a:sym typeface="Symbol" pitchFamily="18" charset="2"/>
              </a:rPr>
              <a:t>}</a:t>
            </a:r>
          </a:p>
        </p:txBody>
      </p:sp>
    </p:spTree>
    <p:extLst>
      <p:ext uri="{BB962C8B-B14F-4D97-AF65-F5344CB8AC3E}">
        <p14:creationId xmlns:p14="http://schemas.microsoft.com/office/powerpoint/2010/main" val="27243997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07504" y="801142"/>
            <a:ext cx="75438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20000"/>
              </a:spcBef>
              <a:buSzPct val="85000"/>
            </a:pPr>
            <a:r>
              <a:rPr lang="en-US" altLang="zh-CN" sz="3200" b="1" dirty="0">
                <a:solidFill>
                  <a:srgbClr val="0000FF"/>
                </a:solidFill>
                <a:latin typeface="宋体" pitchFamily="2" charset="-122"/>
              </a:rPr>
              <a:t>2. </a:t>
            </a:r>
            <a:r>
              <a:rPr lang="zh-CN" altLang="en-US" sz="3200" b="1" dirty="0">
                <a:solidFill>
                  <a:srgbClr val="0000FF"/>
                </a:solidFill>
                <a:latin typeface="宋体" pitchFamily="2" charset="-122"/>
              </a:rPr>
              <a:t>对基类成员的访问必须是无二义的</a:t>
            </a:r>
            <a:r>
              <a:rPr lang="en-US" altLang="zh-CN" sz="3200" b="1" dirty="0">
                <a:solidFill>
                  <a:srgbClr val="0000FF"/>
                </a:solidFill>
                <a:latin typeface="宋体" pitchFamily="2" charset="-122"/>
              </a:rPr>
              <a:t>.</a:t>
            </a:r>
          </a:p>
        </p:txBody>
      </p:sp>
      <p:sp>
        <p:nvSpPr>
          <p:cNvPr id="81926" name="Line 6"/>
          <p:cNvSpPr>
            <a:spLocks noChangeShapeType="1"/>
          </p:cNvSpPr>
          <p:nvPr/>
        </p:nvSpPr>
        <p:spPr bwMode="auto">
          <a:xfrm>
            <a:off x="4789041" y="1593304"/>
            <a:ext cx="0" cy="4572000"/>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1" name="Rectangle 11"/>
          <p:cNvSpPr>
            <a:spLocks noChangeArrowheads="1"/>
          </p:cNvSpPr>
          <p:nvPr/>
        </p:nvSpPr>
        <p:spPr bwMode="auto">
          <a:xfrm>
            <a:off x="539304" y="1737767"/>
            <a:ext cx="409416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457200" indent="-457200">
              <a:defRPr kumimoji="1" sz="2400">
                <a:solidFill>
                  <a:schemeClr val="tx1"/>
                </a:solidFill>
                <a:latin typeface="Times New Roman" pitchFamily="18" charset="0"/>
                <a:ea typeface="宋体" pitchFamily="2" charset="-122"/>
              </a:defRPr>
            </a:lvl1pPr>
            <a:lvl2pPr marL="1027113" indent="-455613">
              <a:defRPr kumimoji="1" sz="2400">
                <a:solidFill>
                  <a:schemeClr val="tx1"/>
                </a:solidFill>
                <a:latin typeface="Times New Roman" pitchFamily="18" charset="0"/>
                <a:ea typeface="宋体" pitchFamily="2" charset="-122"/>
              </a:defRPr>
            </a:lvl2pPr>
            <a:lvl3pPr marL="1370013" indent="-228600">
              <a:defRPr kumimoji="1" sz="2400">
                <a:solidFill>
                  <a:schemeClr val="tx1"/>
                </a:solidFill>
                <a:latin typeface="Times New Roman" pitchFamily="18" charset="0"/>
                <a:ea typeface="宋体" pitchFamily="2" charset="-122"/>
              </a:defRPr>
            </a:lvl3pPr>
            <a:lvl4pPr marL="1712913"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70000"/>
              </a:lnSpc>
              <a:spcBef>
                <a:spcPct val="20000"/>
              </a:spcBef>
              <a:buClr>
                <a:srgbClr val="A50021"/>
              </a:buClr>
              <a:buSzPct val="75000"/>
              <a:buFont typeface="Wingdings" pitchFamily="2" charset="2"/>
              <a:buNone/>
            </a:pPr>
            <a:r>
              <a:rPr lang="en-US" altLang="zh-CN" sz="2800" b="1" dirty="0">
                <a:solidFill>
                  <a:srgbClr val="6600CC"/>
                </a:solidFill>
              </a:rPr>
              <a:t>class X{ </a:t>
            </a:r>
          </a:p>
          <a:p>
            <a:pPr>
              <a:lnSpc>
                <a:spcPct val="70000"/>
              </a:lnSpc>
              <a:spcBef>
                <a:spcPct val="20000"/>
              </a:spcBef>
              <a:buClr>
                <a:srgbClr val="A50021"/>
              </a:buClr>
              <a:buSzPct val="75000"/>
              <a:buFont typeface="Wingdings" pitchFamily="2" charset="2"/>
              <a:buNone/>
            </a:pPr>
            <a:r>
              <a:rPr lang="en-US" altLang="zh-CN" sz="2800" b="1" dirty="0">
                <a:solidFill>
                  <a:srgbClr val="000000"/>
                </a:solidFill>
              </a:rPr>
              <a:t>    public:  </a:t>
            </a:r>
            <a:r>
              <a:rPr lang="en-US" altLang="zh-CN" sz="2800" b="1" dirty="0" err="1">
                <a:solidFill>
                  <a:srgbClr val="CC0000"/>
                </a:solidFill>
              </a:rPr>
              <a:t>int</a:t>
            </a:r>
            <a:r>
              <a:rPr lang="en-US" altLang="zh-CN" sz="2800" b="1" dirty="0">
                <a:solidFill>
                  <a:srgbClr val="CC0000"/>
                </a:solidFill>
              </a:rPr>
              <a:t> f();</a:t>
            </a:r>
          </a:p>
          <a:p>
            <a:pPr>
              <a:lnSpc>
                <a:spcPct val="70000"/>
              </a:lnSpc>
              <a:spcBef>
                <a:spcPct val="20000"/>
              </a:spcBef>
              <a:buClr>
                <a:srgbClr val="A50021"/>
              </a:buClr>
              <a:buSzPct val="75000"/>
              <a:buFont typeface="Wingdings" pitchFamily="2" charset="2"/>
              <a:buNone/>
            </a:pPr>
            <a:r>
              <a:rPr lang="en-US" altLang="zh-CN" sz="2800" b="1" dirty="0">
                <a:solidFill>
                  <a:srgbClr val="000000"/>
                </a:solidFill>
              </a:rPr>
              <a:t> }</a:t>
            </a:r>
          </a:p>
          <a:p>
            <a:pPr>
              <a:lnSpc>
                <a:spcPct val="70000"/>
              </a:lnSpc>
              <a:spcBef>
                <a:spcPct val="20000"/>
              </a:spcBef>
              <a:buClr>
                <a:srgbClr val="A50021"/>
              </a:buClr>
              <a:buSzPct val="75000"/>
              <a:buFont typeface="Wingdings" pitchFamily="2" charset="2"/>
              <a:buNone/>
            </a:pPr>
            <a:endParaRPr lang="en-US" altLang="zh-CN" sz="2800" b="1" dirty="0">
              <a:solidFill>
                <a:srgbClr val="000000"/>
              </a:solidFill>
            </a:endParaRPr>
          </a:p>
          <a:p>
            <a:pPr>
              <a:lnSpc>
                <a:spcPct val="70000"/>
              </a:lnSpc>
              <a:spcBef>
                <a:spcPct val="20000"/>
              </a:spcBef>
              <a:buClr>
                <a:srgbClr val="A50021"/>
              </a:buClr>
              <a:buSzPct val="75000"/>
              <a:buFont typeface="Wingdings" pitchFamily="2" charset="2"/>
              <a:buNone/>
            </a:pPr>
            <a:r>
              <a:rPr lang="en-US" altLang="zh-CN" sz="2800" b="1" dirty="0">
                <a:solidFill>
                  <a:srgbClr val="6600CC"/>
                </a:solidFill>
              </a:rPr>
              <a:t>class Y{</a:t>
            </a:r>
          </a:p>
          <a:p>
            <a:pPr>
              <a:lnSpc>
                <a:spcPct val="70000"/>
              </a:lnSpc>
              <a:spcBef>
                <a:spcPct val="20000"/>
              </a:spcBef>
              <a:buClr>
                <a:srgbClr val="A50021"/>
              </a:buClr>
              <a:buSzPct val="75000"/>
              <a:buFont typeface="Wingdings" pitchFamily="2" charset="2"/>
              <a:buNone/>
            </a:pPr>
            <a:r>
              <a:rPr lang="en-US" altLang="zh-CN" sz="2800" b="1" dirty="0">
                <a:solidFill>
                  <a:srgbClr val="000000"/>
                </a:solidFill>
              </a:rPr>
              <a:t>    public:  </a:t>
            </a:r>
            <a:r>
              <a:rPr lang="en-US" altLang="zh-CN" sz="2800" b="1" dirty="0" err="1">
                <a:solidFill>
                  <a:srgbClr val="CC0000"/>
                </a:solidFill>
              </a:rPr>
              <a:t>int</a:t>
            </a:r>
            <a:r>
              <a:rPr lang="en-US" altLang="zh-CN" sz="2800" b="1" dirty="0">
                <a:solidFill>
                  <a:srgbClr val="CC0000"/>
                </a:solidFill>
              </a:rPr>
              <a:t> f();</a:t>
            </a:r>
          </a:p>
          <a:p>
            <a:pPr>
              <a:lnSpc>
                <a:spcPct val="70000"/>
              </a:lnSpc>
              <a:spcBef>
                <a:spcPct val="20000"/>
              </a:spcBef>
              <a:buClr>
                <a:srgbClr val="A50021"/>
              </a:buClr>
              <a:buSzPct val="75000"/>
              <a:buFont typeface="Wingdings" pitchFamily="2" charset="2"/>
              <a:buNone/>
            </a:pPr>
            <a:r>
              <a:rPr lang="en-US" altLang="zh-CN" sz="2800" b="1" dirty="0">
                <a:solidFill>
                  <a:srgbClr val="000000"/>
                </a:solidFill>
              </a:rPr>
              <a:t>                  </a:t>
            </a:r>
            <a:r>
              <a:rPr lang="en-US" altLang="zh-CN" sz="2800" b="1" dirty="0" err="1">
                <a:solidFill>
                  <a:srgbClr val="000000"/>
                </a:solidFill>
              </a:rPr>
              <a:t>int</a:t>
            </a:r>
            <a:r>
              <a:rPr lang="en-US" altLang="zh-CN" sz="2800" b="1" dirty="0">
                <a:solidFill>
                  <a:srgbClr val="000000"/>
                </a:solidFill>
              </a:rPr>
              <a:t> g();</a:t>
            </a:r>
          </a:p>
          <a:p>
            <a:pPr>
              <a:lnSpc>
                <a:spcPct val="70000"/>
              </a:lnSpc>
              <a:spcBef>
                <a:spcPct val="20000"/>
              </a:spcBef>
              <a:buClr>
                <a:srgbClr val="A50021"/>
              </a:buClr>
              <a:buSzPct val="75000"/>
              <a:buFont typeface="Wingdings" pitchFamily="2" charset="2"/>
              <a:buNone/>
            </a:pPr>
            <a:r>
              <a:rPr lang="en-US" altLang="zh-CN" sz="2800" b="1" dirty="0">
                <a:solidFill>
                  <a:srgbClr val="000000"/>
                </a:solidFill>
              </a:rPr>
              <a:t>}</a:t>
            </a:r>
          </a:p>
          <a:p>
            <a:r>
              <a:rPr lang="en-US" altLang="zh-CN" sz="2800" b="1" dirty="0">
                <a:solidFill>
                  <a:srgbClr val="6600CC"/>
                </a:solidFill>
              </a:rPr>
              <a:t>class Z : public </a:t>
            </a:r>
            <a:r>
              <a:rPr lang="en-US" altLang="zh-CN" sz="2800" b="1" dirty="0" err="1">
                <a:solidFill>
                  <a:srgbClr val="6600CC"/>
                </a:solidFill>
              </a:rPr>
              <a:t>X,public</a:t>
            </a:r>
            <a:r>
              <a:rPr lang="en-US" altLang="zh-CN" sz="2800" b="1" dirty="0">
                <a:solidFill>
                  <a:srgbClr val="6600CC"/>
                </a:solidFill>
              </a:rPr>
              <a:t> Y{</a:t>
            </a:r>
          </a:p>
          <a:p>
            <a:r>
              <a:rPr lang="en-US" altLang="zh-CN" sz="2800" b="1" dirty="0">
                <a:solidFill>
                  <a:srgbClr val="000000"/>
                </a:solidFill>
              </a:rPr>
              <a:t>       public:</a:t>
            </a:r>
          </a:p>
          <a:p>
            <a:r>
              <a:rPr lang="en-US" altLang="zh-CN" sz="2800" b="1" dirty="0">
                <a:solidFill>
                  <a:srgbClr val="000000"/>
                </a:solidFill>
              </a:rPr>
              <a:t>           </a:t>
            </a:r>
            <a:r>
              <a:rPr lang="en-US" altLang="zh-CN" sz="2800" b="1" dirty="0" err="1">
                <a:solidFill>
                  <a:srgbClr val="000000"/>
                </a:solidFill>
              </a:rPr>
              <a:t>int</a:t>
            </a:r>
            <a:r>
              <a:rPr lang="en-US" altLang="zh-CN" sz="2800" b="1" dirty="0">
                <a:solidFill>
                  <a:srgbClr val="000000"/>
                </a:solidFill>
              </a:rPr>
              <a:t> g();</a:t>
            </a:r>
          </a:p>
          <a:p>
            <a:r>
              <a:rPr lang="en-US" altLang="zh-CN" sz="2800" b="1" dirty="0">
                <a:solidFill>
                  <a:srgbClr val="000000"/>
                </a:solidFill>
              </a:rPr>
              <a:t>}</a:t>
            </a:r>
          </a:p>
        </p:txBody>
      </p:sp>
      <p:sp>
        <p:nvSpPr>
          <p:cNvPr id="81932" name="Rectangle 12"/>
          <p:cNvSpPr>
            <a:spLocks noChangeArrowheads="1"/>
          </p:cNvSpPr>
          <p:nvPr/>
        </p:nvSpPr>
        <p:spPr bwMode="auto">
          <a:xfrm>
            <a:off x="5076379" y="1737767"/>
            <a:ext cx="31019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457200" indent="-457200">
              <a:defRPr kumimoji="1" sz="2400">
                <a:solidFill>
                  <a:schemeClr val="tx1"/>
                </a:solidFill>
                <a:latin typeface="Times New Roman" pitchFamily="18" charset="0"/>
                <a:ea typeface="宋体" pitchFamily="2" charset="-122"/>
              </a:defRPr>
            </a:lvl1pPr>
            <a:lvl2pPr marL="1027113" indent="-455613">
              <a:defRPr kumimoji="1" sz="2400">
                <a:solidFill>
                  <a:schemeClr val="tx1"/>
                </a:solidFill>
                <a:latin typeface="Times New Roman" pitchFamily="18" charset="0"/>
                <a:ea typeface="宋体" pitchFamily="2" charset="-122"/>
              </a:defRPr>
            </a:lvl2pPr>
            <a:lvl3pPr marL="1370013" indent="-228600">
              <a:defRPr kumimoji="1" sz="2400">
                <a:solidFill>
                  <a:schemeClr val="tx1"/>
                </a:solidFill>
                <a:latin typeface="Times New Roman" pitchFamily="18" charset="0"/>
                <a:ea typeface="宋体" pitchFamily="2" charset="-122"/>
              </a:defRPr>
            </a:lvl3pPr>
            <a:lvl4pPr marL="1712913"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buClr>
                <a:srgbClr val="A50021"/>
              </a:buClr>
              <a:buSzPct val="75000"/>
              <a:buFont typeface="Wingdings" pitchFamily="2" charset="2"/>
              <a:buNone/>
            </a:pPr>
            <a:r>
              <a:rPr lang="en-US" altLang="zh-CN" sz="2800" b="1" dirty="0" err="1">
                <a:solidFill>
                  <a:srgbClr val="000000"/>
                </a:solidFill>
              </a:rPr>
              <a:t>int</a:t>
            </a:r>
            <a:r>
              <a:rPr lang="en-US" altLang="zh-CN" sz="2800" b="1" dirty="0">
                <a:solidFill>
                  <a:srgbClr val="000000"/>
                </a:solidFill>
              </a:rPr>
              <a:t> main()</a:t>
            </a:r>
          </a:p>
          <a:p>
            <a:pPr>
              <a:lnSpc>
                <a:spcPct val="90000"/>
              </a:lnSpc>
              <a:spcBef>
                <a:spcPct val="20000"/>
              </a:spcBef>
              <a:buClr>
                <a:srgbClr val="A50021"/>
              </a:buClr>
              <a:buSzPct val="75000"/>
              <a:buFont typeface="Wingdings" pitchFamily="2" charset="2"/>
              <a:buNone/>
            </a:pPr>
            <a:r>
              <a:rPr lang="en-US" altLang="zh-CN" sz="2800" b="1" dirty="0">
                <a:solidFill>
                  <a:srgbClr val="000000"/>
                </a:solidFill>
              </a:rPr>
              <a:t>{</a:t>
            </a:r>
          </a:p>
          <a:p>
            <a:pPr>
              <a:lnSpc>
                <a:spcPct val="90000"/>
              </a:lnSpc>
              <a:spcBef>
                <a:spcPct val="20000"/>
              </a:spcBef>
              <a:buClr>
                <a:srgbClr val="A50021"/>
              </a:buClr>
              <a:buSzPct val="75000"/>
              <a:buFont typeface="Wingdings" pitchFamily="2" charset="2"/>
              <a:buNone/>
            </a:pPr>
            <a:r>
              <a:rPr lang="en-US" altLang="zh-CN" sz="2800" b="1" dirty="0">
                <a:solidFill>
                  <a:srgbClr val="000000"/>
                </a:solidFill>
              </a:rPr>
              <a:t>    Z  </a:t>
            </a:r>
            <a:r>
              <a:rPr lang="en-US" altLang="zh-CN" sz="2800" b="1" dirty="0" err="1">
                <a:solidFill>
                  <a:srgbClr val="000000"/>
                </a:solidFill>
              </a:rPr>
              <a:t>obj</a:t>
            </a:r>
            <a:r>
              <a:rPr lang="en-US" altLang="zh-CN" sz="2800" b="1" dirty="0">
                <a:solidFill>
                  <a:srgbClr val="000000"/>
                </a:solidFill>
              </a:rPr>
              <a:t>;</a:t>
            </a:r>
          </a:p>
          <a:p>
            <a:pPr>
              <a:lnSpc>
                <a:spcPct val="90000"/>
              </a:lnSpc>
              <a:spcBef>
                <a:spcPct val="20000"/>
              </a:spcBef>
              <a:buClr>
                <a:srgbClr val="A50021"/>
              </a:buClr>
              <a:buSzPct val="75000"/>
              <a:buFont typeface="Wingdings" pitchFamily="2" charset="2"/>
              <a:buNone/>
            </a:pPr>
            <a:r>
              <a:rPr lang="en-US" altLang="zh-CN" sz="2800" b="1" dirty="0">
                <a:solidFill>
                  <a:srgbClr val="000000"/>
                </a:solidFill>
              </a:rPr>
              <a:t>    </a:t>
            </a:r>
            <a:r>
              <a:rPr lang="en-US" altLang="zh-CN" sz="2800" b="1" dirty="0" err="1">
                <a:solidFill>
                  <a:srgbClr val="CC0000"/>
                </a:solidFill>
              </a:rPr>
              <a:t>obj.f</a:t>
            </a:r>
            <a:r>
              <a:rPr lang="en-US" altLang="zh-CN" sz="2800" b="1" dirty="0">
                <a:solidFill>
                  <a:srgbClr val="CC0000"/>
                </a:solidFill>
              </a:rPr>
              <a:t>();</a:t>
            </a:r>
            <a:r>
              <a:rPr lang="en-US" altLang="zh-CN" sz="2800" b="1" dirty="0">
                <a:solidFill>
                  <a:srgbClr val="000000"/>
                </a:solidFill>
              </a:rPr>
              <a:t>   </a:t>
            </a:r>
            <a:r>
              <a:rPr lang="en-US" altLang="zh-CN" sz="2800" b="1" dirty="0">
                <a:solidFill>
                  <a:srgbClr val="0000FF"/>
                </a:solidFill>
              </a:rPr>
              <a:t>//</a:t>
            </a:r>
            <a:r>
              <a:rPr lang="en-US" altLang="zh-CN" sz="2800" b="1" dirty="0" err="1">
                <a:solidFill>
                  <a:srgbClr val="0000FF"/>
                </a:solidFill>
              </a:rPr>
              <a:t>obj.X</a:t>
            </a:r>
            <a:r>
              <a:rPr lang="en-US" altLang="zh-CN" sz="2800" b="1" dirty="0">
                <a:solidFill>
                  <a:srgbClr val="0000FF"/>
                </a:solidFill>
              </a:rPr>
              <a:t>::f();</a:t>
            </a:r>
          </a:p>
          <a:p>
            <a:pPr>
              <a:lnSpc>
                <a:spcPct val="90000"/>
              </a:lnSpc>
              <a:spcBef>
                <a:spcPct val="20000"/>
              </a:spcBef>
              <a:buClr>
                <a:srgbClr val="A50021"/>
              </a:buClr>
              <a:buSzPct val="75000"/>
              <a:buFont typeface="Wingdings" pitchFamily="2" charset="2"/>
              <a:buNone/>
            </a:pPr>
            <a:r>
              <a:rPr lang="en-US" altLang="zh-CN" sz="2800" b="1" dirty="0">
                <a:solidFill>
                  <a:srgbClr val="000000"/>
                </a:solidFill>
              </a:rPr>
              <a:t>}</a:t>
            </a:r>
          </a:p>
          <a:p>
            <a:pPr>
              <a:lnSpc>
                <a:spcPct val="90000"/>
              </a:lnSpc>
              <a:spcBef>
                <a:spcPct val="20000"/>
              </a:spcBef>
              <a:buClr>
                <a:srgbClr val="A50021"/>
              </a:buClr>
              <a:buSzPct val="75000"/>
              <a:buFont typeface="Wingdings" pitchFamily="2" charset="2"/>
              <a:buNone/>
            </a:pPr>
            <a:endParaRPr lang="en-US" altLang="zh-CN" sz="2800" b="1" dirty="0">
              <a:solidFill>
                <a:srgbClr val="000000"/>
              </a:solidFill>
            </a:endParaRPr>
          </a:p>
        </p:txBody>
      </p:sp>
      <p:grpSp>
        <p:nvGrpSpPr>
          <p:cNvPr id="81943" name="Group 23"/>
          <p:cNvGrpSpPr>
            <a:grpSpLocks/>
          </p:cNvGrpSpPr>
          <p:nvPr/>
        </p:nvGrpSpPr>
        <p:grpSpPr bwMode="auto">
          <a:xfrm>
            <a:off x="5220841" y="4904829"/>
            <a:ext cx="2676525" cy="1052513"/>
            <a:chOff x="4077" y="3507"/>
            <a:chExt cx="1122" cy="543"/>
          </a:xfrm>
        </p:grpSpPr>
        <p:sp>
          <p:nvSpPr>
            <p:cNvPr id="81935" name="Text Box 15"/>
            <p:cNvSpPr txBox="1">
              <a:spLocks noChangeArrowheads="1"/>
            </p:cNvSpPr>
            <p:nvPr/>
          </p:nvSpPr>
          <p:spPr bwMode="auto">
            <a:xfrm>
              <a:off x="4077" y="3507"/>
              <a:ext cx="170"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CC0000"/>
                  </a:solidFill>
                </a:rPr>
                <a:t>X</a:t>
              </a:r>
            </a:p>
          </p:txBody>
        </p:sp>
        <p:sp>
          <p:nvSpPr>
            <p:cNvPr id="81936" name="Text Box 16"/>
            <p:cNvSpPr txBox="1">
              <a:spLocks noChangeArrowheads="1"/>
            </p:cNvSpPr>
            <p:nvPr/>
          </p:nvSpPr>
          <p:spPr bwMode="auto">
            <a:xfrm>
              <a:off x="5029" y="3507"/>
              <a:ext cx="170"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CC0000"/>
                  </a:solidFill>
                </a:rPr>
                <a:t>Y</a:t>
              </a:r>
            </a:p>
          </p:txBody>
        </p:sp>
        <p:sp>
          <p:nvSpPr>
            <p:cNvPr id="81937" name="Text Box 17"/>
            <p:cNvSpPr txBox="1">
              <a:spLocks noChangeArrowheads="1"/>
            </p:cNvSpPr>
            <p:nvPr/>
          </p:nvSpPr>
          <p:spPr bwMode="auto">
            <a:xfrm>
              <a:off x="4552" y="3814"/>
              <a:ext cx="163"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CC0000"/>
                  </a:solidFill>
                </a:rPr>
                <a:t>Z</a:t>
              </a:r>
            </a:p>
          </p:txBody>
        </p:sp>
        <p:sp>
          <p:nvSpPr>
            <p:cNvPr id="81938" name="Line 18"/>
            <p:cNvSpPr>
              <a:spLocks noChangeShapeType="1"/>
            </p:cNvSpPr>
            <p:nvPr/>
          </p:nvSpPr>
          <p:spPr bwMode="auto">
            <a:xfrm flipV="1">
              <a:off x="4744" y="3750"/>
              <a:ext cx="402" cy="208"/>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81939" name="Line 19"/>
            <p:cNvSpPr>
              <a:spLocks noChangeShapeType="1"/>
            </p:cNvSpPr>
            <p:nvPr/>
          </p:nvSpPr>
          <p:spPr bwMode="auto">
            <a:xfrm flipH="1" flipV="1">
              <a:off x="4194" y="3750"/>
              <a:ext cx="406" cy="208"/>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spTree>
    <p:extLst>
      <p:ext uri="{BB962C8B-B14F-4D97-AF65-F5344CB8AC3E}">
        <p14:creationId xmlns:p14="http://schemas.microsoft.com/office/powerpoint/2010/main" val="4050199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512" y="620688"/>
            <a:ext cx="7772400" cy="1224135"/>
          </a:xfrm>
        </p:spPr>
        <p:txBody>
          <a:bodyPr>
            <a:normAutofit fontScale="90000"/>
          </a:bodyPr>
          <a:lstStyle/>
          <a:p>
            <a:pPr>
              <a:lnSpc>
                <a:spcPct val="200000"/>
              </a:lnSpc>
            </a:pPr>
            <a:r>
              <a:rPr lang="en-US" altLang="zh-CN" b="1" dirty="0" smtClean="0">
                <a:solidFill>
                  <a:srgbClr val="002060"/>
                </a:solidFill>
              </a:rPr>
              <a:t/>
            </a:r>
            <a:br>
              <a:rPr lang="en-US" altLang="zh-CN" b="1" dirty="0" smtClean="0">
                <a:solidFill>
                  <a:srgbClr val="002060"/>
                </a:solidFill>
              </a:rPr>
            </a:br>
            <a:r>
              <a:rPr lang="en-US" altLang="zh-CN" dirty="0">
                <a:solidFill>
                  <a:srgbClr val="002060"/>
                </a:solidFill>
              </a:rPr>
              <a:t/>
            </a:r>
            <a:br>
              <a:rPr lang="en-US" altLang="zh-CN" dirty="0">
                <a:solidFill>
                  <a:srgbClr val="002060"/>
                </a:solidFill>
              </a:rPr>
            </a:br>
            <a:r>
              <a:rPr lang="en-US" altLang="zh-CN" dirty="0" smtClean="0">
                <a:solidFill>
                  <a:srgbClr val="002060"/>
                </a:solidFill>
              </a:rPr>
              <a:t/>
            </a:r>
            <a:br>
              <a:rPr lang="en-US" altLang="zh-CN" dirty="0" smtClean="0">
                <a:solidFill>
                  <a:srgbClr val="002060"/>
                </a:solidFill>
              </a:rPr>
            </a:br>
            <a:r>
              <a:rPr lang="en-US" altLang="zh-CN" sz="3600" dirty="0">
                <a:solidFill>
                  <a:srgbClr val="C00000"/>
                </a:solidFill>
              </a:rPr>
              <a:t>4.1 </a:t>
            </a:r>
            <a:r>
              <a:rPr lang="zh-CN" altLang="en-US" sz="3600" dirty="0">
                <a:solidFill>
                  <a:srgbClr val="C00000"/>
                </a:solidFill>
              </a:rPr>
              <a:t>派生类的概念</a:t>
            </a:r>
            <a:r>
              <a:rPr lang="zh-CN" altLang="en-US" dirty="0">
                <a:solidFill>
                  <a:srgbClr val="002060"/>
                </a:solidFill>
              </a:rPr>
              <a:t/>
            </a:r>
            <a:br>
              <a:rPr lang="zh-CN" altLang="en-US" dirty="0">
                <a:solidFill>
                  <a:srgbClr val="002060"/>
                </a:solidFill>
              </a:rPr>
            </a:br>
            <a:r>
              <a:rPr lang="en-US" altLang="zh-CN" b="1" dirty="0" smtClean="0">
                <a:solidFill>
                  <a:srgbClr val="002060"/>
                </a:solidFill>
              </a:rPr>
              <a:t>4.1.1  </a:t>
            </a:r>
            <a:r>
              <a:rPr lang="zh-CN" altLang="en-US" b="1" dirty="0">
                <a:solidFill>
                  <a:srgbClr val="002060"/>
                </a:solidFill>
              </a:rPr>
              <a:t>为什么要使用继承</a:t>
            </a:r>
            <a:endParaRPr lang="zh-CN" altLang="en-US" dirty="0">
              <a:solidFill>
                <a:srgbClr val="002060"/>
              </a:solidFill>
            </a:endParaRPr>
          </a:p>
        </p:txBody>
      </p:sp>
      <p:sp>
        <p:nvSpPr>
          <p:cNvPr id="16401" name="Rectangle 17"/>
          <p:cNvSpPr>
            <a:spLocks noChangeArrowheads="1"/>
          </p:cNvSpPr>
          <p:nvPr/>
        </p:nvSpPr>
        <p:spPr bwMode="auto">
          <a:xfrm>
            <a:off x="395536" y="1916832"/>
            <a:ext cx="8280920"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457200" indent="-457200">
              <a:defRPr kumimoji="1" sz="2400">
                <a:solidFill>
                  <a:schemeClr val="tx1"/>
                </a:solidFill>
                <a:latin typeface="Times New Roman" pitchFamily="18" charset="0"/>
                <a:ea typeface="宋体" pitchFamily="2" charset="-122"/>
              </a:defRPr>
            </a:lvl1pPr>
            <a:lvl2pPr marL="1027113" indent="-455613">
              <a:defRPr kumimoji="1" sz="2400">
                <a:solidFill>
                  <a:schemeClr val="tx1"/>
                </a:solidFill>
                <a:latin typeface="Times New Roman" pitchFamily="18" charset="0"/>
                <a:ea typeface="宋体" pitchFamily="2" charset="-122"/>
              </a:defRPr>
            </a:lvl2pPr>
            <a:lvl3pPr marL="1370013" indent="-228600">
              <a:defRPr kumimoji="1" sz="2400">
                <a:solidFill>
                  <a:schemeClr val="tx1"/>
                </a:solidFill>
                <a:latin typeface="Times New Roman" pitchFamily="18" charset="0"/>
                <a:ea typeface="宋体" pitchFamily="2" charset="-122"/>
              </a:defRPr>
            </a:lvl3pPr>
            <a:lvl4pPr marL="1712913"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spcBef>
                <a:spcPct val="20000"/>
              </a:spcBef>
              <a:buClr>
                <a:srgbClr val="A50021"/>
              </a:buClr>
              <a:buSzPct val="75000"/>
              <a:buFont typeface="Wingdings" pitchFamily="2" charset="2"/>
              <a:buChar char="n"/>
            </a:pPr>
            <a:r>
              <a:rPr lang="zh-CN" altLang="en-US" sz="3200" b="1" dirty="0">
                <a:solidFill>
                  <a:srgbClr val="6600CC"/>
                </a:solidFill>
              </a:rPr>
              <a:t>继承的目的：</a:t>
            </a:r>
            <a:r>
              <a:rPr lang="zh-CN" altLang="en-US" sz="3200" dirty="0">
                <a:solidFill>
                  <a:srgbClr val="000000"/>
                </a:solidFill>
              </a:rPr>
              <a:t>实现</a:t>
            </a:r>
            <a:r>
              <a:rPr lang="zh-CN" altLang="en-US" sz="3200" u="sng" dirty="0">
                <a:solidFill>
                  <a:srgbClr val="000000"/>
                </a:solidFill>
              </a:rPr>
              <a:t>代码重用</a:t>
            </a:r>
            <a:r>
              <a:rPr lang="zh-CN" altLang="en-US" sz="3200" dirty="0">
                <a:solidFill>
                  <a:srgbClr val="000000"/>
                </a:solidFill>
              </a:rPr>
              <a:t>。</a:t>
            </a:r>
          </a:p>
          <a:p>
            <a:pPr>
              <a:lnSpc>
                <a:spcPct val="150000"/>
              </a:lnSpc>
              <a:spcBef>
                <a:spcPct val="20000"/>
              </a:spcBef>
              <a:buClr>
                <a:srgbClr val="A50021"/>
              </a:buClr>
              <a:buSzPct val="75000"/>
              <a:buFont typeface="Wingdings" pitchFamily="2" charset="2"/>
              <a:buChar char="n"/>
            </a:pPr>
            <a:r>
              <a:rPr lang="zh-CN" altLang="en-US" sz="3200" b="1" dirty="0">
                <a:solidFill>
                  <a:srgbClr val="6600CC"/>
                </a:solidFill>
              </a:rPr>
              <a:t>派生的目的：</a:t>
            </a:r>
            <a:r>
              <a:rPr lang="zh-CN" altLang="en-US" sz="3200" dirty="0">
                <a:solidFill>
                  <a:srgbClr val="000000"/>
                </a:solidFill>
              </a:rPr>
              <a:t>当新的问题出现，原有程序无法解决（或不能完全解决）时，需要</a:t>
            </a:r>
            <a:r>
              <a:rPr lang="zh-CN" altLang="en-US" sz="3200" u="sng" dirty="0">
                <a:solidFill>
                  <a:srgbClr val="000000"/>
                </a:solidFill>
              </a:rPr>
              <a:t>对原有程序进行改造</a:t>
            </a:r>
            <a:r>
              <a:rPr lang="zh-CN" altLang="en-US" sz="3200" dirty="0"/>
              <a:t>。</a:t>
            </a:r>
          </a:p>
        </p:txBody>
      </p:sp>
    </p:spTree>
    <p:extLst>
      <p:ext uri="{BB962C8B-B14F-4D97-AF65-F5344CB8AC3E}">
        <p14:creationId xmlns:p14="http://schemas.microsoft.com/office/powerpoint/2010/main" val="226077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51520" y="-243408"/>
            <a:ext cx="7543800" cy="1000125"/>
          </a:xfrm>
        </p:spPr>
        <p:txBody>
          <a:bodyPr>
            <a:normAutofit/>
          </a:bodyPr>
          <a:lstStyle/>
          <a:p>
            <a:r>
              <a:rPr lang="en-US" altLang="zh-CN" b="1" dirty="0">
                <a:solidFill>
                  <a:srgbClr val="C00000"/>
                </a:solidFill>
              </a:rPr>
              <a:t>4.4.2  </a:t>
            </a:r>
            <a:r>
              <a:rPr lang="zh-CN" altLang="en-US" b="1" dirty="0">
                <a:solidFill>
                  <a:srgbClr val="C00000"/>
                </a:solidFill>
              </a:rPr>
              <a:t>多继承的构造函数与析构函数</a:t>
            </a:r>
            <a:r>
              <a:rPr lang="zh-CN" altLang="en-US" dirty="0">
                <a:solidFill>
                  <a:srgbClr val="C00000"/>
                </a:solidFill>
              </a:rPr>
              <a:t> </a:t>
            </a:r>
          </a:p>
        </p:txBody>
      </p:sp>
      <p:sp>
        <p:nvSpPr>
          <p:cNvPr id="46083" name="Rectangle 3"/>
          <p:cNvSpPr>
            <a:spLocks noGrp="1" noChangeArrowheads="1"/>
          </p:cNvSpPr>
          <p:nvPr>
            <p:ph type="body" idx="1"/>
          </p:nvPr>
        </p:nvSpPr>
        <p:spPr>
          <a:xfrm>
            <a:off x="323528" y="1052736"/>
            <a:ext cx="8445822" cy="4764088"/>
          </a:xfrm>
          <a:ln>
            <a:solidFill>
              <a:schemeClr val="bg1"/>
            </a:solidFill>
            <a:miter lim="800000"/>
            <a:headEnd/>
            <a:tailEnd/>
          </a:ln>
        </p:spPr>
        <p:txBody>
          <a:bodyPr/>
          <a:lstStyle/>
          <a:p>
            <a:pPr>
              <a:lnSpc>
                <a:spcPct val="150000"/>
              </a:lnSpc>
              <a:buFontTx/>
              <a:buNone/>
            </a:pPr>
            <a:r>
              <a:rPr lang="en-US" altLang="zh-CN" b="1" dirty="0">
                <a:solidFill>
                  <a:srgbClr val="000000"/>
                </a:solidFill>
              </a:rPr>
              <a:t>   </a:t>
            </a:r>
            <a:r>
              <a:rPr lang="zh-CN" altLang="en-US" b="1" dirty="0">
                <a:solidFill>
                  <a:srgbClr val="000000"/>
                </a:solidFill>
              </a:rPr>
              <a:t>多继承</a:t>
            </a:r>
            <a:r>
              <a:rPr lang="zh-CN" altLang="en-US" b="1" dirty="0">
                <a:solidFill>
                  <a:srgbClr val="C00000"/>
                </a:solidFill>
              </a:rPr>
              <a:t>构造函数</a:t>
            </a:r>
            <a:r>
              <a:rPr lang="zh-CN" altLang="en-US" b="1" dirty="0">
                <a:solidFill>
                  <a:srgbClr val="000000"/>
                </a:solidFill>
              </a:rPr>
              <a:t>定义的</a:t>
            </a:r>
            <a:r>
              <a:rPr lang="zh-CN" altLang="en-US" b="1" dirty="0">
                <a:solidFill>
                  <a:srgbClr val="C00000"/>
                </a:solidFill>
              </a:rPr>
              <a:t>一般形式</a:t>
            </a:r>
            <a:r>
              <a:rPr lang="zh-CN" altLang="en-US" b="1" dirty="0">
                <a:solidFill>
                  <a:srgbClr val="000000"/>
                </a:solidFill>
              </a:rPr>
              <a:t>如下</a:t>
            </a:r>
            <a:r>
              <a:rPr lang="en-US" altLang="zh-CN" b="1" dirty="0">
                <a:solidFill>
                  <a:srgbClr val="000000"/>
                </a:solidFill>
              </a:rPr>
              <a:t>:</a:t>
            </a:r>
          </a:p>
          <a:p>
            <a:pPr>
              <a:lnSpc>
                <a:spcPct val="150000"/>
              </a:lnSpc>
              <a:buFontTx/>
              <a:buNone/>
            </a:pPr>
            <a:r>
              <a:rPr lang="en-US" altLang="zh-CN" b="1" dirty="0">
                <a:solidFill>
                  <a:srgbClr val="000000"/>
                </a:solidFill>
              </a:rPr>
              <a:t>    </a:t>
            </a:r>
            <a:r>
              <a:rPr lang="zh-CN" altLang="en-US" b="1" dirty="0" smtClean="0">
                <a:solidFill>
                  <a:srgbClr val="C00000"/>
                </a:solidFill>
              </a:rPr>
              <a:t>派生</a:t>
            </a:r>
            <a:r>
              <a:rPr lang="zh-CN" altLang="en-US" b="1" dirty="0">
                <a:solidFill>
                  <a:srgbClr val="C00000"/>
                </a:solidFill>
              </a:rPr>
              <a:t>类名</a:t>
            </a:r>
            <a:r>
              <a:rPr lang="en-US" altLang="zh-CN" b="1" dirty="0">
                <a:solidFill>
                  <a:srgbClr val="C00000"/>
                </a:solidFill>
              </a:rPr>
              <a:t>(</a:t>
            </a:r>
            <a:r>
              <a:rPr lang="zh-CN" altLang="en-US" b="1" dirty="0">
                <a:solidFill>
                  <a:srgbClr val="C00000"/>
                </a:solidFill>
              </a:rPr>
              <a:t>参数总表</a:t>
            </a:r>
            <a:r>
              <a:rPr lang="en-US" altLang="zh-CN" b="1" dirty="0">
                <a:solidFill>
                  <a:srgbClr val="C00000"/>
                </a:solidFill>
              </a:rPr>
              <a:t>):</a:t>
            </a:r>
            <a:r>
              <a:rPr lang="zh-CN" altLang="en-US" b="1" dirty="0">
                <a:solidFill>
                  <a:srgbClr val="002060"/>
                </a:solidFill>
              </a:rPr>
              <a:t>基类名</a:t>
            </a:r>
            <a:r>
              <a:rPr lang="en-US" altLang="zh-CN" b="1" dirty="0">
                <a:solidFill>
                  <a:srgbClr val="002060"/>
                </a:solidFill>
              </a:rPr>
              <a:t>1(</a:t>
            </a:r>
            <a:r>
              <a:rPr lang="zh-CN" altLang="en-US" b="1" dirty="0">
                <a:solidFill>
                  <a:srgbClr val="002060"/>
                </a:solidFill>
              </a:rPr>
              <a:t>参数表</a:t>
            </a:r>
            <a:r>
              <a:rPr lang="en-US" altLang="zh-CN" b="1" dirty="0">
                <a:solidFill>
                  <a:srgbClr val="002060"/>
                </a:solidFill>
              </a:rPr>
              <a:t>1)</a:t>
            </a:r>
            <a:r>
              <a:rPr lang="en-US" altLang="zh-CN" b="1" dirty="0">
                <a:solidFill>
                  <a:srgbClr val="C00000"/>
                </a:solidFill>
              </a:rPr>
              <a:t>,</a:t>
            </a:r>
            <a:r>
              <a:rPr lang="zh-CN" altLang="en-US" b="1" dirty="0">
                <a:solidFill>
                  <a:srgbClr val="002060"/>
                </a:solidFill>
              </a:rPr>
              <a:t>基类名</a:t>
            </a:r>
            <a:r>
              <a:rPr lang="en-US" altLang="zh-CN" b="1" dirty="0">
                <a:solidFill>
                  <a:srgbClr val="002060"/>
                </a:solidFill>
              </a:rPr>
              <a:t>2(</a:t>
            </a:r>
            <a:r>
              <a:rPr lang="zh-CN" altLang="en-US" b="1" dirty="0">
                <a:solidFill>
                  <a:srgbClr val="002060"/>
                </a:solidFill>
              </a:rPr>
              <a:t>参数表</a:t>
            </a:r>
            <a:r>
              <a:rPr lang="en-US" altLang="zh-CN" b="1" dirty="0">
                <a:solidFill>
                  <a:srgbClr val="002060"/>
                </a:solidFill>
              </a:rPr>
              <a:t>2)</a:t>
            </a:r>
            <a:r>
              <a:rPr lang="en-US" altLang="zh-CN" b="1" dirty="0">
                <a:solidFill>
                  <a:srgbClr val="C00000"/>
                </a:solidFill>
              </a:rPr>
              <a:t>,…,</a:t>
            </a:r>
            <a:r>
              <a:rPr lang="zh-CN" altLang="en-US" b="1" dirty="0">
                <a:solidFill>
                  <a:srgbClr val="002060"/>
                </a:solidFill>
              </a:rPr>
              <a:t>基类名</a:t>
            </a:r>
            <a:r>
              <a:rPr lang="en-US" altLang="zh-CN" b="1" dirty="0">
                <a:solidFill>
                  <a:srgbClr val="002060"/>
                </a:solidFill>
              </a:rPr>
              <a:t>n(</a:t>
            </a:r>
            <a:r>
              <a:rPr lang="zh-CN" altLang="en-US" b="1" dirty="0">
                <a:solidFill>
                  <a:srgbClr val="002060"/>
                </a:solidFill>
              </a:rPr>
              <a:t>参数表</a:t>
            </a:r>
            <a:r>
              <a:rPr lang="en-US" altLang="zh-CN" b="1" dirty="0">
                <a:solidFill>
                  <a:srgbClr val="002060"/>
                </a:solidFill>
              </a:rPr>
              <a:t>n)</a:t>
            </a:r>
          </a:p>
          <a:p>
            <a:pPr>
              <a:lnSpc>
                <a:spcPct val="150000"/>
              </a:lnSpc>
              <a:buFontTx/>
              <a:buNone/>
            </a:pPr>
            <a:r>
              <a:rPr lang="en-US" altLang="zh-CN" b="1" dirty="0">
                <a:solidFill>
                  <a:srgbClr val="C00000"/>
                </a:solidFill>
              </a:rPr>
              <a:t>    {</a:t>
            </a:r>
          </a:p>
          <a:p>
            <a:pPr>
              <a:lnSpc>
                <a:spcPct val="150000"/>
              </a:lnSpc>
              <a:buFontTx/>
              <a:buNone/>
            </a:pPr>
            <a:r>
              <a:rPr lang="en-US" altLang="zh-CN" b="1" dirty="0">
                <a:solidFill>
                  <a:srgbClr val="FF3300"/>
                </a:solidFill>
              </a:rPr>
              <a:t>           // </a:t>
            </a:r>
            <a:r>
              <a:rPr lang="zh-CN" altLang="en-US" b="1" dirty="0">
                <a:solidFill>
                  <a:srgbClr val="FF3300"/>
                </a:solidFill>
              </a:rPr>
              <a:t>派生类新增成员的初始化语句</a:t>
            </a:r>
          </a:p>
          <a:p>
            <a:pPr>
              <a:lnSpc>
                <a:spcPct val="150000"/>
              </a:lnSpc>
              <a:buFontTx/>
              <a:buNone/>
            </a:pPr>
            <a:r>
              <a:rPr lang="zh-CN" altLang="en-US" b="1" dirty="0">
                <a:solidFill>
                  <a:schemeClr val="accent2"/>
                </a:solidFill>
              </a:rPr>
              <a:t>     </a:t>
            </a:r>
            <a:r>
              <a:rPr lang="en-US" altLang="zh-CN" b="1" dirty="0">
                <a:solidFill>
                  <a:srgbClr val="C00000"/>
                </a:solidFill>
              </a:rPr>
              <a:t>} </a:t>
            </a:r>
          </a:p>
        </p:txBody>
      </p:sp>
      <p:sp>
        <p:nvSpPr>
          <p:cNvPr id="4" name="Rectangle 3"/>
          <p:cNvSpPr>
            <a:spLocks noChangeArrowheads="1"/>
          </p:cNvSpPr>
          <p:nvPr/>
        </p:nvSpPr>
        <p:spPr bwMode="auto">
          <a:xfrm>
            <a:off x="251520" y="5994400"/>
            <a:ext cx="86598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000" dirty="0">
                <a:solidFill>
                  <a:srgbClr val="000000"/>
                </a:solidFill>
                <a:hlinkClick r:id="rId2" action="ppaction://hlinkfile"/>
              </a:rPr>
              <a:t>例</a:t>
            </a:r>
            <a:r>
              <a:rPr lang="en-US" altLang="zh-CN" sz="3000" dirty="0">
                <a:solidFill>
                  <a:srgbClr val="000000"/>
                </a:solidFill>
                <a:hlinkClick r:id="rId2" action="ppaction://hlinkfile"/>
              </a:rPr>
              <a:t>4.14 </a:t>
            </a:r>
            <a:r>
              <a:rPr lang="zh-CN" altLang="en-US" sz="3000" dirty="0">
                <a:solidFill>
                  <a:srgbClr val="000000"/>
                </a:solidFill>
                <a:hlinkClick r:id="rId2" action="ppaction://hlinkfile"/>
              </a:rPr>
              <a:t>多继承中构造函数和析构函数的定义方法</a:t>
            </a:r>
            <a:endParaRPr lang="zh-CN" altLang="en-US" sz="3000" dirty="0">
              <a:solidFill>
                <a:srgbClr val="000000"/>
              </a:solidFill>
            </a:endParaRPr>
          </a:p>
        </p:txBody>
      </p:sp>
    </p:spTree>
    <p:extLst>
      <p:ext uri="{BB962C8B-B14F-4D97-AF65-F5344CB8AC3E}">
        <p14:creationId xmlns:p14="http://schemas.microsoft.com/office/powerpoint/2010/main" val="3104360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23850" y="837455"/>
            <a:ext cx="8640763" cy="590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265113">
              <a:defRPr kumimoji="1" sz="2400">
                <a:solidFill>
                  <a:schemeClr val="tx1"/>
                </a:solidFill>
                <a:latin typeface="Times New Roman" pitchFamily="18" charset="0"/>
                <a:ea typeface="宋体" pitchFamily="2" charset="-122"/>
              </a:defRPr>
            </a:lvl1pPr>
            <a:lvl2pPr marL="1089025" indent="-457200">
              <a:defRPr kumimoji="1" sz="2400">
                <a:solidFill>
                  <a:schemeClr val="tx1"/>
                </a:solidFill>
                <a:latin typeface="Times New Roman" pitchFamily="18" charset="0"/>
                <a:ea typeface="宋体" pitchFamily="2" charset="-122"/>
              </a:defRPr>
            </a:lvl2pPr>
            <a:lvl3pPr marL="1724025" indent="-457200">
              <a:defRPr kumimoji="1" sz="2400">
                <a:solidFill>
                  <a:schemeClr val="tx1"/>
                </a:solidFill>
                <a:latin typeface="Times New Roman" pitchFamily="18" charset="0"/>
                <a:ea typeface="宋体" pitchFamily="2" charset="-122"/>
              </a:defRPr>
            </a:lvl3pPr>
            <a:lvl4pPr marL="2132013" indent="-457200">
              <a:defRPr kumimoji="1" sz="2400">
                <a:solidFill>
                  <a:schemeClr val="tx1"/>
                </a:solidFill>
                <a:latin typeface="Times New Roman" pitchFamily="18" charset="0"/>
                <a:ea typeface="宋体" pitchFamily="2" charset="-122"/>
              </a:defRPr>
            </a:lvl4pPr>
            <a:lvl5pPr marL="2540000" indent="-457200">
              <a:defRPr kumimoji="1" sz="2400">
                <a:solidFill>
                  <a:schemeClr val="tx1"/>
                </a:solidFill>
                <a:latin typeface="Times New Roman" pitchFamily="18" charset="0"/>
                <a:ea typeface="宋体" pitchFamily="2" charset="-122"/>
              </a:defRPr>
            </a:lvl5pPr>
            <a:lvl6pPr marL="2997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454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911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368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spcBef>
                <a:spcPct val="20000"/>
              </a:spcBef>
              <a:buClr>
                <a:srgbClr val="A50021"/>
              </a:buClr>
              <a:buSzPct val="125000"/>
              <a:buFont typeface="Wingdings" pitchFamily="2" charset="2"/>
              <a:buAutoNum type="arabicPeriod"/>
            </a:pPr>
            <a:r>
              <a:rPr lang="zh-CN" altLang="en-US" sz="3000" u="sng" dirty="0">
                <a:solidFill>
                  <a:srgbClr val="000000"/>
                </a:solidFill>
              </a:rPr>
              <a:t>多继承构造函数的执行顺序与单继承下的构造函数执行顺序相同</a:t>
            </a:r>
            <a:r>
              <a:rPr lang="en-US" altLang="zh-CN" sz="3000" dirty="0">
                <a:solidFill>
                  <a:srgbClr val="000000"/>
                </a:solidFill>
              </a:rPr>
              <a:t>: </a:t>
            </a:r>
            <a:r>
              <a:rPr lang="zh-CN" altLang="en-US" sz="3000" dirty="0">
                <a:solidFill>
                  <a:srgbClr val="000000"/>
                </a:solidFill>
              </a:rPr>
              <a:t>基类的构造函数</a:t>
            </a:r>
            <a:r>
              <a:rPr lang="zh-CN" altLang="en-US" sz="3000" dirty="0">
                <a:solidFill>
                  <a:schemeClr val="tx2"/>
                </a:solidFill>
                <a:ea typeface="黑体" pitchFamily="2" charset="-122"/>
              </a:rPr>
              <a:t>→</a:t>
            </a:r>
            <a:r>
              <a:rPr lang="zh-CN" altLang="en-US" sz="3000" dirty="0">
                <a:solidFill>
                  <a:srgbClr val="000000"/>
                </a:solidFill>
              </a:rPr>
              <a:t>对象成员的构造函数</a:t>
            </a:r>
            <a:r>
              <a:rPr lang="zh-CN" altLang="en-US" sz="3000" dirty="0">
                <a:solidFill>
                  <a:schemeClr val="tx2"/>
                </a:solidFill>
                <a:ea typeface="黑体" pitchFamily="2" charset="-122"/>
              </a:rPr>
              <a:t>→</a:t>
            </a:r>
            <a:r>
              <a:rPr lang="zh-CN" altLang="en-US" sz="3000" dirty="0">
                <a:solidFill>
                  <a:srgbClr val="000000"/>
                </a:solidFill>
              </a:rPr>
              <a:t>派生类的构造函数</a:t>
            </a:r>
            <a:endParaRPr lang="zh-CN" altLang="en-US" sz="3000" dirty="0">
              <a:solidFill>
                <a:schemeClr val="tx2"/>
              </a:solidFill>
              <a:ea typeface="黑体" pitchFamily="2" charset="-122"/>
            </a:endParaRPr>
          </a:p>
          <a:p>
            <a:pPr>
              <a:lnSpc>
                <a:spcPct val="150000"/>
              </a:lnSpc>
              <a:spcBef>
                <a:spcPct val="20000"/>
              </a:spcBef>
              <a:buClr>
                <a:srgbClr val="A50021"/>
              </a:buClr>
              <a:buSzPct val="115000"/>
              <a:buFont typeface="Wingdings" pitchFamily="2" charset="2"/>
              <a:buAutoNum type="arabicPeriod" startAt="2"/>
            </a:pPr>
            <a:r>
              <a:rPr lang="zh-CN" altLang="en-US" sz="3000" dirty="0">
                <a:solidFill>
                  <a:srgbClr val="000000"/>
                </a:solidFill>
              </a:rPr>
              <a:t> </a:t>
            </a:r>
            <a:r>
              <a:rPr lang="zh-CN" altLang="en-US" sz="3000" u="sng" dirty="0">
                <a:solidFill>
                  <a:srgbClr val="000000"/>
                </a:solidFill>
              </a:rPr>
              <a:t>处于同一层的各个基类的构造函数的执行顺序</a:t>
            </a:r>
            <a:r>
              <a:rPr lang="en-US" altLang="zh-CN" sz="3000" u="sng" dirty="0">
                <a:solidFill>
                  <a:srgbClr val="000000"/>
                </a:solidFill>
              </a:rPr>
              <a:t>,  </a:t>
            </a:r>
            <a:r>
              <a:rPr lang="zh-CN" altLang="en-US" sz="3000" u="sng" dirty="0">
                <a:solidFill>
                  <a:srgbClr val="000000"/>
                </a:solidFill>
              </a:rPr>
              <a:t>取决于声明派生类时所指定的各个基类的顺序</a:t>
            </a:r>
            <a:r>
              <a:rPr lang="en-US" altLang="zh-CN" sz="3000" dirty="0">
                <a:solidFill>
                  <a:srgbClr val="000000"/>
                </a:solidFill>
              </a:rPr>
              <a:t>,  </a:t>
            </a:r>
            <a:r>
              <a:rPr lang="zh-CN" altLang="en-US" sz="3000" dirty="0">
                <a:solidFill>
                  <a:srgbClr val="000000"/>
                </a:solidFill>
              </a:rPr>
              <a:t>与派生类构造函数中所定义的成员初始化列表中的顺序并没有关系</a:t>
            </a:r>
            <a:r>
              <a:rPr lang="en-US" altLang="zh-CN" sz="3000" dirty="0">
                <a:solidFill>
                  <a:srgbClr val="000000"/>
                </a:solidFill>
              </a:rPr>
              <a:t>.</a:t>
            </a:r>
          </a:p>
          <a:p>
            <a:pPr>
              <a:lnSpc>
                <a:spcPct val="150000"/>
              </a:lnSpc>
              <a:spcBef>
                <a:spcPct val="20000"/>
              </a:spcBef>
              <a:buClr>
                <a:srgbClr val="A50021"/>
              </a:buClr>
              <a:buSzPct val="115000"/>
              <a:buFont typeface="Wingdings" pitchFamily="2" charset="2"/>
              <a:buAutoNum type="arabicPeriod" startAt="2"/>
            </a:pPr>
            <a:r>
              <a:rPr lang="zh-CN" altLang="en-US" sz="3000" dirty="0">
                <a:solidFill>
                  <a:srgbClr val="000000"/>
                </a:solidFill>
              </a:rPr>
              <a:t>析构函数的执行顺序与构造函数的执行顺序相反。</a:t>
            </a:r>
          </a:p>
          <a:p>
            <a:pPr>
              <a:lnSpc>
                <a:spcPct val="150000"/>
              </a:lnSpc>
              <a:spcBef>
                <a:spcPct val="20000"/>
              </a:spcBef>
              <a:buClr>
                <a:srgbClr val="A50021"/>
              </a:buClr>
              <a:buSzPct val="115000"/>
              <a:buFont typeface="Wingdings" pitchFamily="2" charset="2"/>
              <a:buNone/>
            </a:pPr>
            <a:endParaRPr lang="en-US" altLang="zh-CN" sz="1800" b="1" dirty="0"/>
          </a:p>
        </p:txBody>
      </p:sp>
    </p:spTree>
    <p:extLst>
      <p:ext uri="{BB962C8B-B14F-4D97-AF65-F5344CB8AC3E}">
        <p14:creationId xmlns:p14="http://schemas.microsoft.com/office/powerpoint/2010/main" val="2182983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79512" y="-243408"/>
            <a:ext cx="7772400" cy="1079500"/>
          </a:xfrm>
        </p:spPr>
        <p:txBody>
          <a:bodyPr>
            <a:normAutofit/>
          </a:bodyPr>
          <a:lstStyle/>
          <a:p>
            <a:r>
              <a:rPr lang="en-US" altLang="zh-CN" b="1" dirty="0">
                <a:solidFill>
                  <a:srgbClr val="C00000"/>
                </a:solidFill>
              </a:rPr>
              <a:t>4.4.3  </a:t>
            </a:r>
            <a:r>
              <a:rPr lang="zh-CN" altLang="en-US" b="1" dirty="0">
                <a:solidFill>
                  <a:srgbClr val="C00000"/>
                </a:solidFill>
              </a:rPr>
              <a:t>虚基类</a:t>
            </a:r>
            <a:r>
              <a:rPr lang="zh-CN" altLang="en-US" dirty="0">
                <a:solidFill>
                  <a:srgbClr val="C00000"/>
                </a:solidFill>
              </a:rPr>
              <a:t> </a:t>
            </a:r>
          </a:p>
        </p:txBody>
      </p:sp>
      <p:sp>
        <p:nvSpPr>
          <p:cNvPr id="47113" name="Text Box 9"/>
          <p:cNvSpPr txBox="1">
            <a:spLocks noChangeArrowheads="1"/>
          </p:cNvSpPr>
          <p:nvPr/>
        </p:nvSpPr>
        <p:spPr bwMode="auto">
          <a:xfrm>
            <a:off x="251520" y="1052737"/>
            <a:ext cx="86409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itchFamily="18" charset="0"/>
                <a:ea typeface="宋体" pitchFamily="2" charset="-122"/>
              </a:defRPr>
            </a:lvl1pPr>
            <a:lvl2pPr marL="179388">
              <a:defRPr kumimoji="1" sz="2400">
                <a:solidFill>
                  <a:schemeClr val="tx1"/>
                </a:solidFill>
                <a:latin typeface="Times New Roman" pitchFamily="18" charset="0"/>
                <a:ea typeface="宋体" pitchFamily="2" charset="-122"/>
              </a:defRPr>
            </a:lvl2pPr>
            <a:lvl3pPr marL="358775">
              <a:defRPr kumimoji="1" sz="2400">
                <a:solidFill>
                  <a:schemeClr val="tx1"/>
                </a:solidFill>
                <a:latin typeface="Times New Roman" pitchFamily="18" charset="0"/>
                <a:ea typeface="宋体" pitchFamily="2" charset="-122"/>
              </a:defRPr>
            </a:lvl3pPr>
            <a:lvl4pPr marL="538163">
              <a:defRPr kumimoji="1" sz="2400">
                <a:solidFill>
                  <a:schemeClr val="tx1"/>
                </a:solidFill>
                <a:latin typeface="Times New Roman" pitchFamily="18" charset="0"/>
                <a:ea typeface="宋体" pitchFamily="2" charset="-122"/>
              </a:defRPr>
            </a:lvl4pPr>
            <a:lvl5pPr marL="717550">
              <a:defRPr kumimoji="1" sz="2400">
                <a:solidFill>
                  <a:schemeClr val="tx1"/>
                </a:solidFill>
                <a:latin typeface="Times New Roman" pitchFamily="18" charset="0"/>
                <a:ea typeface="宋体" pitchFamily="2" charset="-122"/>
              </a:defRPr>
            </a:lvl5pPr>
            <a:lvl6pPr marL="1174750" fontAlgn="base">
              <a:spcBef>
                <a:spcPct val="0"/>
              </a:spcBef>
              <a:spcAft>
                <a:spcPct val="0"/>
              </a:spcAft>
              <a:defRPr kumimoji="1" sz="2400">
                <a:solidFill>
                  <a:schemeClr val="tx1"/>
                </a:solidFill>
                <a:latin typeface="Times New Roman" pitchFamily="18" charset="0"/>
                <a:ea typeface="宋体" pitchFamily="2" charset="-122"/>
              </a:defRPr>
            </a:lvl6pPr>
            <a:lvl7pPr marL="1631950" fontAlgn="base">
              <a:spcBef>
                <a:spcPct val="0"/>
              </a:spcBef>
              <a:spcAft>
                <a:spcPct val="0"/>
              </a:spcAft>
              <a:defRPr kumimoji="1" sz="2400">
                <a:solidFill>
                  <a:schemeClr val="tx1"/>
                </a:solidFill>
                <a:latin typeface="Times New Roman" pitchFamily="18" charset="0"/>
                <a:ea typeface="宋体" pitchFamily="2" charset="-122"/>
              </a:defRPr>
            </a:lvl7pPr>
            <a:lvl8pPr marL="2089150" fontAlgn="base">
              <a:spcBef>
                <a:spcPct val="0"/>
              </a:spcBef>
              <a:spcAft>
                <a:spcPct val="0"/>
              </a:spcAft>
              <a:defRPr kumimoji="1" sz="2400">
                <a:solidFill>
                  <a:schemeClr val="tx1"/>
                </a:solidFill>
                <a:latin typeface="Times New Roman" pitchFamily="18" charset="0"/>
                <a:ea typeface="宋体" pitchFamily="2" charset="-122"/>
              </a:defRPr>
            </a:lvl8pPr>
            <a:lvl9pPr marL="2546350" fontAlgn="base">
              <a:spcBef>
                <a:spcPct val="0"/>
              </a:spcBef>
              <a:spcAft>
                <a:spcPct val="0"/>
              </a:spcAft>
              <a:defRPr kumimoji="1" sz="2400">
                <a:solidFill>
                  <a:schemeClr val="tx1"/>
                </a:solidFill>
                <a:latin typeface="Times New Roman" pitchFamily="18" charset="0"/>
                <a:ea typeface="宋体" pitchFamily="2" charset="-122"/>
              </a:defRPr>
            </a:lvl9pPr>
          </a:lstStyle>
          <a:p>
            <a:pPr marL="0" lvl="4">
              <a:lnSpc>
                <a:spcPct val="200000"/>
              </a:lnSpc>
            </a:pPr>
            <a:r>
              <a:rPr lang="en-US" altLang="zh-CN" sz="2800" b="1" dirty="0">
                <a:solidFill>
                  <a:srgbClr val="6600CC"/>
                </a:solidFill>
              </a:rPr>
              <a:t>1. </a:t>
            </a:r>
            <a:r>
              <a:rPr lang="zh-CN" altLang="en-US" sz="2800" b="1" dirty="0">
                <a:solidFill>
                  <a:srgbClr val="6600CC"/>
                </a:solidFill>
              </a:rPr>
              <a:t>为什么要引入虚基类 </a:t>
            </a:r>
          </a:p>
          <a:p>
            <a:pPr>
              <a:lnSpc>
                <a:spcPct val="200000"/>
              </a:lnSpc>
            </a:pPr>
            <a:r>
              <a:rPr lang="zh-CN" altLang="en-US" sz="2800" dirty="0">
                <a:solidFill>
                  <a:srgbClr val="000000"/>
                </a:solidFill>
              </a:rPr>
              <a:t>        当一个类的</a:t>
            </a:r>
            <a:r>
              <a:rPr lang="zh-CN" altLang="en-US" sz="2800" u="sng" dirty="0">
                <a:solidFill>
                  <a:srgbClr val="000000"/>
                </a:solidFill>
              </a:rPr>
              <a:t>多个直接基类是从另一个共同基类派生而来</a:t>
            </a:r>
            <a:r>
              <a:rPr lang="zh-CN" altLang="en-US" sz="2800" dirty="0">
                <a:solidFill>
                  <a:srgbClr val="000000"/>
                </a:solidFill>
              </a:rPr>
              <a:t>时</a:t>
            </a:r>
            <a:r>
              <a:rPr lang="en-US" altLang="zh-CN" sz="2800" dirty="0">
                <a:solidFill>
                  <a:srgbClr val="000000"/>
                </a:solidFill>
              </a:rPr>
              <a:t>, </a:t>
            </a:r>
            <a:r>
              <a:rPr lang="zh-CN" altLang="en-US" sz="2800" dirty="0">
                <a:solidFill>
                  <a:srgbClr val="000000"/>
                </a:solidFill>
              </a:rPr>
              <a:t>这些直接基类中从上一级基类继承来的</a:t>
            </a:r>
            <a:r>
              <a:rPr lang="zh-CN" altLang="en-US" sz="2800" u="sng" dirty="0">
                <a:solidFill>
                  <a:srgbClr val="000000"/>
                </a:solidFill>
              </a:rPr>
              <a:t>成员就有相同的名称</a:t>
            </a:r>
            <a:r>
              <a:rPr lang="en-US" altLang="zh-CN" sz="2800" dirty="0">
                <a:solidFill>
                  <a:srgbClr val="000000"/>
                </a:solidFill>
              </a:rPr>
              <a:t>. </a:t>
            </a:r>
            <a:r>
              <a:rPr lang="zh-CN" altLang="en-US" sz="2800" dirty="0">
                <a:solidFill>
                  <a:srgbClr val="000000"/>
                </a:solidFill>
              </a:rPr>
              <a:t>那么在派生类对象中</a:t>
            </a:r>
            <a:r>
              <a:rPr lang="en-US" altLang="zh-CN" sz="2800" dirty="0">
                <a:solidFill>
                  <a:srgbClr val="000000"/>
                </a:solidFill>
              </a:rPr>
              <a:t>, </a:t>
            </a:r>
            <a:r>
              <a:rPr lang="zh-CN" altLang="en-US" sz="2800" dirty="0">
                <a:solidFill>
                  <a:srgbClr val="000000"/>
                </a:solidFill>
              </a:rPr>
              <a:t>就</a:t>
            </a:r>
            <a:r>
              <a:rPr lang="zh-CN" altLang="en-US" sz="2800" u="sng" dirty="0">
                <a:solidFill>
                  <a:srgbClr val="000000"/>
                </a:solidFill>
              </a:rPr>
              <a:t>存在如何对这些具有相同名称的成员进行分辨的问题</a:t>
            </a:r>
            <a:r>
              <a:rPr lang="en-US" altLang="zh-CN" sz="2800" dirty="0">
                <a:solidFill>
                  <a:srgbClr val="000000"/>
                </a:solidFill>
              </a:rPr>
              <a:t>.    </a:t>
            </a:r>
            <a:endParaRPr lang="en-US" altLang="zh-CN" sz="2800" dirty="0"/>
          </a:p>
        </p:txBody>
      </p:sp>
    </p:spTree>
    <p:extLst>
      <p:ext uri="{BB962C8B-B14F-4D97-AF65-F5344CB8AC3E}">
        <p14:creationId xmlns:p14="http://schemas.microsoft.com/office/powerpoint/2010/main" val="38968737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201" name="Group 25"/>
          <p:cNvGrpSpPr>
            <a:grpSpLocks/>
          </p:cNvGrpSpPr>
          <p:nvPr/>
        </p:nvGrpSpPr>
        <p:grpSpPr bwMode="auto">
          <a:xfrm>
            <a:off x="1192213" y="2290762"/>
            <a:ext cx="3654425" cy="3322638"/>
            <a:chOff x="2880" y="1752"/>
            <a:chExt cx="2302" cy="2093"/>
          </a:xfrm>
          <a:solidFill>
            <a:schemeClr val="tx2">
              <a:lumMod val="40000"/>
              <a:lumOff val="60000"/>
            </a:schemeClr>
          </a:solidFill>
        </p:grpSpPr>
        <p:sp>
          <p:nvSpPr>
            <p:cNvPr id="50183" name="Text Box 7"/>
            <p:cNvSpPr txBox="1">
              <a:spLocks noChangeArrowheads="1"/>
            </p:cNvSpPr>
            <p:nvPr/>
          </p:nvSpPr>
          <p:spPr bwMode="auto">
            <a:xfrm>
              <a:off x="3216" y="2450"/>
              <a:ext cx="719" cy="294"/>
            </a:xfrm>
            <a:prstGeom prst="rect">
              <a:avLst/>
            </a:prstGeom>
            <a:grpFill/>
            <a:ln w="9525">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00"/>
                  </a:solidFill>
                </a:rPr>
                <a:t>Base1</a:t>
              </a:r>
            </a:p>
          </p:txBody>
        </p:sp>
        <p:sp>
          <p:nvSpPr>
            <p:cNvPr id="50184" name="Text Box 8"/>
            <p:cNvSpPr txBox="1">
              <a:spLocks noChangeArrowheads="1"/>
            </p:cNvSpPr>
            <p:nvPr/>
          </p:nvSpPr>
          <p:spPr bwMode="auto">
            <a:xfrm>
              <a:off x="4042" y="2436"/>
              <a:ext cx="602" cy="294"/>
            </a:xfrm>
            <a:prstGeom prst="rect">
              <a:avLst/>
            </a:prstGeom>
            <a:grpFill/>
            <a:ln w="9525">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rPr>
                <a:t>Base2</a:t>
              </a:r>
            </a:p>
          </p:txBody>
        </p:sp>
        <p:sp>
          <p:nvSpPr>
            <p:cNvPr id="50185" name="Text Box 9"/>
            <p:cNvSpPr txBox="1">
              <a:spLocks noChangeArrowheads="1"/>
            </p:cNvSpPr>
            <p:nvPr/>
          </p:nvSpPr>
          <p:spPr bwMode="auto">
            <a:xfrm>
              <a:off x="2880" y="1778"/>
              <a:ext cx="506" cy="294"/>
            </a:xfrm>
            <a:prstGeom prst="rect">
              <a:avLst/>
            </a:prstGeom>
            <a:grpFill/>
            <a:ln w="9525">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00"/>
                  </a:solidFill>
                </a:rPr>
                <a:t>Base</a:t>
              </a:r>
            </a:p>
          </p:txBody>
        </p:sp>
        <p:sp>
          <p:nvSpPr>
            <p:cNvPr id="50186" name="Text Box 10"/>
            <p:cNvSpPr txBox="1">
              <a:spLocks noChangeArrowheads="1"/>
            </p:cNvSpPr>
            <p:nvPr/>
          </p:nvSpPr>
          <p:spPr bwMode="auto">
            <a:xfrm>
              <a:off x="4325" y="1752"/>
              <a:ext cx="506" cy="294"/>
            </a:xfrm>
            <a:prstGeom prst="rect">
              <a:avLst/>
            </a:prstGeom>
            <a:grpFill/>
            <a:ln w="9525">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rPr>
                <a:t>Base</a:t>
              </a:r>
            </a:p>
          </p:txBody>
        </p:sp>
        <p:sp>
          <p:nvSpPr>
            <p:cNvPr id="50187" name="Text Box 11"/>
            <p:cNvSpPr txBox="1">
              <a:spLocks noChangeArrowheads="1"/>
            </p:cNvSpPr>
            <p:nvPr/>
          </p:nvSpPr>
          <p:spPr bwMode="auto">
            <a:xfrm>
              <a:off x="3620" y="3106"/>
              <a:ext cx="772" cy="294"/>
            </a:xfrm>
            <a:prstGeom prst="rect">
              <a:avLst/>
            </a:prstGeom>
            <a:grpFill/>
            <a:ln w="9525">
              <a:solidFill>
                <a:srgbClr val="66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00"/>
                  </a:solidFill>
                </a:rPr>
                <a:t>Derived</a:t>
              </a:r>
            </a:p>
          </p:txBody>
        </p:sp>
        <p:sp>
          <p:nvSpPr>
            <p:cNvPr id="50188" name="Line 12"/>
            <p:cNvSpPr>
              <a:spLocks noChangeShapeType="1"/>
            </p:cNvSpPr>
            <p:nvPr/>
          </p:nvSpPr>
          <p:spPr bwMode="auto">
            <a:xfrm flipV="1">
              <a:off x="4084" y="2747"/>
              <a:ext cx="281" cy="349"/>
            </a:xfrm>
            <a:prstGeom prst="line">
              <a:avLst/>
            </a:prstGeom>
            <a:grpFill/>
            <a:ln w="3810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189" name="Line 13"/>
            <p:cNvSpPr>
              <a:spLocks noChangeShapeType="1"/>
            </p:cNvSpPr>
            <p:nvPr/>
          </p:nvSpPr>
          <p:spPr bwMode="auto">
            <a:xfrm flipV="1">
              <a:off x="4421" y="2100"/>
              <a:ext cx="280" cy="349"/>
            </a:xfrm>
            <a:prstGeom prst="line">
              <a:avLst/>
            </a:prstGeom>
            <a:grpFill/>
            <a:ln w="3810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190" name="Line 14"/>
            <p:cNvSpPr>
              <a:spLocks noChangeShapeType="1"/>
            </p:cNvSpPr>
            <p:nvPr/>
          </p:nvSpPr>
          <p:spPr bwMode="auto">
            <a:xfrm flipH="1" flipV="1">
              <a:off x="3696" y="2795"/>
              <a:ext cx="276" cy="301"/>
            </a:xfrm>
            <a:prstGeom prst="line">
              <a:avLst/>
            </a:prstGeom>
            <a:grpFill/>
            <a:ln w="3810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191" name="Line 15"/>
            <p:cNvSpPr>
              <a:spLocks noChangeShapeType="1"/>
            </p:cNvSpPr>
            <p:nvPr/>
          </p:nvSpPr>
          <p:spPr bwMode="auto">
            <a:xfrm flipH="1" flipV="1">
              <a:off x="3242" y="2150"/>
              <a:ext cx="281" cy="299"/>
            </a:xfrm>
            <a:prstGeom prst="line">
              <a:avLst/>
            </a:prstGeom>
            <a:grpFill/>
            <a:ln w="38100">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193" name="Text Box 17"/>
            <p:cNvSpPr txBox="1">
              <a:spLocks noChangeArrowheads="1"/>
            </p:cNvSpPr>
            <p:nvPr/>
          </p:nvSpPr>
          <p:spPr bwMode="auto">
            <a:xfrm>
              <a:off x="2925" y="3566"/>
              <a:ext cx="2257" cy="279"/>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300" b="1" dirty="0">
                  <a:solidFill>
                    <a:srgbClr val="6600CC"/>
                  </a:solidFill>
                </a:rPr>
                <a:t>图</a:t>
              </a:r>
              <a:r>
                <a:rPr lang="en-US" altLang="zh-CN" sz="2300" b="1" dirty="0">
                  <a:solidFill>
                    <a:srgbClr val="6600CC"/>
                  </a:solidFill>
                </a:rPr>
                <a:t>4-3 </a:t>
              </a:r>
              <a:r>
                <a:rPr lang="zh-CN" altLang="en-US" sz="2300" b="1" dirty="0">
                  <a:solidFill>
                    <a:srgbClr val="6600CC"/>
                  </a:solidFill>
                </a:rPr>
                <a:t>非虚基类的类层次图</a:t>
              </a:r>
            </a:p>
          </p:txBody>
        </p:sp>
      </p:grpSp>
      <p:grpSp>
        <p:nvGrpSpPr>
          <p:cNvPr id="50200" name="Group 24"/>
          <p:cNvGrpSpPr>
            <a:grpSpLocks/>
          </p:cNvGrpSpPr>
          <p:nvPr/>
        </p:nvGrpSpPr>
        <p:grpSpPr bwMode="auto">
          <a:xfrm>
            <a:off x="5867400" y="1826713"/>
            <a:ext cx="2449512" cy="3816350"/>
            <a:chOff x="3061" y="527"/>
            <a:chExt cx="1543" cy="2404"/>
          </a:xfrm>
        </p:grpSpPr>
        <p:sp>
          <p:nvSpPr>
            <p:cNvPr id="50195" name="Rectangle 19"/>
            <p:cNvSpPr>
              <a:spLocks noChangeArrowheads="1"/>
            </p:cNvSpPr>
            <p:nvPr/>
          </p:nvSpPr>
          <p:spPr bwMode="auto">
            <a:xfrm>
              <a:off x="3061" y="527"/>
              <a:ext cx="1543" cy="240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600" b="1" dirty="0" err="1"/>
                <a:t>int</a:t>
              </a:r>
              <a:r>
                <a:rPr lang="en-US" altLang="zh-CN" sz="2600" b="1" dirty="0"/>
                <a:t> Base1::a</a:t>
              </a:r>
            </a:p>
            <a:p>
              <a:r>
                <a:rPr lang="en-US" altLang="zh-CN" sz="2600" b="1" dirty="0" err="1"/>
                <a:t>int</a:t>
              </a:r>
              <a:r>
                <a:rPr lang="en-US" altLang="zh-CN" sz="2600" b="1" dirty="0"/>
                <a:t> Base1::b1</a:t>
              </a:r>
            </a:p>
            <a:p>
              <a:r>
                <a:rPr lang="en-US" altLang="zh-CN" sz="2600" b="1" dirty="0" err="1"/>
                <a:t>int</a:t>
              </a:r>
              <a:r>
                <a:rPr lang="en-US" altLang="zh-CN" sz="2600" b="1" dirty="0"/>
                <a:t> Base1::a</a:t>
              </a:r>
            </a:p>
            <a:p>
              <a:r>
                <a:rPr lang="en-US" altLang="zh-CN" sz="2600" b="1" dirty="0" err="1"/>
                <a:t>int</a:t>
              </a:r>
              <a:r>
                <a:rPr lang="en-US" altLang="zh-CN" sz="2600" b="1" dirty="0"/>
                <a:t> Base1::b2</a:t>
              </a:r>
            </a:p>
            <a:p>
              <a:r>
                <a:rPr lang="en-US" altLang="zh-CN" sz="2600" b="1" dirty="0" err="1"/>
                <a:t>int</a:t>
              </a:r>
              <a:r>
                <a:rPr lang="en-US" altLang="zh-CN" sz="2600" b="1" dirty="0"/>
                <a:t> d</a:t>
              </a:r>
            </a:p>
          </p:txBody>
        </p:sp>
        <p:sp>
          <p:nvSpPr>
            <p:cNvPr id="50196" name="Line 20"/>
            <p:cNvSpPr>
              <a:spLocks noChangeShapeType="1"/>
            </p:cNvSpPr>
            <p:nvPr/>
          </p:nvSpPr>
          <p:spPr bwMode="auto">
            <a:xfrm>
              <a:off x="3061" y="981"/>
              <a:ext cx="1543" cy="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197" name="Line 21"/>
            <p:cNvSpPr>
              <a:spLocks noChangeShapeType="1"/>
            </p:cNvSpPr>
            <p:nvPr/>
          </p:nvSpPr>
          <p:spPr bwMode="auto">
            <a:xfrm>
              <a:off x="3061" y="2478"/>
              <a:ext cx="1543" cy="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0198" name="Text Box 22"/>
            <p:cNvSpPr txBox="1">
              <a:spLocks noChangeArrowheads="1"/>
            </p:cNvSpPr>
            <p:nvPr/>
          </p:nvSpPr>
          <p:spPr bwMode="auto">
            <a:xfrm>
              <a:off x="3243" y="618"/>
              <a:ext cx="11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a:t>Derived</a:t>
              </a:r>
              <a:r>
                <a:rPr lang="zh-CN" altLang="en-US" sz="2600" b="1"/>
                <a:t>类</a:t>
              </a:r>
            </a:p>
          </p:txBody>
        </p:sp>
        <p:sp>
          <p:nvSpPr>
            <p:cNvPr id="50199" name="Text Box 23"/>
            <p:cNvSpPr txBox="1">
              <a:spLocks noChangeArrowheads="1"/>
            </p:cNvSpPr>
            <p:nvPr/>
          </p:nvSpPr>
          <p:spPr bwMode="auto">
            <a:xfrm>
              <a:off x="3152" y="2523"/>
              <a:ext cx="11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a:t>Derived()</a:t>
              </a:r>
            </a:p>
          </p:txBody>
        </p:sp>
      </p:grpSp>
      <p:sp>
        <p:nvSpPr>
          <p:cNvPr id="2" name="矩形 1"/>
          <p:cNvSpPr/>
          <p:nvPr/>
        </p:nvSpPr>
        <p:spPr>
          <a:xfrm>
            <a:off x="748086" y="885045"/>
            <a:ext cx="3786614" cy="584775"/>
          </a:xfrm>
          <a:prstGeom prst="rect">
            <a:avLst/>
          </a:prstGeom>
        </p:spPr>
        <p:txBody>
          <a:bodyPr wrap="none">
            <a:spAutoFit/>
          </a:bodyPr>
          <a:lstStyle/>
          <a:p>
            <a:r>
              <a:rPr lang="zh-CN" altLang="en-US" sz="3200" b="1" dirty="0">
                <a:solidFill>
                  <a:srgbClr val="000000"/>
                </a:solidFill>
                <a:hlinkClick r:id="rId2" action="ppaction://hlinkfile"/>
              </a:rPr>
              <a:t>例</a:t>
            </a:r>
            <a:r>
              <a:rPr lang="en-US" altLang="zh-CN" sz="3200" b="1" dirty="0">
                <a:solidFill>
                  <a:srgbClr val="000000"/>
                </a:solidFill>
                <a:hlinkClick r:id="rId2" action="ppaction://hlinkfile"/>
              </a:rPr>
              <a:t>4.15</a:t>
            </a:r>
            <a:r>
              <a:rPr lang="zh-CN" altLang="en-US" sz="3200" b="1" dirty="0">
                <a:solidFill>
                  <a:srgbClr val="000000"/>
                </a:solidFill>
                <a:hlinkClick r:id="rId2" action="ppaction://hlinkfile"/>
              </a:rPr>
              <a:t>虚基类的引例</a:t>
            </a:r>
            <a:endParaRPr lang="zh-CN" altLang="en-US" sz="3200" b="1" dirty="0">
              <a:solidFill>
                <a:srgbClr val="000000"/>
              </a:solidFill>
            </a:endParaRPr>
          </a:p>
        </p:txBody>
      </p:sp>
    </p:spTree>
    <p:extLst>
      <p:ext uri="{BB962C8B-B14F-4D97-AF65-F5344CB8AC3E}">
        <p14:creationId xmlns:p14="http://schemas.microsoft.com/office/powerpoint/2010/main" val="782439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0201"/>
                                        </p:tgtEl>
                                        <p:attrNameLst>
                                          <p:attrName>style.visibility</p:attrName>
                                        </p:attrNameLst>
                                      </p:cBhvr>
                                      <p:to>
                                        <p:strVal val="visible"/>
                                      </p:to>
                                    </p:set>
                                    <p:animEffect transition="in" filter="wipe(up)">
                                      <p:cBhvr>
                                        <p:cTn id="7" dur="500"/>
                                        <p:tgtEl>
                                          <p:spTgt spid="502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0200"/>
                                        </p:tgtEl>
                                        <p:attrNameLst>
                                          <p:attrName>style.visibility</p:attrName>
                                        </p:attrNameLst>
                                      </p:cBhvr>
                                      <p:to>
                                        <p:strVal val="visible"/>
                                      </p:to>
                                    </p:set>
                                    <p:animEffect transition="in" filter="wipe(up)">
                                      <p:cBhvr>
                                        <p:cTn id="12" dur="500"/>
                                        <p:tgtEl>
                                          <p:spTgt spid="50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9512" y="903213"/>
            <a:ext cx="7467600" cy="581025"/>
          </a:xfrm>
        </p:spPr>
        <p:txBody>
          <a:bodyPr>
            <a:normAutofit fontScale="90000"/>
          </a:bodyPr>
          <a:lstStyle/>
          <a:p>
            <a:pPr algn="l"/>
            <a:r>
              <a:rPr lang="en-US" altLang="zh-CN" sz="3400" b="1" dirty="0">
                <a:solidFill>
                  <a:srgbClr val="6600CC"/>
                </a:solidFill>
              </a:rPr>
              <a:t>2. </a:t>
            </a:r>
            <a:r>
              <a:rPr lang="zh-CN" altLang="en-US" sz="3400" b="1" dirty="0">
                <a:solidFill>
                  <a:srgbClr val="6600CC"/>
                </a:solidFill>
              </a:rPr>
              <a:t>虚基类的声明</a:t>
            </a:r>
            <a:r>
              <a:rPr lang="zh-CN" altLang="en-US" sz="3400" dirty="0">
                <a:solidFill>
                  <a:srgbClr val="6600CC"/>
                </a:solidFill>
              </a:rPr>
              <a:t> </a:t>
            </a:r>
          </a:p>
        </p:txBody>
      </p:sp>
      <p:sp>
        <p:nvSpPr>
          <p:cNvPr id="48131" name="Rectangle 3"/>
          <p:cNvSpPr>
            <a:spLocks noGrp="1" noChangeArrowheads="1"/>
          </p:cNvSpPr>
          <p:nvPr>
            <p:ph type="body" idx="1"/>
          </p:nvPr>
        </p:nvSpPr>
        <p:spPr>
          <a:xfrm>
            <a:off x="323528" y="1484238"/>
            <a:ext cx="8496622" cy="5329138"/>
          </a:xfrm>
        </p:spPr>
        <p:txBody>
          <a:bodyPr/>
          <a:lstStyle/>
          <a:p>
            <a:pPr>
              <a:lnSpc>
                <a:spcPct val="150000"/>
              </a:lnSpc>
            </a:pPr>
            <a:r>
              <a:rPr lang="zh-CN" altLang="en-US" b="0" u="sng" dirty="0">
                <a:solidFill>
                  <a:srgbClr val="000000"/>
                </a:solidFill>
              </a:rPr>
              <a:t>如果在上例中公共基类</a:t>
            </a:r>
            <a:r>
              <a:rPr lang="en-US" altLang="zh-CN" b="0" u="sng" dirty="0">
                <a:solidFill>
                  <a:srgbClr val="000000"/>
                </a:solidFill>
              </a:rPr>
              <a:t>base</a:t>
            </a:r>
            <a:r>
              <a:rPr lang="zh-CN" altLang="en-US" b="0" u="sng" dirty="0">
                <a:solidFill>
                  <a:srgbClr val="000000"/>
                </a:solidFill>
              </a:rPr>
              <a:t>只存在一个拷贝</a:t>
            </a:r>
            <a:r>
              <a:rPr lang="en-US" altLang="zh-CN" b="0" u="sng" dirty="0">
                <a:solidFill>
                  <a:srgbClr val="000000"/>
                </a:solidFill>
              </a:rPr>
              <a:t>, </a:t>
            </a:r>
            <a:r>
              <a:rPr lang="zh-CN" altLang="en-US" b="0" u="sng" dirty="0">
                <a:solidFill>
                  <a:srgbClr val="000000"/>
                </a:solidFill>
              </a:rPr>
              <a:t>那么对</a:t>
            </a:r>
            <a:r>
              <a:rPr lang="en-US" altLang="zh-CN" b="0" u="sng" dirty="0">
                <a:solidFill>
                  <a:srgbClr val="000000"/>
                </a:solidFill>
              </a:rPr>
              <a:t>a</a:t>
            </a:r>
            <a:r>
              <a:rPr lang="zh-CN" altLang="en-US" b="0" u="sng" dirty="0">
                <a:solidFill>
                  <a:srgbClr val="000000"/>
                </a:solidFill>
              </a:rPr>
              <a:t>的访问就不存在二义性</a:t>
            </a:r>
            <a:r>
              <a:rPr lang="en-US" altLang="zh-CN" b="0" dirty="0">
                <a:solidFill>
                  <a:srgbClr val="000000"/>
                </a:solidFill>
              </a:rPr>
              <a:t>. </a:t>
            </a:r>
            <a:r>
              <a:rPr lang="zh-CN" altLang="en-US" b="0" dirty="0">
                <a:solidFill>
                  <a:srgbClr val="000000"/>
                </a:solidFill>
              </a:rPr>
              <a:t>为了达到这一目的</a:t>
            </a:r>
            <a:r>
              <a:rPr lang="en-US" altLang="zh-CN" b="0" dirty="0">
                <a:solidFill>
                  <a:srgbClr val="000000"/>
                </a:solidFill>
              </a:rPr>
              <a:t>, </a:t>
            </a:r>
            <a:r>
              <a:rPr lang="zh-CN" altLang="en-US" b="0" u="sng" dirty="0">
                <a:solidFill>
                  <a:srgbClr val="000000"/>
                </a:solidFill>
              </a:rPr>
              <a:t>可将</a:t>
            </a:r>
            <a:r>
              <a:rPr lang="en-US" altLang="zh-CN" b="0" u="sng" dirty="0">
                <a:solidFill>
                  <a:srgbClr val="000000"/>
                </a:solidFill>
              </a:rPr>
              <a:t>base</a:t>
            </a:r>
            <a:r>
              <a:rPr lang="zh-CN" altLang="en-US" b="0" u="sng" dirty="0">
                <a:solidFill>
                  <a:srgbClr val="000000"/>
                </a:solidFill>
              </a:rPr>
              <a:t>说明为虚基类</a:t>
            </a:r>
            <a:r>
              <a:rPr lang="en-US" altLang="zh-CN" b="0" dirty="0">
                <a:solidFill>
                  <a:srgbClr val="000000"/>
                </a:solidFill>
              </a:rPr>
              <a:t>.  </a:t>
            </a:r>
            <a:r>
              <a:rPr lang="zh-CN" altLang="en-US" b="0" dirty="0">
                <a:solidFill>
                  <a:srgbClr val="000000"/>
                </a:solidFill>
              </a:rPr>
              <a:t>虚基类的声明是在派生类的声明过程进行</a:t>
            </a:r>
            <a:r>
              <a:rPr lang="en-US" altLang="zh-CN" b="0" dirty="0">
                <a:solidFill>
                  <a:srgbClr val="000000"/>
                </a:solidFill>
              </a:rPr>
              <a:t>,   </a:t>
            </a:r>
            <a:r>
              <a:rPr lang="zh-CN" altLang="en-US" b="0" dirty="0">
                <a:solidFill>
                  <a:srgbClr val="000000"/>
                </a:solidFill>
              </a:rPr>
              <a:t>其语法形式如下</a:t>
            </a:r>
            <a:r>
              <a:rPr lang="en-US" altLang="zh-CN" b="0" dirty="0" smtClean="0">
                <a:solidFill>
                  <a:srgbClr val="000000"/>
                </a:solidFill>
              </a:rPr>
              <a:t>:</a:t>
            </a:r>
          </a:p>
          <a:p>
            <a:pPr marL="0" indent="0">
              <a:lnSpc>
                <a:spcPct val="150000"/>
              </a:lnSpc>
              <a:buNone/>
            </a:pPr>
            <a:r>
              <a:rPr lang="en-US" altLang="zh-CN" dirty="0">
                <a:solidFill>
                  <a:srgbClr val="FF3300"/>
                </a:solidFill>
              </a:rPr>
              <a:t> </a:t>
            </a:r>
            <a:r>
              <a:rPr lang="en-US" altLang="zh-CN" dirty="0" smtClean="0">
                <a:solidFill>
                  <a:srgbClr val="FF3300"/>
                </a:solidFill>
              </a:rPr>
              <a:t>class  </a:t>
            </a:r>
            <a:r>
              <a:rPr lang="zh-CN" altLang="en-US" dirty="0">
                <a:solidFill>
                  <a:srgbClr val="FF3300"/>
                </a:solidFill>
              </a:rPr>
              <a:t>派生</a:t>
            </a:r>
            <a:r>
              <a:rPr lang="zh-CN" altLang="en-US" dirty="0" smtClean="0">
                <a:solidFill>
                  <a:srgbClr val="FF3300"/>
                </a:solidFill>
              </a:rPr>
              <a:t>类 </a:t>
            </a:r>
            <a:r>
              <a:rPr lang="en-US" altLang="zh-CN" dirty="0" smtClean="0">
                <a:solidFill>
                  <a:srgbClr val="FF3300"/>
                </a:solidFill>
              </a:rPr>
              <a:t>:</a:t>
            </a:r>
            <a:r>
              <a:rPr lang="en-US" altLang="zh-CN" dirty="0">
                <a:solidFill>
                  <a:srgbClr val="002060"/>
                </a:solidFill>
              </a:rPr>
              <a:t>virtual  </a:t>
            </a:r>
            <a:r>
              <a:rPr lang="zh-CN" altLang="en-US" dirty="0">
                <a:solidFill>
                  <a:srgbClr val="002060"/>
                </a:solidFill>
              </a:rPr>
              <a:t>继承方式  </a:t>
            </a:r>
            <a:r>
              <a:rPr lang="zh-CN" altLang="en-US" dirty="0" smtClean="0">
                <a:solidFill>
                  <a:srgbClr val="C00000"/>
                </a:solidFill>
              </a:rPr>
              <a:t>基类</a:t>
            </a:r>
            <a:r>
              <a:rPr lang="zh-CN" altLang="en-US" dirty="0">
                <a:solidFill>
                  <a:srgbClr val="C00000"/>
                </a:solidFill>
              </a:rPr>
              <a:t>名</a:t>
            </a:r>
            <a:r>
              <a:rPr lang="en-US" altLang="zh-CN" dirty="0">
                <a:solidFill>
                  <a:srgbClr val="FF3300"/>
                </a:solidFill>
              </a:rPr>
              <a:t>{</a:t>
            </a:r>
          </a:p>
          <a:p>
            <a:pPr marL="0" indent="804863">
              <a:lnSpc>
                <a:spcPct val="150000"/>
              </a:lnSpc>
              <a:buFontTx/>
              <a:buNone/>
            </a:pPr>
            <a:r>
              <a:rPr lang="en-US" altLang="zh-CN" dirty="0">
                <a:solidFill>
                  <a:srgbClr val="FF3300"/>
                </a:solidFill>
              </a:rPr>
              <a:t>              //…</a:t>
            </a:r>
          </a:p>
          <a:p>
            <a:pPr marL="0" indent="804863">
              <a:lnSpc>
                <a:spcPct val="150000"/>
              </a:lnSpc>
              <a:buFontTx/>
              <a:buNone/>
            </a:pPr>
            <a:r>
              <a:rPr lang="en-US" altLang="zh-CN" dirty="0">
                <a:solidFill>
                  <a:srgbClr val="FF3300"/>
                </a:solidFill>
              </a:rPr>
              <a:t>     } </a:t>
            </a:r>
          </a:p>
        </p:txBody>
      </p:sp>
    </p:spTree>
    <p:extLst>
      <p:ext uri="{BB962C8B-B14F-4D97-AF65-F5344CB8AC3E}">
        <p14:creationId xmlns:p14="http://schemas.microsoft.com/office/powerpoint/2010/main" val="3953347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ChangeArrowheads="1"/>
          </p:cNvSpPr>
          <p:nvPr/>
        </p:nvSpPr>
        <p:spPr bwMode="auto">
          <a:xfrm>
            <a:off x="-828600" y="2076022"/>
            <a:ext cx="6588125" cy="354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1200" b="1" dirty="0"/>
              <a:t>                                                                               </a:t>
            </a:r>
            <a:r>
              <a:rPr lang="en-US" altLang="zh-CN" sz="3200" b="1" dirty="0" smtClean="0">
                <a:solidFill>
                  <a:srgbClr val="000000"/>
                </a:solidFill>
              </a:rPr>
              <a:t>Base</a:t>
            </a:r>
            <a:endParaRPr lang="en-US" altLang="zh-CN" sz="3200" b="1" dirty="0">
              <a:solidFill>
                <a:srgbClr val="000000"/>
              </a:solidFill>
            </a:endParaRPr>
          </a:p>
          <a:p>
            <a:pPr algn="just" eaLnBrk="0" hangingPunct="0"/>
            <a:r>
              <a:rPr lang="en-US" altLang="zh-CN" sz="3200" b="1" dirty="0">
                <a:solidFill>
                  <a:srgbClr val="000000"/>
                </a:solidFill>
              </a:rPr>
              <a:t>      </a:t>
            </a:r>
          </a:p>
          <a:p>
            <a:pPr algn="just" eaLnBrk="0" hangingPunct="0"/>
            <a:r>
              <a:rPr lang="en-US" altLang="zh-CN" sz="3200" b="1" dirty="0">
                <a:solidFill>
                  <a:srgbClr val="000000"/>
                </a:solidFill>
              </a:rPr>
              <a:t>                      Base1           </a:t>
            </a:r>
            <a:r>
              <a:rPr lang="en-US" altLang="zh-CN" sz="3200" b="1" dirty="0" smtClean="0">
                <a:solidFill>
                  <a:srgbClr val="000000"/>
                </a:solidFill>
              </a:rPr>
              <a:t>Base2</a:t>
            </a:r>
            <a:endParaRPr lang="en-US" altLang="zh-CN" sz="3200" b="1" dirty="0">
              <a:solidFill>
                <a:srgbClr val="000000"/>
              </a:solidFill>
            </a:endParaRPr>
          </a:p>
          <a:p>
            <a:pPr algn="just" eaLnBrk="0" hangingPunct="0"/>
            <a:r>
              <a:rPr lang="en-US" altLang="zh-CN" sz="3200" b="1" dirty="0">
                <a:solidFill>
                  <a:srgbClr val="000000"/>
                </a:solidFill>
              </a:rPr>
              <a:t> </a:t>
            </a:r>
          </a:p>
          <a:p>
            <a:pPr algn="just" eaLnBrk="0" hangingPunct="0"/>
            <a:r>
              <a:rPr lang="en-US" altLang="zh-CN" sz="3200" b="1" dirty="0">
                <a:solidFill>
                  <a:srgbClr val="000000"/>
                </a:solidFill>
              </a:rPr>
              <a:t>                                </a:t>
            </a:r>
            <a:r>
              <a:rPr lang="en-US" altLang="zh-CN" sz="3200" b="1" dirty="0" smtClean="0">
                <a:solidFill>
                  <a:srgbClr val="000000"/>
                </a:solidFill>
              </a:rPr>
              <a:t>Derived</a:t>
            </a:r>
            <a:endParaRPr lang="en-US" altLang="zh-CN" sz="3200" b="1" dirty="0">
              <a:solidFill>
                <a:srgbClr val="000000"/>
              </a:solidFill>
            </a:endParaRPr>
          </a:p>
          <a:p>
            <a:pPr algn="just" eaLnBrk="0" hangingPunct="0"/>
            <a:r>
              <a:rPr lang="en-US" altLang="zh-CN" sz="3200" b="1" dirty="0">
                <a:solidFill>
                  <a:srgbClr val="000000"/>
                </a:solidFill>
              </a:rPr>
              <a:t>                       </a:t>
            </a:r>
          </a:p>
          <a:p>
            <a:pPr eaLnBrk="0" hangingPunct="0"/>
            <a:r>
              <a:rPr lang="en-US" altLang="zh-CN" sz="3200" b="1" dirty="0">
                <a:solidFill>
                  <a:srgbClr val="000000"/>
                </a:solidFill>
              </a:rPr>
              <a:t>                     </a:t>
            </a:r>
            <a:r>
              <a:rPr lang="zh-CN" altLang="en-US" sz="2800" b="1" dirty="0">
                <a:solidFill>
                  <a:srgbClr val="000000"/>
                </a:solidFill>
              </a:rPr>
              <a:t>图</a:t>
            </a:r>
            <a:r>
              <a:rPr lang="en-US" altLang="zh-CN" sz="2800" b="1" dirty="0">
                <a:solidFill>
                  <a:srgbClr val="000000"/>
                </a:solidFill>
              </a:rPr>
              <a:t>4-4 </a:t>
            </a:r>
            <a:r>
              <a:rPr lang="zh-CN" altLang="en-US" sz="2800" b="1" dirty="0">
                <a:solidFill>
                  <a:srgbClr val="000000"/>
                </a:solidFill>
              </a:rPr>
              <a:t>虚基类的类层次图</a:t>
            </a:r>
            <a:r>
              <a:rPr lang="zh-CN" altLang="en-US" sz="3200" b="1" dirty="0">
                <a:solidFill>
                  <a:srgbClr val="000000"/>
                </a:solidFill>
              </a:rPr>
              <a:t> </a:t>
            </a:r>
          </a:p>
        </p:txBody>
      </p:sp>
      <p:sp>
        <p:nvSpPr>
          <p:cNvPr id="53253" name="Line 5"/>
          <p:cNvSpPr>
            <a:spLocks noChangeShapeType="1"/>
          </p:cNvSpPr>
          <p:nvPr/>
        </p:nvSpPr>
        <p:spPr bwMode="auto">
          <a:xfrm flipV="1">
            <a:off x="3210000" y="3593672"/>
            <a:ext cx="1066800" cy="6159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4" name="Line 6"/>
          <p:cNvSpPr>
            <a:spLocks noChangeShapeType="1"/>
          </p:cNvSpPr>
          <p:nvPr/>
        </p:nvSpPr>
        <p:spPr bwMode="auto">
          <a:xfrm flipH="1" flipV="1">
            <a:off x="2067000" y="3604784"/>
            <a:ext cx="914400" cy="52863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5" name="Line 7"/>
          <p:cNvSpPr>
            <a:spLocks noChangeShapeType="1"/>
          </p:cNvSpPr>
          <p:nvPr/>
        </p:nvSpPr>
        <p:spPr bwMode="auto">
          <a:xfrm flipV="1">
            <a:off x="2067000" y="2690384"/>
            <a:ext cx="914400" cy="52863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256" name="Line 8"/>
          <p:cNvSpPr>
            <a:spLocks noChangeShapeType="1"/>
          </p:cNvSpPr>
          <p:nvPr/>
        </p:nvSpPr>
        <p:spPr bwMode="auto">
          <a:xfrm flipH="1" flipV="1">
            <a:off x="3286200" y="2645934"/>
            <a:ext cx="990600" cy="5730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53257" name="Group 9"/>
          <p:cNvGrpSpPr>
            <a:grpSpLocks/>
          </p:cNvGrpSpPr>
          <p:nvPr/>
        </p:nvGrpSpPr>
        <p:grpSpPr bwMode="auto">
          <a:xfrm>
            <a:off x="6084168" y="1685497"/>
            <a:ext cx="2449512" cy="3816350"/>
            <a:chOff x="3061" y="527"/>
            <a:chExt cx="1543" cy="2404"/>
          </a:xfrm>
        </p:grpSpPr>
        <p:sp>
          <p:nvSpPr>
            <p:cNvPr id="53258" name="Rectangle 10"/>
            <p:cNvSpPr>
              <a:spLocks noChangeArrowheads="1"/>
            </p:cNvSpPr>
            <p:nvPr/>
          </p:nvSpPr>
          <p:spPr bwMode="auto">
            <a:xfrm>
              <a:off x="3061" y="527"/>
              <a:ext cx="1543" cy="240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600" b="1"/>
                <a:t>int a</a:t>
              </a:r>
            </a:p>
            <a:p>
              <a:r>
                <a:rPr lang="en-US" altLang="zh-CN" sz="2600" b="1"/>
                <a:t>int Base1::b1</a:t>
              </a:r>
            </a:p>
            <a:p>
              <a:r>
                <a:rPr lang="en-US" altLang="zh-CN" sz="2600" b="1"/>
                <a:t>int Base1::b2</a:t>
              </a:r>
            </a:p>
            <a:p>
              <a:r>
                <a:rPr lang="en-US" altLang="zh-CN" sz="2600" b="1"/>
                <a:t>int d</a:t>
              </a:r>
            </a:p>
          </p:txBody>
        </p:sp>
        <p:sp>
          <p:nvSpPr>
            <p:cNvPr id="53259" name="Line 11"/>
            <p:cNvSpPr>
              <a:spLocks noChangeShapeType="1"/>
            </p:cNvSpPr>
            <p:nvPr/>
          </p:nvSpPr>
          <p:spPr bwMode="auto">
            <a:xfrm>
              <a:off x="3061" y="981"/>
              <a:ext cx="1543" cy="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3260" name="Line 12"/>
            <p:cNvSpPr>
              <a:spLocks noChangeShapeType="1"/>
            </p:cNvSpPr>
            <p:nvPr/>
          </p:nvSpPr>
          <p:spPr bwMode="auto">
            <a:xfrm>
              <a:off x="3061" y="2478"/>
              <a:ext cx="1543" cy="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3261" name="Text Box 13"/>
            <p:cNvSpPr txBox="1">
              <a:spLocks noChangeArrowheads="1"/>
            </p:cNvSpPr>
            <p:nvPr/>
          </p:nvSpPr>
          <p:spPr bwMode="auto">
            <a:xfrm>
              <a:off x="3243" y="618"/>
              <a:ext cx="136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600" b="1" dirty="0"/>
                <a:t>Derived</a:t>
              </a:r>
              <a:r>
                <a:rPr lang="zh-CN" altLang="en-US" sz="2600" b="1" dirty="0"/>
                <a:t>类</a:t>
              </a:r>
            </a:p>
          </p:txBody>
        </p:sp>
        <p:sp>
          <p:nvSpPr>
            <p:cNvPr id="53262" name="Text Box 14"/>
            <p:cNvSpPr txBox="1">
              <a:spLocks noChangeArrowheads="1"/>
            </p:cNvSpPr>
            <p:nvPr/>
          </p:nvSpPr>
          <p:spPr bwMode="auto">
            <a:xfrm>
              <a:off x="3152" y="2523"/>
              <a:ext cx="113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a:t>Derived()</a:t>
              </a:r>
            </a:p>
          </p:txBody>
        </p:sp>
      </p:grpSp>
      <p:sp>
        <p:nvSpPr>
          <p:cNvPr id="2" name="矩形 1"/>
          <p:cNvSpPr/>
          <p:nvPr/>
        </p:nvSpPr>
        <p:spPr>
          <a:xfrm>
            <a:off x="726919" y="908720"/>
            <a:ext cx="3922869" cy="584775"/>
          </a:xfrm>
          <a:prstGeom prst="rect">
            <a:avLst/>
          </a:prstGeom>
        </p:spPr>
        <p:txBody>
          <a:bodyPr wrap="none">
            <a:spAutoFit/>
          </a:bodyPr>
          <a:lstStyle/>
          <a:p>
            <a:pPr algn="just"/>
            <a:r>
              <a:rPr lang="zh-CN" altLang="en-US" sz="3200" b="1" dirty="0">
                <a:solidFill>
                  <a:srgbClr val="000000"/>
                </a:solidFill>
                <a:hlinkClick r:id="rId2" action="ppaction://hlinkfile"/>
              </a:rPr>
              <a:t>例</a:t>
            </a:r>
            <a:r>
              <a:rPr lang="en-US" altLang="zh-CN" sz="3200" b="1" dirty="0">
                <a:solidFill>
                  <a:srgbClr val="000000"/>
                </a:solidFill>
                <a:hlinkClick r:id="rId2" action="ppaction://hlinkfile"/>
              </a:rPr>
              <a:t>4-16 </a:t>
            </a:r>
            <a:r>
              <a:rPr lang="zh-CN" altLang="en-US" sz="3200" b="1" dirty="0">
                <a:solidFill>
                  <a:srgbClr val="000000"/>
                </a:solidFill>
                <a:hlinkClick r:id="rId2" action="ppaction://hlinkfile"/>
              </a:rPr>
              <a:t>虚基类的使用</a:t>
            </a:r>
            <a:endParaRPr lang="zh-CN" altLang="en-US" sz="3200" b="1" dirty="0">
              <a:solidFill>
                <a:srgbClr val="000000"/>
              </a:solidFill>
            </a:endParaRPr>
          </a:p>
        </p:txBody>
      </p:sp>
    </p:spTree>
    <p:extLst>
      <p:ext uri="{BB962C8B-B14F-4D97-AF65-F5344CB8AC3E}">
        <p14:creationId xmlns:p14="http://schemas.microsoft.com/office/powerpoint/2010/main" val="2402035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257"/>
                                        </p:tgtEl>
                                        <p:attrNameLst>
                                          <p:attrName>style.visibility</p:attrName>
                                        </p:attrNameLst>
                                      </p:cBhvr>
                                      <p:to>
                                        <p:strVal val="visible"/>
                                      </p:to>
                                    </p:set>
                                    <p:animEffect transition="in" filter="wipe(up)">
                                      <p:cBhvr>
                                        <p:cTn id="7" dur="500"/>
                                        <p:tgtEl>
                                          <p:spTgt spid="5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07504" y="836712"/>
            <a:ext cx="7772400" cy="792162"/>
          </a:xfrm>
        </p:spPr>
        <p:txBody>
          <a:bodyPr>
            <a:normAutofit/>
          </a:bodyPr>
          <a:lstStyle/>
          <a:p>
            <a:pPr algn="l"/>
            <a:r>
              <a:rPr lang="en-US" altLang="zh-CN" b="1" dirty="0" smtClean="0">
                <a:solidFill>
                  <a:srgbClr val="002060"/>
                </a:solidFill>
              </a:rPr>
              <a:t>3. </a:t>
            </a:r>
            <a:r>
              <a:rPr lang="zh-CN" altLang="en-US" b="1" dirty="0">
                <a:solidFill>
                  <a:srgbClr val="002060"/>
                </a:solidFill>
              </a:rPr>
              <a:t>虚基类的初始化</a:t>
            </a:r>
            <a:r>
              <a:rPr lang="zh-CN" altLang="en-US" dirty="0">
                <a:solidFill>
                  <a:srgbClr val="002060"/>
                </a:solidFill>
              </a:rPr>
              <a:t> </a:t>
            </a:r>
          </a:p>
        </p:txBody>
      </p:sp>
      <p:sp>
        <p:nvSpPr>
          <p:cNvPr id="56323" name="Rectangle 3"/>
          <p:cNvSpPr>
            <a:spLocks noGrp="1" noChangeArrowheads="1"/>
          </p:cNvSpPr>
          <p:nvPr>
            <p:ph type="body" idx="1"/>
          </p:nvPr>
        </p:nvSpPr>
        <p:spPr>
          <a:xfrm>
            <a:off x="35496" y="1668090"/>
            <a:ext cx="8856984" cy="5721350"/>
          </a:xfrm>
        </p:spPr>
        <p:txBody>
          <a:bodyPr/>
          <a:lstStyle/>
          <a:p>
            <a:pPr>
              <a:lnSpc>
                <a:spcPct val="110000"/>
              </a:lnSpc>
              <a:buFontTx/>
              <a:buNone/>
            </a:pPr>
            <a:r>
              <a:rPr lang="zh-CN" altLang="en-US" sz="2800" b="1" dirty="0">
                <a:solidFill>
                  <a:srgbClr val="000000"/>
                </a:solidFill>
                <a:latin typeface="+mj-ea"/>
                <a:ea typeface="+mj-ea"/>
              </a:rPr>
              <a:t>在使用虚基类机制时应该注意以下几点</a:t>
            </a:r>
            <a:r>
              <a:rPr lang="en-US" altLang="zh-CN" sz="2800" b="1" dirty="0">
                <a:solidFill>
                  <a:srgbClr val="000000"/>
                </a:solidFill>
                <a:latin typeface="+mj-ea"/>
                <a:ea typeface="+mj-ea"/>
              </a:rPr>
              <a:t>:</a:t>
            </a:r>
          </a:p>
          <a:p>
            <a:pPr>
              <a:lnSpc>
                <a:spcPct val="110000"/>
              </a:lnSpc>
              <a:buFontTx/>
              <a:buNone/>
            </a:pPr>
            <a:r>
              <a:rPr lang="en-US" altLang="zh-CN" sz="2800" b="1" dirty="0" smtClean="0">
                <a:solidFill>
                  <a:srgbClr val="000000"/>
                </a:solidFill>
                <a:latin typeface="+mj-ea"/>
                <a:ea typeface="+mj-ea"/>
              </a:rPr>
              <a:t>(1) </a:t>
            </a:r>
            <a:r>
              <a:rPr lang="zh-CN" altLang="en-US" sz="2800" b="0" dirty="0" smtClean="0">
                <a:solidFill>
                  <a:srgbClr val="000000"/>
                </a:solidFill>
                <a:latin typeface="+mj-ea"/>
                <a:ea typeface="+mj-ea"/>
              </a:rPr>
              <a:t>如果</a:t>
            </a:r>
            <a:r>
              <a:rPr lang="zh-CN" altLang="en-US" sz="2800" b="0" dirty="0">
                <a:solidFill>
                  <a:srgbClr val="000000"/>
                </a:solidFill>
                <a:latin typeface="+mj-ea"/>
                <a:ea typeface="+mj-ea"/>
              </a:rPr>
              <a:t>在虚基类中定义</a:t>
            </a:r>
            <a:r>
              <a:rPr lang="zh-CN" altLang="en-US" sz="2800" b="0" u="sng" dirty="0">
                <a:solidFill>
                  <a:srgbClr val="FF0000"/>
                </a:solidFill>
                <a:latin typeface="+mj-ea"/>
                <a:ea typeface="+mj-ea"/>
              </a:rPr>
              <a:t>有带形参的构造</a:t>
            </a:r>
            <a:r>
              <a:rPr lang="zh-CN" altLang="en-US" sz="2800" b="0" u="sng" dirty="0" smtClean="0">
                <a:solidFill>
                  <a:srgbClr val="FF0000"/>
                </a:solidFill>
                <a:latin typeface="+mj-ea"/>
                <a:ea typeface="+mj-ea"/>
              </a:rPr>
              <a:t>函数</a:t>
            </a:r>
            <a:r>
              <a:rPr lang="zh-CN" altLang="en-US" sz="2800" b="0" u="sng" dirty="0" smtClean="0">
                <a:solidFill>
                  <a:srgbClr val="000000"/>
                </a:solidFill>
                <a:latin typeface="+mj-ea"/>
                <a:ea typeface="+mj-ea"/>
              </a:rPr>
              <a:t>，</a:t>
            </a:r>
            <a:r>
              <a:rPr lang="zh-CN" altLang="en-US" sz="2800" b="0" dirty="0" smtClean="0">
                <a:solidFill>
                  <a:srgbClr val="000000"/>
                </a:solidFill>
                <a:latin typeface="+mj-ea"/>
                <a:ea typeface="+mj-ea"/>
              </a:rPr>
              <a:t>并且</a:t>
            </a:r>
            <a:r>
              <a:rPr lang="zh-CN" altLang="en-US" sz="2800" b="0" u="sng" dirty="0">
                <a:solidFill>
                  <a:srgbClr val="FF0000"/>
                </a:solidFill>
                <a:latin typeface="+mj-ea"/>
                <a:ea typeface="+mj-ea"/>
              </a:rPr>
              <a:t>没有定义</a:t>
            </a:r>
            <a:r>
              <a:rPr lang="zh-CN" altLang="en-US" sz="2800" b="0" u="sng" dirty="0" smtClean="0">
                <a:solidFill>
                  <a:srgbClr val="FF0000"/>
                </a:solidFill>
                <a:latin typeface="+mj-ea"/>
                <a:ea typeface="+mj-ea"/>
              </a:rPr>
              <a:t>缺省构造函数</a:t>
            </a:r>
            <a:r>
              <a:rPr lang="zh-CN" altLang="en-US" sz="2800" b="0" dirty="0" smtClean="0">
                <a:solidFill>
                  <a:srgbClr val="000000"/>
                </a:solidFill>
                <a:latin typeface="+mj-ea"/>
                <a:ea typeface="+mj-ea"/>
              </a:rPr>
              <a:t>，则</a:t>
            </a:r>
            <a:r>
              <a:rPr lang="zh-CN" altLang="en-US" sz="2800" b="0" dirty="0">
                <a:solidFill>
                  <a:srgbClr val="000000"/>
                </a:solidFill>
                <a:latin typeface="+mj-ea"/>
                <a:ea typeface="+mj-ea"/>
              </a:rPr>
              <a:t>整个继承结构</a:t>
            </a:r>
            <a:r>
              <a:rPr lang="zh-CN" altLang="en-US" sz="2800" b="0" dirty="0" smtClean="0">
                <a:solidFill>
                  <a:srgbClr val="000000"/>
                </a:solidFill>
                <a:latin typeface="+mj-ea"/>
                <a:ea typeface="+mj-ea"/>
              </a:rPr>
              <a:t>中，所有</a:t>
            </a:r>
            <a:r>
              <a:rPr lang="zh-CN" altLang="en-US" sz="2800" b="0" u="sng" dirty="0">
                <a:solidFill>
                  <a:srgbClr val="FF0000"/>
                </a:solidFill>
                <a:latin typeface="+mj-ea"/>
                <a:ea typeface="+mj-ea"/>
              </a:rPr>
              <a:t>直接或间接的派生类</a:t>
            </a:r>
            <a:r>
              <a:rPr lang="zh-CN" altLang="en-US" sz="2800" b="0" dirty="0">
                <a:solidFill>
                  <a:srgbClr val="000000"/>
                </a:solidFill>
                <a:latin typeface="+mj-ea"/>
                <a:ea typeface="+mj-ea"/>
              </a:rPr>
              <a:t>都必须在构造函数的成员</a:t>
            </a:r>
            <a:r>
              <a:rPr lang="zh-CN" altLang="en-US" sz="2800" b="0" u="sng" dirty="0">
                <a:solidFill>
                  <a:srgbClr val="FF0000"/>
                </a:solidFill>
                <a:latin typeface="+mj-ea"/>
                <a:ea typeface="+mj-ea"/>
              </a:rPr>
              <a:t>初始化表中列出对虚基类构造函数的</a:t>
            </a:r>
            <a:r>
              <a:rPr lang="zh-CN" altLang="en-US" sz="2800" b="0" u="sng" dirty="0" smtClean="0">
                <a:solidFill>
                  <a:srgbClr val="FF0000"/>
                </a:solidFill>
                <a:latin typeface="+mj-ea"/>
                <a:ea typeface="+mj-ea"/>
              </a:rPr>
              <a:t>调用，</a:t>
            </a:r>
            <a:r>
              <a:rPr lang="zh-CN" altLang="en-US" sz="2800" b="0" dirty="0" smtClean="0">
                <a:solidFill>
                  <a:srgbClr val="000000"/>
                </a:solidFill>
                <a:latin typeface="+mj-ea"/>
                <a:ea typeface="+mj-ea"/>
              </a:rPr>
              <a:t>以</a:t>
            </a:r>
            <a:r>
              <a:rPr lang="zh-CN" altLang="en-US" sz="2800" b="0" dirty="0">
                <a:solidFill>
                  <a:srgbClr val="000000"/>
                </a:solidFill>
                <a:latin typeface="+mj-ea"/>
                <a:ea typeface="+mj-ea"/>
              </a:rPr>
              <a:t>初始化在虚基类中定义的数据</a:t>
            </a:r>
            <a:r>
              <a:rPr lang="zh-CN" altLang="en-US" sz="2800" b="0" dirty="0" smtClean="0">
                <a:solidFill>
                  <a:srgbClr val="000000"/>
                </a:solidFill>
                <a:latin typeface="+mj-ea"/>
                <a:ea typeface="+mj-ea"/>
              </a:rPr>
              <a:t>成员；</a:t>
            </a:r>
            <a:endParaRPr lang="en-US" altLang="zh-CN" sz="2800" b="0" dirty="0" smtClean="0">
              <a:solidFill>
                <a:srgbClr val="000000"/>
              </a:solidFill>
              <a:latin typeface="+mj-ea"/>
              <a:ea typeface="+mj-ea"/>
            </a:endParaRPr>
          </a:p>
          <a:p>
            <a:pPr>
              <a:lnSpc>
                <a:spcPct val="110000"/>
              </a:lnSpc>
              <a:buFontTx/>
              <a:buNone/>
            </a:pPr>
            <a:r>
              <a:rPr lang="en-US" altLang="zh-CN" sz="2800" b="0" dirty="0" smtClean="0">
                <a:solidFill>
                  <a:srgbClr val="000000"/>
                </a:solidFill>
                <a:latin typeface="+mj-ea"/>
                <a:ea typeface="+mj-ea"/>
              </a:rPr>
              <a:t>(2</a:t>
            </a:r>
            <a:r>
              <a:rPr lang="en-US" altLang="zh-CN" sz="2800" b="0" dirty="0">
                <a:solidFill>
                  <a:srgbClr val="000000"/>
                </a:solidFill>
                <a:latin typeface="+mj-ea"/>
                <a:ea typeface="+mj-ea"/>
              </a:rPr>
              <a:t>) </a:t>
            </a:r>
            <a:r>
              <a:rPr lang="zh-CN" altLang="en-US" sz="2800" b="0" dirty="0">
                <a:solidFill>
                  <a:srgbClr val="000000"/>
                </a:solidFill>
                <a:latin typeface="+mj-ea"/>
                <a:ea typeface="+mj-ea"/>
              </a:rPr>
              <a:t>建立一个对象</a:t>
            </a:r>
            <a:r>
              <a:rPr lang="zh-CN" altLang="en-US" sz="2800" b="0" dirty="0" smtClean="0">
                <a:solidFill>
                  <a:srgbClr val="000000"/>
                </a:solidFill>
                <a:latin typeface="+mj-ea"/>
                <a:ea typeface="+mj-ea"/>
              </a:rPr>
              <a:t>时，如果</a:t>
            </a:r>
            <a:r>
              <a:rPr lang="zh-CN" altLang="en-US" sz="2800" b="0" dirty="0">
                <a:solidFill>
                  <a:srgbClr val="000000"/>
                </a:solidFill>
                <a:latin typeface="+mj-ea"/>
                <a:ea typeface="+mj-ea"/>
              </a:rPr>
              <a:t>这个对象中含有从虚基类继承来的</a:t>
            </a:r>
            <a:r>
              <a:rPr lang="zh-CN" altLang="en-US" sz="2800" b="0" dirty="0" smtClean="0">
                <a:solidFill>
                  <a:srgbClr val="000000"/>
                </a:solidFill>
                <a:latin typeface="+mj-ea"/>
                <a:ea typeface="+mj-ea"/>
              </a:rPr>
              <a:t>成员，则</a:t>
            </a:r>
            <a:r>
              <a:rPr lang="zh-CN" altLang="en-US" sz="2800" b="0" dirty="0">
                <a:solidFill>
                  <a:srgbClr val="000000"/>
                </a:solidFill>
                <a:latin typeface="+mj-ea"/>
                <a:ea typeface="+mj-ea"/>
              </a:rPr>
              <a:t>虚基类的成员是</a:t>
            </a:r>
            <a:r>
              <a:rPr lang="zh-CN" altLang="en-US" sz="2800" b="0" u="sng" dirty="0">
                <a:solidFill>
                  <a:srgbClr val="FF0000"/>
                </a:solidFill>
                <a:latin typeface="+mj-ea"/>
                <a:ea typeface="+mj-ea"/>
              </a:rPr>
              <a:t>由最远派生类的构造函数通过调用虚基类的构造函数进行初始化的</a:t>
            </a:r>
            <a:r>
              <a:rPr lang="zh-CN" altLang="en-US" sz="2800" b="0" dirty="0">
                <a:solidFill>
                  <a:srgbClr val="FF0000"/>
                </a:solidFill>
                <a:latin typeface="+mj-ea"/>
                <a:ea typeface="+mj-ea"/>
              </a:rPr>
              <a:t>。</a:t>
            </a:r>
            <a:r>
              <a:rPr lang="zh-CN" altLang="en-US" sz="2800" b="0" dirty="0">
                <a:solidFill>
                  <a:srgbClr val="000000"/>
                </a:solidFill>
                <a:latin typeface="+mj-ea"/>
                <a:ea typeface="+mj-ea"/>
              </a:rPr>
              <a:t>该派生类的</a:t>
            </a:r>
            <a:r>
              <a:rPr lang="zh-CN" altLang="en-US" sz="2800" b="0" u="sng" dirty="0">
                <a:solidFill>
                  <a:srgbClr val="FF0000"/>
                </a:solidFill>
                <a:latin typeface="+mj-ea"/>
                <a:ea typeface="+mj-ea"/>
              </a:rPr>
              <a:t>其他基类</a:t>
            </a:r>
            <a:r>
              <a:rPr lang="zh-CN" altLang="en-US" sz="2800" b="0" dirty="0">
                <a:solidFill>
                  <a:srgbClr val="000000"/>
                </a:solidFill>
                <a:latin typeface="+mj-ea"/>
                <a:ea typeface="+mj-ea"/>
              </a:rPr>
              <a:t>对虚基类构造函数的调用都</a:t>
            </a:r>
            <a:r>
              <a:rPr lang="zh-CN" altLang="en-US" sz="2800" b="0" dirty="0">
                <a:solidFill>
                  <a:srgbClr val="FF0000"/>
                </a:solidFill>
                <a:latin typeface="+mj-ea"/>
                <a:ea typeface="+mj-ea"/>
              </a:rPr>
              <a:t>自动</a:t>
            </a:r>
            <a:r>
              <a:rPr lang="zh-CN" altLang="en-US" sz="2800" b="0" u="sng" dirty="0">
                <a:solidFill>
                  <a:srgbClr val="FF0000"/>
                </a:solidFill>
                <a:latin typeface="+mj-ea"/>
                <a:ea typeface="+mj-ea"/>
              </a:rPr>
              <a:t>被</a:t>
            </a:r>
            <a:r>
              <a:rPr lang="zh-CN" altLang="en-US" sz="2800" b="0" u="sng" dirty="0" smtClean="0">
                <a:solidFill>
                  <a:srgbClr val="FF0000"/>
                </a:solidFill>
                <a:latin typeface="+mj-ea"/>
                <a:ea typeface="+mj-ea"/>
              </a:rPr>
              <a:t>忽略；</a:t>
            </a:r>
            <a:endParaRPr lang="en-US" altLang="zh-CN" sz="2800" b="0" dirty="0">
              <a:solidFill>
                <a:srgbClr val="FF0000"/>
              </a:solidFill>
              <a:latin typeface="+mj-ea"/>
              <a:ea typeface="+mj-ea"/>
            </a:endParaRPr>
          </a:p>
        </p:txBody>
      </p:sp>
    </p:spTree>
    <p:extLst>
      <p:ext uri="{BB962C8B-B14F-4D97-AF65-F5344CB8AC3E}">
        <p14:creationId xmlns:p14="http://schemas.microsoft.com/office/powerpoint/2010/main" val="13840624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179512" y="836712"/>
            <a:ext cx="8375848" cy="6148387"/>
          </a:xfrm>
        </p:spPr>
        <p:txBody>
          <a:bodyPr/>
          <a:lstStyle/>
          <a:p>
            <a:pPr>
              <a:lnSpc>
                <a:spcPct val="150000"/>
              </a:lnSpc>
              <a:buFontTx/>
              <a:buNone/>
            </a:pPr>
            <a:r>
              <a:rPr lang="en-US" altLang="zh-CN" sz="2800" b="0" dirty="0">
                <a:solidFill>
                  <a:srgbClr val="000000"/>
                </a:solidFill>
                <a:latin typeface="+mj-ea"/>
                <a:ea typeface="+mj-ea"/>
              </a:rPr>
              <a:t>(3</a:t>
            </a:r>
            <a:r>
              <a:rPr lang="en-US" altLang="zh-CN" sz="2800" b="0" dirty="0" smtClean="0">
                <a:solidFill>
                  <a:srgbClr val="000000"/>
                </a:solidFill>
                <a:latin typeface="+mj-ea"/>
                <a:ea typeface="+mj-ea"/>
              </a:rPr>
              <a:t>)</a:t>
            </a:r>
            <a:r>
              <a:rPr lang="zh-CN" altLang="en-US" sz="2800" b="0" dirty="0" smtClean="0">
                <a:solidFill>
                  <a:srgbClr val="000000"/>
                </a:solidFill>
                <a:latin typeface="+mj-ea"/>
                <a:ea typeface="+mj-ea"/>
              </a:rPr>
              <a:t>若</a:t>
            </a:r>
            <a:r>
              <a:rPr lang="zh-CN" altLang="en-US" sz="2800" b="0" u="sng" dirty="0">
                <a:solidFill>
                  <a:srgbClr val="FF0000"/>
                </a:solidFill>
                <a:latin typeface="+mj-ea"/>
                <a:ea typeface="+mj-ea"/>
              </a:rPr>
              <a:t>同一层次</a:t>
            </a:r>
            <a:r>
              <a:rPr lang="zh-CN" altLang="en-US" sz="2800" b="0" dirty="0">
                <a:solidFill>
                  <a:srgbClr val="000000"/>
                </a:solidFill>
                <a:latin typeface="+mj-ea"/>
                <a:ea typeface="+mj-ea"/>
              </a:rPr>
              <a:t>中同时包含</a:t>
            </a:r>
            <a:r>
              <a:rPr lang="zh-CN" altLang="en-US" sz="2800" b="0" u="sng" dirty="0">
                <a:solidFill>
                  <a:srgbClr val="FF0000"/>
                </a:solidFill>
                <a:latin typeface="+mj-ea"/>
                <a:ea typeface="+mj-ea"/>
              </a:rPr>
              <a:t>虚基类</a:t>
            </a:r>
            <a:r>
              <a:rPr lang="zh-CN" altLang="en-US" sz="2800" b="0" dirty="0">
                <a:solidFill>
                  <a:srgbClr val="000000"/>
                </a:solidFill>
                <a:latin typeface="+mj-ea"/>
                <a:ea typeface="+mj-ea"/>
              </a:rPr>
              <a:t>和</a:t>
            </a:r>
            <a:r>
              <a:rPr lang="zh-CN" altLang="en-US" sz="2800" b="0" u="sng" dirty="0">
                <a:solidFill>
                  <a:srgbClr val="FF0000"/>
                </a:solidFill>
                <a:latin typeface="+mj-ea"/>
                <a:ea typeface="+mj-ea"/>
              </a:rPr>
              <a:t>非虚基</a:t>
            </a:r>
            <a:r>
              <a:rPr lang="zh-CN" altLang="en-US" sz="2800" b="0" u="sng" dirty="0" smtClean="0">
                <a:solidFill>
                  <a:srgbClr val="FF0000"/>
                </a:solidFill>
                <a:latin typeface="+mj-ea"/>
                <a:ea typeface="+mj-ea"/>
              </a:rPr>
              <a:t>类，</a:t>
            </a:r>
            <a:r>
              <a:rPr lang="zh-CN" altLang="en-US" sz="2800" b="0" dirty="0" smtClean="0">
                <a:solidFill>
                  <a:srgbClr val="000000"/>
                </a:solidFill>
                <a:latin typeface="+mj-ea"/>
                <a:ea typeface="+mj-ea"/>
              </a:rPr>
              <a:t>应</a:t>
            </a:r>
            <a:r>
              <a:rPr lang="zh-CN" altLang="en-US" sz="2800" b="0" u="sng" dirty="0">
                <a:solidFill>
                  <a:srgbClr val="FF0000"/>
                </a:solidFill>
                <a:latin typeface="+mj-ea"/>
                <a:ea typeface="+mj-ea"/>
              </a:rPr>
              <a:t>先调用虚基类的构造</a:t>
            </a:r>
            <a:r>
              <a:rPr lang="zh-CN" altLang="en-US" sz="2800" b="0" u="sng" dirty="0" smtClean="0">
                <a:solidFill>
                  <a:srgbClr val="FF0000"/>
                </a:solidFill>
                <a:latin typeface="+mj-ea"/>
                <a:ea typeface="+mj-ea"/>
              </a:rPr>
              <a:t>函数，</a:t>
            </a:r>
            <a:r>
              <a:rPr lang="zh-CN" altLang="en-US" sz="2800" b="0" dirty="0" smtClean="0">
                <a:solidFill>
                  <a:srgbClr val="000000"/>
                </a:solidFill>
                <a:latin typeface="+mj-ea"/>
                <a:ea typeface="+mj-ea"/>
              </a:rPr>
              <a:t>再</a:t>
            </a:r>
            <a:r>
              <a:rPr lang="zh-CN" altLang="en-US" sz="2800" b="0" dirty="0">
                <a:solidFill>
                  <a:srgbClr val="000000"/>
                </a:solidFill>
                <a:latin typeface="+mj-ea"/>
                <a:ea typeface="+mj-ea"/>
              </a:rPr>
              <a:t>调用非虚</a:t>
            </a:r>
            <a:r>
              <a:rPr lang="zh-CN" altLang="en-US" sz="2800" b="0" dirty="0" smtClean="0">
                <a:solidFill>
                  <a:srgbClr val="000000"/>
                </a:solidFill>
                <a:latin typeface="+mj-ea"/>
                <a:ea typeface="+mj-ea"/>
              </a:rPr>
              <a:t>基类</a:t>
            </a:r>
            <a:r>
              <a:rPr lang="zh-CN" altLang="en-US" sz="2800" b="0" dirty="0">
                <a:solidFill>
                  <a:srgbClr val="000000"/>
                </a:solidFill>
                <a:latin typeface="+mj-ea"/>
                <a:ea typeface="+mj-ea"/>
              </a:rPr>
              <a:t>的构造</a:t>
            </a:r>
            <a:r>
              <a:rPr lang="zh-CN" altLang="en-US" sz="2800" b="0" dirty="0" smtClean="0">
                <a:solidFill>
                  <a:srgbClr val="000000"/>
                </a:solidFill>
                <a:latin typeface="+mj-ea"/>
                <a:ea typeface="+mj-ea"/>
              </a:rPr>
              <a:t>函数，</a:t>
            </a:r>
            <a:r>
              <a:rPr lang="zh-CN" altLang="en-US" sz="2800" b="0" dirty="0" smtClean="0">
                <a:solidFill>
                  <a:srgbClr val="FF0000"/>
                </a:solidFill>
                <a:latin typeface="+mj-ea"/>
                <a:ea typeface="+mj-ea"/>
              </a:rPr>
              <a:t>最后</a:t>
            </a:r>
            <a:r>
              <a:rPr lang="zh-CN" altLang="en-US" sz="2800" b="0" dirty="0">
                <a:solidFill>
                  <a:srgbClr val="FF0000"/>
                </a:solidFill>
                <a:latin typeface="+mj-ea"/>
                <a:ea typeface="+mj-ea"/>
              </a:rPr>
              <a:t>调用派生类构造</a:t>
            </a:r>
            <a:r>
              <a:rPr lang="zh-CN" altLang="en-US" sz="2800" b="0" dirty="0" smtClean="0">
                <a:solidFill>
                  <a:srgbClr val="FF0000"/>
                </a:solidFill>
                <a:latin typeface="+mj-ea"/>
                <a:ea typeface="+mj-ea"/>
              </a:rPr>
              <a:t>函数</a:t>
            </a:r>
            <a:r>
              <a:rPr lang="zh-CN" altLang="en-US" sz="2800" b="0" dirty="0" smtClean="0">
                <a:solidFill>
                  <a:srgbClr val="000000"/>
                </a:solidFill>
                <a:latin typeface="+mj-ea"/>
                <a:ea typeface="+mj-ea"/>
              </a:rPr>
              <a:t>；</a:t>
            </a:r>
            <a:endParaRPr lang="en-US" altLang="zh-CN" sz="2800" b="0" dirty="0" smtClean="0">
              <a:solidFill>
                <a:srgbClr val="000000"/>
              </a:solidFill>
              <a:latin typeface="+mj-ea"/>
              <a:ea typeface="+mj-ea"/>
            </a:endParaRPr>
          </a:p>
          <a:p>
            <a:pPr>
              <a:lnSpc>
                <a:spcPct val="150000"/>
              </a:lnSpc>
              <a:buFontTx/>
              <a:buNone/>
            </a:pPr>
            <a:r>
              <a:rPr lang="en-US" altLang="zh-CN" sz="2800" b="0" dirty="0" smtClean="0">
                <a:solidFill>
                  <a:srgbClr val="000000"/>
                </a:solidFill>
                <a:latin typeface="+mj-ea"/>
                <a:ea typeface="+mj-ea"/>
              </a:rPr>
              <a:t>(</a:t>
            </a:r>
            <a:r>
              <a:rPr lang="en-US" altLang="zh-CN" sz="2800" b="0" dirty="0">
                <a:solidFill>
                  <a:srgbClr val="000000"/>
                </a:solidFill>
                <a:latin typeface="+mj-ea"/>
                <a:ea typeface="+mj-ea"/>
              </a:rPr>
              <a:t>4</a:t>
            </a:r>
            <a:r>
              <a:rPr lang="en-US" altLang="zh-CN" sz="2800" b="0" dirty="0" smtClean="0">
                <a:solidFill>
                  <a:srgbClr val="000000"/>
                </a:solidFill>
                <a:latin typeface="+mj-ea"/>
                <a:ea typeface="+mj-ea"/>
              </a:rPr>
              <a:t>)</a:t>
            </a:r>
            <a:r>
              <a:rPr lang="zh-CN" altLang="en-US" sz="2800" b="0" dirty="0" smtClean="0">
                <a:solidFill>
                  <a:srgbClr val="000000"/>
                </a:solidFill>
                <a:latin typeface="+mj-ea"/>
                <a:ea typeface="+mj-ea"/>
              </a:rPr>
              <a:t>对于</a:t>
            </a:r>
            <a:r>
              <a:rPr lang="zh-CN" altLang="en-US" sz="2800" b="0" dirty="0">
                <a:solidFill>
                  <a:srgbClr val="000000"/>
                </a:solidFill>
                <a:latin typeface="+mj-ea"/>
                <a:ea typeface="+mj-ea"/>
              </a:rPr>
              <a:t>多个虚基</a:t>
            </a:r>
            <a:r>
              <a:rPr lang="zh-CN" altLang="en-US" sz="2800" b="0" dirty="0" smtClean="0">
                <a:solidFill>
                  <a:srgbClr val="000000"/>
                </a:solidFill>
                <a:latin typeface="+mj-ea"/>
                <a:ea typeface="+mj-ea"/>
              </a:rPr>
              <a:t>类，构造</a:t>
            </a:r>
            <a:r>
              <a:rPr lang="zh-CN" altLang="en-US" sz="2800" b="0" dirty="0">
                <a:solidFill>
                  <a:srgbClr val="000000"/>
                </a:solidFill>
                <a:latin typeface="+mj-ea"/>
                <a:ea typeface="+mj-ea"/>
              </a:rPr>
              <a:t>函数的执行顺序</a:t>
            </a:r>
            <a:r>
              <a:rPr lang="zh-CN" altLang="en-US" sz="2800" b="0" dirty="0" smtClean="0">
                <a:solidFill>
                  <a:srgbClr val="000000"/>
                </a:solidFill>
                <a:latin typeface="+mj-ea"/>
                <a:ea typeface="+mj-ea"/>
              </a:rPr>
              <a:t>仍然是</a:t>
            </a:r>
            <a:r>
              <a:rPr lang="zh-CN" altLang="en-US" sz="2800" b="0" u="sng" dirty="0">
                <a:solidFill>
                  <a:srgbClr val="000000"/>
                </a:solidFill>
                <a:latin typeface="+mj-ea"/>
                <a:ea typeface="+mj-ea"/>
              </a:rPr>
              <a:t>先</a:t>
            </a:r>
            <a:r>
              <a:rPr lang="zh-CN" altLang="en-US" sz="2800" b="0" u="sng" dirty="0">
                <a:solidFill>
                  <a:srgbClr val="FF0000"/>
                </a:solidFill>
                <a:latin typeface="+mj-ea"/>
                <a:ea typeface="+mj-ea"/>
              </a:rPr>
              <a:t>左后</a:t>
            </a:r>
            <a:r>
              <a:rPr lang="zh-CN" altLang="en-US" sz="2800" b="0" u="sng" dirty="0" smtClean="0">
                <a:solidFill>
                  <a:srgbClr val="FF0000"/>
                </a:solidFill>
                <a:latin typeface="+mj-ea"/>
                <a:ea typeface="+mj-ea"/>
              </a:rPr>
              <a:t>右，自上而下；</a:t>
            </a:r>
            <a:endParaRPr lang="en-US" altLang="zh-CN" sz="2800" b="0" u="sng" dirty="0" smtClean="0">
              <a:solidFill>
                <a:srgbClr val="FF0000"/>
              </a:solidFill>
              <a:latin typeface="+mj-ea"/>
              <a:ea typeface="+mj-ea"/>
            </a:endParaRPr>
          </a:p>
          <a:p>
            <a:pPr>
              <a:lnSpc>
                <a:spcPct val="150000"/>
              </a:lnSpc>
              <a:buFontTx/>
              <a:buNone/>
            </a:pPr>
            <a:r>
              <a:rPr lang="en-US" altLang="zh-CN" sz="2800" b="0" dirty="0" smtClean="0">
                <a:solidFill>
                  <a:srgbClr val="000000"/>
                </a:solidFill>
                <a:latin typeface="+mj-ea"/>
                <a:ea typeface="+mj-ea"/>
              </a:rPr>
              <a:t>(</a:t>
            </a:r>
            <a:r>
              <a:rPr lang="en-US" altLang="zh-CN" sz="2800" b="0" dirty="0">
                <a:solidFill>
                  <a:srgbClr val="000000"/>
                </a:solidFill>
                <a:latin typeface="+mj-ea"/>
                <a:ea typeface="+mj-ea"/>
              </a:rPr>
              <a:t>5</a:t>
            </a:r>
            <a:r>
              <a:rPr lang="en-US" altLang="zh-CN" sz="2800" b="0" dirty="0" smtClean="0">
                <a:solidFill>
                  <a:srgbClr val="000000"/>
                </a:solidFill>
                <a:latin typeface="+mj-ea"/>
                <a:ea typeface="+mj-ea"/>
              </a:rPr>
              <a:t>)</a:t>
            </a:r>
            <a:r>
              <a:rPr lang="zh-CN" altLang="en-US" sz="2800" b="0" dirty="0" smtClean="0">
                <a:solidFill>
                  <a:srgbClr val="000000"/>
                </a:solidFill>
                <a:latin typeface="+mj-ea"/>
                <a:ea typeface="+mj-ea"/>
              </a:rPr>
              <a:t>对于</a:t>
            </a:r>
            <a:r>
              <a:rPr lang="zh-CN" altLang="en-US" sz="2800" b="0" dirty="0">
                <a:solidFill>
                  <a:srgbClr val="000000"/>
                </a:solidFill>
                <a:latin typeface="+mj-ea"/>
                <a:ea typeface="+mj-ea"/>
              </a:rPr>
              <a:t>非虚基类</a:t>
            </a:r>
            <a:r>
              <a:rPr lang="en-US" altLang="zh-CN" sz="2800" b="0" dirty="0">
                <a:solidFill>
                  <a:srgbClr val="000000"/>
                </a:solidFill>
                <a:latin typeface="+mj-ea"/>
                <a:ea typeface="+mj-ea"/>
              </a:rPr>
              <a:t>,</a:t>
            </a:r>
            <a:r>
              <a:rPr lang="zh-CN" altLang="en-US" sz="2800" b="0" dirty="0">
                <a:solidFill>
                  <a:srgbClr val="000000"/>
                </a:solidFill>
                <a:latin typeface="+mj-ea"/>
                <a:ea typeface="+mj-ea"/>
              </a:rPr>
              <a:t>构造函数的执行顺序仍是</a:t>
            </a:r>
            <a:r>
              <a:rPr lang="zh-CN" altLang="en-US" sz="2800" b="0" u="sng" dirty="0" smtClean="0">
                <a:solidFill>
                  <a:srgbClr val="FF0000"/>
                </a:solidFill>
                <a:latin typeface="+mj-ea"/>
                <a:ea typeface="+mj-ea"/>
              </a:rPr>
              <a:t>先左</a:t>
            </a:r>
            <a:r>
              <a:rPr lang="zh-CN" altLang="en-US" sz="2800" b="0" u="sng" dirty="0">
                <a:solidFill>
                  <a:srgbClr val="FF0000"/>
                </a:solidFill>
                <a:latin typeface="+mj-ea"/>
                <a:ea typeface="+mj-ea"/>
              </a:rPr>
              <a:t>后</a:t>
            </a:r>
            <a:r>
              <a:rPr lang="zh-CN" altLang="en-US" sz="2800" b="0" u="sng" dirty="0" smtClean="0">
                <a:solidFill>
                  <a:srgbClr val="FF0000"/>
                </a:solidFill>
                <a:latin typeface="+mj-ea"/>
                <a:ea typeface="+mj-ea"/>
              </a:rPr>
              <a:t>右，自上而下；</a:t>
            </a:r>
            <a:endParaRPr lang="en-US" altLang="zh-CN" sz="2800" b="0" u="sng" dirty="0" smtClean="0">
              <a:solidFill>
                <a:srgbClr val="FF0000"/>
              </a:solidFill>
              <a:latin typeface="+mj-ea"/>
              <a:ea typeface="+mj-ea"/>
            </a:endParaRPr>
          </a:p>
          <a:p>
            <a:pPr>
              <a:lnSpc>
                <a:spcPct val="150000"/>
              </a:lnSpc>
              <a:buFontTx/>
              <a:buNone/>
            </a:pPr>
            <a:r>
              <a:rPr lang="en-US" altLang="zh-CN" sz="2800" b="0" dirty="0" smtClean="0">
                <a:solidFill>
                  <a:srgbClr val="000000"/>
                </a:solidFill>
                <a:latin typeface="+mj-ea"/>
                <a:ea typeface="+mj-ea"/>
              </a:rPr>
              <a:t>(</a:t>
            </a:r>
            <a:r>
              <a:rPr lang="en-US" altLang="zh-CN" sz="2800" b="0" dirty="0">
                <a:solidFill>
                  <a:srgbClr val="000000"/>
                </a:solidFill>
                <a:latin typeface="+mj-ea"/>
                <a:ea typeface="+mj-ea"/>
              </a:rPr>
              <a:t>6</a:t>
            </a:r>
            <a:r>
              <a:rPr lang="en-US" altLang="zh-CN" sz="2800" b="0" dirty="0" smtClean="0">
                <a:solidFill>
                  <a:srgbClr val="000000"/>
                </a:solidFill>
                <a:latin typeface="+mj-ea"/>
                <a:ea typeface="+mj-ea"/>
              </a:rPr>
              <a:t>)</a:t>
            </a:r>
            <a:r>
              <a:rPr lang="zh-CN" altLang="en-US" sz="2800" b="0" dirty="0" smtClean="0">
                <a:solidFill>
                  <a:srgbClr val="000000"/>
                </a:solidFill>
                <a:latin typeface="+mj-ea"/>
                <a:ea typeface="+mj-ea"/>
              </a:rPr>
              <a:t>若</a:t>
            </a:r>
            <a:r>
              <a:rPr lang="zh-CN" altLang="en-US" sz="2800" b="0" dirty="0">
                <a:solidFill>
                  <a:srgbClr val="000000"/>
                </a:solidFill>
                <a:latin typeface="+mj-ea"/>
                <a:ea typeface="+mj-ea"/>
              </a:rPr>
              <a:t>虚基类由非虚基类派生而</a:t>
            </a:r>
            <a:r>
              <a:rPr lang="zh-CN" altLang="en-US" sz="2800" b="0" dirty="0" smtClean="0">
                <a:solidFill>
                  <a:srgbClr val="000000"/>
                </a:solidFill>
                <a:latin typeface="+mj-ea"/>
                <a:ea typeface="+mj-ea"/>
              </a:rPr>
              <a:t>来，则</a:t>
            </a:r>
            <a:r>
              <a:rPr lang="zh-CN" altLang="en-US" sz="2800" b="0" dirty="0">
                <a:solidFill>
                  <a:srgbClr val="000000"/>
                </a:solidFill>
                <a:latin typeface="+mj-ea"/>
                <a:ea typeface="+mj-ea"/>
              </a:rPr>
              <a:t>仍然</a:t>
            </a:r>
            <a:r>
              <a:rPr lang="zh-CN" altLang="en-US" sz="2800" b="0" u="sng" dirty="0">
                <a:solidFill>
                  <a:srgbClr val="FF0000"/>
                </a:solidFill>
                <a:latin typeface="+mj-ea"/>
                <a:ea typeface="+mj-ea"/>
              </a:rPr>
              <a:t>先</a:t>
            </a:r>
            <a:r>
              <a:rPr lang="zh-CN" altLang="en-US" sz="2800" b="0" u="sng" dirty="0" smtClean="0">
                <a:solidFill>
                  <a:srgbClr val="FF0000"/>
                </a:solidFill>
                <a:latin typeface="+mj-ea"/>
                <a:ea typeface="+mj-ea"/>
              </a:rPr>
              <a:t>调用</a:t>
            </a:r>
            <a:r>
              <a:rPr lang="zh-CN" altLang="en-US" sz="2800" b="0" u="sng" dirty="0">
                <a:solidFill>
                  <a:srgbClr val="FF0000"/>
                </a:solidFill>
                <a:latin typeface="+mj-ea"/>
                <a:ea typeface="+mj-ea"/>
              </a:rPr>
              <a:t>基类构造</a:t>
            </a:r>
            <a:r>
              <a:rPr lang="zh-CN" altLang="en-US" sz="2800" b="0" u="sng" dirty="0" smtClean="0">
                <a:solidFill>
                  <a:srgbClr val="FF0000"/>
                </a:solidFill>
                <a:latin typeface="+mj-ea"/>
                <a:ea typeface="+mj-ea"/>
              </a:rPr>
              <a:t>函数，</a:t>
            </a:r>
            <a:r>
              <a:rPr lang="zh-CN" altLang="en-US" sz="2800" b="0" dirty="0" smtClean="0">
                <a:solidFill>
                  <a:srgbClr val="000000"/>
                </a:solidFill>
                <a:latin typeface="+mj-ea"/>
                <a:ea typeface="+mj-ea"/>
              </a:rPr>
              <a:t>再</a:t>
            </a:r>
            <a:r>
              <a:rPr lang="zh-CN" altLang="en-US" sz="2800" b="0" u="sng" dirty="0">
                <a:solidFill>
                  <a:srgbClr val="FF0000"/>
                </a:solidFill>
                <a:latin typeface="+mj-ea"/>
                <a:ea typeface="+mj-ea"/>
              </a:rPr>
              <a:t>调用派生类的构造</a:t>
            </a:r>
            <a:r>
              <a:rPr lang="zh-CN" altLang="en-US" sz="2800" b="0" u="sng" dirty="0" smtClean="0">
                <a:solidFill>
                  <a:srgbClr val="FF0000"/>
                </a:solidFill>
                <a:latin typeface="+mj-ea"/>
                <a:ea typeface="+mj-ea"/>
              </a:rPr>
              <a:t>函数</a:t>
            </a:r>
            <a:r>
              <a:rPr lang="zh-CN" altLang="en-US" sz="2800" b="0" u="sng" dirty="0" smtClean="0">
                <a:solidFill>
                  <a:srgbClr val="000000"/>
                </a:solidFill>
                <a:latin typeface="+mj-ea"/>
                <a:ea typeface="+mj-ea"/>
              </a:rPr>
              <a:t>；</a:t>
            </a:r>
            <a:endParaRPr lang="en-US" altLang="zh-CN" sz="2800" b="0" dirty="0">
              <a:latin typeface="+mj-ea"/>
              <a:ea typeface="+mj-ea"/>
            </a:endParaRPr>
          </a:p>
        </p:txBody>
      </p:sp>
    </p:spTree>
    <p:extLst>
      <p:ext uri="{BB962C8B-B14F-4D97-AF65-F5344CB8AC3E}">
        <p14:creationId xmlns:p14="http://schemas.microsoft.com/office/powerpoint/2010/main" val="19800529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07504" y="909215"/>
            <a:ext cx="8686800"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Times New Roman" pitchFamily="18" charset="0"/>
                <a:ea typeface="宋体" pitchFamily="2" charset="-122"/>
              </a:defRPr>
            </a:lvl1pPr>
            <a:lvl2pPr marL="1027113" indent="-455613">
              <a:defRPr kumimoji="1" sz="2400">
                <a:solidFill>
                  <a:schemeClr val="tx1"/>
                </a:solidFill>
                <a:latin typeface="Times New Roman" pitchFamily="18" charset="0"/>
                <a:ea typeface="宋体" pitchFamily="2" charset="-122"/>
              </a:defRPr>
            </a:lvl2pPr>
            <a:lvl3pPr marL="1370013" indent="-228600">
              <a:defRPr kumimoji="1" sz="2400">
                <a:solidFill>
                  <a:schemeClr val="tx1"/>
                </a:solidFill>
                <a:latin typeface="Times New Roman" pitchFamily="18" charset="0"/>
                <a:ea typeface="宋体" pitchFamily="2" charset="-122"/>
              </a:defRPr>
            </a:lvl3pPr>
            <a:lvl4pPr marL="1712913"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200000"/>
              </a:lnSpc>
              <a:spcBef>
                <a:spcPct val="20000"/>
              </a:spcBef>
              <a:buClr>
                <a:srgbClr val="A50021"/>
              </a:buClr>
              <a:buSzPct val="75000"/>
              <a:buFont typeface="Wingdings" pitchFamily="2" charset="2"/>
              <a:buNone/>
            </a:pPr>
            <a:r>
              <a:rPr lang="en-US" altLang="zh-CN" sz="2800" dirty="0">
                <a:solidFill>
                  <a:srgbClr val="000000"/>
                </a:solidFill>
              </a:rPr>
              <a:t>(7</a:t>
            </a:r>
            <a:r>
              <a:rPr lang="en-US" altLang="zh-CN" sz="2800" dirty="0" smtClean="0">
                <a:solidFill>
                  <a:srgbClr val="000000"/>
                </a:solidFill>
              </a:rPr>
              <a:t>) </a:t>
            </a:r>
            <a:r>
              <a:rPr lang="zh-CN" altLang="en-US" sz="2800" u="sng" dirty="0" smtClean="0">
                <a:solidFill>
                  <a:srgbClr val="FF0000"/>
                </a:solidFill>
              </a:rPr>
              <a:t>关键字</a:t>
            </a:r>
            <a:r>
              <a:rPr lang="en-US" altLang="zh-CN" sz="2800" u="sng" dirty="0">
                <a:solidFill>
                  <a:srgbClr val="FF0000"/>
                </a:solidFill>
              </a:rPr>
              <a:t>virtual </a:t>
            </a:r>
            <a:r>
              <a:rPr lang="zh-CN" altLang="en-US" sz="2800" u="sng" dirty="0">
                <a:solidFill>
                  <a:srgbClr val="FF0000"/>
                </a:solidFill>
              </a:rPr>
              <a:t>与继承方式关键字</a:t>
            </a:r>
            <a:r>
              <a:rPr lang="en-US" altLang="zh-CN" sz="2800" dirty="0">
                <a:solidFill>
                  <a:srgbClr val="000000"/>
                </a:solidFill>
              </a:rPr>
              <a:t>(public, private)</a:t>
            </a:r>
            <a:r>
              <a:rPr lang="zh-CN" altLang="en-US" sz="2800" u="sng" dirty="0">
                <a:solidFill>
                  <a:srgbClr val="FF0000"/>
                </a:solidFill>
              </a:rPr>
              <a:t>的先后顺序无关紧要</a:t>
            </a:r>
            <a:r>
              <a:rPr lang="en-US" altLang="zh-CN" sz="2800" dirty="0">
                <a:solidFill>
                  <a:srgbClr val="FF0000"/>
                </a:solidFill>
              </a:rPr>
              <a:t>;</a:t>
            </a:r>
          </a:p>
          <a:p>
            <a:pPr>
              <a:lnSpc>
                <a:spcPct val="200000"/>
              </a:lnSpc>
              <a:spcBef>
                <a:spcPct val="20000"/>
              </a:spcBef>
              <a:buClr>
                <a:srgbClr val="A50021"/>
              </a:buClr>
              <a:buSzPct val="75000"/>
              <a:buFont typeface="Wingdings" pitchFamily="2" charset="2"/>
              <a:buNone/>
            </a:pPr>
            <a:r>
              <a:rPr lang="en-US" altLang="zh-CN" sz="2800" dirty="0">
                <a:solidFill>
                  <a:srgbClr val="002060"/>
                </a:solidFill>
              </a:rPr>
              <a:t>              class derived: virtual public Base</a:t>
            </a:r>
          </a:p>
          <a:p>
            <a:pPr>
              <a:lnSpc>
                <a:spcPct val="200000"/>
              </a:lnSpc>
              <a:spcBef>
                <a:spcPct val="20000"/>
              </a:spcBef>
              <a:buClr>
                <a:srgbClr val="A50021"/>
              </a:buClr>
              <a:buSzPct val="75000"/>
              <a:buFont typeface="Wingdings" pitchFamily="2" charset="2"/>
              <a:buNone/>
            </a:pPr>
            <a:r>
              <a:rPr lang="en-US" altLang="zh-CN" sz="2800" dirty="0">
                <a:solidFill>
                  <a:srgbClr val="002060"/>
                </a:solidFill>
              </a:rPr>
              <a:t>              class derived: public virtual </a:t>
            </a:r>
            <a:r>
              <a:rPr lang="en-US" altLang="zh-CN" sz="2800" dirty="0" smtClean="0">
                <a:solidFill>
                  <a:srgbClr val="002060"/>
                </a:solidFill>
              </a:rPr>
              <a:t>Base</a:t>
            </a:r>
            <a:endParaRPr lang="en-US" altLang="zh-CN" sz="2800" dirty="0">
              <a:solidFill>
                <a:srgbClr val="002060"/>
              </a:solidFill>
            </a:endParaRPr>
          </a:p>
          <a:p>
            <a:pPr>
              <a:lnSpc>
                <a:spcPct val="200000"/>
              </a:lnSpc>
              <a:spcBef>
                <a:spcPct val="20000"/>
              </a:spcBef>
              <a:buClr>
                <a:srgbClr val="A50021"/>
              </a:buClr>
              <a:buSzPct val="75000"/>
              <a:buFont typeface="Wingdings" pitchFamily="2" charset="2"/>
              <a:buNone/>
            </a:pPr>
            <a:r>
              <a:rPr lang="en-US" altLang="zh-CN" sz="2800" dirty="0">
                <a:solidFill>
                  <a:srgbClr val="000000"/>
                </a:solidFill>
              </a:rPr>
              <a:t>(8)</a:t>
            </a:r>
            <a:r>
              <a:rPr lang="en-US" altLang="zh-CN" sz="2800" dirty="0">
                <a:solidFill>
                  <a:srgbClr val="000000"/>
                </a:solidFill>
                <a:cs typeface="Times New Roman" pitchFamily="18" charset="0"/>
              </a:rPr>
              <a:t>   </a:t>
            </a:r>
            <a:r>
              <a:rPr lang="zh-CN" altLang="en-US" sz="2800" u="sng" dirty="0">
                <a:solidFill>
                  <a:srgbClr val="FF0000"/>
                </a:solidFill>
              </a:rPr>
              <a:t>一个基类在作为某些派生类虚基类的同时</a:t>
            </a:r>
            <a:r>
              <a:rPr lang="zh-CN" altLang="en-US" sz="2800" dirty="0">
                <a:solidFill>
                  <a:srgbClr val="000000"/>
                </a:solidFill>
              </a:rPr>
              <a:t>，</a:t>
            </a:r>
            <a:r>
              <a:rPr lang="zh-CN" altLang="en-US" sz="2800" u="sng" dirty="0">
                <a:solidFill>
                  <a:srgbClr val="FF0000"/>
                </a:solidFill>
              </a:rPr>
              <a:t>又可以作为另一些派生类的非虚基类</a:t>
            </a:r>
            <a:r>
              <a:rPr lang="en-US" altLang="zh-CN" sz="2800" dirty="0">
                <a:solidFill>
                  <a:srgbClr val="FF0000"/>
                </a:solidFill>
              </a:rPr>
              <a:t>;</a:t>
            </a:r>
          </a:p>
        </p:txBody>
      </p:sp>
    </p:spTree>
    <p:extLst>
      <p:ext uri="{BB962C8B-B14F-4D97-AF65-F5344CB8AC3E}">
        <p14:creationId xmlns:p14="http://schemas.microsoft.com/office/powerpoint/2010/main" val="8118473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206666" y="944016"/>
            <a:ext cx="8785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gn="just"/>
            <a:r>
              <a:rPr lang="zh-CN" altLang="en-US" sz="2800" b="1" dirty="0">
                <a:solidFill>
                  <a:srgbClr val="000000"/>
                </a:solidFill>
                <a:hlinkClick r:id="rId2" action="ppaction://hlinkfile"/>
              </a:rPr>
              <a:t>例</a:t>
            </a:r>
            <a:r>
              <a:rPr lang="en-US" altLang="zh-CN" sz="2800" b="1" dirty="0">
                <a:solidFill>
                  <a:srgbClr val="000000"/>
                </a:solidFill>
                <a:hlinkClick r:id="rId2" action="ppaction://hlinkfile"/>
              </a:rPr>
              <a:t>4-17</a:t>
            </a:r>
            <a:r>
              <a:rPr lang="zh-CN" altLang="en-US" sz="2800" b="1" dirty="0">
                <a:solidFill>
                  <a:srgbClr val="000000"/>
                </a:solidFill>
                <a:hlinkClick r:id="rId2" action="ppaction://hlinkfile"/>
              </a:rPr>
              <a:t>含有虚基类的派生类构造函数的</a:t>
            </a:r>
            <a:r>
              <a:rPr lang="zh-CN" altLang="en-US" sz="2800" b="1" dirty="0" smtClean="0">
                <a:solidFill>
                  <a:srgbClr val="000000"/>
                </a:solidFill>
                <a:hlinkClick r:id="rId2" action="ppaction://hlinkfile"/>
              </a:rPr>
              <a:t>执行顺序</a:t>
            </a:r>
            <a:endParaRPr lang="zh-CN" altLang="en-US" sz="2800" b="1" dirty="0">
              <a:solidFill>
                <a:srgbClr val="000000"/>
              </a:solidFill>
            </a:endParaRPr>
          </a:p>
        </p:txBody>
      </p:sp>
      <p:grpSp>
        <p:nvGrpSpPr>
          <p:cNvPr id="2" name="组合 1"/>
          <p:cNvGrpSpPr/>
          <p:nvPr/>
        </p:nvGrpSpPr>
        <p:grpSpPr>
          <a:xfrm>
            <a:off x="-1404664" y="2099040"/>
            <a:ext cx="6588125" cy="3539430"/>
            <a:chOff x="-1116632" y="2099040"/>
            <a:chExt cx="6588125" cy="3539430"/>
          </a:xfrm>
        </p:grpSpPr>
        <p:sp>
          <p:nvSpPr>
            <p:cNvPr id="4" name="Rectangle 4"/>
            <p:cNvSpPr>
              <a:spLocks noChangeArrowheads="1"/>
            </p:cNvSpPr>
            <p:nvPr/>
          </p:nvSpPr>
          <p:spPr bwMode="auto">
            <a:xfrm>
              <a:off x="-1116632" y="2099040"/>
              <a:ext cx="658812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1200" b="1" dirty="0"/>
                <a:t>                                                                                           </a:t>
              </a:r>
              <a:r>
                <a:rPr lang="en-US" altLang="zh-CN" sz="3200" b="1" dirty="0">
                  <a:solidFill>
                    <a:srgbClr val="000000"/>
                  </a:solidFill>
                </a:rPr>
                <a:t>Base</a:t>
              </a:r>
            </a:p>
            <a:p>
              <a:pPr algn="just" eaLnBrk="0" hangingPunct="0"/>
              <a:r>
                <a:rPr lang="en-US" altLang="zh-CN" sz="3200" b="1" dirty="0">
                  <a:solidFill>
                    <a:srgbClr val="000000"/>
                  </a:solidFill>
                </a:rPr>
                <a:t>      </a:t>
              </a:r>
            </a:p>
            <a:p>
              <a:pPr algn="just" eaLnBrk="0" hangingPunct="0"/>
              <a:r>
                <a:rPr lang="en-US" altLang="zh-CN" sz="3200" b="1" dirty="0">
                  <a:solidFill>
                    <a:srgbClr val="000000"/>
                  </a:solidFill>
                </a:rPr>
                <a:t>                      Base1           </a:t>
              </a:r>
              <a:r>
                <a:rPr lang="en-US" altLang="zh-CN" sz="3200" b="1" dirty="0" smtClean="0">
                  <a:solidFill>
                    <a:srgbClr val="000000"/>
                  </a:solidFill>
                </a:rPr>
                <a:t>Base2</a:t>
              </a:r>
              <a:endParaRPr lang="en-US" altLang="zh-CN" sz="3200" b="1" dirty="0">
                <a:solidFill>
                  <a:srgbClr val="000000"/>
                </a:solidFill>
              </a:endParaRPr>
            </a:p>
            <a:p>
              <a:pPr algn="just" eaLnBrk="0" hangingPunct="0"/>
              <a:r>
                <a:rPr lang="en-US" altLang="zh-CN" sz="3200" b="1" dirty="0">
                  <a:solidFill>
                    <a:srgbClr val="000000"/>
                  </a:solidFill>
                </a:rPr>
                <a:t> </a:t>
              </a:r>
            </a:p>
            <a:p>
              <a:pPr algn="just" eaLnBrk="0" hangingPunct="0"/>
              <a:r>
                <a:rPr lang="en-US" altLang="zh-CN" sz="3200" b="1" dirty="0">
                  <a:solidFill>
                    <a:srgbClr val="000000"/>
                  </a:solidFill>
                </a:rPr>
                <a:t>                                </a:t>
              </a:r>
              <a:r>
                <a:rPr lang="en-US" altLang="zh-CN" sz="3200" b="1" dirty="0" smtClean="0">
                  <a:solidFill>
                    <a:srgbClr val="000000"/>
                  </a:solidFill>
                </a:rPr>
                <a:t>Derived</a:t>
              </a:r>
              <a:endParaRPr lang="en-US" altLang="zh-CN" sz="3200" b="1" dirty="0">
                <a:solidFill>
                  <a:srgbClr val="000000"/>
                </a:solidFill>
              </a:endParaRPr>
            </a:p>
            <a:p>
              <a:pPr algn="just" eaLnBrk="0" hangingPunct="0"/>
              <a:r>
                <a:rPr lang="en-US" altLang="zh-CN" sz="3200" b="1" dirty="0">
                  <a:solidFill>
                    <a:srgbClr val="000000"/>
                  </a:solidFill>
                </a:rPr>
                <a:t>                       </a:t>
              </a:r>
            </a:p>
            <a:p>
              <a:pPr eaLnBrk="0" hangingPunct="0"/>
              <a:r>
                <a:rPr lang="zh-CN" altLang="en-US" sz="2800" b="1" dirty="0" smtClean="0">
                  <a:solidFill>
                    <a:srgbClr val="000000"/>
                  </a:solidFill>
                </a:rPr>
                <a:t>                           虚</a:t>
              </a:r>
              <a:r>
                <a:rPr lang="zh-CN" altLang="en-US" sz="2800" b="1" dirty="0">
                  <a:solidFill>
                    <a:srgbClr val="000000"/>
                  </a:solidFill>
                </a:rPr>
                <a:t>基类的类层次图</a:t>
              </a:r>
              <a:r>
                <a:rPr lang="zh-CN" altLang="en-US" sz="3200" b="1" dirty="0">
                  <a:solidFill>
                    <a:srgbClr val="000000"/>
                  </a:solidFill>
                </a:rPr>
                <a:t> </a:t>
              </a:r>
            </a:p>
          </p:txBody>
        </p:sp>
        <p:sp>
          <p:nvSpPr>
            <p:cNvPr id="5" name="Line 5"/>
            <p:cNvSpPr>
              <a:spLocks noChangeShapeType="1"/>
            </p:cNvSpPr>
            <p:nvPr/>
          </p:nvSpPr>
          <p:spPr bwMode="auto">
            <a:xfrm flipV="1">
              <a:off x="3210000" y="3593672"/>
              <a:ext cx="1066800" cy="6159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6"/>
            <p:cNvSpPr>
              <a:spLocks noChangeShapeType="1"/>
            </p:cNvSpPr>
            <p:nvPr/>
          </p:nvSpPr>
          <p:spPr bwMode="auto">
            <a:xfrm flipH="1" flipV="1">
              <a:off x="2067000" y="3604784"/>
              <a:ext cx="914400" cy="52863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7"/>
            <p:cNvSpPr>
              <a:spLocks noChangeShapeType="1"/>
            </p:cNvSpPr>
            <p:nvPr/>
          </p:nvSpPr>
          <p:spPr bwMode="auto">
            <a:xfrm flipV="1">
              <a:off x="2067000" y="2690384"/>
              <a:ext cx="914400" cy="52863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8"/>
            <p:cNvSpPr>
              <a:spLocks noChangeShapeType="1"/>
            </p:cNvSpPr>
            <p:nvPr/>
          </p:nvSpPr>
          <p:spPr bwMode="auto">
            <a:xfrm flipH="1" flipV="1">
              <a:off x="3286200" y="2645934"/>
              <a:ext cx="990600" cy="57308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pic>
        <p:nvPicPr>
          <p:cNvPr id="138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0361" y="3870581"/>
            <a:ext cx="4461530" cy="2208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936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72" name="Group 16"/>
          <p:cNvGrpSpPr>
            <a:grpSpLocks/>
          </p:cNvGrpSpPr>
          <p:nvPr/>
        </p:nvGrpSpPr>
        <p:grpSpPr bwMode="auto">
          <a:xfrm>
            <a:off x="611188" y="2205038"/>
            <a:ext cx="7993062" cy="3384202"/>
            <a:chOff x="561" y="1477"/>
            <a:chExt cx="4632" cy="1769"/>
          </a:xfrm>
          <a:solidFill>
            <a:schemeClr val="accent5">
              <a:lumMod val="20000"/>
              <a:lumOff val="80000"/>
            </a:schemeClr>
          </a:solidFill>
        </p:grpSpPr>
        <p:sp>
          <p:nvSpPr>
            <p:cNvPr id="96258" name="Rectangle 2"/>
            <p:cNvSpPr>
              <a:spLocks noChangeArrowheads="1"/>
            </p:cNvSpPr>
            <p:nvPr/>
          </p:nvSpPr>
          <p:spPr bwMode="auto">
            <a:xfrm>
              <a:off x="2375" y="1477"/>
              <a:ext cx="1049" cy="363"/>
            </a:xfrm>
            <a:prstGeom prst="rect">
              <a:avLst/>
            </a:prstGeom>
            <a:grpFill/>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zh-CN" altLang="en-US" sz="3200" b="1" dirty="0">
                  <a:solidFill>
                    <a:srgbClr val="C00000"/>
                  </a:solidFill>
                </a:rPr>
                <a:t>汽车</a:t>
              </a:r>
            </a:p>
          </p:txBody>
        </p:sp>
        <p:sp>
          <p:nvSpPr>
            <p:cNvPr id="96259" name="Rectangle 3"/>
            <p:cNvSpPr>
              <a:spLocks noChangeArrowheads="1"/>
            </p:cNvSpPr>
            <p:nvPr/>
          </p:nvSpPr>
          <p:spPr bwMode="auto">
            <a:xfrm>
              <a:off x="1196" y="2112"/>
              <a:ext cx="1049" cy="363"/>
            </a:xfrm>
            <a:prstGeom prst="rect">
              <a:avLst/>
            </a:prstGeom>
            <a:grpFill/>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zh-CN" altLang="en-US" sz="3200" b="1">
                  <a:solidFill>
                    <a:srgbClr val="C00000"/>
                  </a:solidFill>
                </a:rPr>
                <a:t>运输汽车</a:t>
              </a:r>
            </a:p>
          </p:txBody>
        </p:sp>
        <p:sp>
          <p:nvSpPr>
            <p:cNvPr id="96260" name="Rectangle 4"/>
            <p:cNvSpPr>
              <a:spLocks noChangeArrowheads="1"/>
            </p:cNvSpPr>
            <p:nvPr/>
          </p:nvSpPr>
          <p:spPr bwMode="auto">
            <a:xfrm>
              <a:off x="3600" y="2112"/>
              <a:ext cx="1049" cy="363"/>
            </a:xfrm>
            <a:prstGeom prst="rect">
              <a:avLst/>
            </a:prstGeom>
            <a:grpFill/>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zh-CN" altLang="en-US" sz="3200" b="1">
                  <a:solidFill>
                    <a:srgbClr val="C00000"/>
                  </a:solidFill>
                </a:rPr>
                <a:t>专用汽车</a:t>
              </a:r>
            </a:p>
          </p:txBody>
        </p:sp>
        <p:sp>
          <p:nvSpPr>
            <p:cNvPr id="96261" name="Rectangle 5"/>
            <p:cNvSpPr>
              <a:spLocks noChangeArrowheads="1"/>
            </p:cNvSpPr>
            <p:nvPr/>
          </p:nvSpPr>
          <p:spPr bwMode="auto">
            <a:xfrm>
              <a:off x="561" y="2883"/>
              <a:ext cx="1004" cy="363"/>
            </a:xfrm>
            <a:prstGeom prst="rect">
              <a:avLst/>
            </a:prstGeom>
            <a:grpFill/>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zh-CN" altLang="en-US" sz="3200" b="1">
                  <a:solidFill>
                    <a:srgbClr val="C00000"/>
                  </a:solidFill>
                </a:rPr>
                <a:t>客车</a:t>
              </a:r>
            </a:p>
          </p:txBody>
        </p:sp>
        <p:sp>
          <p:nvSpPr>
            <p:cNvPr id="96262" name="Rectangle 6"/>
            <p:cNvSpPr>
              <a:spLocks noChangeArrowheads="1"/>
            </p:cNvSpPr>
            <p:nvPr/>
          </p:nvSpPr>
          <p:spPr bwMode="auto">
            <a:xfrm>
              <a:off x="3010" y="2883"/>
              <a:ext cx="1049" cy="363"/>
            </a:xfrm>
            <a:prstGeom prst="rect">
              <a:avLst/>
            </a:prstGeom>
            <a:grpFill/>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zh-CN" altLang="en-US" sz="3200" b="1">
                  <a:solidFill>
                    <a:srgbClr val="C00000"/>
                  </a:solidFill>
                </a:rPr>
                <a:t>消防车</a:t>
              </a:r>
            </a:p>
          </p:txBody>
        </p:sp>
        <p:sp>
          <p:nvSpPr>
            <p:cNvPr id="96263" name="Rectangle 7"/>
            <p:cNvSpPr>
              <a:spLocks noChangeArrowheads="1"/>
            </p:cNvSpPr>
            <p:nvPr/>
          </p:nvSpPr>
          <p:spPr bwMode="auto">
            <a:xfrm>
              <a:off x="1785" y="2883"/>
              <a:ext cx="1004" cy="363"/>
            </a:xfrm>
            <a:prstGeom prst="rect">
              <a:avLst/>
            </a:prstGeom>
            <a:grpFill/>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zh-CN" altLang="en-US" sz="3200" b="1">
                  <a:solidFill>
                    <a:srgbClr val="C00000"/>
                  </a:solidFill>
                </a:rPr>
                <a:t>货车</a:t>
              </a:r>
            </a:p>
          </p:txBody>
        </p:sp>
        <p:sp>
          <p:nvSpPr>
            <p:cNvPr id="96264" name="Rectangle 8"/>
            <p:cNvSpPr>
              <a:spLocks noChangeArrowheads="1"/>
            </p:cNvSpPr>
            <p:nvPr/>
          </p:nvSpPr>
          <p:spPr bwMode="auto">
            <a:xfrm>
              <a:off x="4235" y="2883"/>
              <a:ext cx="958" cy="363"/>
            </a:xfrm>
            <a:prstGeom prst="rect">
              <a:avLst/>
            </a:prstGeom>
            <a:grpFill/>
            <a:ln>
              <a:headEnd/>
              <a:tailEnd/>
            </a:ln>
            <a:extLst/>
          </p:spPr>
          <p:style>
            <a:lnRef idx="1">
              <a:schemeClr val="accent6"/>
            </a:lnRef>
            <a:fillRef idx="2">
              <a:schemeClr val="accent6"/>
            </a:fillRef>
            <a:effectRef idx="1">
              <a:schemeClr val="accent6"/>
            </a:effectRef>
            <a:fontRef idx="minor">
              <a:schemeClr val="dk1"/>
            </a:fontRef>
          </p:style>
          <p:txBody>
            <a:bodyPr wrap="none" anchor="ctr"/>
            <a:lstStyle/>
            <a:p>
              <a:pPr algn="ctr"/>
              <a:r>
                <a:rPr lang="zh-CN" altLang="en-US" sz="3200" b="1">
                  <a:solidFill>
                    <a:srgbClr val="C00000"/>
                  </a:solidFill>
                </a:rPr>
                <a:t>洒水车</a:t>
              </a:r>
            </a:p>
          </p:txBody>
        </p:sp>
        <p:sp>
          <p:nvSpPr>
            <p:cNvPr id="96265" name="Line 9"/>
            <p:cNvSpPr>
              <a:spLocks noChangeShapeType="1"/>
            </p:cNvSpPr>
            <p:nvPr/>
          </p:nvSpPr>
          <p:spPr bwMode="auto">
            <a:xfrm flipH="1">
              <a:off x="1604" y="1840"/>
              <a:ext cx="771" cy="272"/>
            </a:xfrm>
            <a:prstGeom prst="line">
              <a:avLst/>
            </a:prstGeom>
            <a:grpFill/>
            <a:ln>
              <a:headEnd/>
              <a:tailEnd type="triangle" w="med" len="med"/>
            </a:ln>
            <a:extLst/>
          </p:spPr>
          <p:style>
            <a:lnRef idx="1">
              <a:schemeClr val="accent6"/>
            </a:lnRef>
            <a:fillRef idx="2">
              <a:schemeClr val="accent6"/>
            </a:fillRef>
            <a:effectRef idx="1">
              <a:schemeClr val="accent6"/>
            </a:effectRef>
            <a:fontRef idx="minor">
              <a:schemeClr val="dk1"/>
            </a:fontRef>
          </p:style>
          <p:txBody>
            <a:bodyPr wrap="none"/>
            <a:lstStyle/>
            <a:p>
              <a:endParaRPr lang="zh-CN" altLang="en-US" sz="3200" b="1">
                <a:solidFill>
                  <a:srgbClr val="C00000"/>
                </a:solidFill>
              </a:endParaRPr>
            </a:p>
          </p:txBody>
        </p:sp>
        <p:sp>
          <p:nvSpPr>
            <p:cNvPr id="96266" name="Line 10"/>
            <p:cNvSpPr>
              <a:spLocks noChangeShapeType="1"/>
            </p:cNvSpPr>
            <p:nvPr/>
          </p:nvSpPr>
          <p:spPr bwMode="auto">
            <a:xfrm>
              <a:off x="3282" y="1840"/>
              <a:ext cx="817" cy="272"/>
            </a:xfrm>
            <a:prstGeom prst="line">
              <a:avLst/>
            </a:prstGeom>
            <a:grpFill/>
            <a:ln>
              <a:headEnd/>
              <a:tailEnd type="triangle" w="med" len="med"/>
            </a:ln>
            <a:extLst/>
          </p:spPr>
          <p:style>
            <a:lnRef idx="1">
              <a:schemeClr val="accent6"/>
            </a:lnRef>
            <a:fillRef idx="2">
              <a:schemeClr val="accent6"/>
            </a:fillRef>
            <a:effectRef idx="1">
              <a:schemeClr val="accent6"/>
            </a:effectRef>
            <a:fontRef idx="minor">
              <a:schemeClr val="dk1"/>
            </a:fontRef>
          </p:style>
          <p:txBody>
            <a:bodyPr wrap="none"/>
            <a:lstStyle/>
            <a:p>
              <a:endParaRPr lang="zh-CN" altLang="en-US" sz="3200" b="1">
                <a:solidFill>
                  <a:srgbClr val="C00000"/>
                </a:solidFill>
              </a:endParaRPr>
            </a:p>
          </p:txBody>
        </p:sp>
        <p:sp>
          <p:nvSpPr>
            <p:cNvPr id="96267" name="Line 11"/>
            <p:cNvSpPr>
              <a:spLocks noChangeShapeType="1"/>
            </p:cNvSpPr>
            <p:nvPr/>
          </p:nvSpPr>
          <p:spPr bwMode="auto">
            <a:xfrm flipH="1">
              <a:off x="1014" y="2475"/>
              <a:ext cx="182" cy="408"/>
            </a:xfrm>
            <a:prstGeom prst="line">
              <a:avLst/>
            </a:prstGeom>
            <a:grpFill/>
            <a:ln>
              <a:headEnd/>
              <a:tailEnd type="triangle" w="med" len="med"/>
            </a:ln>
            <a:extLst/>
          </p:spPr>
          <p:style>
            <a:lnRef idx="1">
              <a:schemeClr val="accent6"/>
            </a:lnRef>
            <a:fillRef idx="2">
              <a:schemeClr val="accent6"/>
            </a:fillRef>
            <a:effectRef idx="1">
              <a:schemeClr val="accent6"/>
            </a:effectRef>
            <a:fontRef idx="minor">
              <a:schemeClr val="dk1"/>
            </a:fontRef>
          </p:style>
          <p:txBody>
            <a:bodyPr wrap="none"/>
            <a:lstStyle/>
            <a:p>
              <a:endParaRPr lang="zh-CN" altLang="en-US" sz="3200" b="1">
                <a:solidFill>
                  <a:srgbClr val="C00000"/>
                </a:solidFill>
              </a:endParaRPr>
            </a:p>
          </p:txBody>
        </p:sp>
        <p:sp>
          <p:nvSpPr>
            <p:cNvPr id="96268" name="Line 12"/>
            <p:cNvSpPr>
              <a:spLocks noChangeShapeType="1"/>
            </p:cNvSpPr>
            <p:nvPr/>
          </p:nvSpPr>
          <p:spPr bwMode="auto">
            <a:xfrm>
              <a:off x="2103" y="2475"/>
              <a:ext cx="136" cy="408"/>
            </a:xfrm>
            <a:prstGeom prst="line">
              <a:avLst/>
            </a:prstGeom>
            <a:grpFill/>
            <a:ln>
              <a:headEnd/>
              <a:tailEnd type="triangle" w="med" len="med"/>
            </a:ln>
            <a:extLst/>
          </p:spPr>
          <p:style>
            <a:lnRef idx="1">
              <a:schemeClr val="accent6"/>
            </a:lnRef>
            <a:fillRef idx="2">
              <a:schemeClr val="accent6"/>
            </a:fillRef>
            <a:effectRef idx="1">
              <a:schemeClr val="accent6"/>
            </a:effectRef>
            <a:fontRef idx="minor">
              <a:schemeClr val="dk1"/>
            </a:fontRef>
          </p:style>
          <p:txBody>
            <a:bodyPr wrap="none"/>
            <a:lstStyle/>
            <a:p>
              <a:endParaRPr lang="zh-CN" altLang="en-US" sz="3200" b="1">
                <a:solidFill>
                  <a:srgbClr val="C00000"/>
                </a:solidFill>
              </a:endParaRPr>
            </a:p>
          </p:txBody>
        </p:sp>
        <p:sp>
          <p:nvSpPr>
            <p:cNvPr id="96269" name="Line 13"/>
            <p:cNvSpPr>
              <a:spLocks noChangeShapeType="1"/>
            </p:cNvSpPr>
            <p:nvPr/>
          </p:nvSpPr>
          <p:spPr bwMode="auto">
            <a:xfrm flipH="1">
              <a:off x="3464" y="2475"/>
              <a:ext cx="136" cy="408"/>
            </a:xfrm>
            <a:prstGeom prst="line">
              <a:avLst/>
            </a:prstGeom>
            <a:grpFill/>
            <a:ln>
              <a:headEnd/>
              <a:tailEnd type="triangle" w="med" len="med"/>
            </a:ln>
            <a:extLst/>
          </p:spPr>
          <p:style>
            <a:lnRef idx="1">
              <a:schemeClr val="accent6"/>
            </a:lnRef>
            <a:fillRef idx="2">
              <a:schemeClr val="accent6"/>
            </a:fillRef>
            <a:effectRef idx="1">
              <a:schemeClr val="accent6"/>
            </a:effectRef>
            <a:fontRef idx="minor">
              <a:schemeClr val="dk1"/>
            </a:fontRef>
          </p:style>
          <p:txBody>
            <a:bodyPr wrap="none"/>
            <a:lstStyle/>
            <a:p>
              <a:endParaRPr lang="zh-CN" altLang="en-US" sz="3200" b="1">
                <a:solidFill>
                  <a:srgbClr val="C00000"/>
                </a:solidFill>
              </a:endParaRPr>
            </a:p>
          </p:txBody>
        </p:sp>
        <p:sp>
          <p:nvSpPr>
            <p:cNvPr id="96270" name="Line 14"/>
            <p:cNvSpPr>
              <a:spLocks noChangeShapeType="1"/>
            </p:cNvSpPr>
            <p:nvPr/>
          </p:nvSpPr>
          <p:spPr bwMode="auto">
            <a:xfrm>
              <a:off x="4507" y="2475"/>
              <a:ext cx="181" cy="408"/>
            </a:xfrm>
            <a:prstGeom prst="line">
              <a:avLst/>
            </a:prstGeom>
            <a:grpFill/>
            <a:ln>
              <a:headEnd/>
              <a:tailEnd type="triangle" w="med" len="med"/>
            </a:ln>
            <a:extLst/>
          </p:spPr>
          <p:style>
            <a:lnRef idx="1">
              <a:schemeClr val="accent6"/>
            </a:lnRef>
            <a:fillRef idx="2">
              <a:schemeClr val="accent6"/>
            </a:fillRef>
            <a:effectRef idx="1">
              <a:schemeClr val="accent6"/>
            </a:effectRef>
            <a:fontRef idx="minor">
              <a:schemeClr val="dk1"/>
            </a:fontRef>
          </p:style>
          <p:txBody>
            <a:bodyPr wrap="none"/>
            <a:lstStyle/>
            <a:p>
              <a:endParaRPr lang="zh-CN" altLang="en-US" sz="3200" b="1">
                <a:solidFill>
                  <a:srgbClr val="C00000"/>
                </a:solidFill>
              </a:endParaRPr>
            </a:p>
          </p:txBody>
        </p:sp>
      </p:grpSp>
      <p:sp>
        <p:nvSpPr>
          <p:cNvPr id="96271" name="Rectangle 15"/>
          <p:cNvSpPr>
            <a:spLocks noChangeArrowheads="1"/>
          </p:cNvSpPr>
          <p:nvPr/>
        </p:nvSpPr>
        <p:spPr bwMode="auto">
          <a:xfrm>
            <a:off x="413844" y="836712"/>
            <a:ext cx="7162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200" dirty="0">
                <a:solidFill>
                  <a:srgbClr val="000000"/>
                </a:solidFill>
              </a:rPr>
              <a:t>继承与派生问题举例</a:t>
            </a:r>
            <a:r>
              <a:rPr lang="en-US" altLang="zh-CN" sz="3200" dirty="0">
                <a:solidFill>
                  <a:srgbClr val="000000"/>
                </a:solidFill>
              </a:rPr>
              <a:t>1:</a:t>
            </a:r>
          </a:p>
        </p:txBody>
      </p:sp>
    </p:spTree>
    <p:extLst>
      <p:ext uri="{BB962C8B-B14F-4D97-AF65-F5344CB8AC3E}">
        <p14:creationId xmlns:p14="http://schemas.microsoft.com/office/powerpoint/2010/main" val="16472657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body" idx="1"/>
          </p:nvPr>
        </p:nvSpPr>
        <p:spPr>
          <a:xfrm>
            <a:off x="0" y="44038"/>
            <a:ext cx="9217024" cy="6813961"/>
          </a:xfrm>
          <a:solidFill>
            <a:schemeClr val="accent5">
              <a:lumMod val="20000"/>
              <a:lumOff val="80000"/>
            </a:schemeClr>
          </a:solidFill>
        </p:spPr>
        <p:txBody>
          <a:bodyPr>
            <a:noAutofit/>
          </a:bodyPr>
          <a:lstStyle/>
          <a:p>
            <a:pPr>
              <a:buFontTx/>
              <a:buNone/>
            </a:pPr>
            <a:r>
              <a:rPr lang="en-US" altLang="zh-CN" sz="2400" b="1" dirty="0" smtClean="0"/>
              <a:t>    4</a:t>
            </a:r>
            <a:r>
              <a:rPr lang="en-US" altLang="zh-CN" sz="2400" b="1" dirty="0"/>
              <a:t>.</a:t>
            </a:r>
            <a:r>
              <a:rPr lang="zh-CN" altLang="en-US" sz="2400" b="1" dirty="0"/>
              <a:t>虚基类的简单应用举例</a:t>
            </a:r>
          </a:p>
          <a:p>
            <a:pPr>
              <a:lnSpc>
                <a:spcPct val="150000"/>
              </a:lnSpc>
              <a:buNone/>
            </a:pPr>
            <a:r>
              <a:rPr lang="zh-CN" altLang="en-US" sz="2400" b="1" dirty="0" smtClean="0"/>
              <a:t>     例</a:t>
            </a:r>
            <a:r>
              <a:rPr lang="en-US" altLang="zh-CN" sz="2400" b="1" dirty="0"/>
              <a:t>4.18 </a:t>
            </a:r>
            <a:r>
              <a:rPr lang="zh-CN" altLang="en-US" sz="2400" b="1" dirty="0"/>
              <a:t>类</a:t>
            </a:r>
            <a:r>
              <a:rPr lang="en-US" altLang="zh-CN" sz="2400" b="1" dirty="0" err="1"/>
              <a:t>Data_rec</a:t>
            </a:r>
            <a:r>
              <a:rPr lang="zh-CN" altLang="en-US" sz="2400" b="1" dirty="0"/>
              <a:t>是虚基类，它包含了所有派生类共有的数据成员，职工类</a:t>
            </a:r>
            <a:r>
              <a:rPr lang="en-US" altLang="zh-CN" sz="2400" b="1" dirty="0"/>
              <a:t>Employee</a:t>
            </a:r>
            <a:r>
              <a:rPr lang="zh-CN" altLang="en-US" sz="2400" b="1" dirty="0"/>
              <a:t>和学生类</a:t>
            </a:r>
            <a:r>
              <a:rPr lang="en-US" altLang="zh-CN" sz="2400" b="1" dirty="0"/>
              <a:t>Student</a:t>
            </a:r>
            <a:r>
              <a:rPr lang="zh-CN" altLang="en-US" sz="2400" b="1" dirty="0"/>
              <a:t>为虚基类</a:t>
            </a:r>
            <a:r>
              <a:rPr lang="en-US" altLang="zh-CN" sz="2400" b="1" dirty="0" err="1"/>
              <a:t>Data_rec</a:t>
            </a:r>
            <a:r>
              <a:rPr lang="zh-CN" altLang="en-US" sz="2400" b="1" dirty="0"/>
              <a:t>的派生类，在职大学生类</a:t>
            </a:r>
            <a:r>
              <a:rPr lang="en-US" altLang="zh-CN" sz="2400" b="1" dirty="0" err="1"/>
              <a:t>E_Student</a:t>
            </a:r>
            <a:r>
              <a:rPr lang="zh-CN" altLang="en-US" sz="2400" b="1" dirty="0"/>
              <a:t>是职工类</a:t>
            </a:r>
            <a:r>
              <a:rPr lang="en-US" altLang="zh-CN" sz="2400" b="1" dirty="0"/>
              <a:t>Employee</a:t>
            </a:r>
            <a:r>
              <a:rPr lang="zh-CN" altLang="en-US" sz="2400" b="1" dirty="0"/>
              <a:t>和学生类</a:t>
            </a:r>
            <a:r>
              <a:rPr lang="en-US" altLang="zh-CN" sz="2400" b="1" dirty="0"/>
              <a:t>Student</a:t>
            </a:r>
            <a:r>
              <a:rPr lang="zh-CN" altLang="en-US" sz="2400" b="1" dirty="0"/>
              <a:t>的共同派生类，如图</a:t>
            </a:r>
            <a:r>
              <a:rPr lang="en-US" altLang="zh-CN" sz="2400" b="1" dirty="0"/>
              <a:t>4.8</a:t>
            </a:r>
            <a:r>
              <a:rPr lang="zh-CN" altLang="en-US" sz="2400" b="1" dirty="0"/>
              <a:t>所示</a:t>
            </a:r>
            <a:r>
              <a:rPr lang="zh-CN" altLang="en-US" sz="2400" b="1" dirty="0" smtClean="0"/>
              <a:t>。</a:t>
            </a:r>
            <a:r>
              <a:rPr lang="zh-CN" altLang="en-US" sz="2400" dirty="0">
                <a:hlinkClick r:id="rId2" action="ppaction://hlinkfile"/>
              </a:rPr>
              <a:t>程序</a:t>
            </a:r>
            <a:endParaRPr lang="zh-CN" altLang="en-US" sz="2400" dirty="0"/>
          </a:p>
          <a:p>
            <a:pPr>
              <a:lnSpc>
                <a:spcPct val="150000"/>
              </a:lnSpc>
              <a:buFontTx/>
              <a:buNone/>
            </a:pPr>
            <a:endParaRPr lang="en-US" altLang="zh-CN" sz="2400" b="1" dirty="0" smtClean="0"/>
          </a:p>
          <a:p>
            <a:pPr>
              <a:buFontTx/>
              <a:buNone/>
            </a:pPr>
            <a:endParaRPr lang="en-US" altLang="zh-CN" sz="2400" dirty="0" smtClean="0"/>
          </a:p>
          <a:p>
            <a:pPr>
              <a:buFontTx/>
              <a:buNone/>
            </a:pPr>
            <a:endParaRPr lang="en-US" altLang="zh-CN" sz="2400" b="1" dirty="0" smtClean="0"/>
          </a:p>
          <a:p>
            <a:pPr>
              <a:buFontTx/>
              <a:buNone/>
            </a:pPr>
            <a:endParaRPr lang="en-US" altLang="zh-CN" sz="2400" dirty="0" smtClean="0"/>
          </a:p>
          <a:p>
            <a:pPr>
              <a:buFontTx/>
              <a:buNone/>
            </a:pPr>
            <a:endParaRPr lang="en-US" altLang="zh-CN" sz="2400" b="1" dirty="0" smtClean="0"/>
          </a:p>
          <a:p>
            <a:pPr>
              <a:buFontTx/>
              <a:buNone/>
            </a:pPr>
            <a:endParaRPr lang="en-US" altLang="zh-CN" sz="2400" dirty="0" smtClean="0"/>
          </a:p>
          <a:p>
            <a:pPr>
              <a:buFontTx/>
              <a:buNone/>
            </a:pPr>
            <a:endParaRPr lang="en-US" altLang="zh-CN" sz="2400" b="1" dirty="0" smtClean="0"/>
          </a:p>
          <a:p>
            <a:pPr>
              <a:buFontTx/>
              <a:buNone/>
            </a:pPr>
            <a:r>
              <a:rPr lang="zh-CN" altLang="en-US" sz="2400" dirty="0" smtClean="0"/>
              <a:t>                                                                                </a:t>
            </a:r>
            <a:endParaRPr lang="zh-CN" altLang="en-US" sz="2400" b="1" dirty="0"/>
          </a:p>
        </p:txBody>
      </p:sp>
      <p:grpSp>
        <p:nvGrpSpPr>
          <p:cNvPr id="2" name="组合 1"/>
          <p:cNvGrpSpPr/>
          <p:nvPr/>
        </p:nvGrpSpPr>
        <p:grpSpPr>
          <a:xfrm>
            <a:off x="4019586" y="2973554"/>
            <a:ext cx="4752528" cy="3884446"/>
            <a:chOff x="2051050" y="3284538"/>
            <a:chExt cx="4968875" cy="3424324"/>
          </a:xfrm>
          <a:solidFill>
            <a:schemeClr val="accent1">
              <a:lumMod val="20000"/>
              <a:lumOff val="80000"/>
            </a:schemeClr>
          </a:solidFill>
        </p:grpSpPr>
        <p:sp>
          <p:nvSpPr>
            <p:cNvPr id="284676" name="Text Box 4"/>
            <p:cNvSpPr txBox="1">
              <a:spLocks noChangeArrowheads="1"/>
            </p:cNvSpPr>
            <p:nvPr/>
          </p:nvSpPr>
          <p:spPr bwMode="auto">
            <a:xfrm>
              <a:off x="3276600" y="3284538"/>
              <a:ext cx="1997075" cy="51911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err="1">
                  <a:solidFill>
                    <a:srgbClr val="000000"/>
                  </a:solidFill>
                </a:rPr>
                <a:t>Data_rec</a:t>
              </a:r>
              <a:endParaRPr lang="en-US" altLang="zh-CN" sz="2800" b="1" dirty="0">
                <a:solidFill>
                  <a:srgbClr val="000000"/>
                </a:solidFill>
              </a:endParaRPr>
            </a:p>
          </p:txBody>
        </p:sp>
        <p:sp>
          <p:nvSpPr>
            <p:cNvPr id="284677" name="Text Box 5"/>
            <p:cNvSpPr txBox="1">
              <a:spLocks noChangeArrowheads="1"/>
            </p:cNvSpPr>
            <p:nvPr/>
          </p:nvSpPr>
          <p:spPr bwMode="auto">
            <a:xfrm>
              <a:off x="2051050" y="4365625"/>
              <a:ext cx="2584450" cy="5191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00"/>
                  </a:solidFill>
                </a:rPr>
                <a:t>Student</a:t>
              </a:r>
            </a:p>
          </p:txBody>
        </p:sp>
        <p:sp>
          <p:nvSpPr>
            <p:cNvPr id="284679" name="Text Box 7"/>
            <p:cNvSpPr txBox="1">
              <a:spLocks noChangeArrowheads="1"/>
            </p:cNvSpPr>
            <p:nvPr/>
          </p:nvSpPr>
          <p:spPr bwMode="auto">
            <a:xfrm>
              <a:off x="4787900" y="4292600"/>
              <a:ext cx="2232025" cy="5191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00"/>
                  </a:solidFill>
                </a:rPr>
                <a:t>Employee</a:t>
              </a:r>
            </a:p>
          </p:txBody>
        </p:sp>
        <p:sp>
          <p:nvSpPr>
            <p:cNvPr id="284680" name="Rectangle 8"/>
            <p:cNvSpPr>
              <a:spLocks noChangeArrowheads="1"/>
            </p:cNvSpPr>
            <p:nvPr/>
          </p:nvSpPr>
          <p:spPr bwMode="auto">
            <a:xfrm>
              <a:off x="3132138" y="5589588"/>
              <a:ext cx="2916237" cy="51911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00"/>
                  </a:solidFill>
                </a:rPr>
                <a:t>E_Student</a:t>
              </a:r>
            </a:p>
          </p:txBody>
        </p:sp>
        <p:sp>
          <p:nvSpPr>
            <p:cNvPr id="284681" name="Text Box 9"/>
            <p:cNvSpPr txBox="1">
              <a:spLocks noChangeArrowheads="1"/>
            </p:cNvSpPr>
            <p:nvPr/>
          </p:nvSpPr>
          <p:spPr bwMode="auto">
            <a:xfrm>
              <a:off x="2268538" y="3716338"/>
              <a:ext cx="1368425" cy="4572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0000"/>
                  </a:solidFill>
                </a:rPr>
                <a:t>virtual</a:t>
              </a:r>
            </a:p>
          </p:txBody>
        </p:sp>
        <p:sp>
          <p:nvSpPr>
            <p:cNvPr id="284682" name="Line 10"/>
            <p:cNvSpPr>
              <a:spLocks noChangeShapeType="1"/>
            </p:cNvSpPr>
            <p:nvPr/>
          </p:nvSpPr>
          <p:spPr bwMode="auto">
            <a:xfrm flipV="1">
              <a:off x="2700338" y="3789363"/>
              <a:ext cx="1223962" cy="647700"/>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00"/>
                </a:solidFill>
              </a:endParaRPr>
            </a:p>
          </p:txBody>
        </p:sp>
        <p:sp>
          <p:nvSpPr>
            <p:cNvPr id="284683" name="Line 11"/>
            <p:cNvSpPr>
              <a:spLocks noChangeShapeType="1"/>
            </p:cNvSpPr>
            <p:nvPr/>
          </p:nvSpPr>
          <p:spPr bwMode="auto">
            <a:xfrm flipH="1" flipV="1">
              <a:off x="4284663" y="3789363"/>
              <a:ext cx="1079500" cy="647700"/>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00"/>
                </a:solidFill>
              </a:endParaRPr>
            </a:p>
          </p:txBody>
        </p:sp>
        <p:sp>
          <p:nvSpPr>
            <p:cNvPr id="284684" name="Line 12"/>
            <p:cNvSpPr>
              <a:spLocks noChangeShapeType="1"/>
            </p:cNvSpPr>
            <p:nvPr/>
          </p:nvSpPr>
          <p:spPr bwMode="auto">
            <a:xfrm flipH="1" flipV="1">
              <a:off x="2916238" y="4868863"/>
              <a:ext cx="1008062" cy="865187"/>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00"/>
                </a:solidFill>
              </a:endParaRPr>
            </a:p>
          </p:txBody>
        </p:sp>
        <p:sp>
          <p:nvSpPr>
            <p:cNvPr id="284685" name="Line 13"/>
            <p:cNvSpPr>
              <a:spLocks noChangeShapeType="1"/>
            </p:cNvSpPr>
            <p:nvPr/>
          </p:nvSpPr>
          <p:spPr bwMode="auto">
            <a:xfrm flipV="1">
              <a:off x="4211638" y="4797425"/>
              <a:ext cx="1223962" cy="863600"/>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0000"/>
                </a:solidFill>
              </a:endParaRPr>
            </a:p>
          </p:txBody>
        </p:sp>
        <p:sp>
          <p:nvSpPr>
            <p:cNvPr id="284686" name="Text Box 14"/>
            <p:cNvSpPr txBox="1">
              <a:spLocks noChangeArrowheads="1"/>
            </p:cNvSpPr>
            <p:nvPr/>
          </p:nvSpPr>
          <p:spPr bwMode="auto">
            <a:xfrm>
              <a:off x="4787900" y="3716338"/>
              <a:ext cx="1368425" cy="4572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000000"/>
                  </a:solidFill>
                </a:rPr>
                <a:t>virtual</a:t>
              </a:r>
            </a:p>
          </p:txBody>
        </p:sp>
        <p:sp>
          <p:nvSpPr>
            <p:cNvPr id="284687" name="Rectangle 15"/>
            <p:cNvSpPr>
              <a:spLocks noChangeArrowheads="1"/>
            </p:cNvSpPr>
            <p:nvPr/>
          </p:nvSpPr>
          <p:spPr bwMode="auto">
            <a:xfrm>
              <a:off x="3032593" y="6247197"/>
              <a:ext cx="2879824" cy="4616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0000"/>
                  </a:solidFill>
                </a:rPr>
                <a:t>图</a:t>
              </a:r>
              <a:r>
                <a:rPr lang="en-US" altLang="zh-CN" b="1" dirty="0">
                  <a:solidFill>
                    <a:srgbClr val="000000"/>
                  </a:solidFill>
                </a:rPr>
                <a:t>4.8 </a:t>
              </a:r>
              <a:r>
                <a:rPr lang="zh-CN" altLang="en-US" b="1" dirty="0">
                  <a:solidFill>
                    <a:srgbClr val="000000"/>
                  </a:solidFill>
                </a:rPr>
                <a:t>类层次图</a:t>
              </a:r>
            </a:p>
          </p:txBody>
        </p:sp>
      </p:grpSp>
    </p:spTree>
    <p:extLst>
      <p:ext uri="{BB962C8B-B14F-4D97-AF65-F5344CB8AC3E}">
        <p14:creationId xmlns:p14="http://schemas.microsoft.com/office/powerpoint/2010/main" val="2578810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51520" y="188640"/>
            <a:ext cx="7829550" cy="623888"/>
          </a:xfrm>
        </p:spPr>
        <p:txBody>
          <a:bodyPr>
            <a:normAutofit fontScale="90000"/>
          </a:bodyPr>
          <a:lstStyle/>
          <a:p>
            <a:r>
              <a:rPr lang="en-US" altLang="zh-CN" sz="3400" b="1" dirty="0">
                <a:solidFill>
                  <a:srgbClr val="C00000"/>
                </a:solidFill>
              </a:rPr>
              <a:t>4.5 </a:t>
            </a:r>
            <a:r>
              <a:rPr lang="zh-CN" altLang="en-US" sz="3400" b="1" dirty="0">
                <a:solidFill>
                  <a:srgbClr val="C00000"/>
                </a:solidFill>
              </a:rPr>
              <a:t>基类与派生类对象之间赋值兼容关系</a:t>
            </a:r>
          </a:p>
        </p:txBody>
      </p:sp>
      <p:sp>
        <p:nvSpPr>
          <p:cNvPr id="58371" name="Rectangle 3"/>
          <p:cNvSpPr>
            <a:spLocks noGrp="1" noChangeArrowheads="1"/>
          </p:cNvSpPr>
          <p:nvPr>
            <p:ph type="body" idx="1"/>
          </p:nvPr>
        </p:nvSpPr>
        <p:spPr>
          <a:xfrm>
            <a:off x="250825" y="1052339"/>
            <a:ext cx="8569325" cy="1152525"/>
          </a:xfrm>
        </p:spPr>
        <p:txBody>
          <a:bodyPr/>
          <a:lstStyle/>
          <a:p>
            <a:pPr>
              <a:buFont typeface="Wingdings" panose="05000000000000000000" pitchFamily="2" charset="2"/>
              <a:buChar char="Ø"/>
            </a:pPr>
            <a:r>
              <a:rPr lang="zh-CN" altLang="en-US" b="0" dirty="0" smtClean="0">
                <a:solidFill>
                  <a:srgbClr val="000000"/>
                </a:solidFill>
              </a:rPr>
              <a:t>所谓</a:t>
            </a:r>
            <a:r>
              <a:rPr lang="zh-CN" altLang="en-US" b="0" dirty="0">
                <a:solidFill>
                  <a:srgbClr val="6600CC"/>
                </a:solidFill>
              </a:rPr>
              <a:t>赋值兼容</a:t>
            </a:r>
            <a:r>
              <a:rPr lang="zh-CN" altLang="en-US" b="0" u="sng" dirty="0">
                <a:solidFill>
                  <a:srgbClr val="0070C0"/>
                </a:solidFill>
              </a:rPr>
              <a:t>是指在需要基类对象的任何地方都可以使用公有派生类的对象来替代</a:t>
            </a:r>
            <a:r>
              <a:rPr lang="zh-CN" altLang="en-US" b="0" dirty="0">
                <a:solidFill>
                  <a:srgbClr val="0070C0"/>
                </a:solidFill>
              </a:rPr>
              <a:t>。</a:t>
            </a:r>
          </a:p>
        </p:txBody>
      </p:sp>
      <p:sp>
        <p:nvSpPr>
          <p:cNvPr id="58372" name="Rectangle 4"/>
          <p:cNvSpPr>
            <a:spLocks noChangeArrowheads="1"/>
          </p:cNvSpPr>
          <p:nvPr/>
        </p:nvSpPr>
        <p:spPr bwMode="auto">
          <a:xfrm>
            <a:off x="539552" y="2369517"/>
            <a:ext cx="8153400"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A50021"/>
              </a:buClr>
              <a:buSzPct val="75000"/>
              <a:buBlip>
                <a:blip r:embed="rId2"/>
              </a:buBlip>
              <a:defRPr kumimoji="1" sz="3200">
                <a:solidFill>
                  <a:schemeClr val="tx1"/>
                </a:solidFill>
                <a:latin typeface="Times New Roman" pitchFamily="18" charset="0"/>
                <a:ea typeface="宋体" pitchFamily="2" charset="-122"/>
              </a:defRPr>
            </a:lvl1pPr>
            <a:lvl2pPr marL="1028700" indent="-457200">
              <a:spcBef>
                <a:spcPct val="20000"/>
              </a:spcBef>
              <a:buClr>
                <a:schemeClr val="accent2"/>
              </a:buClr>
              <a:buSzPct val="75000"/>
              <a:buBlip>
                <a:blip r:embed="rId3"/>
              </a:buBlip>
              <a:defRPr kumimoji="1" sz="2800">
                <a:solidFill>
                  <a:schemeClr val="tx1"/>
                </a:solidFill>
                <a:latin typeface="Times New Roman" pitchFamily="18" charset="0"/>
                <a:ea typeface="宋体" pitchFamily="2" charset="-122"/>
              </a:defRPr>
            </a:lvl2pPr>
            <a:lvl3pPr marL="1370013" indent="-228600">
              <a:spcBef>
                <a:spcPct val="20000"/>
              </a:spcBef>
              <a:buClr>
                <a:srgbClr val="666699"/>
              </a:buClr>
              <a:buSzPct val="70000"/>
              <a:buBlip>
                <a:blip r:embed="rId4"/>
              </a:buBlip>
              <a:defRPr kumimoji="1" sz="2400">
                <a:solidFill>
                  <a:schemeClr val="tx1"/>
                </a:solidFill>
                <a:latin typeface="Times New Roman" pitchFamily="18" charset="0"/>
                <a:ea typeface="宋体" pitchFamily="2" charset="-122"/>
              </a:defRPr>
            </a:lvl3pPr>
            <a:lvl4pPr marL="1712913" indent="-228600">
              <a:spcBef>
                <a:spcPct val="20000"/>
              </a:spcBef>
              <a:buSzPct val="60000"/>
              <a:buFont typeface="Wingdings" pitchFamily="2" charset="2"/>
              <a:buChar char="n"/>
              <a:defRPr kumimoji="1" sz="2000">
                <a:solidFill>
                  <a:schemeClr val="tx1"/>
                </a:solidFill>
                <a:latin typeface="Times New Roman" pitchFamily="18" charset="0"/>
                <a:ea typeface="宋体" pitchFamily="2" charset="-122"/>
              </a:defRPr>
            </a:lvl4pPr>
            <a:lvl5pPr marL="2057400" indent="-228600">
              <a:spcBef>
                <a:spcPct val="20000"/>
              </a:spcBef>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5pPr>
            <a:lvl6pPr marL="2514600" indent="-228600" fontAlgn="base">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6pPr>
            <a:lvl7pPr marL="2971800" indent="-228600" fontAlgn="base">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7pPr>
            <a:lvl8pPr marL="3429000" indent="-228600" fontAlgn="base">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8pPr>
            <a:lvl9pPr marL="3886200" indent="-228600" fontAlgn="base">
              <a:spcBef>
                <a:spcPct val="20000"/>
              </a:spcBef>
              <a:spcAft>
                <a:spcPct val="0"/>
              </a:spcAft>
              <a:buClr>
                <a:schemeClr val="hlink"/>
              </a:buClr>
              <a:buSzPct val="55000"/>
              <a:buFont typeface="Wingdings" pitchFamily="2" charset="2"/>
              <a:buChar char="n"/>
              <a:defRPr kumimoji="1" sz="2000">
                <a:solidFill>
                  <a:schemeClr val="tx1"/>
                </a:solidFill>
                <a:latin typeface="Times New Roman" pitchFamily="18" charset="0"/>
                <a:ea typeface="宋体" pitchFamily="2" charset="-122"/>
              </a:defRPr>
            </a:lvl9pPr>
          </a:lstStyle>
          <a:p>
            <a:pPr algn="just">
              <a:lnSpc>
                <a:spcPct val="90000"/>
              </a:lnSpc>
              <a:buFontTx/>
              <a:buNone/>
            </a:pPr>
            <a:r>
              <a:rPr lang="zh-CN" altLang="en-US" sz="3000" b="1" dirty="0">
                <a:solidFill>
                  <a:srgbClr val="000000"/>
                </a:solidFill>
              </a:rPr>
              <a:t>例如</a:t>
            </a:r>
            <a:r>
              <a:rPr lang="en-US" altLang="zh-CN" sz="3000" b="1" dirty="0">
                <a:solidFill>
                  <a:srgbClr val="000000"/>
                </a:solidFill>
              </a:rPr>
              <a:t>,</a:t>
            </a:r>
            <a:r>
              <a:rPr lang="zh-CN" altLang="en-US" sz="3000" b="1" dirty="0">
                <a:solidFill>
                  <a:srgbClr val="000000"/>
                </a:solidFill>
              </a:rPr>
              <a:t>下面声明的两个类</a:t>
            </a:r>
            <a:r>
              <a:rPr lang="en-US" altLang="zh-CN" sz="3000" b="1" dirty="0">
                <a:solidFill>
                  <a:srgbClr val="000000"/>
                </a:solidFill>
              </a:rPr>
              <a:t>:</a:t>
            </a:r>
          </a:p>
          <a:p>
            <a:pPr algn="just">
              <a:lnSpc>
                <a:spcPct val="90000"/>
              </a:lnSpc>
              <a:spcBef>
                <a:spcPct val="10000"/>
              </a:spcBef>
              <a:buFontTx/>
              <a:buNone/>
            </a:pPr>
            <a:r>
              <a:rPr lang="en-US" altLang="zh-CN" sz="3000" b="1" dirty="0">
                <a:solidFill>
                  <a:srgbClr val="CC0000"/>
                </a:solidFill>
              </a:rPr>
              <a:t>    class Base{</a:t>
            </a:r>
          </a:p>
          <a:p>
            <a:pPr algn="just">
              <a:lnSpc>
                <a:spcPct val="90000"/>
              </a:lnSpc>
              <a:spcBef>
                <a:spcPct val="10000"/>
              </a:spcBef>
              <a:buFontTx/>
              <a:buNone/>
            </a:pPr>
            <a:r>
              <a:rPr lang="en-US" altLang="zh-CN" sz="3000" b="1" dirty="0">
                <a:solidFill>
                  <a:srgbClr val="CC0000"/>
                </a:solidFill>
              </a:rPr>
              <a:t>           </a:t>
            </a:r>
            <a:r>
              <a:rPr lang="en-US" altLang="zh-CN" sz="3000" b="1" dirty="0">
                <a:solidFill>
                  <a:srgbClr val="000000"/>
                </a:solidFill>
              </a:rPr>
              <a:t>//</a:t>
            </a:r>
            <a:r>
              <a:rPr lang="en-US" altLang="zh-CN" sz="3000" b="1" dirty="0">
                <a:solidFill>
                  <a:srgbClr val="000000"/>
                </a:solidFill>
                <a:latin typeface="宋体"/>
              </a:rPr>
              <a:t>…</a:t>
            </a:r>
            <a:endParaRPr lang="en-US" altLang="zh-CN" sz="3000" b="1" dirty="0">
              <a:solidFill>
                <a:srgbClr val="000000"/>
              </a:solidFill>
            </a:endParaRPr>
          </a:p>
          <a:p>
            <a:pPr algn="just">
              <a:lnSpc>
                <a:spcPct val="90000"/>
              </a:lnSpc>
              <a:spcBef>
                <a:spcPct val="10000"/>
              </a:spcBef>
              <a:buFontTx/>
              <a:buNone/>
            </a:pPr>
            <a:r>
              <a:rPr lang="en-US" altLang="zh-CN" sz="3000" b="1" dirty="0">
                <a:solidFill>
                  <a:srgbClr val="CC0000"/>
                </a:solidFill>
              </a:rPr>
              <a:t>    };</a:t>
            </a:r>
          </a:p>
          <a:p>
            <a:pPr algn="just">
              <a:lnSpc>
                <a:spcPct val="90000"/>
              </a:lnSpc>
              <a:spcBef>
                <a:spcPct val="10000"/>
              </a:spcBef>
              <a:buFontTx/>
              <a:buNone/>
            </a:pPr>
            <a:r>
              <a:rPr lang="en-US" altLang="zh-CN" sz="3000" b="1" dirty="0">
                <a:solidFill>
                  <a:srgbClr val="CC0000"/>
                </a:solidFill>
              </a:rPr>
              <a:t>    class </a:t>
            </a:r>
            <a:r>
              <a:rPr lang="en-US" altLang="zh-CN" sz="3000" b="1" dirty="0" err="1">
                <a:solidFill>
                  <a:srgbClr val="CC0000"/>
                </a:solidFill>
              </a:rPr>
              <a:t>Derived:</a:t>
            </a:r>
            <a:r>
              <a:rPr lang="en-US" altLang="zh-CN" sz="3000" b="1" dirty="0" err="1">
                <a:solidFill>
                  <a:srgbClr val="000000"/>
                </a:solidFill>
              </a:rPr>
              <a:t>public</a:t>
            </a:r>
            <a:r>
              <a:rPr lang="en-US" altLang="zh-CN" sz="3000" b="1" dirty="0">
                <a:solidFill>
                  <a:srgbClr val="CC0000"/>
                </a:solidFill>
              </a:rPr>
              <a:t> Base{</a:t>
            </a:r>
          </a:p>
          <a:p>
            <a:pPr algn="just">
              <a:lnSpc>
                <a:spcPct val="90000"/>
              </a:lnSpc>
              <a:spcBef>
                <a:spcPct val="10000"/>
              </a:spcBef>
              <a:buFontTx/>
              <a:buNone/>
            </a:pPr>
            <a:r>
              <a:rPr lang="en-US" altLang="zh-CN" sz="3000" b="1" dirty="0">
                <a:solidFill>
                  <a:srgbClr val="CC0000"/>
                </a:solidFill>
              </a:rPr>
              <a:t>           </a:t>
            </a:r>
            <a:r>
              <a:rPr lang="en-US" altLang="zh-CN" sz="3000" b="1" dirty="0">
                <a:solidFill>
                  <a:srgbClr val="000000"/>
                </a:solidFill>
              </a:rPr>
              <a:t>//</a:t>
            </a:r>
            <a:r>
              <a:rPr lang="en-US" altLang="zh-CN" sz="3000" b="1" dirty="0">
                <a:solidFill>
                  <a:srgbClr val="000000"/>
                </a:solidFill>
                <a:latin typeface="宋体"/>
              </a:rPr>
              <a:t>…</a:t>
            </a:r>
            <a:endParaRPr lang="en-US" altLang="zh-CN" sz="3000" b="1" dirty="0">
              <a:solidFill>
                <a:srgbClr val="000000"/>
              </a:solidFill>
            </a:endParaRPr>
          </a:p>
          <a:p>
            <a:pPr algn="just">
              <a:lnSpc>
                <a:spcPct val="90000"/>
              </a:lnSpc>
              <a:spcBef>
                <a:spcPct val="10000"/>
              </a:spcBef>
              <a:buFontTx/>
              <a:buNone/>
            </a:pPr>
            <a:r>
              <a:rPr lang="en-US" altLang="zh-CN" sz="3000" b="1" dirty="0">
                <a:solidFill>
                  <a:srgbClr val="CC0000"/>
                </a:solidFill>
              </a:rPr>
              <a:t>    };</a:t>
            </a:r>
          </a:p>
          <a:p>
            <a:pPr>
              <a:lnSpc>
                <a:spcPct val="90000"/>
              </a:lnSpc>
              <a:buFontTx/>
              <a:buNone/>
            </a:pPr>
            <a:endParaRPr lang="en-US" altLang="zh-CN" sz="3000" b="1" dirty="0">
              <a:solidFill>
                <a:srgbClr val="000000"/>
              </a:solidFill>
            </a:endParaRPr>
          </a:p>
          <a:p>
            <a:pPr>
              <a:lnSpc>
                <a:spcPct val="90000"/>
              </a:lnSpc>
              <a:buFontTx/>
              <a:buNone/>
            </a:pPr>
            <a:r>
              <a:rPr lang="zh-CN" altLang="en-US" sz="3000" dirty="0">
                <a:solidFill>
                  <a:srgbClr val="000000"/>
                </a:solidFill>
              </a:rPr>
              <a:t>根据赋值兼容规则</a:t>
            </a:r>
            <a:r>
              <a:rPr lang="en-US" altLang="zh-CN" sz="3000" dirty="0">
                <a:solidFill>
                  <a:srgbClr val="000000"/>
                </a:solidFill>
              </a:rPr>
              <a:t>, </a:t>
            </a:r>
            <a:r>
              <a:rPr lang="zh-CN" altLang="en-US" sz="3000" dirty="0">
                <a:solidFill>
                  <a:srgbClr val="6600CC"/>
                </a:solidFill>
              </a:rPr>
              <a:t>以下几种情况是合法的</a:t>
            </a:r>
            <a:r>
              <a:rPr lang="en-US" altLang="zh-CN" sz="3000" dirty="0">
                <a:solidFill>
                  <a:srgbClr val="6600CC"/>
                </a:solidFill>
              </a:rPr>
              <a:t>:</a:t>
            </a:r>
            <a:r>
              <a:rPr lang="en-US" altLang="zh-CN" sz="3000" dirty="0">
                <a:solidFill>
                  <a:srgbClr val="000000"/>
                </a:solidFill>
              </a:rPr>
              <a:t> </a:t>
            </a:r>
          </a:p>
        </p:txBody>
      </p:sp>
    </p:spTree>
    <p:extLst>
      <p:ext uri="{BB962C8B-B14F-4D97-AF65-F5344CB8AC3E}">
        <p14:creationId xmlns:p14="http://schemas.microsoft.com/office/powerpoint/2010/main" val="39406339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0" y="692696"/>
            <a:ext cx="9144000" cy="5904656"/>
          </a:xfrm>
          <a:solidFill>
            <a:schemeClr val="accent2">
              <a:lumMod val="20000"/>
              <a:lumOff val="80000"/>
            </a:schemeClr>
          </a:solidFill>
        </p:spPr>
        <p:txBody>
          <a:bodyPr>
            <a:normAutofit fontScale="92500"/>
          </a:bodyPr>
          <a:lstStyle/>
          <a:p>
            <a:pPr algn="just">
              <a:lnSpc>
                <a:spcPct val="150000"/>
              </a:lnSpc>
              <a:buFontTx/>
              <a:buNone/>
            </a:pPr>
            <a:r>
              <a:rPr lang="en-US" altLang="zh-CN" sz="2800" b="1" dirty="0" smtClean="0">
                <a:solidFill>
                  <a:srgbClr val="000000"/>
                </a:solidFill>
              </a:rPr>
              <a:t>(1</a:t>
            </a:r>
            <a:r>
              <a:rPr lang="en-US" altLang="zh-CN" sz="2800" b="1" dirty="0" smtClean="0">
                <a:solidFill>
                  <a:srgbClr val="C00000"/>
                </a:solidFill>
              </a:rPr>
              <a:t>) </a:t>
            </a:r>
            <a:r>
              <a:rPr lang="zh-CN" altLang="en-US" sz="2800" b="0" u="sng" dirty="0" smtClean="0">
                <a:solidFill>
                  <a:srgbClr val="C00000"/>
                </a:solidFill>
              </a:rPr>
              <a:t>可以</a:t>
            </a:r>
            <a:r>
              <a:rPr lang="zh-CN" altLang="en-US" sz="2800" b="0" u="sng" dirty="0">
                <a:solidFill>
                  <a:srgbClr val="C00000"/>
                </a:solidFill>
              </a:rPr>
              <a:t>用派生类对象给基类对象赋值</a:t>
            </a:r>
            <a:r>
              <a:rPr lang="zh-CN" altLang="en-US" sz="2800" b="0" dirty="0">
                <a:solidFill>
                  <a:srgbClr val="000000"/>
                </a:solidFill>
              </a:rPr>
              <a:t>。例如</a:t>
            </a:r>
            <a:r>
              <a:rPr lang="en-US" altLang="zh-CN" sz="2800" b="0" dirty="0" smtClean="0">
                <a:solidFill>
                  <a:srgbClr val="000000"/>
                </a:solidFill>
              </a:rPr>
              <a:t>:</a:t>
            </a:r>
          </a:p>
          <a:p>
            <a:pPr algn="just">
              <a:lnSpc>
                <a:spcPct val="150000"/>
              </a:lnSpc>
              <a:buFontTx/>
              <a:buNone/>
            </a:pPr>
            <a:r>
              <a:rPr lang="en-US" altLang="zh-CN" sz="2800" b="1" dirty="0" smtClean="0">
                <a:solidFill>
                  <a:srgbClr val="000000"/>
                </a:solidFill>
              </a:rPr>
              <a:t>              </a:t>
            </a:r>
            <a:r>
              <a:rPr lang="en-US" altLang="zh-CN" sz="2800" b="1" dirty="0">
                <a:solidFill>
                  <a:srgbClr val="000000"/>
                </a:solidFill>
              </a:rPr>
              <a:t>Base b;</a:t>
            </a:r>
          </a:p>
          <a:p>
            <a:pPr algn="just">
              <a:lnSpc>
                <a:spcPct val="150000"/>
              </a:lnSpc>
              <a:buFontTx/>
              <a:buNone/>
            </a:pPr>
            <a:r>
              <a:rPr lang="en-US" altLang="zh-CN" sz="2800" b="1" dirty="0">
                <a:solidFill>
                  <a:srgbClr val="000000"/>
                </a:solidFill>
              </a:rPr>
              <a:t>              Derived d;</a:t>
            </a:r>
          </a:p>
          <a:p>
            <a:pPr algn="just">
              <a:lnSpc>
                <a:spcPct val="150000"/>
              </a:lnSpc>
              <a:buFontTx/>
              <a:buNone/>
            </a:pPr>
            <a:r>
              <a:rPr lang="en-US" altLang="zh-CN" sz="2800" b="1" dirty="0">
                <a:solidFill>
                  <a:srgbClr val="000000"/>
                </a:solidFill>
              </a:rPr>
              <a:t>              b=d;</a:t>
            </a:r>
          </a:p>
          <a:p>
            <a:pPr algn="just">
              <a:lnSpc>
                <a:spcPct val="150000"/>
              </a:lnSpc>
            </a:pPr>
            <a:r>
              <a:rPr lang="zh-CN" altLang="en-US" sz="2800" b="0" dirty="0" smtClean="0">
                <a:solidFill>
                  <a:srgbClr val="000000"/>
                </a:solidFill>
              </a:rPr>
              <a:t>对象</a:t>
            </a:r>
            <a:r>
              <a:rPr lang="en-US" altLang="zh-CN" sz="2800" b="0" dirty="0">
                <a:solidFill>
                  <a:srgbClr val="000000"/>
                </a:solidFill>
              </a:rPr>
              <a:t>b</a:t>
            </a:r>
            <a:r>
              <a:rPr lang="zh-CN" altLang="en-US" sz="2800" b="0" dirty="0">
                <a:solidFill>
                  <a:srgbClr val="000000"/>
                </a:solidFill>
              </a:rPr>
              <a:t>中所有数据成员都将具有对象</a:t>
            </a:r>
            <a:r>
              <a:rPr lang="en-US" altLang="zh-CN" sz="2800" b="0" dirty="0">
                <a:solidFill>
                  <a:srgbClr val="000000"/>
                </a:solidFill>
              </a:rPr>
              <a:t>d</a:t>
            </a:r>
            <a:r>
              <a:rPr lang="zh-CN" altLang="en-US" sz="2800" b="0" dirty="0">
                <a:solidFill>
                  <a:srgbClr val="000000"/>
                </a:solidFill>
              </a:rPr>
              <a:t>中对应数据成员的值。</a:t>
            </a:r>
          </a:p>
          <a:p>
            <a:pPr algn="just">
              <a:lnSpc>
                <a:spcPct val="150000"/>
              </a:lnSpc>
              <a:buFontTx/>
              <a:buNone/>
            </a:pPr>
            <a:r>
              <a:rPr lang="en-US" altLang="zh-CN" sz="2800" b="1" dirty="0">
                <a:solidFill>
                  <a:srgbClr val="000000"/>
                </a:solidFill>
              </a:rPr>
              <a:t>(2) </a:t>
            </a:r>
            <a:r>
              <a:rPr lang="zh-CN" altLang="en-US" sz="2800" b="0" u="sng" dirty="0">
                <a:solidFill>
                  <a:srgbClr val="C00000"/>
                </a:solidFill>
              </a:rPr>
              <a:t>可以用派生类对象来初始化基类的引用</a:t>
            </a:r>
            <a:r>
              <a:rPr lang="zh-CN" altLang="en-US" sz="2800" b="0" dirty="0">
                <a:solidFill>
                  <a:srgbClr val="000000"/>
                </a:solidFill>
              </a:rPr>
              <a:t>。例如</a:t>
            </a:r>
            <a:r>
              <a:rPr lang="en-US" altLang="zh-CN" sz="2800" b="0" dirty="0">
                <a:solidFill>
                  <a:srgbClr val="000000"/>
                </a:solidFill>
              </a:rPr>
              <a:t>:</a:t>
            </a:r>
          </a:p>
          <a:p>
            <a:pPr algn="just">
              <a:lnSpc>
                <a:spcPct val="150000"/>
              </a:lnSpc>
              <a:buFontTx/>
              <a:buNone/>
            </a:pPr>
            <a:r>
              <a:rPr lang="en-US" altLang="zh-CN" sz="2800" b="1" dirty="0">
                <a:solidFill>
                  <a:srgbClr val="000000"/>
                </a:solidFill>
              </a:rPr>
              <a:t>             Derived d;</a:t>
            </a:r>
          </a:p>
          <a:p>
            <a:pPr>
              <a:lnSpc>
                <a:spcPct val="150000"/>
              </a:lnSpc>
              <a:buFontTx/>
              <a:buNone/>
            </a:pPr>
            <a:r>
              <a:rPr lang="en-US" altLang="zh-CN" sz="2800" b="1" dirty="0">
                <a:solidFill>
                  <a:srgbClr val="000000"/>
                </a:solidFill>
              </a:rPr>
              <a:t>             Base &amp;</a:t>
            </a:r>
            <a:r>
              <a:rPr lang="en-US" altLang="zh-CN" sz="2800" b="1" dirty="0" err="1">
                <a:solidFill>
                  <a:srgbClr val="000000"/>
                </a:solidFill>
              </a:rPr>
              <a:t>br</a:t>
            </a:r>
            <a:r>
              <a:rPr lang="en-US" altLang="zh-CN" sz="2800" b="1" dirty="0">
                <a:solidFill>
                  <a:srgbClr val="000000"/>
                </a:solidFill>
              </a:rPr>
              <a:t>=d;</a:t>
            </a:r>
            <a:r>
              <a:rPr lang="en-US" altLang="zh-CN" sz="2800" dirty="0"/>
              <a:t> </a:t>
            </a:r>
          </a:p>
        </p:txBody>
      </p:sp>
    </p:spTree>
    <p:extLst>
      <p:ext uri="{BB962C8B-B14F-4D97-AF65-F5344CB8AC3E}">
        <p14:creationId xmlns:p14="http://schemas.microsoft.com/office/powerpoint/2010/main" val="30762772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251520" y="980728"/>
            <a:ext cx="8640960" cy="5761037"/>
          </a:xfrm>
        </p:spPr>
        <p:txBody>
          <a:bodyPr/>
          <a:lstStyle/>
          <a:p>
            <a:pPr algn="just">
              <a:buFontTx/>
              <a:buNone/>
            </a:pPr>
            <a:r>
              <a:rPr lang="en-US" altLang="zh-CN" sz="2800" b="1" dirty="0">
                <a:solidFill>
                  <a:srgbClr val="000000"/>
                </a:solidFill>
              </a:rPr>
              <a:t>(3</a:t>
            </a:r>
            <a:r>
              <a:rPr lang="en-US" altLang="zh-CN" sz="2800" b="0" dirty="0">
                <a:solidFill>
                  <a:srgbClr val="000000"/>
                </a:solidFill>
              </a:rPr>
              <a:t>) </a:t>
            </a:r>
            <a:r>
              <a:rPr lang="zh-CN" altLang="en-US" sz="2800" b="0" u="sng" dirty="0">
                <a:solidFill>
                  <a:srgbClr val="C00000"/>
                </a:solidFill>
              </a:rPr>
              <a:t>可以把派生类对象的地址赋值给指向基</a:t>
            </a:r>
            <a:r>
              <a:rPr lang="zh-CN" altLang="en-US" sz="2800" b="0" u="sng" dirty="0" smtClean="0">
                <a:solidFill>
                  <a:srgbClr val="C00000"/>
                </a:solidFill>
              </a:rPr>
              <a:t>类的</a:t>
            </a:r>
            <a:r>
              <a:rPr lang="zh-CN" altLang="en-US" sz="2800" b="0" u="sng" dirty="0">
                <a:solidFill>
                  <a:srgbClr val="C00000"/>
                </a:solidFill>
              </a:rPr>
              <a:t>指针</a:t>
            </a:r>
            <a:r>
              <a:rPr lang="zh-CN" altLang="en-US" sz="2800" b="0" dirty="0">
                <a:solidFill>
                  <a:srgbClr val="000000"/>
                </a:solidFill>
              </a:rPr>
              <a:t>。例如</a:t>
            </a:r>
            <a:r>
              <a:rPr lang="en-US" altLang="zh-CN" sz="2800" b="0" dirty="0">
                <a:solidFill>
                  <a:srgbClr val="000000"/>
                </a:solidFill>
              </a:rPr>
              <a:t>:</a:t>
            </a:r>
          </a:p>
          <a:p>
            <a:pPr algn="just">
              <a:buFontTx/>
              <a:buNone/>
            </a:pPr>
            <a:r>
              <a:rPr lang="en-US" altLang="zh-CN" sz="2800" b="1" dirty="0">
                <a:solidFill>
                  <a:srgbClr val="000000"/>
                </a:solidFill>
              </a:rPr>
              <a:t>                 Derived d;</a:t>
            </a:r>
          </a:p>
          <a:p>
            <a:pPr algn="just">
              <a:buFontTx/>
              <a:buNone/>
            </a:pPr>
            <a:r>
              <a:rPr lang="en-US" altLang="zh-CN" sz="2800" b="1" dirty="0">
                <a:solidFill>
                  <a:srgbClr val="000000"/>
                </a:solidFill>
              </a:rPr>
              <a:t>                 Base &amp;</a:t>
            </a:r>
            <a:r>
              <a:rPr lang="en-US" altLang="zh-CN" sz="2800" b="1" dirty="0" err="1">
                <a:solidFill>
                  <a:srgbClr val="000000"/>
                </a:solidFill>
              </a:rPr>
              <a:t>bptr</a:t>
            </a:r>
            <a:r>
              <a:rPr lang="en-US" altLang="zh-CN" sz="2800" b="1" dirty="0">
                <a:solidFill>
                  <a:srgbClr val="000000"/>
                </a:solidFill>
              </a:rPr>
              <a:t>=&amp;d;</a:t>
            </a:r>
          </a:p>
          <a:p>
            <a:pPr algn="just">
              <a:buFontTx/>
              <a:buNone/>
            </a:pPr>
            <a:r>
              <a:rPr lang="en-US" altLang="zh-CN" sz="2800" b="1" dirty="0" smtClean="0">
                <a:solidFill>
                  <a:srgbClr val="000000"/>
                </a:solidFill>
              </a:rPr>
              <a:t>(</a:t>
            </a:r>
            <a:r>
              <a:rPr lang="en-US" altLang="zh-CN" sz="2800" b="1" dirty="0">
                <a:solidFill>
                  <a:srgbClr val="000000"/>
                </a:solidFill>
              </a:rPr>
              <a:t>4) </a:t>
            </a:r>
            <a:r>
              <a:rPr lang="zh-CN" altLang="en-US" sz="2800" b="0" u="sng" dirty="0">
                <a:solidFill>
                  <a:srgbClr val="C00000"/>
                </a:solidFill>
              </a:rPr>
              <a:t>可以把指向派生类对象的指针赋值给指向基</a:t>
            </a:r>
            <a:r>
              <a:rPr lang="zh-CN" altLang="en-US" sz="2800" b="0" u="sng" dirty="0" smtClean="0">
                <a:solidFill>
                  <a:srgbClr val="C00000"/>
                </a:solidFill>
              </a:rPr>
              <a:t>类对象</a:t>
            </a:r>
            <a:r>
              <a:rPr lang="zh-CN" altLang="en-US" sz="2800" b="0" u="sng" dirty="0">
                <a:solidFill>
                  <a:srgbClr val="C00000"/>
                </a:solidFill>
              </a:rPr>
              <a:t>的指针</a:t>
            </a:r>
            <a:r>
              <a:rPr lang="zh-CN" altLang="en-US" sz="2800" b="0" dirty="0">
                <a:solidFill>
                  <a:srgbClr val="000000"/>
                </a:solidFill>
              </a:rPr>
              <a:t>。例如</a:t>
            </a:r>
            <a:r>
              <a:rPr lang="en-US" altLang="zh-CN" sz="2800" b="0" dirty="0">
                <a:solidFill>
                  <a:srgbClr val="000000"/>
                </a:solidFill>
              </a:rPr>
              <a:t>:</a:t>
            </a:r>
          </a:p>
          <a:p>
            <a:pPr algn="just">
              <a:buFontTx/>
              <a:buNone/>
            </a:pPr>
            <a:r>
              <a:rPr lang="en-US" altLang="zh-CN" sz="2800" b="1" dirty="0">
                <a:solidFill>
                  <a:srgbClr val="000000"/>
                </a:solidFill>
              </a:rPr>
              <a:t>                 Derived *</a:t>
            </a:r>
            <a:r>
              <a:rPr lang="en-US" altLang="zh-CN" sz="2800" b="1" dirty="0" err="1">
                <a:solidFill>
                  <a:srgbClr val="000000"/>
                </a:solidFill>
              </a:rPr>
              <a:t>dptr</a:t>
            </a:r>
            <a:r>
              <a:rPr lang="en-US" altLang="zh-CN" sz="2800" b="1" dirty="0">
                <a:solidFill>
                  <a:srgbClr val="000000"/>
                </a:solidFill>
              </a:rPr>
              <a:t>;</a:t>
            </a:r>
          </a:p>
          <a:p>
            <a:pPr>
              <a:buFontTx/>
              <a:buNone/>
            </a:pPr>
            <a:r>
              <a:rPr lang="en-US" altLang="zh-CN" sz="2800" b="1" dirty="0">
                <a:solidFill>
                  <a:srgbClr val="000000"/>
                </a:solidFill>
              </a:rPr>
              <a:t>                 Base *</a:t>
            </a:r>
            <a:r>
              <a:rPr lang="en-US" altLang="zh-CN" sz="2800" b="1" dirty="0" err="1">
                <a:solidFill>
                  <a:srgbClr val="000000"/>
                </a:solidFill>
              </a:rPr>
              <a:t>bptr</a:t>
            </a:r>
            <a:r>
              <a:rPr lang="en-US" altLang="zh-CN" sz="2800" b="1" dirty="0">
                <a:solidFill>
                  <a:srgbClr val="000000"/>
                </a:solidFill>
              </a:rPr>
              <a:t>=</a:t>
            </a:r>
            <a:r>
              <a:rPr lang="en-US" altLang="zh-CN" sz="2800" b="1" dirty="0" err="1">
                <a:solidFill>
                  <a:srgbClr val="000000"/>
                </a:solidFill>
              </a:rPr>
              <a:t>dptr</a:t>
            </a:r>
            <a:r>
              <a:rPr lang="en-US" altLang="zh-CN" sz="2800" b="1" dirty="0">
                <a:solidFill>
                  <a:srgbClr val="000000"/>
                </a:solidFill>
              </a:rPr>
              <a:t>;</a:t>
            </a:r>
            <a:r>
              <a:rPr lang="en-US" altLang="zh-CN" sz="2800" dirty="0"/>
              <a:t> </a:t>
            </a:r>
          </a:p>
        </p:txBody>
      </p:sp>
      <p:sp>
        <p:nvSpPr>
          <p:cNvPr id="3" name="Rectangle 2"/>
          <p:cNvSpPr>
            <a:spLocks noGrp="1" noChangeArrowheads="1"/>
          </p:cNvSpPr>
          <p:nvPr>
            <p:ph type="title"/>
          </p:nvPr>
        </p:nvSpPr>
        <p:spPr>
          <a:xfrm>
            <a:off x="755576" y="5373216"/>
            <a:ext cx="7772400" cy="431800"/>
          </a:xfrm>
        </p:spPr>
        <p:txBody>
          <a:bodyPr>
            <a:normAutofit fontScale="90000"/>
          </a:bodyPr>
          <a:lstStyle/>
          <a:p>
            <a:pPr algn="l"/>
            <a:r>
              <a:rPr lang="zh-CN" altLang="en-US" sz="2800" b="1" dirty="0">
                <a:solidFill>
                  <a:srgbClr val="000000"/>
                </a:solidFill>
                <a:hlinkClick r:id="rId2" action="ppaction://hlinkfile"/>
              </a:rPr>
              <a:t>例</a:t>
            </a:r>
            <a:r>
              <a:rPr lang="en-US" altLang="zh-CN" sz="2800" b="1" dirty="0">
                <a:solidFill>
                  <a:srgbClr val="000000"/>
                </a:solidFill>
                <a:hlinkClick r:id="rId2" action="ppaction://hlinkfile"/>
              </a:rPr>
              <a:t>4.19 </a:t>
            </a:r>
            <a:r>
              <a:rPr lang="zh-CN" altLang="en-US" sz="2800" b="1" dirty="0">
                <a:solidFill>
                  <a:srgbClr val="000000"/>
                </a:solidFill>
                <a:hlinkClick r:id="rId2" action="ppaction://hlinkfile"/>
              </a:rPr>
              <a:t>基类与派生类对象之间的转换</a:t>
            </a:r>
            <a:endParaRPr lang="zh-CN" altLang="en-US" sz="2800" b="1" dirty="0">
              <a:solidFill>
                <a:srgbClr val="000000"/>
              </a:solidFill>
            </a:endParaRPr>
          </a:p>
        </p:txBody>
      </p:sp>
    </p:spTree>
    <p:extLst>
      <p:ext uri="{BB962C8B-B14F-4D97-AF65-F5344CB8AC3E}">
        <p14:creationId xmlns:p14="http://schemas.microsoft.com/office/powerpoint/2010/main" val="20671044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228600" y="305073"/>
            <a:ext cx="8807896" cy="6364287"/>
          </a:xfrm>
          <a:prstGeom prst="rect">
            <a:avLst/>
          </a:prstGeom>
          <a:solidFill>
            <a:schemeClr val="accent1">
              <a:lumMod val="20000"/>
              <a:lumOff val="80000"/>
            </a:schemeClr>
          </a:solidFill>
          <a:ln>
            <a:noFill/>
          </a:ln>
          <a:effectLst/>
          <a:extLst/>
        </p:spPr>
        <p:txBody>
          <a:bodyPr/>
          <a:lstStyle>
            <a:lvl1pPr marL="457200" indent="-457200">
              <a:defRPr kumimoji="1" sz="2400">
                <a:solidFill>
                  <a:schemeClr val="tx1"/>
                </a:solidFill>
                <a:latin typeface="Times New Roman" pitchFamily="18" charset="0"/>
                <a:ea typeface="宋体" pitchFamily="2" charset="-122"/>
              </a:defRPr>
            </a:lvl1pPr>
            <a:lvl2pPr marL="1027113" indent="-455613">
              <a:defRPr kumimoji="1" sz="2400">
                <a:solidFill>
                  <a:schemeClr val="tx1"/>
                </a:solidFill>
                <a:latin typeface="Times New Roman" pitchFamily="18" charset="0"/>
                <a:ea typeface="宋体" pitchFamily="2" charset="-122"/>
              </a:defRPr>
            </a:lvl2pPr>
            <a:lvl3pPr marL="1370013" indent="-228600">
              <a:defRPr kumimoji="1" sz="2400">
                <a:solidFill>
                  <a:schemeClr val="tx1"/>
                </a:solidFill>
                <a:latin typeface="Times New Roman" pitchFamily="18" charset="0"/>
                <a:ea typeface="宋体" pitchFamily="2" charset="-122"/>
              </a:defRPr>
            </a:lvl3pPr>
            <a:lvl4pPr marL="1712913"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buClr>
                <a:srgbClr val="A50021"/>
              </a:buClr>
              <a:buSzPct val="75000"/>
              <a:buFont typeface="Wingdings" pitchFamily="2" charset="2"/>
              <a:buNone/>
            </a:pPr>
            <a:r>
              <a:rPr lang="zh-CN" altLang="en-US" sz="3200" b="1" dirty="0">
                <a:solidFill>
                  <a:srgbClr val="6600CC"/>
                </a:solidFill>
              </a:rPr>
              <a:t>说    明</a:t>
            </a:r>
            <a:r>
              <a:rPr lang="en-US" altLang="zh-CN" sz="3200" b="1" dirty="0">
                <a:solidFill>
                  <a:srgbClr val="6600CC"/>
                </a:solidFill>
              </a:rPr>
              <a:t>:</a:t>
            </a:r>
          </a:p>
          <a:p>
            <a:pPr>
              <a:spcBef>
                <a:spcPct val="20000"/>
              </a:spcBef>
              <a:buClr>
                <a:srgbClr val="A50021"/>
              </a:buClr>
              <a:buSzPct val="75000"/>
              <a:buFont typeface="Wingdings" pitchFamily="2" charset="2"/>
              <a:buNone/>
            </a:pPr>
            <a:r>
              <a:rPr lang="en-US" altLang="zh-CN" sz="3000" b="1" dirty="0">
                <a:solidFill>
                  <a:srgbClr val="000000"/>
                </a:solidFill>
              </a:rPr>
              <a:t>(1)  </a:t>
            </a:r>
            <a:r>
              <a:rPr lang="zh-CN" altLang="en-US" sz="3000" u="sng" dirty="0">
                <a:solidFill>
                  <a:srgbClr val="C00000"/>
                </a:solidFill>
                <a:latin typeface="+mn-ea"/>
                <a:ea typeface="+mn-ea"/>
              </a:rPr>
              <a:t>声明为指向基类对象的指针可以指向它的</a:t>
            </a:r>
            <a:r>
              <a:rPr lang="zh-CN" altLang="en-US" sz="3000" u="sng" dirty="0" smtClean="0">
                <a:solidFill>
                  <a:srgbClr val="C00000"/>
                </a:solidFill>
                <a:latin typeface="+mn-ea"/>
                <a:ea typeface="+mn-ea"/>
              </a:rPr>
              <a:t>公有</a:t>
            </a:r>
            <a:r>
              <a:rPr lang="zh-CN" altLang="en-US" sz="3000" u="sng" dirty="0">
                <a:solidFill>
                  <a:srgbClr val="C00000"/>
                </a:solidFill>
                <a:latin typeface="+mn-ea"/>
                <a:ea typeface="+mn-ea"/>
              </a:rPr>
              <a:t>派生对象</a:t>
            </a:r>
            <a:r>
              <a:rPr lang="en-US" altLang="zh-CN" sz="3000" u="sng" dirty="0">
                <a:solidFill>
                  <a:srgbClr val="C00000"/>
                </a:solidFill>
                <a:latin typeface="+mn-ea"/>
                <a:ea typeface="+mn-ea"/>
              </a:rPr>
              <a:t>, </a:t>
            </a:r>
            <a:r>
              <a:rPr lang="zh-CN" altLang="en-US" sz="3000" u="sng" dirty="0">
                <a:solidFill>
                  <a:srgbClr val="C00000"/>
                </a:solidFill>
                <a:latin typeface="+mn-ea"/>
                <a:ea typeface="+mn-ea"/>
              </a:rPr>
              <a:t>但不允许指向私有派生的</a:t>
            </a:r>
            <a:r>
              <a:rPr lang="zh-CN" altLang="en-US" sz="3000" u="sng" dirty="0" smtClean="0">
                <a:solidFill>
                  <a:srgbClr val="C00000"/>
                </a:solidFill>
                <a:latin typeface="+mn-ea"/>
                <a:ea typeface="+mn-ea"/>
              </a:rPr>
              <a:t>对象。</a:t>
            </a:r>
            <a:endParaRPr lang="en-US" altLang="zh-CN" sz="3000" dirty="0">
              <a:solidFill>
                <a:srgbClr val="C00000"/>
              </a:solidFill>
              <a:latin typeface="+mn-ea"/>
              <a:ea typeface="+mn-ea"/>
            </a:endParaRPr>
          </a:p>
          <a:p>
            <a:pPr>
              <a:spcBef>
                <a:spcPct val="20000"/>
              </a:spcBef>
              <a:buClr>
                <a:srgbClr val="A50021"/>
              </a:buClr>
              <a:buSzPct val="75000"/>
              <a:buFont typeface="Wingdings" pitchFamily="2" charset="2"/>
              <a:buNone/>
            </a:pPr>
            <a:r>
              <a:rPr lang="en-US" altLang="zh-CN" b="1" dirty="0">
                <a:solidFill>
                  <a:srgbClr val="000000"/>
                </a:solidFill>
              </a:rPr>
              <a:t>              </a:t>
            </a:r>
            <a:r>
              <a:rPr lang="en-US" altLang="zh-CN" sz="2600" b="1" dirty="0">
                <a:solidFill>
                  <a:srgbClr val="0000FF"/>
                </a:solidFill>
              </a:rPr>
              <a:t>class base {</a:t>
            </a:r>
          </a:p>
          <a:p>
            <a:pPr>
              <a:spcBef>
                <a:spcPct val="20000"/>
              </a:spcBef>
              <a:buClr>
                <a:srgbClr val="A50021"/>
              </a:buClr>
              <a:buSzPct val="75000"/>
              <a:buFont typeface="Wingdings" pitchFamily="2" charset="2"/>
              <a:buNone/>
            </a:pPr>
            <a:r>
              <a:rPr lang="en-US" altLang="zh-CN" sz="2600" b="1" dirty="0">
                <a:solidFill>
                  <a:srgbClr val="000000"/>
                </a:solidFill>
              </a:rPr>
              <a:t>                     // ......   };</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a:solidFill>
                  <a:srgbClr val="0000FF"/>
                </a:solidFill>
              </a:rPr>
              <a:t>class derive: </a:t>
            </a:r>
            <a:r>
              <a:rPr lang="en-US" altLang="zh-CN" sz="2600" b="1" dirty="0">
                <a:solidFill>
                  <a:srgbClr val="CC0000"/>
                </a:solidFill>
              </a:rPr>
              <a:t>private</a:t>
            </a:r>
            <a:r>
              <a:rPr lang="en-US" altLang="zh-CN" sz="2600" b="1" dirty="0">
                <a:solidFill>
                  <a:srgbClr val="0000FF"/>
                </a:solidFill>
              </a:rPr>
              <a:t> base {</a:t>
            </a:r>
          </a:p>
          <a:p>
            <a:pPr>
              <a:spcBef>
                <a:spcPct val="20000"/>
              </a:spcBef>
              <a:buClr>
                <a:srgbClr val="A50021"/>
              </a:buClr>
              <a:buSzPct val="75000"/>
              <a:buFont typeface="Wingdings" pitchFamily="2" charset="2"/>
              <a:buNone/>
            </a:pPr>
            <a:r>
              <a:rPr lang="en-US" altLang="zh-CN" sz="2600" b="1" dirty="0">
                <a:solidFill>
                  <a:srgbClr val="000000"/>
                </a:solidFill>
              </a:rPr>
              <a:t>                    // ......   };</a:t>
            </a:r>
          </a:p>
          <a:p>
            <a:pPr>
              <a:spcBef>
                <a:spcPct val="20000"/>
              </a:spcBef>
              <a:buClr>
                <a:srgbClr val="A50021"/>
              </a:buClr>
              <a:buSzPct val="75000"/>
              <a:buFont typeface="Wingdings" pitchFamily="2" charset="2"/>
              <a:buNone/>
            </a:pPr>
            <a:r>
              <a:rPr lang="en-US" altLang="zh-CN" sz="2600" b="1" dirty="0">
                <a:solidFill>
                  <a:srgbClr val="000000"/>
                </a:solidFill>
              </a:rPr>
              <a:t>              void main()  {</a:t>
            </a:r>
          </a:p>
          <a:p>
            <a:pPr>
              <a:spcBef>
                <a:spcPct val="20000"/>
              </a:spcBef>
              <a:buClr>
                <a:srgbClr val="A50021"/>
              </a:buClr>
              <a:buSzPct val="75000"/>
              <a:buFont typeface="Wingdings" pitchFamily="2" charset="2"/>
              <a:buNone/>
            </a:pPr>
            <a:r>
              <a:rPr lang="en-US" altLang="zh-CN" sz="2600" b="1" dirty="0">
                <a:solidFill>
                  <a:srgbClr val="000000"/>
                </a:solidFill>
              </a:rPr>
              <a:t>                   base  op1, *</a:t>
            </a:r>
            <a:r>
              <a:rPr lang="en-US" altLang="zh-CN" sz="2600" b="1" dirty="0" err="1">
                <a:solidFill>
                  <a:srgbClr val="000000"/>
                </a:solidFill>
              </a:rPr>
              <a:t>ptr</a:t>
            </a:r>
            <a:r>
              <a:rPr lang="en-US" altLang="zh-CN" sz="2600" b="1" dirty="0">
                <a:solidFill>
                  <a:srgbClr val="000000"/>
                </a:solidFill>
              </a:rPr>
              <a:t>;</a:t>
            </a:r>
          </a:p>
          <a:p>
            <a:pPr>
              <a:spcBef>
                <a:spcPct val="20000"/>
              </a:spcBef>
              <a:buClr>
                <a:srgbClr val="A50021"/>
              </a:buClr>
              <a:buSzPct val="75000"/>
              <a:buFont typeface="Wingdings" pitchFamily="2" charset="2"/>
              <a:buNone/>
            </a:pPr>
            <a:r>
              <a:rPr lang="en-US" altLang="zh-CN" sz="2600" b="1" dirty="0">
                <a:solidFill>
                  <a:srgbClr val="000000"/>
                </a:solidFill>
              </a:rPr>
              <a:t>                   derive  op2;</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err="1">
                <a:solidFill>
                  <a:srgbClr val="000000"/>
                </a:solidFill>
              </a:rPr>
              <a:t>ptr</a:t>
            </a:r>
            <a:r>
              <a:rPr lang="en-US" altLang="zh-CN" sz="2600" b="1" dirty="0">
                <a:solidFill>
                  <a:srgbClr val="000000"/>
                </a:solidFill>
              </a:rPr>
              <a:t>=&amp;op1;</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err="1">
                <a:solidFill>
                  <a:srgbClr val="CC0000"/>
                </a:solidFill>
              </a:rPr>
              <a:t>ptr</a:t>
            </a:r>
            <a:r>
              <a:rPr lang="en-US" altLang="zh-CN" sz="2600" b="1" dirty="0">
                <a:solidFill>
                  <a:srgbClr val="CC0000"/>
                </a:solidFill>
              </a:rPr>
              <a:t>=&amp;op2</a:t>
            </a:r>
            <a:r>
              <a:rPr lang="en-US" altLang="zh-CN" sz="2600" b="1" dirty="0">
                <a:solidFill>
                  <a:srgbClr val="000000"/>
                </a:solidFill>
              </a:rPr>
              <a:t>; //</a:t>
            </a:r>
            <a:r>
              <a:rPr lang="zh-CN" altLang="en-US" sz="2600" b="1" dirty="0">
                <a:solidFill>
                  <a:srgbClr val="000000"/>
                </a:solidFill>
              </a:rPr>
              <a:t>对吗？</a:t>
            </a:r>
          </a:p>
          <a:p>
            <a:pPr>
              <a:spcBef>
                <a:spcPct val="20000"/>
              </a:spcBef>
              <a:buClr>
                <a:srgbClr val="A50021"/>
              </a:buClr>
              <a:buSzPct val="75000"/>
              <a:buFont typeface="Wingdings" pitchFamily="2" charset="2"/>
              <a:buNone/>
            </a:pPr>
            <a:r>
              <a:rPr lang="zh-CN" altLang="en-US" sz="2600" b="1" dirty="0">
                <a:solidFill>
                  <a:srgbClr val="000000"/>
                </a:solidFill>
              </a:rPr>
              <a:t>           </a:t>
            </a:r>
            <a:r>
              <a:rPr lang="zh-CN" altLang="en-US" sz="2600" b="1" dirty="0" smtClean="0">
                <a:solidFill>
                  <a:srgbClr val="000000"/>
                </a:solidFill>
              </a:rPr>
              <a:t>         </a:t>
            </a:r>
            <a:r>
              <a:rPr lang="en-US" altLang="zh-CN" sz="2600" b="1" dirty="0">
                <a:solidFill>
                  <a:srgbClr val="000000"/>
                </a:solidFill>
              </a:rPr>
              <a:t>// ... ...   }</a:t>
            </a:r>
            <a:endParaRPr lang="en-US" altLang="zh-CN" sz="2600" b="1" dirty="0"/>
          </a:p>
        </p:txBody>
      </p:sp>
    </p:spTree>
    <p:extLst>
      <p:ext uri="{BB962C8B-B14F-4D97-AF65-F5344CB8AC3E}">
        <p14:creationId xmlns:p14="http://schemas.microsoft.com/office/powerpoint/2010/main" val="139396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79388" y="404812"/>
            <a:ext cx="8686800" cy="6453187"/>
          </a:xfrm>
          <a:prstGeom prst="rect">
            <a:avLst/>
          </a:prstGeom>
          <a:solidFill>
            <a:schemeClr val="accent1">
              <a:lumMod val="20000"/>
              <a:lumOff val="80000"/>
            </a:schemeClr>
          </a:solidFill>
          <a:ln>
            <a:noFill/>
          </a:ln>
          <a:effectLst/>
          <a:extLst/>
        </p:spPr>
        <p:txBody>
          <a:bodyPr/>
          <a:lstStyle>
            <a:lvl1pPr marL="457200" indent="-457200">
              <a:defRPr kumimoji="1" sz="2400">
                <a:solidFill>
                  <a:schemeClr val="tx1"/>
                </a:solidFill>
                <a:latin typeface="Times New Roman" pitchFamily="18" charset="0"/>
                <a:ea typeface="宋体" pitchFamily="2" charset="-122"/>
              </a:defRPr>
            </a:lvl1pPr>
            <a:lvl2pPr marL="1027113" indent="-455613">
              <a:defRPr kumimoji="1" sz="2400">
                <a:solidFill>
                  <a:schemeClr val="tx1"/>
                </a:solidFill>
                <a:latin typeface="Times New Roman" pitchFamily="18" charset="0"/>
                <a:ea typeface="宋体" pitchFamily="2" charset="-122"/>
              </a:defRPr>
            </a:lvl2pPr>
            <a:lvl3pPr marL="1370013" indent="-228600">
              <a:defRPr kumimoji="1" sz="2400">
                <a:solidFill>
                  <a:schemeClr val="tx1"/>
                </a:solidFill>
                <a:latin typeface="Times New Roman" pitchFamily="18" charset="0"/>
                <a:ea typeface="宋体" pitchFamily="2" charset="-122"/>
              </a:defRPr>
            </a:lvl3pPr>
            <a:lvl4pPr marL="1712913"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50000"/>
              </a:lnSpc>
              <a:spcBef>
                <a:spcPct val="20000"/>
              </a:spcBef>
              <a:buClr>
                <a:srgbClr val="A50021"/>
              </a:buClr>
              <a:buSzPct val="75000"/>
              <a:buFont typeface="Wingdings" pitchFamily="2" charset="2"/>
              <a:buNone/>
            </a:pPr>
            <a:r>
              <a:rPr lang="en-US" altLang="zh-CN" sz="2800" b="1" dirty="0">
                <a:solidFill>
                  <a:srgbClr val="000000"/>
                </a:solidFill>
              </a:rPr>
              <a:t>(2</a:t>
            </a:r>
            <a:r>
              <a:rPr lang="en-US" altLang="zh-CN" sz="2800" b="1" dirty="0" smtClean="0">
                <a:solidFill>
                  <a:srgbClr val="C00000"/>
                </a:solidFill>
                <a:latin typeface="+mn-ea"/>
                <a:ea typeface="+mn-ea"/>
              </a:rPr>
              <a:t>)</a:t>
            </a:r>
            <a:r>
              <a:rPr lang="zh-CN" altLang="en-US" sz="2800" u="sng" dirty="0" smtClean="0">
                <a:solidFill>
                  <a:srgbClr val="C00000"/>
                </a:solidFill>
                <a:latin typeface="+mn-ea"/>
                <a:ea typeface="+mn-ea"/>
              </a:rPr>
              <a:t>允许</a:t>
            </a:r>
            <a:r>
              <a:rPr lang="zh-CN" altLang="en-US" sz="2800" u="sng" dirty="0">
                <a:solidFill>
                  <a:srgbClr val="C00000"/>
                </a:solidFill>
                <a:latin typeface="+mn-ea"/>
                <a:ea typeface="+mn-ea"/>
              </a:rPr>
              <a:t>将一个声明为指向基类的指针指向其公有派生类的对象</a:t>
            </a:r>
            <a:r>
              <a:rPr lang="en-US" altLang="zh-CN" sz="2800" u="sng" dirty="0">
                <a:solidFill>
                  <a:srgbClr val="C00000"/>
                </a:solidFill>
                <a:latin typeface="+mn-ea"/>
                <a:ea typeface="+mn-ea"/>
              </a:rPr>
              <a:t>, </a:t>
            </a:r>
            <a:r>
              <a:rPr lang="zh-CN" altLang="en-US" sz="2800" u="sng" dirty="0">
                <a:solidFill>
                  <a:srgbClr val="C00000"/>
                </a:solidFill>
                <a:latin typeface="+mn-ea"/>
                <a:ea typeface="+mn-ea"/>
              </a:rPr>
              <a:t>但不能将一个声明为指向派生类对象的指针指向其基类的一个</a:t>
            </a:r>
            <a:r>
              <a:rPr lang="zh-CN" altLang="en-US" sz="2800" u="sng" dirty="0" smtClean="0">
                <a:solidFill>
                  <a:srgbClr val="C00000"/>
                </a:solidFill>
                <a:latin typeface="+mn-ea"/>
                <a:ea typeface="+mn-ea"/>
              </a:rPr>
              <a:t>对象。</a:t>
            </a:r>
            <a:endParaRPr lang="en-US" altLang="zh-CN" sz="2800" u="sng" dirty="0" smtClean="0">
              <a:solidFill>
                <a:srgbClr val="C00000"/>
              </a:solidFill>
              <a:latin typeface="+mn-ea"/>
              <a:ea typeface="+mn-ea"/>
            </a:endParaRPr>
          </a:p>
          <a:p>
            <a:pPr>
              <a:lnSpc>
                <a:spcPct val="150000"/>
              </a:lnSpc>
              <a:spcBef>
                <a:spcPct val="20000"/>
              </a:spcBef>
              <a:buClr>
                <a:srgbClr val="A50021"/>
              </a:buClr>
              <a:buSzPct val="75000"/>
              <a:buFont typeface="Wingdings" pitchFamily="2" charset="2"/>
              <a:buNone/>
            </a:pPr>
            <a:r>
              <a:rPr lang="en-US" altLang="zh-CN" b="1" dirty="0" smtClean="0">
                <a:solidFill>
                  <a:srgbClr val="000000"/>
                </a:solidFill>
              </a:rPr>
              <a:t>         </a:t>
            </a:r>
            <a:r>
              <a:rPr lang="en-US" altLang="zh-CN" sz="2600" b="1" dirty="0">
                <a:solidFill>
                  <a:srgbClr val="6600CC"/>
                </a:solidFill>
              </a:rPr>
              <a:t>class base</a:t>
            </a:r>
            <a:r>
              <a:rPr lang="en-US" altLang="zh-CN" sz="2600" b="1" dirty="0">
                <a:solidFill>
                  <a:srgbClr val="000000"/>
                </a:solidFill>
              </a:rPr>
              <a:t> {   // ......   };</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a:solidFill>
                  <a:srgbClr val="6600CC"/>
                </a:solidFill>
              </a:rPr>
              <a:t>class derive: public base</a:t>
            </a:r>
            <a:r>
              <a:rPr lang="en-US" altLang="zh-CN" sz="2600" b="1" dirty="0">
                <a:solidFill>
                  <a:srgbClr val="000000"/>
                </a:solidFill>
              </a:rPr>
              <a:t> {</a:t>
            </a:r>
          </a:p>
          <a:p>
            <a:pPr>
              <a:spcBef>
                <a:spcPct val="20000"/>
              </a:spcBef>
              <a:buClr>
                <a:srgbClr val="A50021"/>
              </a:buClr>
              <a:buSzPct val="75000"/>
              <a:buFont typeface="Wingdings" pitchFamily="2" charset="2"/>
              <a:buNone/>
            </a:pPr>
            <a:r>
              <a:rPr lang="en-US" altLang="zh-CN" sz="2600" b="1" dirty="0">
                <a:solidFill>
                  <a:srgbClr val="000000"/>
                </a:solidFill>
              </a:rPr>
              <a:t>                      // ......   };</a:t>
            </a:r>
          </a:p>
          <a:p>
            <a:pPr>
              <a:spcBef>
                <a:spcPct val="20000"/>
              </a:spcBef>
              <a:buClr>
                <a:srgbClr val="A50021"/>
              </a:buClr>
              <a:buSzPct val="75000"/>
              <a:buFont typeface="Wingdings" pitchFamily="2" charset="2"/>
              <a:buNone/>
            </a:pPr>
            <a:r>
              <a:rPr lang="en-US" altLang="zh-CN" sz="2600" b="1" dirty="0">
                <a:solidFill>
                  <a:srgbClr val="000000"/>
                </a:solidFill>
              </a:rPr>
              <a:t>         void main()  {</a:t>
            </a:r>
          </a:p>
          <a:p>
            <a:pPr>
              <a:spcBef>
                <a:spcPct val="20000"/>
              </a:spcBef>
              <a:buClr>
                <a:srgbClr val="A50021"/>
              </a:buClr>
              <a:buSzPct val="75000"/>
              <a:buFont typeface="Wingdings" pitchFamily="2" charset="2"/>
              <a:buNone/>
            </a:pPr>
            <a:r>
              <a:rPr lang="en-US" altLang="zh-CN" sz="2600" b="1" dirty="0">
                <a:solidFill>
                  <a:srgbClr val="000000"/>
                </a:solidFill>
              </a:rPr>
              <a:t>                base  obj1;</a:t>
            </a:r>
          </a:p>
          <a:p>
            <a:pPr>
              <a:spcBef>
                <a:spcPct val="20000"/>
              </a:spcBef>
              <a:buClr>
                <a:srgbClr val="A50021"/>
              </a:buClr>
              <a:buSzPct val="75000"/>
              <a:buFont typeface="Wingdings" pitchFamily="2" charset="2"/>
              <a:buNone/>
            </a:pPr>
            <a:r>
              <a:rPr lang="en-US" altLang="zh-CN" sz="2600" b="1" dirty="0">
                <a:solidFill>
                  <a:srgbClr val="000000"/>
                </a:solidFill>
              </a:rPr>
              <a:t>                derive  obj2, *</a:t>
            </a:r>
            <a:r>
              <a:rPr lang="en-US" altLang="zh-CN" sz="2600" b="1" dirty="0" err="1">
                <a:solidFill>
                  <a:srgbClr val="000000"/>
                </a:solidFill>
              </a:rPr>
              <a:t>ptr</a:t>
            </a:r>
            <a:r>
              <a:rPr lang="en-US" altLang="zh-CN" sz="2600" b="1" dirty="0">
                <a:solidFill>
                  <a:srgbClr val="000000"/>
                </a:solidFill>
              </a:rPr>
              <a:t>;</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err="1">
                <a:solidFill>
                  <a:srgbClr val="000000"/>
                </a:solidFill>
              </a:rPr>
              <a:t>ptr</a:t>
            </a:r>
            <a:r>
              <a:rPr lang="en-US" altLang="zh-CN" sz="2600" b="1" dirty="0">
                <a:solidFill>
                  <a:srgbClr val="000000"/>
                </a:solidFill>
              </a:rPr>
              <a:t>=&amp;obj2;</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err="1">
                <a:solidFill>
                  <a:srgbClr val="CC0000"/>
                </a:solidFill>
              </a:rPr>
              <a:t>ptr</a:t>
            </a:r>
            <a:r>
              <a:rPr lang="en-US" altLang="zh-CN" sz="2600" b="1" dirty="0">
                <a:solidFill>
                  <a:srgbClr val="CC0000"/>
                </a:solidFill>
              </a:rPr>
              <a:t>=&amp;obj1</a:t>
            </a:r>
            <a:r>
              <a:rPr lang="en-US" altLang="zh-CN" sz="2600" b="1" dirty="0">
                <a:solidFill>
                  <a:srgbClr val="000000"/>
                </a:solidFill>
              </a:rPr>
              <a:t>;//</a:t>
            </a:r>
            <a:r>
              <a:rPr lang="zh-CN" altLang="en-US" sz="2600" b="1" dirty="0">
                <a:solidFill>
                  <a:srgbClr val="000000"/>
                </a:solidFill>
              </a:rPr>
              <a:t>对吗？</a:t>
            </a:r>
          </a:p>
          <a:p>
            <a:pPr>
              <a:spcBef>
                <a:spcPct val="20000"/>
              </a:spcBef>
              <a:buClr>
                <a:srgbClr val="A50021"/>
              </a:buClr>
              <a:buSzPct val="75000"/>
              <a:buFont typeface="Wingdings" pitchFamily="2" charset="2"/>
              <a:buNone/>
            </a:pPr>
            <a:r>
              <a:rPr lang="zh-CN" altLang="en-US" sz="2600" b="1" dirty="0">
                <a:solidFill>
                  <a:srgbClr val="000000"/>
                </a:solidFill>
              </a:rPr>
              <a:t>                  </a:t>
            </a:r>
            <a:r>
              <a:rPr lang="en-US" altLang="zh-CN" sz="2600" b="1" dirty="0">
                <a:solidFill>
                  <a:srgbClr val="000000"/>
                </a:solidFill>
              </a:rPr>
              <a:t>// ... ...   }</a:t>
            </a:r>
          </a:p>
        </p:txBody>
      </p:sp>
      <p:sp>
        <p:nvSpPr>
          <p:cNvPr id="100355" name="Text Box 3"/>
          <p:cNvSpPr txBox="1">
            <a:spLocks noChangeArrowheads="1"/>
          </p:cNvSpPr>
          <p:nvPr/>
        </p:nvSpPr>
        <p:spPr bwMode="auto">
          <a:xfrm>
            <a:off x="5052234" y="2492896"/>
            <a:ext cx="3813953" cy="4221087"/>
          </a:xfrm>
          <a:prstGeom prst="rect">
            <a:avLst/>
          </a:prstGeom>
          <a:solidFill>
            <a:schemeClr val="accent2">
              <a:lumMod val="20000"/>
              <a:lumOff val="80000"/>
            </a:schemeClr>
          </a:solidFill>
          <a:ln w="9525">
            <a:solidFill>
              <a:schemeClr val="tx1"/>
            </a:solidFill>
            <a:miter lim="800000"/>
            <a:headEnd/>
            <a:tailEnd/>
          </a:ln>
          <a:effectLst/>
          <a:extLst/>
        </p:spPr>
        <p:txBody>
          <a:bodyPr wrap="square">
            <a:spAutoFit/>
          </a:bodyPr>
          <a:lstStyle/>
          <a:p>
            <a:pPr marL="457200" indent="-457200" algn="just">
              <a:lnSpc>
                <a:spcPct val="150000"/>
              </a:lnSpc>
              <a:spcBef>
                <a:spcPct val="20000"/>
              </a:spcBef>
              <a:buClr>
                <a:srgbClr val="A50021"/>
              </a:buClr>
              <a:buSzPct val="75000"/>
              <a:buFont typeface="Wingdings" panose="05000000000000000000" pitchFamily="2" charset="2"/>
              <a:buChar char="u"/>
            </a:pPr>
            <a:r>
              <a:rPr lang="zh-CN" altLang="en-US" sz="2800" u="sng" dirty="0" smtClean="0">
                <a:solidFill>
                  <a:srgbClr val="C00000"/>
                </a:solidFill>
              </a:rPr>
              <a:t>可以</a:t>
            </a:r>
            <a:r>
              <a:rPr lang="zh-CN" altLang="en-US" sz="2800" u="sng" dirty="0">
                <a:solidFill>
                  <a:srgbClr val="C00000"/>
                </a:solidFill>
              </a:rPr>
              <a:t>把指向派生类对象的指针赋值给指向基类对象的指针</a:t>
            </a:r>
            <a:r>
              <a:rPr lang="zh-CN" altLang="en-US" sz="2800" dirty="0" smtClean="0">
                <a:solidFill>
                  <a:srgbClr val="C00000"/>
                </a:solidFill>
              </a:rPr>
              <a:t>。</a:t>
            </a:r>
            <a:r>
              <a:rPr lang="zh-CN" altLang="en-US" sz="2800" b="1" dirty="0" smtClean="0">
                <a:solidFill>
                  <a:srgbClr val="000000"/>
                </a:solidFill>
              </a:rPr>
              <a:t>例如</a:t>
            </a:r>
            <a:r>
              <a:rPr lang="en-US" altLang="zh-CN" sz="2800" b="1" dirty="0">
                <a:solidFill>
                  <a:srgbClr val="000000"/>
                </a:solidFill>
              </a:rPr>
              <a:t>:</a:t>
            </a:r>
          </a:p>
          <a:p>
            <a:pPr algn="just">
              <a:spcBef>
                <a:spcPct val="20000"/>
              </a:spcBef>
              <a:buClr>
                <a:srgbClr val="A50021"/>
              </a:buClr>
              <a:buSzPct val="75000"/>
              <a:buFont typeface="Wingdings" pitchFamily="2" charset="2"/>
              <a:buNone/>
            </a:pPr>
            <a:r>
              <a:rPr lang="en-US" altLang="zh-CN" sz="2800" b="1" dirty="0" smtClean="0">
                <a:solidFill>
                  <a:srgbClr val="000000"/>
                </a:solidFill>
              </a:rPr>
              <a:t>       Derived </a:t>
            </a:r>
            <a:r>
              <a:rPr lang="en-US" altLang="zh-CN" sz="2800" b="1" dirty="0">
                <a:solidFill>
                  <a:srgbClr val="000000"/>
                </a:solidFill>
              </a:rPr>
              <a:t>*</a:t>
            </a:r>
            <a:r>
              <a:rPr lang="en-US" altLang="zh-CN" sz="2800" b="1" dirty="0" err="1">
                <a:solidFill>
                  <a:srgbClr val="000000"/>
                </a:solidFill>
              </a:rPr>
              <a:t>dptr</a:t>
            </a:r>
            <a:r>
              <a:rPr lang="en-US" altLang="zh-CN" sz="2800" b="1" dirty="0">
                <a:solidFill>
                  <a:srgbClr val="000000"/>
                </a:solidFill>
              </a:rPr>
              <a:t>;</a:t>
            </a:r>
          </a:p>
          <a:p>
            <a:pPr>
              <a:spcBef>
                <a:spcPct val="20000"/>
              </a:spcBef>
              <a:buClr>
                <a:srgbClr val="A50021"/>
              </a:buClr>
              <a:buSzPct val="75000"/>
              <a:buFont typeface="Wingdings" pitchFamily="2" charset="2"/>
              <a:buNone/>
            </a:pPr>
            <a:r>
              <a:rPr lang="en-US" altLang="zh-CN" sz="2800" b="1" dirty="0" smtClean="0">
                <a:solidFill>
                  <a:srgbClr val="000000"/>
                </a:solidFill>
              </a:rPr>
              <a:t>       Base      </a:t>
            </a:r>
          </a:p>
          <a:p>
            <a:pPr>
              <a:spcBef>
                <a:spcPct val="20000"/>
              </a:spcBef>
              <a:buClr>
                <a:srgbClr val="A50021"/>
              </a:buClr>
              <a:buSzPct val="75000"/>
              <a:buFont typeface="Wingdings" pitchFamily="2" charset="2"/>
              <a:buNone/>
            </a:pPr>
            <a:r>
              <a:rPr lang="en-US" altLang="zh-CN" sz="2800" b="1" dirty="0">
                <a:solidFill>
                  <a:srgbClr val="000000"/>
                </a:solidFill>
              </a:rPr>
              <a:t> </a:t>
            </a:r>
            <a:r>
              <a:rPr lang="en-US" altLang="zh-CN" sz="2800" b="1" dirty="0" smtClean="0">
                <a:solidFill>
                  <a:srgbClr val="000000"/>
                </a:solidFill>
              </a:rPr>
              <a:t>      *</a:t>
            </a:r>
            <a:r>
              <a:rPr lang="en-US" altLang="zh-CN" sz="2800" b="1" dirty="0" err="1">
                <a:solidFill>
                  <a:srgbClr val="000000"/>
                </a:solidFill>
              </a:rPr>
              <a:t>bptr</a:t>
            </a:r>
            <a:r>
              <a:rPr lang="en-US" altLang="zh-CN" sz="2800" b="1" dirty="0">
                <a:solidFill>
                  <a:srgbClr val="000000"/>
                </a:solidFill>
              </a:rPr>
              <a:t>=</a:t>
            </a:r>
            <a:r>
              <a:rPr lang="en-US" altLang="zh-CN" sz="2800" b="1" dirty="0" err="1">
                <a:solidFill>
                  <a:srgbClr val="000000"/>
                </a:solidFill>
              </a:rPr>
              <a:t>dptr</a:t>
            </a:r>
            <a:r>
              <a:rPr lang="en-US" altLang="zh-CN" sz="2800" b="1" dirty="0">
                <a:solidFill>
                  <a:srgbClr val="000000"/>
                </a:solidFill>
              </a:rPr>
              <a:t>;</a:t>
            </a:r>
            <a:r>
              <a:rPr lang="en-US" altLang="zh-CN" sz="2800" b="1" dirty="0"/>
              <a:t> </a:t>
            </a:r>
          </a:p>
        </p:txBody>
      </p:sp>
    </p:spTree>
    <p:extLst>
      <p:ext uri="{BB962C8B-B14F-4D97-AF65-F5344CB8AC3E}">
        <p14:creationId xmlns:p14="http://schemas.microsoft.com/office/powerpoint/2010/main" val="1967840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blinds(horizontal)">
                                      <p:cBhvr>
                                        <p:cTn id="7" dur="500"/>
                                        <p:tgtEl>
                                          <p:spTgt spid="100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ChangeArrowheads="1"/>
          </p:cNvSpPr>
          <p:nvPr/>
        </p:nvSpPr>
        <p:spPr bwMode="auto">
          <a:xfrm>
            <a:off x="228600" y="333375"/>
            <a:ext cx="8686800" cy="6524625"/>
          </a:xfrm>
          <a:prstGeom prst="rect">
            <a:avLst/>
          </a:prstGeom>
          <a:solidFill>
            <a:schemeClr val="tx2">
              <a:lumMod val="20000"/>
              <a:lumOff val="80000"/>
            </a:schemeClr>
          </a:solidFill>
          <a:ln>
            <a:noFill/>
          </a:ln>
          <a:effectLst/>
          <a:extLst/>
        </p:spPr>
        <p:txBody>
          <a:bodyPr/>
          <a:lstStyle>
            <a:lvl1pPr marL="457200" indent="-457200">
              <a:defRPr kumimoji="1" sz="2400">
                <a:solidFill>
                  <a:schemeClr val="tx1"/>
                </a:solidFill>
                <a:latin typeface="Times New Roman" pitchFamily="18" charset="0"/>
                <a:ea typeface="宋体" pitchFamily="2" charset="-122"/>
              </a:defRPr>
            </a:lvl1pPr>
            <a:lvl2pPr marL="1027113" indent="-455613">
              <a:defRPr kumimoji="1" sz="2400">
                <a:solidFill>
                  <a:schemeClr val="tx1"/>
                </a:solidFill>
                <a:latin typeface="Times New Roman" pitchFamily="18" charset="0"/>
                <a:ea typeface="宋体" pitchFamily="2" charset="-122"/>
              </a:defRPr>
            </a:lvl2pPr>
            <a:lvl3pPr marL="1370013" indent="-228600">
              <a:defRPr kumimoji="1" sz="2400">
                <a:solidFill>
                  <a:schemeClr val="tx1"/>
                </a:solidFill>
                <a:latin typeface="Times New Roman" pitchFamily="18" charset="0"/>
                <a:ea typeface="宋体" pitchFamily="2" charset="-122"/>
              </a:defRPr>
            </a:lvl3pPr>
            <a:lvl4pPr marL="1712913"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10000"/>
              </a:lnSpc>
              <a:spcBef>
                <a:spcPct val="20000"/>
              </a:spcBef>
              <a:buClr>
                <a:srgbClr val="A50021"/>
              </a:buClr>
              <a:buSzPct val="75000"/>
              <a:buFont typeface="Wingdings" pitchFamily="2" charset="2"/>
              <a:buNone/>
            </a:pPr>
            <a:r>
              <a:rPr lang="en-US" altLang="zh-CN" sz="2800" b="1" dirty="0">
                <a:solidFill>
                  <a:srgbClr val="000000"/>
                </a:solidFill>
              </a:rPr>
              <a:t>(3)  </a:t>
            </a:r>
            <a:r>
              <a:rPr lang="zh-CN" altLang="en-US" sz="2800" u="sng" dirty="0">
                <a:solidFill>
                  <a:srgbClr val="000000"/>
                </a:solidFill>
              </a:rPr>
              <a:t>声明为指向基类对象的指针</a:t>
            </a:r>
            <a:r>
              <a:rPr lang="en-US" altLang="zh-CN" sz="2800" u="sng" dirty="0">
                <a:solidFill>
                  <a:srgbClr val="000000"/>
                </a:solidFill>
              </a:rPr>
              <a:t>, </a:t>
            </a:r>
            <a:r>
              <a:rPr lang="zh-CN" altLang="en-US" sz="2800" u="sng" dirty="0">
                <a:solidFill>
                  <a:srgbClr val="000000"/>
                </a:solidFill>
              </a:rPr>
              <a:t>当指向公有派生类对象时</a:t>
            </a:r>
            <a:r>
              <a:rPr lang="en-US" altLang="zh-CN" sz="2800" u="sng" dirty="0">
                <a:solidFill>
                  <a:srgbClr val="000000"/>
                </a:solidFill>
              </a:rPr>
              <a:t>, </a:t>
            </a:r>
            <a:r>
              <a:rPr lang="zh-CN" altLang="en-US" sz="2800" u="sng" dirty="0">
                <a:solidFill>
                  <a:srgbClr val="000000"/>
                </a:solidFill>
              </a:rPr>
              <a:t>只能用它来直接访问派生类中从基类继承来的成员</a:t>
            </a:r>
            <a:r>
              <a:rPr lang="en-US" altLang="zh-CN" sz="2800" u="sng" dirty="0">
                <a:solidFill>
                  <a:srgbClr val="000000"/>
                </a:solidFill>
              </a:rPr>
              <a:t>, </a:t>
            </a:r>
            <a:r>
              <a:rPr lang="zh-CN" altLang="en-US" sz="2800" u="sng" dirty="0">
                <a:solidFill>
                  <a:srgbClr val="000000"/>
                </a:solidFill>
              </a:rPr>
              <a:t>而不能直接访问公有派生类中定义的</a:t>
            </a:r>
            <a:r>
              <a:rPr lang="zh-CN" altLang="en-US" sz="2800" u="sng" dirty="0" smtClean="0">
                <a:solidFill>
                  <a:srgbClr val="000000"/>
                </a:solidFill>
              </a:rPr>
              <a:t>成员</a:t>
            </a:r>
            <a:r>
              <a:rPr lang="zh-CN" altLang="en-US" sz="2800" dirty="0">
                <a:solidFill>
                  <a:srgbClr val="000000"/>
                </a:solidFill>
              </a:rPr>
              <a:t>。</a:t>
            </a:r>
            <a:endParaRPr lang="en-US" altLang="zh-CN" sz="2800" dirty="0">
              <a:solidFill>
                <a:srgbClr val="000000"/>
              </a:solidFill>
            </a:endParaRPr>
          </a:p>
          <a:p>
            <a:pPr>
              <a:spcBef>
                <a:spcPct val="20000"/>
              </a:spcBef>
              <a:buClr>
                <a:srgbClr val="A50021"/>
              </a:buClr>
              <a:buSzPct val="75000"/>
              <a:buFont typeface="Wingdings" pitchFamily="2" charset="2"/>
              <a:buNone/>
            </a:pPr>
            <a:r>
              <a:rPr lang="en-US" altLang="zh-CN" b="1" dirty="0">
                <a:solidFill>
                  <a:srgbClr val="000000"/>
                </a:solidFill>
              </a:rPr>
              <a:t>         </a:t>
            </a:r>
            <a:r>
              <a:rPr lang="en-US" altLang="zh-CN" sz="2600" b="1" dirty="0">
                <a:solidFill>
                  <a:srgbClr val="6600CC"/>
                </a:solidFill>
              </a:rPr>
              <a:t>class A</a:t>
            </a:r>
            <a:r>
              <a:rPr lang="en-US" altLang="zh-CN" sz="2600" b="1" dirty="0">
                <a:solidFill>
                  <a:srgbClr val="000000"/>
                </a:solidFill>
              </a:rPr>
              <a:t> {</a:t>
            </a:r>
          </a:p>
          <a:p>
            <a:pPr>
              <a:spcBef>
                <a:spcPct val="20000"/>
              </a:spcBef>
              <a:buClr>
                <a:srgbClr val="A50021"/>
              </a:buClr>
              <a:buSzPct val="75000"/>
              <a:buFont typeface="Wingdings" pitchFamily="2" charset="2"/>
              <a:buNone/>
            </a:pPr>
            <a:r>
              <a:rPr lang="en-US" altLang="zh-CN" sz="2600" b="1" dirty="0">
                <a:solidFill>
                  <a:srgbClr val="000000"/>
                </a:solidFill>
              </a:rPr>
              <a:t>               // ......   </a:t>
            </a:r>
          </a:p>
          <a:p>
            <a:pPr>
              <a:spcBef>
                <a:spcPct val="20000"/>
              </a:spcBef>
              <a:buClr>
                <a:srgbClr val="A50021"/>
              </a:buClr>
              <a:buSzPct val="75000"/>
              <a:buFont typeface="Wingdings" pitchFamily="2" charset="2"/>
              <a:buNone/>
            </a:pPr>
            <a:r>
              <a:rPr lang="en-US" altLang="zh-CN" sz="2600" b="1" dirty="0">
                <a:solidFill>
                  <a:srgbClr val="000000"/>
                </a:solidFill>
              </a:rPr>
              <a:t>           public:</a:t>
            </a:r>
          </a:p>
          <a:p>
            <a:pPr>
              <a:spcBef>
                <a:spcPct val="20000"/>
              </a:spcBef>
              <a:buClr>
                <a:srgbClr val="A50021"/>
              </a:buClr>
              <a:buSzPct val="75000"/>
              <a:buFont typeface="Wingdings" pitchFamily="2" charset="2"/>
              <a:buNone/>
            </a:pPr>
            <a:r>
              <a:rPr lang="en-US" altLang="zh-CN" sz="2600" b="1" dirty="0">
                <a:solidFill>
                  <a:srgbClr val="000000"/>
                </a:solidFill>
              </a:rPr>
              <a:t>               void print1( ); </a:t>
            </a:r>
          </a:p>
          <a:p>
            <a:pPr>
              <a:spcBef>
                <a:spcPct val="20000"/>
              </a:spcBef>
              <a:buClr>
                <a:srgbClr val="A50021"/>
              </a:buClr>
              <a:buSzPct val="75000"/>
              <a:buFont typeface="Wingdings" pitchFamily="2" charset="2"/>
              <a:buNone/>
            </a:pPr>
            <a:r>
              <a:rPr lang="en-US" altLang="zh-CN" sz="2600" b="1" dirty="0">
                <a:solidFill>
                  <a:srgbClr val="000000"/>
                </a:solidFill>
              </a:rPr>
              <a:t>          };                </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a:solidFill>
                  <a:srgbClr val="6600CC"/>
                </a:solidFill>
              </a:rPr>
              <a:t>class B: public A</a:t>
            </a:r>
            <a:r>
              <a:rPr lang="en-US" altLang="zh-CN" sz="2600" b="1" dirty="0">
                <a:solidFill>
                  <a:srgbClr val="000000"/>
                </a:solidFill>
              </a:rPr>
              <a:t> {</a:t>
            </a:r>
          </a:p>
          <a:p>
            <a:pPr>
              <a:spcBef>
                <a:spcPct val="20000"/>
              </a:spcBef>
              <a:buClr>
                <a:srgbClr val="A50021"/>
              </a:buClr>
              <a:buSzPct val="75000"/>
              <a:buFont typeface="Wingdings" pitchFamily="2" charset="2"/>
              <a:buNone/>
            </a:pPr>
            <a:r>
              <a:rPr lang="en-US" altLang="zh-CN" sz="2600" b="1" dirty="0">
                <a:solidFill>
                  <a:srgbClr val="000000"/>
                </a:solidFill>
              </a:rPr>
              <a:t>                 // ......   </a:t>
            </a:r>
          </a:p>
          <a:p>
            <a:pPr>
              <a:spcBef>
                <a:spcPct val="20000"/>
              </a:spcBef>
              <a:buClr>
                <a:srgbClr val="A50021"/>
              </a:buClr>
              <a:buSzPct val="75000"/>
              <a:buFont typeface="Wingdings" pitchFamily="2" charset="2"/>
              <a:buNone/>
            </a:pPr>
            <a:r>
              <a:rPr lang="en-US" altLang="zh-CN" sz="2600" b="1" dirty="0">
                <a:solidFill>
                  <a:srgbClr val="000000"/>
                </a:solidFill>
              </a:rPr>
              <a:t>           public:</a:t>
            </a:r>
          </a:p>
          <a:p>
            <a:pPr>
              <a:spcBef>
                <a:spcPct val="20000"/>
              </a:spcBef>
              <a:buClr>
                <a:srgbClr val="A50021"/>
              </a:buClr>
              <a:buSzPct val="75000"/>
              <a:buFont typeface="Wingdings" pitchFamily="2" charset="2"/>
              <a:buNone/>
            </a:pPr>
            <a:r>
              <a:rPr lang="en-US" altLang="zh-CN" sz="2600" b="1" dirty="0">
                <a:solidFill>
                  <a:srgbClr val="000000"/>
                </a:solidFill>
              </a:rPr>
              <a:t>               print2( );</a:t>
            </a:r>
          </a:p>
          <a:p>
            <a:pPr>
              <a:spcBef>
                <a:spcPct val="20000"/>
              </a:spcBef>
              <a:buClr>
                <a:srgbClr val="A50021"/>
              </a:buClr>
              <a:buSzPct val="75000"/>
              <a:buFont typeface="Wingdings" pitchFamily="2" charset="2"/>
              <a:buNone/>
            </a:pPr>
            <a:r>
              <a:rPr lang="en-US" altLang="zh-CN" sz="2600" b="1" dirty="0">
                <a:solidFill>
                  <a:srgbClr val="000000"/>
                </a:solidFill>
              </a:rPr>
              <a:t>          };   </a:t>
            </a:r>
          </a:p>
        </p:txBody>
      </p:sp>
      <p:sp>
        <p:nvSpPr>
          <p:cNvPr id="101380" name="Text Box 4"/>
          <p:cNvSpPr txBox="1">
            <a:spLocks noChangeArrowheads="1"/>
          </p:cNvSpPr>
          <p:nvPr/>
        </p:nvSpPr>
        <p:spPr bwMode="auto">
          <a:xfrm>
            <a:off x="4787900" y="1916113"/>
            <a:ext cx="3733800" cy="441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A50021"/>
              </a:buClr>
              <a:buSzPct val="75000"/>
              <a:buFont typeface="Wingdings" pitchFamily="2" charset="2"/>
              <a:buNone/>
            </a:pPr>
            <a:r>
              <a:rPr lang="en-US" altLang="zh-CN" sz="2600" b="1" dirty="0">
                <a:solidFill>
                  <a:srgbClr val="000000"/>
                </a:solidFill>
              </a:rPr>
              <a:t>void main()  {</a:t>
            </a:r>
          </a:p>
          <a:p>
            <a:pPr>
              <a:spcBef>
                <a:spcPct val="20000"/>
              </a:spcBef>
              <a:buClr>
                <a:srgbClr val="A50021"/>
              </a:buClr>
              <a:buSzPct val="75000"/>
              <a:buFont typeface="Wingdings" pitchFamily="2" charset="2"/>
              <a:buNone/>
            </a:pPr>
            <a:r>
              <a:rPr lang="en-US" altLang="zh-CN" sz="2600" b="1" dirty="0">
                <a:solidFill>
                  <a:srgbClr val="000000"/>
                </a:solidFill>
              </a:rPr>
              <a:t>         A  op1, *</a:t>
            </a:r>
            <a:r>
              <a:rPr lang="en-US" altLang="zh-CN" sz="2600" b="1" dirty="0" err="1">
                <a:solidFill>
                  <a:srgbClr val="000000"/>
                </a:solidFill>
              </a:rPr>
              <a:t>ptr</a:t>
            </a:r>
            <a:r>
              <a:rPr lang="en-US" altLang="zh-CN" sz="2600" b="1" dirty="0">
                <a:solidFill>
                  <a:srgbClr val="000000"/>
                </a:solidFill>
              </a:rPr>
              <a:t>;</a:t>
            </a:r>
          </a:p>
          <a:p>
            <a:pPr>
              <a:spcBef>
                <a:spcPct val="20000"/>
              </a:spcBef>
              <a:buClr>
                <a:srgbClr val="A50021"/>
              </a:buClr>
              <a:buSzPct val="75000"/>
              <a:buFont typeface="Wingdings" pitchFamily="2" charset="2"/>
              <a:buNone/>
            </a:pPr>
            <a:r>
              <a:rPr lang="en-US" altLang="zh-CN" sz="2600" b="1" dirty="0">
                <a:solidFill>
                  <a:srgbClr val="000000"/>
                </a:solidFill>
              </a:rPr>
              <a:t>         B  op2;</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err="1">
                <a:solidFill>
                  <a:srgbClr val="000000"/>
                </a:solidFill>
              </a:rPr>
              <a:t>ptr</a:t>
            </a:r>
            <a:r>
              <a:rPr lang="en-US" altLang="zh-CN" sz="2600" b="1" dirty="0">
                <a:solidFill>
                  <a:srgbClr val="000000"/>
                </a:solidFill>
              </a:rPr>
              <a:t>=&amp;op1;</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err="1">
                <a:solidFill>
                  <a:srgbClr val="000000"/>
                </a:solidFill>
              </a:rPr>
              <a:t>ptr</a:t>
            </a:r>
            <a:r>
              <a:rPr lang="en-US" altLang="zh-CN" sz="2600" b="1" dirty="0">
                <a:solidFill>
                  <a:srgbClr val="000000"/>
                </a:solidFill>
              </a:rPr>
              <a:t>-&gt;print1();</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err="1">
                <a:solidFill>
                  <a:srgbClr val="000000"/>
                </a:solidFill>
              </a:rPr>
              <a:t>ptr</a:t>
            </a:r>
            <a:r>
              <a:rPr lang="en-US" altLang="zh-CN" sz="2600" b="1" dirty="0">
                <a:solidFill>
                  <a:srgbClr val="000000"/>
                </a:solidFill>
              </a:rPr>
              <a:t>=&amp;op2;</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err="1">
                <a:solidFill>
                  <a:srgbClr val="000000"/>
                </a:solidFill>
              </a:rPr>
              <a:t>ptr</a:t>
            </a:r>
            <a:r>
              <a:rPr lang="en-US" altLang="zh-CN" sz="2600" b="1" dirty="0">
                <a:solidFill>
                  <a:srgbClr val="000000"/>
                </a:solidFill>
              </a:rPr>
              <a:t>-&gt;print1();</a:t>
            </a:r>
          </a:p>
          <a:p>
            <a:pPr>
              <a:spcBef>
                <a:spcPct val="20000"/>
              </a:spcBef>
              <a:buClr>
                <a:srgbClr val="A50021"/>
              </a:buClr>
              <a:buSzPct val="75000"/>
              <a:buFont typeface="Wingdings" pitchFamily="2" charset="2"/>
              <a:buNone/>
            </a:pPr>
            <a:r>
              <a:rPr lang="en-US" altLang="zh-CN" sz="2600" b="1" dirty="0">
                <a:solidFill>
                  <a:srgbClr val="000000"/>
                </a:solidFill>
              </a:rPr>
              <a:t>          </a:t>
            </a:r>
            <a:r>
              <a:rPr lang="en-US" altLang="zh-CN" sz="2600" b="1" dirty="0" err="1">
                <a:solidFill>
                  <a:srgbClr val="CC0000"/>
                </a:solidFill>
              </a:rPr>
              <a:t>ptr</a:t>
            </a:r>
            <a:r>
              <a:rPr lang="en-US" altLang="zh-CN" sz="2600" b="1" dirty="0">
                <a:solidFill>
                  <a:srgbClr val="CC0000"/>
                </a:solidFill>
              </a:rPr>
              <a:t>-&gt;print2()</a:t>
            </a:r>
            <a:r>
              <a:rPr lang="en-US" altLang="zh-CN" sz="2600" b="1" dirty="0">
                <a:solidFill>
                  <a:srgbClr val="000000"/>
                </a:solidFill>
              </a:rPr>
              <a:t>;   }</a:t>
            </a:r>
          </a:p>
          <a:p>
            <a:pPr>
              <a:spcBef>
                <a:spcPct val="50000"/>
              </a:spcBef>
            </a:pPr>
            <a:endParaRPr lang="en-US" altLang="zh-CN" sz="2600" b="1" dirty="0"/>
          </a:p>
        </p:txBody>
      </p:sp>
      <p:sp>
        <p:nvSpPr>
          <p:cNvPr id="101381" name="Text Box 5"/>
          <p:cNvSpPr txBox="1">
            <a:spLocks noChangeArrowheads="1"/>
          </p:cNvSpPr>
          <p:nvPr/>
        </p:nvSpPr>
        <p:spPr bwMode="auto">
          <a:xfrm>
            <a:off x="4953000" y="5734050"/>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CC0000"/>
                </a:solidFill>
              </a:rPr>
              <a:t>(( B*) ptr ) -&gt;print2();</a:t>
            </a:r>
          </a:p>
        </p:txBody>
      </p:sp>
      <p:sp>
        <p:nvSpPr>
          <p:cNvPr id="101382" name="Line 6"/>
          <p:cNvSpPr>
            <a:spLocks noChangeShapeType="1"/>
          </p:cNvSpPr>
          <p:nvPr/>
        </p:nvSpPr>
        <p:spPr bwMode="auto">
          <a:xfrm flipH="1">
            <a:off x="4343400" y="2060575"/>
            <a:ext cx="12700" cy="4111625"/>
          </a:xfrm>
          <a:prstGeom prst="line">
            <a:avLst/>
          </a:prstGeom>
          <a:noFill/>
          <a:ln w="28575">
            <a:solidFill>
              <a:schemeClr val="tx2"/>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342514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animEffect transition="in" filter="dissolve">
                                      <p:cBhvr>
                                        <p:cTn id="7"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625033" y="858416"/>
            <a:ext cx="7162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200" dirty="0">
                <a:solidFill>
                  <a:schemeClr val="accent4">
                    <a:lumMod val="50000"/>
                  </a:schemeClr>
                </a:solidFill>
              </a:rPr>
              <a:t>继承与派生问题</a:t>
            </a:r>
            <a:r>
              <a:rPr lang="zh-CN" altLang="en-US" sz="3200" dirty="0" smtClean="0">
                <a:solidFill>
                  <a:schemeClr val="accent4">
                    <a:lumMod val="50000"/>
                  </a:schemeClr>
                </a:solidFill>
              </a:rPr>
              <a:t>举例</a:t>
            </a:r>
            <a:r>
              <a:rPr lang="en-US" altLang="zh-CN" sz="3200" dirty="0">
                <a:solidFill>
                  <a:schemeClr val="accent4">
                    <a:lumMod val="50000"/>
                  </a:schemeClr>
                </a:solidFill>
              </a:rPr>
              <a:t>2</a:t>
            </a:r>
            <a:r>
              <a:rPr lang="en-US" altLang="zh-CN" sz="3200" dirty="0" smtClean="0">
                <a:solidFill>
                  <a:schemeClr val="accent4">
                    <a:lumMod val="50000"/>
                  </a:schemeClr>
                </a:solidFill>
              </a:rPr>
              <a:t>:</a:t>
            </a:r>
            <a:endParaRPr lang="en-US" altLang="zh-CN" sz="3200" dirty="0">
              <a:solidFill>
                <a:schemeClr val="accent4">
                  <a:lumMod val="50000"/>
                </a:schemeClr>
              </a:solidFill>
            </a:endParaRPr>
          </a:p>
        </p:txBody>
      </p:sp>
      <p:grpSp>
        <p:nvGrpSpPr>
          <p:cNvPr id="2" name="组合 1"/>
          <p:cNvGrpSpPr/>
          <p:nvPr/>
        </p:nvGrpSpPr>
        <p:grpSpPr>
          <a:xfrm>
            <a:off x="371281" y="2319684"/>
            <a:ext cx="8156575" cy="3557588"/>
            <a:chOff x="0" y="1482725"/>
            <a:chExt cx="8156575" cy="3557588"/>
          </a:xfrm>
          <a:solidFill>
            <a:schemeClr val="accent4">
              <a:lumMod val="20000"/>
              <a:lumOff val="80000"/>
            </a:schemeClr>
          </a:solidFill>
        </p:grpSpPr>
        <p:sp>
          <p:nvSpPr>
            <p:cNvPr id="86045" name="Rectangle 29"/>
            <p:cNvSpPr>
              <a:spLocks noChangeArrowheads="1"/>
            </p:cNvSpPr>
            <p:nvPr/>
          </p:nvSpPr>
          <p:spPr bwMode="auto">
            <a:xfrm>
              <a:off x="2651343" y="4510088"/>
              <a:ext cx="2473107" cy="530225"/>
            </a:xfrm>
            <a:prstGeom prst="rect">
              <a:avLst/>
            </a:prstGeom>
            <a:grpFill/>
            <a:ln w="36513">
              <a:solidFill>
                <a:srgbClr val="000000"/>
              </a:solidFill>
              <a:miter lim="800000"/>
              <a:headEnd/>
              <a:tailEnd/>
            </a:ln>
          </p:spPr>
          <p:txBody>
            <a:bodyPr/>
            <a:lstStyle/>
            <a:p>
              <a:endParaRPr lang="zh-CN" altLang="en-US" sz="3200" b="1">
                <a:solidFill>
                  <a:srgbClr val="000000"/>
                </a:solidFill>
              </a:endParaRPr>
            </a:p>
          </p:txBody>
        </p:sp>
        <p:sp>
          <p:nvSpPr>
            <p:cNvPr id="86051" name="Rectangle 35"/>
            <p:cNvSpPr>
              <a:spLocks noChangeArrowheads="1"/>
            </p:cNvSpPr>
            <p:nvPr/>
          </p:nvSpPr>
          <p:spPr bwMode="auto">
            <a:xfrm>
              <a:off x="5881688" y="2997200"/>
              <a:ext cx="2274887" cy="684213"/>
            </a:xfrm>
            <a:prstGeom prst="rect">
              <a:avLst/>
            </a:prstGeom>
            <a:grpFill/>
            <a:ln w="36513">
              <a:solidFill>
                <a:srgbClr val="000000"/>
              </a:solidFill>
              <a:miter lim="800000"/>
              <a:headEnd/>
              <a:tailEnd/>
            </a:ln>
          </p:spPr>
          <p:txBody>
            <a:bodyPr/>
            <a:lstStyle/>
            <a:p>
              <a:endParaRPr lang="zh-CN" altLang="en-US" sz="3200" b="1">
                <a:solidFill>
                  <a:srgbClr val="000000"/>
                </a:solidFill>
              </a:endParaRPr>
            </a:p>
          </p:txBody>
        </p:sp>
        <p:sp>
          <p:nvSpPr>
            <p:cNvPr id="86048" name="Rectangle 32"/>
            <p:cNvSpPr>
              <a:spLocks noChangeArrowheads="1"/>
            </p:cNvSpPr>
            <p:nvPr/>
          </p:nvSpPr>
          <p:spPr bwMode="auto">
            <a:xfrm>
              <a:off x="3175000" y="2997200"/>
              <a:ext cx="2274888" cy="684213"/>
            </a:xfrm>
            <a:prstGeom prst="rect">
              <a:avLst/>
            </a:prstGeom>
            <a:grpFill/>
            <a:ln w="36513">
              <a:solidFill>
                <a:srgbClr val="000000"/>
              </a:solidFill>
              <a:miter lim="800000"/>
              <a:headEnd/>
              <a:tailEnd/>
            </a:ln>
          </p:spPr>
          <p:txBody>
            <a:bodyPr/>
            <a:lstStyle/>
            <a:p>
              <a:endParaRPr lang="zh-CN" altLang="en-US" sz="3200" b="1">
                <a:solidFill>
                  <a:srgbClr val="000000"/>
                </a:solidFill>
              </a:endParaRPr>
            </a:p>
          </p:txBody>
        </p:sp>
        <p:sp>
          <p:nvSpPr>
            <p:cNvPr id="86041" name="Rectangle 25"/>
            <p:cNvSpPr>
              <a:spLocks noChangeArrowheads="1"/>
            </p:cNvSpPr>
            <p:nvPr/>
          </p:nvSpPr>
          <p:spPr bwMode="auto">
            <a:xfrm>
              <a:off x="0" y="2996952"/>
              <a:ext cx="2635696" cy="684213"/>
            </a:xfrm>
            <a:prstGeom prst="rect">
              <a:avLst/>
            </a:prstGeom>
            <a:grpFill/>
            <a:ln w="36513">
              <a:solidFill>
                <a:srgbClr val="000000"/>
              </a:solidFill>
              <a:miter lim="800000"/>
              <a:headEnd/>
              <a:tailEnd/>
            </a:ln>
          </p:spPr>
          <p:txBody>
            <a:bodyPr/>
            <a:lstStyle/>
            <a:p>
              <a:endParaRPr lang="zh-CN" altLang="en-US" sz="3200" b="1">
                <a:solidFill>
                  <a:srgbClr val="000000"/>
                </a:solidFill>
              </a:endParaRPr>
            </a:p>
          </p:txBody>
        </p:sp>
        <p:sp>
          <p:nvSpPr>
            <p:cNvPr id="86054" name="Rectangle 38"/>
            <p:cNvSpPr>
              <a:spLocks noChangeArrowheads="1"/>
            </p:cNvSpPr>
            <p:nvPr/>
          </p:nvSpPr>
          <p:spPr bwMode="auto">
            <a:xfrm>
              <a:off x="3175000" y="1482725"/>
              <a:ext cx="2274888" cy="685800"/>
            </a:xfrm>
            <a:prstGeom prst="rect">
              <a:avLst/>
            </a:prstGeom>
            <a:grpFill/>
            <a:ln w="36513">
              <a:solidFill>
                <a:srgbClr val="000000"/>
              </a:solidFill>
              <a:miter lim="800000"/>
              <a:headEnd/>
              <a:tailEnd/>
            </a:ln>
          </p:spPr>
          <p:txBody>
            <a:bodyPr/>
            <a:lstStyle/>
            <a:p>
              <a:endParaRPr lang="zh-CN" altLang="en-US" sz="3200" b="1">
                <a:solidFill>
                  <a:srgbClr val="000000"/>
                </a:solidFill>
              </a:endParaRPr>
            </a:p>
          </p:txBody>
        </p:sp>
        <p:sp>
          <p:nvSpPr>
            <p:cNvPr id="86020" name="Line 4"/>
            <p:cNvSpPr>
              <a:spLocks noChangeShapeType="1"/>
            </p:cNvSpPr>
            <p:nvPr/>
          </p:nvSpPr>
          <p:spPr bwMode="auto">
            <a:xfrm>
              <a:off x="4275138" y="2130425"/>
              <a:ext cx="0" cy="838200"/>
            </a:xfrm>
            <a:prstGeom prst="line">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b="1">
                <a:solidFill>
                  <a:srgbClr val="000000"/>
                </a:solidFill>
              </a:endParaRPr>
            </a:p>
          </p:txBody>
        </p:sp>
        <p:sp>
          <p:nvSpPr>
            <p:cNvPr id="86021" name="Line 5"/>
            <p:cNvSpPr>
              <a:spLocks noChangeShapeType="1"/>
            </p:cNvSpPr>
            <p:nvPr/>
          </p:nvSpPr>
          <p:spPr bwMode="auto">
            <a:xfrm>
              <a:off x="1684338" y="2587625"/>
              <a:ext cx="5334000" cy="1588"/>
            </a:xfrm>
            <a:prstGeom prst="line">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b="1">
                <a:solidFill>
                  <a:srgbClr val="000000"/>
                </a:solidFill>
              </a:endParaRPr>
            </a:p>
          </p:txBody>
        </p:sp>
        <p:sp>
          <p:nvSpPr>
            <p:cNvPr id="86022" name="Line 6"/>
            <p:cNvSpPr>
              <a:spLocks noChangeShapeType="1"/>
            </p:cNvSpPr>
            <p:nvPr/>
          </p:nvSpPr>
          <p:spPr bwMode="auto">
            <a:xfrm>
              <a:off x="1684338" y="2587625"/>
              <a:ext cx="0" cy="381000"/>
            </a:xfrm>
            <a:prstGeom prst="line">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b="1">
                <a:solidFill>
                  <a:srgbClr val="000000"/>
                </a:solidFill>
              </a:endParaRPr>
            </a:p>
          </p:txBody>
        </p:sp>
        <p:sp>
          <p:nvSpPr>
            <p:cNvPr id="86023" name="Line 7"/>
            <p:cNvSpPr>
              <a:spLocks noChangeShapeType="1"/>
            </p:cNvSpPr>
            <p:nvPr/>
          </p:nvSpPr>
          <p:spPr bwMode="auto">
            <a:xfrm>
              <a:off x="7018338" y="2587625"/>
              <a:ext cx="0" cy="381000"/>
            </a:xfrm>
            <a:prstGeom prst="line">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b="1">
                <a:solidFill>
                  <a:srgbClr val="000000"/>
                </a:solidFill>
              </a:endParaRPr>
            </a:p>
          </p:txBody>
        </p:sp>
        <p:sp>
          <p:nvSpPr>
            <p:cNvPr id="86024" name="Line 8"/>
            <p:cNvSpPr>
              <a:spLocks noChangeShapeType="1"/>
            </p:cNvSpPr>
            <p:nvPr/>
          </p:nvSpPr>
          <p:spPr bwMode="auto">
            <a:xfrm>
              <a:off x="7018338" y="3654425"/>
              <a:ext cx="0" cy="1066800"/>
            </a:xfrm>
            <a:prstGeom prst="line">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b="1">
                <a:solidFill>
                  <a:srgbClr val="000000"/>
                </a:solidFill>
              </a:endParaRPr>
            </a:p>
          </p:txBody>
        </p:sp>
        <p:sp>
          <p:nvSpPr>
            <p:cNvPr id="86025" name="Line 9"/>
            <p:cNvSpPr>
              <a:spLocks noChangeShapeType="1"/>
            </p:cNvSpPr>
            <p:nvPr/>
          </p:nvSpPr>
          <p:spPr bwMode="auto">
            <a:xfrm>
              <a:off x="5189538" y="4721225"/>
              <a:ext cx="1828800" cy="1588"/>
            </a:xfrm>
            <a:prstGeom prst="line">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b="1">
                <a:solidFill>
                  <a:srgbClr val="000000"/>
                </a:solidFill>
              </a:endParaRPr>
            </a:p>
          </p:txBody>
        </p:sp>
        <p:sp>
          <p:nvSpPr>
            <p:cNvPr id="86027" name="Line 11"/>
            <p:cNvSpPr>
              <a:spLocks noChangeShapeType="1"/>
            </p:cNvSpPr>
            <p:nvPr/>
          </p:nvSpPr>
          <p:spPr bwMode="auto">
            <a:xfrm>
              <a:off x="4275138" y="3654425"/>
              <a:ext cx="0" cy="838200"/>
            </a:xfrm>
            <a:prstGeom prst="line">
              <a:avLst/>
            </a:prstGeom>
            <a:grp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3200" b="1">
                <a:solidFill>
                  <a:srgbClr val="000000"/>
                </a:solidFill>
              </a:endParaRPr>
            </a:p>
          </p:txBody>
        </p:sp>
        <p:sp>
          <p:nvSpPr>
            <p:cNvPr id="86030" name="Line 14"/>
            <p:cNvSpPr>
              <a:spLocks noChangeShapeType="1"/>
            </p:cNvSpPr>
            <p:nvPr/>
          </p:nvSpPr>
          <p:spPr bwMode="auto">
            <a:xfrm>
              <a:off x="6946900" y="3681413"/>
              <a:ext cx="1588" cy="1027112"/>
            </a:xfrm>
            <a:prstGeom prst="line">
              <a:avLst/>
            </a:prstGeom>
            <a:grpFill/>
            <a:ln w="36513">
              <a:solidFill>
                <a:srgbClr val="FFFFFF"/>
              </a:solidFill>
              <a:round/>
              <a:headEnd/>
              <a:tailEnd/>
            </a:ln>
            <a:extLst/>
          </p:spPr>
          <p:txBody>
            <a:bodyPr/>
            <a:lstStyle/>
            <a:p>
              <a:endParaRPr lang="zh-CN" altLang="en-US" sz="3200" b="1">
                <a:solidFill>
                  <a:srgbClr val="000000"/>
                </a:solidFill>
              </a:endParaRPr>
            </a:p>
          </p:txBody>
        </p:sp>
        <p:sp>
          <p:nvSpPr>
            <p:cNvPr id="86033" name="Line 17"/>
            <p:cNvSpPr>
              <a:spLocks noChangeShapeType="1"/>
            </p:cNvSpPr>
            <p:nvPr/>
          </p:nvSpPr>
          <p:spPr bwMode="auto">
            <a:xfrm>
              <a:off x="4313238" y="2168525"/>
              <a:ext cx="1587" cy="414338"/>
            </a:xfrm>
            <a:prstGeom prst="line">
              <a:avLst/>
            </a:prstGeom>
            <a:grpFill/>
            <a:ln w="36513">
              <a:solidFill>
                <a:srgbClr val="FFFFFF"/>
              </a:solidFill>
              <a:round/>
              <a:headEnd/>
              <a:tailEnd/>
            </a:ln>
            <a:extLst/>
          </p:spPr>
          <p:txBody>
            <a:bodyPr/>
            <a:lstStyle/>
            <a:p>
              <a:endParaRPr lang="zh-CN" altLang="en-US" sz="3200" b="1">
                <a:solidFill>
                  <a:srgbClr val="000000"/>
                </a:solidFill>
              </a:endParaRPr>
            </a:p>
          </p:txBody>
        </p:sp>
        <p:sp>
          <p:nvSpPr>
            <p:cNvPr id="86034" name="Line 18"/>
            <p:cNvSpPr>
              <a:spLocks noChangeShapeType="1"/>
            </p:cNvSpPr>
            <p:nvPr/>
          </p:nvSpPr>
          <p:spPr bwMode="auto">
            <a:xfrm>
              <a:off x="1606550" y="2582863"/>
              <a:ext cx="1588" cy="414337"/>
            </a:xfrm>
            <a:prstGeom prst="line">
              <a:avLst/>
            </a:prstGeom>
            <a:grpFill/>
            <a:ln w="36513">
              <a:solidFill>
                <a:srgbClr val="FFFFFF"/>
              </a:solidFill>
              <a:round/>
              <a:headEnd/>
              <a:tailEnd/>
            </a:ln>
            <a:extLst/>
          </p:spPr>
          <p:txBody>
            <a:bodyPr/>
            <a:lstStyle/>
            <a:p>
              <a:endParaRPr lang="zh-CN" altLang="en-US" sz="3200" b="1">
                <a:solidFill>
                  <a:srgbClr val="000000"/>
                </a:solidFill>
              </a:endParaRPr>
            </a:p>
          </p:txBody>
        </p:sp>
        <p:sp>
          <p:nvSpPr>
            <p:cNvPr id="86035" name="Line 19"/>
            <p:cNvSpPr>
              <a:spLocks noChangeShapeType="1"/>
            </p:cNvSpPr>
            <p:nvPr/>
          </p:nvSpPr>
          <p:spPr bwMode="auto">
            <a:xfrm>
              <a:off x="4313238" y="2582863"/>
              <a:ext cx="1587" cy="414337"/>
            </a:xfrm>
            <a:prstGeom prst="line">
              <a:avLst/>
            </a:prstGeom>
            <a:grpFill/>
            <a:ln w="36513">
              <a:solidFill>
                <a:srgbClr val="FFFFFF"/>
              </a:solidFill>
              <a:round/>
              <a:headEnd/>
              <a:tailEnd/>
            </a:ln>
            <a:extLst/>
          </p:spPr>
          <p:txBody>
            <a:bodyPr/>
            <a:lstStyle/>
            <a:p>
              <a:endParaRPr lang="zh-CN" altLang="en-US" sz="3200" b="1">
                <a:solidFill>
                  <a:srgbClr val="000000"/>
                </a:solidFill>
              </a:endParaRPr>
            </a:p>
          </p:txBody>
        </p:sp>
        <p:sp>
          <p:nvSpPr>
            <p:cNvPr id="86040" name="Rectangle 24"/>
            <p:cNvSpPr>
              <a:spLocks noChangeArrowheads="1"/>
            </p:cNvSpPr>
            <p:nvPr/>
          </p:nvSpPr>
          <p:spPr bwMode="auto">
            <a:xfrm>
              <a:off x="98231" y="3008565"/>
              <a:ext cx="2471831" cy="4924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宋体" pitchFamily="2" charset="-122"/>
                </a:rPr>
                <a:t>兼职</a:t>
              </a:r>
              <a:r>
                <a:rPr lang="zh-CN" altLang="en-US" sz="3200" b="1" dirty="0" smtClean="0">
                  <a:solidFill>
                    <a:srgbClr val="000000"/>
                  </a:solidFill>
                  <a:latin typeface="宋体" pitchFamily="2" charset="-122"/>
                </a:rPr>
                <a:t>技术人员</a:t>
              </a:r>
              <a:endParaRPr lang="zh-CN" altLang="en-US" sz="3200" b="1" dirty="0">
                <a:solidFill>
                  <a:srgbClr val="000000"/>
                </a:solidFill>
              </a:endParaRPr>
            </a:p>
          </p:txBody>
        </p:sp>
        <p:sp>
          <p:nvSpPr>
            <p:cNvPr id="86043" name="Rectangle 27"/>
            <p:cNvSpPr>
              <a:spLocks noChangeArrowheads="1"/>
            </p:cNvSpPr>
            <p:nvPr/>
          </p:nvSpPr>
          <p:spPr bwMode="auto">
            <a:xfrm>
              <a:off x="3148147" y="4510088"/>
              <a:ext cx="1647887" cy="4924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宋体" pitchFamily="2" charset="-122"/>
                </a:rPr>
                <a:t>销售经理</a:t>
              </a:r>
              <a:endParaRPr lang="zh-CN" altLang="en-US" sz="3200" b="1" dirty="0">
                <a:solidFill>
                  <a:srgbClr val="000000"/>
                </a:solidFill>
              </a:endParaRPr>
            </a:p>
          </p:txBody>
        </p:sp>
        <p:sp>
          <p:nvSpPr>
            <p:cNvPr id="86044" name="Line 28"/>
            <p:cNvSpPr>
              <a:spLocks noChangeShapeType="1"/>
            </p:cNvSpPr>
            <p:nvPr/>
          </p:nvSpPr>
          <p:spPr bwMode="auto">
            <a:xfrm>
              <a:off x="4313238" y="3681413"/>
              <a:ext cx="1587" cy="828675"/>
            </a:xfrm>
            <a:prstGeom prst="line">
              <a:avLst/>
            </a:prstGeom>
            <a:grpFill/>
            <a:ln w="36513">
              <a:solidFill>
                <a:srgbClr val="FFFFFF"/>
              </a:solidFill>
              <a:round/>
              <a:headEnd/>
              <a:tailEnd/>
            </a:ln>
            <a:extLst/>
          </p:spPr>
          <p:txBody>
            <a:bodyPr/>
            <a:lstStyle/>
            <a:p>
              <a:endParaRPr lang="zh-CN" altLang="en-US" sz="3200" b="1">
                <a:solidFill>
                  <a:srgbClr val="000000"/>
                </a:solidFill>
              </a:endParaRPr>
            </a:p>
          </p:txBody>
        </p:sp>
        <p:sp>
          <p:nvSpPr>
            <p:cNvPr id="86047" name="Rectangle 31"/>
            <p:cNvSpPr>
              <a:spLocks noChangeArrowheads="1"/>
            </p:cNvSpPr>
            <p:nvPr/>
          </p:nvSpPr>
          <p:spPr bwMode="auto">
            <a:xfrm>
              <a:off x="3489294" y="3093084"/>
              <a:ext cx="1647887" cy="4924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宋体" pitchFamily="2" charset="-122"/>
                </a:rPr>
                <a:t>管理人员</a:t>
              </a:r>
              <a:endParaRPr lang="zh-CN" altLang="en-US" sz="3200" b="1" dirty="0">
                <a:solidFill>
                  <a:srgbClr val="000000"/>
                </a:solidFill>
              </a:endParaRPr>
            </a:p>
          </p:txBody>
        </p:sp>
        <p:sp>
          <p:nvSpPr>
            <p:cNvPr id="86050" name="Rectangle 34"/>
            <p:cNvSpPr>
              <a:spLocks noChangeArrowheads="1"/>
            </p:cNvSpPr>
            <p:nvPr/>
          </p:nvSpPr>
          <p:spPr bwMode="auto">
            <a:xfrm>
              <a:off x="6195187" y="3093084"/>
              <a:ext cx="1647887" cy="4924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宋体" pitchFamily="2" charset="-122"/>
                </a:rPr>
                <a:t>销售人员</a:t>
              </a:r>
              <a:endParaRPr lang="zh-CN" altLang="en-US" sz="3200" b="1" dirty="0">
                <a:solidFill>
                  <a:srgbClr val="000000"/>
                </a:solidFill>
              </a:endParaRPr>
            </a:p>
          </p:txBody>
        </p:sp>
        <p:sp>
          <p:nvSpPr>
            <p:cNvPr id="86053" name="Rectangle 37"/>
            <p:cNvSpPr>
              <a:spLocks noChangeArrowheads="1"/>
            </p:cNvSpPr>
            <p:nvPr/>
          </p:nvSpPr>
          <p:spPr bwMode="auto">
            <a:xfrm>
              <a:off x="3863166" y="1579403"/>
              <a:ext cx="823944" cy="4924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b="1" dirty="0">
                  <a:solidFill>
                    <a:srgbClr val="000000"/>
                  </a:solidFill>
                  <a:latin typeface="宋体" pitchFamily="2" charset="-122"/>
                </a:rPr>
                <a:t>雇员</a:t>
              </a:r>
              <a:endParaRPr lang="zh-CN" altLang="en-US" sz="3200" b="1" dirty="0">
                <a:solidFill>
                  <a:srgbClr val="000000"/>
                </a:solidFill>
              </a:endParaRPr>
            </a:p>
          </p:txBody>
        </p:sp>
      </p:grpSp>
    </p:spTree>
    <p:extLst>
      <p:ext uri="{BB962C8B-B14F-4D97-AF65-F5344CB8AC3E}">
        <p14:creationId xmlns:p14="http://schemas.microsoft.com/office/powerpoint/2010/main" val="3110415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68313" y="1243236"/>
            <a:ext cx="3598862" cy="44180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sz="2800" b="1" dirty="0">
                <a:solidFill>
                  <a:srgbClr val="000000"/>
                </a:solidFill>
              </a:rPr>
              <a:t>class  person {</a:t>
            </a:r>
          </a:p>
          <a:p>
            <a:pPr>
              <a:spcBef>
                <a:spcPct val="30000"/>
              </a:spcBef>
            </a:pPr>
            <a:r>
              <a:rPr lang="en-US" altLang="zh-CN" sz="2800" b="1" dirty="0">
                <a:solidFill>
                  <a:srgbClr val="000000"/>
                </a:solidFill>
              </a:rPr>
              <a:t>protected:</a:t>
            </a:r>
          </a:p>
          <a:p>
            <a:pPr>
              <a:spcBef>
                <a:spcPct val="30000"/>
              </a:spcBef>
            </a:pPr>
            <a:r>
              <a:rPr lang="en-US" altLang="zh-CN" sz="2800" b="1" dirty="0">
                <a:solidFill>
                  <a:srgbClr val="000000"/>
                </a:solidFill>
              </a:rPr>
              <a:t>        </a:t>
            </a:r>
            <a:r>
              <a:rPr lang="en-US" altLang="zh-CN" sz="2800" b="1" dirty="0">
                <a:solidFill>
                  <a:srgbClr val="CC0000"/>
                </a:solidFill>
              </a:rPr>
              <a:t>char  name[10];</a:t>
            </a:r>
          </a:p>
          <a:p>
            <a:pPr>
              <a:spcBef>
                <a:spcPct val="30000"/>
              </a:spcBef>
            </a:pPr>
            <a:r>
              <a:rPr lang="en-US" altLang="zh-CN" sz="2800" b="1" dirty="0">
                <a:solidFill>
                  <a:srgbClr val="CC0000"/>
                </a:solidFill>
              </a:rPr>
              <a:t>        </a:t>
            </a:r>
            <a:r>
              <a:rPr lang="en-US" altLang="zh-CN" sz="2800" b="1" dirty="0" err="1">
                <a:solidFill>
                  <a:srgbClr val="CC0000"/>
                </a:solidFill>
              </a:rPr>
              <a:t>int</a:t>
            </a:r>
            <a:r>
              <a:rPr lang="en-US" altLang="zh-CN" sz="2800" b="1" dirty="0">
                <a:solidFill>
                  <a:srgbClr val="CC0000"/>
                </a:solidFill>
              </a:rPr>
              <a:t>  age;</a:t>
            </a:r>
          </a:p>
          <a:p>
            <a:pPr>
              <a:spcBef>
                <a:spcPct val="30000"/>
              </a:spcBef>
            </a:pPr>
            <a:r>
              <a:rPr lang="en-US" altLang="zh-CN" sz="2800" b="1" dirty="0">
                <a:solidFill>
                  <a:srgbClr val="CC0000"/>
                </a:solidFill>
              </a:rPr>
              <a:t>        char  sex;</a:t>
            </a:r>
          </a:p>
          <a:p>
            <a:pPr>
              <a:spcBef>
                <a:spcPct val="30000"/>
              </a:spcBef>
            </a:pPr>
            <a:r>
              <a:rPr lang="en-US" altLang="zh-CN" sz="2800" b="1" dirty="0">
                <a:solidFill>
                  <a:srgbClr val="000000"/>
                </a:solidFill>
              </a:rPr>
              <a:t>public:</a:t>
            </a:r>
          </a:p>
          <a:p>
            <a:pPr>
              <a:spcBef>
                <a:spcPct val="30000"/>
              </a:spcBef>
            </a:pPr>
            <a:r>
              <a:rPr lang="en-US" altLang="zh-CN" sz="2800" b="1" dirty="0">
                <a:solidFill>
                  <a:srgbClr val="000000"/>
                </a:solidFill>
              </a:rPr>
              <a:t>        </a:t>
            </a:r>
            <a:r>
              <a:rPr lang="en-US" altLang="zh-CN" sz="2800" b="1" dirty="0">
                <a:solidFill>
                  <a:srgbClr val="6600CC"/>
                </a:solidFill>
              </a:rPr>
              <a:t>void  print();</a:t>
            </a:r>
          </a:p>
          <a:p>
            <a:pPr>
              <a:spcBef>
                <a:spcPct val="30000"/>
              </a:spcBef>
            </a:pPr>
            <a:r>
              <a:rPr lang="en-US" altLang="zh-CN" sz="2800" b="1" dirty="0">
                <a:solidFill>
                  <a:srgbClr val="000000"/>
                </a:solidFill>
              </a:rPr>
              <a:t>    }; </a:t>
            </a:r>
          </a:p>
        </p:txBody>
      </p:sp>
      <p:sp>
        <p:nvSpPr>
          <p:cNvPr id="18435" name="Text Box 3"/>
          <p:cNvSpPr txBox="1">
            <a:spLocks noChangeArrowheads="1"/>
          </p:cNvSpPr>
          <p:nvPr/>
        </p:nvSpPr>
        <p:spPr bwMode="auto">
          <a:xfrm>
            <a:off x="4572000" y="996081"/>
            <a:ext cx="4427537" cy="55292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US" altLang="zh-CN" sz="2800" b="1" dirty="0">
                <a:solidFill>
                  <a:srgbClr val="000000"/>
                </a:solidFill>
              </a:rPr>
              <a:t>class  employee{ </a:t>
            </a:r>
          </a:p>
          <a:p>
            <a:pPr>
              <a:spcBef>
                <a:spcPct val="30000"/>
              </a:spcBef>
            </a:pPr>
            <a:r>
              <a:rPr lang="en-US" altLang="zh-CN" sz="2800" b="1" dirty="0">
                <a:solidFill>
                  <a:srgbClr val="000000"/>
                </a:solidFill>
              </a:rPr>
              <a:t>protected:</a:t>
            </a:r>
          </a:p>
          <a:p>
            <a:pPr>
              <a:spcBef>
                <a:spcPct val="30000"/>
              </a:spcBef>
            </a:pPr>
            <a:r>
              <a:rPr lang="en-US" altLang="zh-CN" sz="2800" b="1" dirty="0">
                <a:solidFill>
                  <a:srgbClr val="000000"/>
                </a:solidFill>
              </a:rPr>
              <a:t>        </a:t>
            </a:r>
            <a:r>
              <a:rPr lang="en-US" altLang="zh-CN" sz="2800" b="1" dirty="0">
                <a:solidFill>
                  <a:srgbClr val="CC0000"/>
                </a:solidFill>
              </a:rPr>
              <a:t>char  name[10];</a:t>
            </a:r>
          </a:p>
          <a:p>
            <a:pPr>
              <a:spcBef>
                <a:spcPct val="30000"/>
              </a:spcBef>
            </a:pPr>
            <a:r>
              <a:rPr lang="en-US" altLang="zh-CN" sz="2800" b="1" dirty="0">
                <a:solidFill>
                  <a:srgbClr val="CC0000"/>
                </a:solidFill>
              </a:rPr>
              <a:t>        </a:t>
            </a:r>
            <a:r>
              <a:rPr lang="en-US" altLang="zh-CN" sz="2800" b="1" dirty="0" err="1">
                <a:solidFill>
                  <a:srgbClr val="CC0000"/>
                </a:solidFill>
              </a:rPr>
              <a:t>int</a:t>
            </a:r>
            <a:r>
              <a:rPr lang="en-US" altLang="zh-CN" sz="2800" b="1" dirty="0">
                <a:solidFill>
                  <a:srgbClr val="CC0000"/>
                </a:solidFill>
              </a:rPr>
              <a:t>  age;</a:t>
            </a:r>
          </a:p>
          <a:p>
            <a:pPr>
              <a:spcBef>
                <a:spcPct val="30000"/>
              </a:spcBef>
            </a:pPr>
            <a:r>
              <a:rPr lang="en-US" altLang="zh-CN" sz="2800" b="1" dirty="0">
                <a:solidFill>
                  <a:srgbClr val="CC0000"/>
                </a:solidFill>
              </a:rPr>
              <a:t>        char  sex;</a:t>
            </a:r>
          </a:p>
          <a:p>
            <a:pPr>
              <a:spcBef>
                <a:spcPct val="30000"/>
              </a:spcBef>
            </a:pPr>
            <a:r>
              <a:rPr lang="en-US" altLang="zh-CN" sz="2800" b="1" dirty="0">
                <a:solidFill>
                  <a:srgbClr val="000000"/>
                </a:solidFill>
              </a:rPr>
              <a:t>        char  department[20];</a:t>
            </a:r>
          </a:p>
          <a:p>
            <a:pPr>
              <a:spcBef>
                <a:spcPct val="30000"/>
              </a:spcBef>
            </a:pPr>
            <a:r>
              <a:rPr lang="en-US" altLang="zh-CN" sz="2800" b="1" dirty="0">
                <a:solidFill>
                  <a:srgbClr val="000000"/>
                </a:solidFill>
              </a:rPr>
              <a:t>        float  salary;</a:t>
            </a:r>
          </a:p>
          <a:p>
            <a:pPr>
              <a:spcBef>
                <a:spcPct val="30000"/>
              </a:spcBef>
            </a:pPr>
            <a:r>
              <a:rPr lang="en-US" altLang="zh-CN" sz="2800" b="1" dirty="0">
                <a:solidFill>
                  <a:srgbClr val="000000"/>
                </a:solidFill>
              </a:rPr>
              <a:t>public:</a:t>
            </a:r>
          </a:p>
          <a:p>
            <a:pPr>
              <a:spcBef>
                <a:spcPct val="30000"/>
              </a:spcBef>
            </a:pPr>
            <a:r>
              <a:rPr lang="en-US" altLang="zh-CN" sz="2800" b="1" dirty="0">
                <a:solidFill>
                  <a:srgbClr val="000000"/>
                </a:solidFill>
              </a:rPr>
              <a:t>       </a:t>
            </a:r>
            <a:r>
              <a:rPr lang="en-US" altLang="zh-CN" sz="2800" b="1" dirty="0">
                <a:solidFill>
                  <a:srgbClr val="6600CC"/>
                </a:solidFill>
              </a:rPr>
              <a:t>void print();</a:t>
            </a:r>
          </a:p>
          <a:p>
            <a:pPr>
              <a:spcBef>
                <a:spcPct val="30000"/>
              </a:spcBef>
            </a:pPr>
            <a:r>
              <a:rPr lang="en-US" altLang="zh-CN" sz="2800" b="1" dirty="0">
                <a:solidFill>
                  <a:srgbClr val="000000"/>
                </a:solidFill>
              </a:rPr>
              <a:t>     }; </a:t>
            </a:r>
          </a:p>
        </p:txBody>
      </p:sp>
    </p:spTree>
    <p:extLst>
      <p:ext uri="{BB962C8B-B14F-4D97-AF65-F5344CB8AC3E}">
        <p14:creationId xmlns:p14="http://schemas.microsoft.com/office/powerpoint/2010/main" val="324877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0800" y="1270000"/>
            <a:ext cx="3529013"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5397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dirty="0"/>
              <a:t> </a:t>
            </a:r>
            <a:r>
              <a:rPr lang="en-US" altLang="zh-CN" sz="2800" dirty="0">
                <a:solidFill>
                  <a:srgbClr val="000000"/>
                </a:solidFill>
              </a:rPr>
              <a:t>//</a:t>
            </a:r>
            <a:r>
              <a:rPr lang="zh-CN" altLang="en-US" sz="2800" dirty="0">
                <a:solidFill>
                  <a:srgbClr val="000000"/>
                </a:solidFill>
              </a:rPr>
              <a:t>定义一个基类</a:t>
            </a:r>
          </a:p>
          <a:p>
            <a:pPr eaLnBrk="0" hangingPunct="0"/>
            <a:r>
              <a:rPr lang="zh-CN" altLang="en-US" sz="2800" b="1" dirty="0">
                <a:solidFill>
                  <a:srgbClr val="000000"/>
                </a:solidFill>
              </a:rPr>
              <a:t>    </a:t>
            </a:r>
            <a:r>
              <a:rPr lang="en-US" altLang="zh-CN" sz="2800" b="1" dirty="0">
                <a:solidFill>
                  <a:srgbClr val="000000"/>
                </a:solidFill>
              </a:rPr>
              <a:t>class  person{ </a:t>
            </a:r>
          </a:p>
          <a:p>
            <a:pPr eaLnBrk="0" hangingPunct="0"/>
            <a:r>
              <a:rPr lang="en-US" altLang="zh-CN" sz="2800" b="1" dirty="0">
                <a:solidFill>
                  <a:srgbClr val="000000"/>
                </a:solidFill>
              </a:rPr>
              <a:t>    protected:</a:t>
            </a:r>
          </a:p>
          <a:p>
            <a:pPr eaLnBrk="0" hangingPunct="0"/>
            <a:r>
              <a:rPr lang="en-US" altLang="zh-CN" sz="2800" b="1" dirty="0">
                <a:solidFill>
                  <a:srgbClr val="000000"/>
                </a:solidFill>
              </a:rPr>
              <a:t>        char  name[10];</a:t>
            </a:r>
          </a:p>
          <a:p>
            <a:pPr eaLnBrk="0" hangingPunct="0"/>
            <a:r>
              <a:rPr lang="en-US" altLang="zh-CN" sz="2800" b="1" dirty="0">
                <a:solidFill>
                  <a:srgbClr val="000000"/>
                </a:solidFill>
              </a:rPr>
              <a:t>        </a:t>
            </a:r>
            <a:r>
              <a:rPr lang="en-US" altLang="zh-CN" sz="2800" b="1" dirty="0" err="1">
                <a:solidFill>
                  <a:srgbClr val="000000"/>
                </a:solidFill>
              </a:rPr>
              <a:t>int</a:t>
            </a:r>
            <a:r>
              <a:rPr lang="en-US" altLang="zh-CN" sz="2800" b="1" dirty="0">
                <a:solidFill>
                  <a:srgbClr val="000000"/>
                </a:solidFill>
              </a:rPr>
              <a:t>  age;</a:t>
            </a:r>
          </a:p>
          <a:p>
            <a:pPr eaLnBrk="0" hangingPunct="0"/>
            <a:r>
              <a:rPr lang="en-US" altLang="zh-CN" sz="2800" b="1" dirty="0">
                <a:solidFill>
                  <a:srgbClr val="000000"/>
                </a:solidFill>
              </a:rPr>
              <a:t>        char  sex;</a:t>
            </a:r>
          </a:p>
          <a:p>
            <a:pPr eaLnBrk="0" hangingPunct="0"/>
            <a:r>
              <a:rPr lang="en-US" altLang="zh-CN" sz="2800" b="1" dirty="0">
                <a:solidFill>
                  <a:srgbClr val="000000"/>
                </a:solidFill>
              </a:rPr>
              <a:t>    public:</a:t>
            </a:r>
          </a:p>
          <a:p>
            <a:pPr eaLnBrk="0" hangingPunct="0"/>
            <a:r>
              <a:rPr lang="en-US" altLang="zh-CN" sz="2800" b="1" dirty="0">
                <a:solidFill>
                  <a:srgbClr val="000000"/>
                </a:solidFill>
              </a:rPr>
              <a:t>        void  print();</a:t>
            </a:r>
          </a:p>
          <a:p>
            <a:pPr eaLnBrk="0" hangingPunct="0"/>
            <a:r>
              <a:rPr lang="en-US" altLang="zh-CN" sz="2800" b="1" dirty="0">
                <a:solidFill>
                  <a:srgbClr val="000000"/>
                </a:solidFill>
              </a:rPr>
              <a:t>    };</a:t>
            </a:r>
          </a:p>
          <a:p>
            <a:pPr eaLnBrk="0" hangingPunct="0"/>
            <a:r>
              <a:rPr lang="en-US" altLang="zh-CN" sz="2800" b="1" dirty="0">
                <a:solidFill>
                  <a:srgbClr val="000000"/>
                </a:solidFill>
              </a:rPr>
              <a:t>     </a:t>
            </a:r>
          </a:p>
        </p:txBody>
      </p:sp>
      <p:sp>
        <p:nvSpPr>
          <p:cNvPr id="19459" name="Text Box 3"/>
          <p:cNvSpPr txBox="1">
            <a:spLocks noChangeArrowheads="1"/>
          </p:cNvSpPr>
          <p:nvPr/>
        </p:nvSpPr>
        <p:spPr bwMode="auto">
          <a:xfrm>
            <a:off x="179512" y="99207"/>
            <a:ext cx="4800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C00000"/>
                </a:solidFill>
              </a:rPr>
              <a:t>4.1.2  </a:t>
            </a:r>
            <a:r>
              <a:rPr lang="zh-CN" altLang="en-US" sz="3200" b="1" dirty="0">
                <a:solidFill>
                  <a:srgbClr val="C00000"/>
                </a:solidFill>
              </a:rPr>
              <a:t>派生类的声明 </a:t>
            </a:r>
          </a:p>
        </p:txBody>
      </p:sp>
      <p:sp>
        <p:nvSpPr>
          <p:cNvPr id="19460" name="Rectangle 4"/>
          <p:cNvSpPr>
            <a:spLocks noChangeArrowheads="1"/>
          </p:cNvSpPr>
          <p:nvPr/>
        </p:nvSpPr>
        <p:spPr bwMode="auto">
          <a:xfrm>
            <a:off x="3563938" y="1311275"/>
            <a:ext cx="5580062"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5397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dirty="0">
                <a:solidFill>
                  <a:srgbClr val="000000"/>
                </a:solidFill>
              </a:rPr>
              <a:t>//</a:t>
            </a:r>
            <a:r>
              <a:rPr lang="zh-CN" altLang="en-US" sz="2800" dirty="0">
                <a:solidFill>
                  <a:srgbClr val="000000"/>
                </a:solidFill>
              </a:rPr>
              <a:t>定义一个派生类</a:t>
            </a:r>
          </a:p>
          <a:p>
            <a:pPr eaLnBrk="0" hangingPunct="0"/>
            <a:r>
              <a:rPr lang="zh-CN" altLang="en-US" sz="2800" b="1" dirty="0">
                <a:solidFill>
                  <a:srgbClr val="000000"/>
                </a:solidFill>
              </a:rPr>
              <a:t>    </a:t>
            </a:r>
            <a:r>
              <a:rPr lang="en-US" altLang="zh-CN" sz="2800" b="1" dirty="0">
                <a:solidFill>
                  <a:srgbClr val="000000"/>
                </a:solidFill>
              </a:rPr>
              <a:t>class  employee</a:t>
            </a:r>
            <a:r>
              <a:rPr lang="en-US" altLang="zh-CN" sz="2800" b="1" dirty="0">
                <a:solidFill>
                  <a:srgbClr val="6600CC"/>
                </a:solidFill>
              </a:rPr>
              <a:t>:</a:t>
            </a:r>
            <a:r>
              <a:rPr lang="en-US" altLang="zh-CN" sz="2800" b="1" dirty="0">
                <a:solidFill>
                  <a:srgbClr val="CC0000"/>
                </a:solidFill>
              </a:rPr>
              <a:t> </a:t>
            </a:r>
            <a:r>
              <a:rPr lang="en-US" altLang="zh-CN" sz="2800" b="1" dirty="0">
                <a:solidFill>
                  <a:srgbClr val="6600CC"/>
                </a:solidFill>
              </a:rPr>
              <a:t>public  person</a:t>
            </a:r>
            <a:r>
              <a:rPr lang="en-US" altLang="zh-CN" sz="2800" b="1" dirty="0">
                <a:solidFill>
                  <a:srgbClr val="000000"/>
                </a:solidFill>
              </a:rPr>
              <a:t> </a:t>
            </a:r>
          </a:p>
          <a:p>
            <a:pPr eaLnBrk="0" hangingPunct="0"/>
            <a:r>
              <a:rPr lang="en-US" altLang="zh-CN" sz="2800" b="1" dirty="0">
                <a:solidFill>
                  <a:srgbClr val="000000"/>
                </a:solidFill>
              </a:rPr>
              <a:t>{</a:t>
            </a:r>
          </a:p>
          <a:p>
            <a:pPr eaLnBrk="0" hangingPunct="0"/>
            <a:r>
              <a:rPr lang="en-US" altLang="zh-CN" sz="2800" b="1" dirty="0">
                <a:solidFill>
                  <a:srgbClr val="000000"/>
                </a:solidFill>
              </a:rPr>
              <a:t>    protected:</a:t>
            </a:r>
          </a:p>
          <a:p>
            <a:pPr eaLnBrk="0" hangingPunct="0"/>
            <a:r>
              <a:rPr lang="en-US" altLang="zh-CN" sz="2800" b="1" dirty="0">
                <a:solidFill>
                  <a:srgbClr val="000000"/>
                </a:solidFill>
              </a:rPr>
              <a:t>         </a:t>
            </a:r>
            <a:r>
              <a:rPr lang="en-US" altLang="zh-CN" sz="2800" b="1" dirty="0">
                <a:solidFill>
                  <a:srgbClr val="6600CC"/>
                </a:solidFill>
              </a:rPr>
              <a:t>char  department[20];</a:t>
            </a:r>
          </a:p>
          <a:p>
            <a:pPr eaLnBrk="0" hangingPunct="0"/>
            <a:r>
              <a:rPr lang="en-US" altLang="zh-CN" sz="2800" b="1" dirty="0">
                <a:solidFill>
                  <a:srgbClr val="6600CC"/>
                </a:solidFill>
              </a:rPr>
              <a:t>         float  salary;</a:t>
            </a:r>
          </a:p>
          <a:p>
            <a:pPr eaLnBrk="0" hangingPunct="0"/>
            <a:r>
              <a:rPr lang="en-US" altLang="zh-CN" sz="2800" b="1" dirty="0">
                <a:solidFill>
                  <a:srgbClr val="000000"/>
                </a:solidFill>
              </a:rPr>
              <a:t>    public:</a:t>
            </a:r>
          </a:p>
          <a:p>
            <a:pPr eaLnBrk="0" hangingPunct="0"/>
            <a:r>
              <a:rPr lang="en-US" altLang="zh-CN" sz="2800" b="1" dirty="0">
                <a:solidFill>
                  <a:srgbClr val="000000"/>
                </a:solidFill>
              </a:rPr>
              <a:t>        void  print1();</a:t>
            </a:r>
          </a:p>
          <a:p>
            <a:pPr eaLnBrk="0" hangingPunct="0"/>
            <a:r>
              <a:rPr lang="en-US" altLang="zh-CN" sz="2800" b="1" dirty="0">
                <a:solidFill>
                  <a:srgbClr val="000000"/>
                </a:solidFill>
              </a:rPr>
              <a:t>    };</a:t>
            </a:r>
          </a:p>
          <a:p>
            <a:pPr eaLnBrk="0" hangingPunct="0"/>
            <a:endParaRPr lang="en-US" altLang="zh-CN" sz="2800" b="1" dirty="0">
              <a:solidFill>
                <a:srgbClr val="000000"/>
              </a:solidFill>
            </a:endParaRPr>
          </a:p>
        </p:txBody>
      </p:sp>
      <p:sp>
        <p:nvSpPr>
          <p:cNvPr id="19461" name="Line 5"/>
          <p:cNvSpPr>
            <a:spLocks noChangeShapeType="1"/>
          </p:cNvSpPr>
          <p:nvPr/>
        </p:nvSpPr>
        <p:spPr bwMode="auto">
          <a:xfrm>
            <a:off x="3492500" y="1268413"/>
            <a:ext cx="0" cy="4968875"/>
          </a:xfrm>
          <a:prstGeom prst="line">
            <a:avLst/>
          </a:prstGeom>
          <a:noFill/>
          <a:ln w="2857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685990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95536" y="1124744"/>
            <a:ext cx="8515350" cy="5040313"/>
          </a:xfrm>
        </p:spPr>
        <p:txBody>
          <a:bodyPr>
            <a:normAutofit/>
          </a:bodyPr>
          <a:lstStyle/>
          <a:p>
            <a:pPr>
              <a:buFontTx/>
              <a:buNone/>
            </a:pPr>
            <a:r>
              <a:rPr lang="zh-CN" altLang="en-US" sz="3200" dirty="0">
                <a:solidFill>
                  <a:srgbClr val="000000"/>
                </a:solidFill>
              </a:rPr>
              <a:t>声明一个派生类的一般格式为</a:t>
            </a:r>
            <a:r>
              <a:rPr lang="en-US" altLang="zh-CN" sz="3200" dirty="0">
                <a:solidFill>
                  <a:srgbClr val="000000"/>
                </a:solidFill>
              </a:rPr>
              <a:t>:</a:t>
            </a:r>
          </a:p>
          <a:p>
            <a:pPr>
              <a:buFontTx/>
              <a:buNone/>
            </a:pPr>
            <a:endParaRPr lang="en-US" altLang="zh-CN" sz="3200" dirty="0">
              <a:solidFill>
                <a:srgbClr val="000000"/>
              </a:solidFill>
            </a:endParaRPr>
          </a:p>
          <a:p>
            <a:pPr>
              <a:lnSpc>
                <a:spcPct val="110000"/>
              </a:lnSpc>
              <a:spcBef>
                <a:spcPct val="30000"/>
              </a:spcBef>
              <a:buFontTx/>
              <a:buNone/>
            </a:pPr>
            <a:r>
              <a:rPr lang="en-US" altLang="zh-CN" sz="3200" dirty="0">
                <a:solidFill>
                  <a:srgbClr val="3333FF"/>
                </a:solidFill>
              </a:rPr>
              <a:t>class  </a:t>
            </a:r>
            <a:r>
              <a:rPr lang="zh-CN" altLang="en-US" sz="3200" dirty="0">
                <a:solidFill>
                  <a:srgbClr val="3333FF"/>
                </a:solidFill>
              </a:rPr>
              <a:t>派生类名</a:t>
            </a:r>
            <a:r>
              <a:rPr lang="en-US" altLang="zh-CN" sz="3200" dirty="0">
                <a:solidFill>
                  <a:srgbClr val="3333FF"/>
                </a:solidFill>
              </a:rPr>
              <a:t>:</a:t>
            </a:r>
            <a:r>
              <a:rPr lang="zh-CN" altLang="en-US" sz="3200" dirty="0">
                <a:solidFill>
                  <a:srgbClr val="3333FF"/>
                </a:solidFill>
              </a:rPr>
              <a:t>继承方式  基类名</a:t>
            </a:r>
          </a:p>
          <a:p>
            <a:pPr>
              <a:lnSpc>
                <a:spcPct val="110000"/>
              </a:lnSpc>
              <a:spcBef>
                <a:spcPct val="30000"/>
              </a:spcBef>
              <a:buFontTx/>
              <a:buNone/>
            </a:pPr>
            <a:r>
              <a:rPr lang="zh-CN" altLang="en-US" sz="3200" dirty="0">
                <a:solidFill>
                  <a:srgbClr val="3333FF"/>
                </a:solidFill>
              </a:rPr>
              <a:t> </a:t>
            </a:r>
            <a:r>
              <a:rPr lang="en-US" altLang="zh-CN" sz="3200" dirty="0">
                <a:solidFill>
                  <a:srgbClr val="3333FF"/>
                </a:solidFill>
              </a:rPr>
              <a:t>{</a:t>
            </a:r>
          </a:p>
          <a:p>
            <a:pPr>
              <a:lnSpc>
                <a:spcPct val="110000"/>
              </a:lnSpc>
              <a:spcBef>
                <a:spcPct val="30000"/>
              </a:spcBef>
              <a:buFontTx/>
              <a:buNone/>
            </a:pPr>
            <a:r>
              <a:rPr lang="en-US" altLang="zh-CN" sz="3200" dirty="0">
                <a:solidFill>
                  <a:srgbClr val="3333FF"/>
                </a:solidFill>
              </a:rPr>
              <a:t>          //</a:t>
            </a:r>
            <a:r>
              <a:rPr lang="zh-CN" altLang="en-US" sz="3200" dirty="0">
                <a:solidFill>
                  <a:srgbClr val="3333FF"/>
                </a:solidFill>
              </a:rPr>
              <a:t>派生类新增的数据成员和成员函数</a:t>
            </a:r>
          </a:p>
          <a:p>
            <a:pPr>
              <a:lnSpc>
                <a:spcPct val="110000"/>
              </a:lnSpc>
              <a:spcBef>
                <a:spcPct val="30000"/>
              </a:spcBef>
              <a:buFontTx/>
              <a:buNone/>
            </a:pPr>
            <a:r>
              <a:rPr lang="en-US" altLang="zh-CN" sz="3200" dirty="0">
                <a:solidFill>
                  <a:srgbClr val="3333FF"/>
                </a:solidFill>
              </a:rPr>
              <a:t>}; </a:t>
            </a:r>
          </a:p>
        </p:txBody>
      </p:sp>
    </p:spTree>
    <p:extLst>
      <p:ext uri="{BB962C8B-B14F-4D97-AF65-F5344CB8AC3E}">
        <p14:creationId xmlns:p14="http://schemas.microsoft.com/office/powerpoint/2010/main" val="59139707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凸显">
  <a:themeElements>
    <a:clrScheme name="自定义 12">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3928</Words>
  <Application>Microsoft Office PowerPoint</Application>
  <PresentationFormat>全屏显示(4:3)</PresentationFormat>
  <Paragraphs>554</Paragraphs>
  <Slides>56</Slides>
  <Notes>2</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59" baseType="lpstr">
      <vt:lpstr>Office 主题</vt:lpstr>
      <vt:lpstr>凸显</vt:lpstr>
      <vt:lpstr>位图图像</vt:lpstr>
      <vt:lpstr>面向对象程序设计C++</vt:lpstr>
      <vt:lpstr>PowerPoint 演示文稿</vt:lpstr>
      <vt:lpstr>第4章  派生类与继承</vt:lpstr>
      <vt:lpstr>   4.1 派生类的概念 4.1.1  为什么要使用继承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4.1.5  派生类对基类成员的访问规则 </vt:lpstr>
      <vt:lpstr>PowerPoint 演示文稿</vt:lpstr>
      <vt:lpstr>PowerPoint 演示文稿</vt:lpstr>
      <vt:lpstr>PowerPoint 演示文稿</vt:lpstr>
      <vt:lpstr>PowerPoint 演示文稿</vt:lpstr>
      <vt:lpstr>PowerPoint 演示文稿</vt:lpstr>
      <vt:lpstr>PowerPoint 演示文稿</vt:lpstr>
      <vt:lpstr>4.2.1  派生类构造函数和析构函数的执行顺序</vt:lpstr>
      <vt:lpstr>派生类构造函数各部分的执行次序:</vt:lpstr>
      <vt:lpstr>    4.2.2 派生类构造函数和析构函数的构造规则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多重继承</vt:lpstr>
      <vt:lpstr>PowerPoint 演示文稿</vt:lpstr>
      <vt:lpstr>4.4.1 多重继承派生类的声明</vt:lpstr>
      <vt:lpstr>PowerPoint 演示文稿</vt:lpstr>
      <vt:lpstr>PowerPoint 演示文稿</vt:lpstr>
      <vt:lpstr>4.4.2  多继承的构造函数与析构函数 </vt:lpstr>
      <vt:lpstr>PowerPoint 演示文稿</vt:lpstr>
      <vt:lpstr>4.4.3  虚基类 </vt:lpstr>
      <vt:lpstr>PowerPoint 演示文稿</vt:lpstr>
      <vt:lpstr>2. 虚基类的声明 </vt:lpstr>
      <vt:lpstr>PowerPoint 演示文稿</vt:lpstr>
      <vt:lpstr>3. 虚基类的初始化 </vt:lpstr>
      <vt:lpstr>PowerPoint 演示文稿</vt:lpstr>
      <vt:lpstr>PowerPoint 演示文稿</vt:lpstr>
      <vt:lpstr>PowerPoint 演示文稿</vt:lpstr>
      <vt:lpstr>PowerPoint 演示文稿</vt:lpstr>
      <vt:lpstr>4.5 基类与派生类对象之间赋值兼容关系</vt:lpstr>
      <vt:lpstr>PowerPoint 演示文稿</vt:lpstr>
      <vt:lpstr>例4.19 基类与派生类对象之间的转换</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面向对象程序设计C++</dc:title>
  <dc:creator>apple</dc:creator>
  <cp:lastModifiedBy>Apple</cp:lastModifiedBy>
  <cp:revision>72</cp:revision>
  <dcterms:created xsi:type="dcterms:W3CDTF">2016-05-18T15:38:30Z</dcterms:created>
  <dcterms:modified xsi:type="dcterms:W3CDTF">2016-12-01T16:29:15Z</dcterms:modified>
</cp:coreProperties>
</file>