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65"/>
  </p:handoutMasterIdLst>
  <p:sldIdLst>
    <p:sldId id="311" r:id="rId3"/>
    <p:sldId id="442" r:id="rId4"/>
    <p:sldId id="445" r:id="rId5"/>
    <p:sldId id="446"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523" r:id="rId22"/>
    <p:sldId id="524" r:id="rId23"/>
    <p:sldId id="471" r:id="rId24"/>
    <p:sldId id="463" r:id="rId25"/>
    <p:sldId id="464" r:id="rId26"/>
    <p:sldId id="440" r:id="rId27"/>
    <p:sldId id="465" r:id="rId28"/>
    <p:sldId id="467" r:id="rId29"/>
    <p:sldId id="468" r:id="rId30"/>
    <p:sldId id="469" r:id="rId31"/>
    <p:sldId id="530" r:id="rId32"/>
    <p:sldId id="531" r:id="rId33"/>
    <p:sldId id="532" r:id="rId34"/>
    <p:sldId id="470" r:id="rId35"/>
    <p:sldId id="481" r:id="rId36"/>
    <p:sldId id="539" r:id="rId37"/>
    <p:sldId id="538" r:id="rId38"/>
    <p:sldId id="482" r:id="rId39"/>
    <p:sldId id="483" r:id="rId40"/>
    <p:sldId id="484" r:id="rId41"/>
    <p:sldId id="485" r:id="rId42"/>
    <p:sldId id="486" r:id="rId43"/>
    <p:sldId id="487" r:id="rId44"/>
    <p:sldId id="488" r:id="rId45"/>
    <p:sldId id="489" r:id="rId46"/>
    <p:sldId id="527" r:id="rId47"/>
    <p:sldId id="528" r:id="rId49"/>
    <p:sldId id="490" r:id="rId50"/>
    <p:sldId id="491" r:id="rId51"/>
    <p:sldId id="492" r:id="rId52"/>
    <p:sldId id="493" r:id="rId53"/>
    <p:sldId id="525" r:id="rId54"/>
    <p:sldId id="526" r:id="rId55"/>
    <p:sldId id="508" r:id="rId56"/>
    <p:sldId id="509" r:id="rId57"/>
    <p:sldId id="511" r:id="rId58"/>
    <p:sldId id="512" r:id="rId59"/>
    <p:sldId id="513" r:id="rId60"/>
    <p:sldId id="515" r:id="rId61"/>
    <p:sldId id="533" r:id="rId62"/>
    <p:sldId id="535" r:id="rId63"/>
    <p:sldId id="516" r:id="rId64"/>
  </p:sldIdLst>
  <p:sldSz cx="9144000" cy="6858000" type="screen4x3"/>
  <p:notesSz cx="6858000" cy="9144000"/>
  <p:custDataLst>
    <p:tags r:id="rId6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CC0000"/>
    <a:srgbClr val="0033CC"/>
    <a:srgbClr val="000066"/>
    <a:srgbClr val="99CCFF"/>
    <a:srgbClr val="FFFFCC"/>
    <a:srgbClr val="CC0066"/>
    <a:srgbClr val="0000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50"/>
    <p:restoredTop sz="87822"/>
  </p:normalViewPr>
  <p:slideViewPr>
    <p:cSldViewPr showGuides="1">
      <p:cViewPr varScale="1">
        <p:scale>
          <a:sx n="78" d="100"/>
          <a:sy n="78" d="100"/>
        </p:scale>
        <p:origin x="-12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17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gs" Target="tags/tag1.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3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35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35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35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1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14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70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914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14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14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3731" name="Rectangle 2"/>
          <p:cNvSpPr>
            <a:spLocks noGrp="1" noRot="1" noChangeAspect="1" noTextEdit="1"/>
          </p:cNvSpPr>
          <p:nvPr>
            <p:ph type="sldImg"/>
          </p:nvPr>
        </p:nvSpPr>
        <p:spPr>
          <a:ln/>
        </p:spPr>
      </p:sp>
      <p:sp>
        <p:nvSpPr>
          <p:cNvPr id="73732" name="Rectangle 4"/>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4755" name="Rectangle 2"/>
          <p:cNvSpPr>
            <a:spLocks noGrp="1" noRot="1" noChangeAspect="1" noTextEdit="1"/>
          </p:cNvSpPr>
          <p:nvPr>
            <p:ph type="sldImg"/>
          </p:nvPr>
        </p:nvSpPr>
        <p:spPr>
          <a:ln/>
        </p:spPr>
      </p:sp>
      <p:sp>
        <p:nvSpPr>
          <p:cNvPr id="74756" name="Rectangle 4"/>
          <p:cNvSpPr>
            <a:spLocks noGrp="1"/>
          </p:cNvSpPr>
          <p:nvPr>
            <p:ph type="body" idx="1"/>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0663" y="212725"/>
            <a:ext cx="2033587" cy="6169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12725"/>
            <a:ext cx="5949950" cy="6169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484313"/>
            <a:ext cx="39560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484313"/>
            <a:ext cx="3956050" cy="4897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1026" name="Rectangle 15"/>
          <p:cNvSpPr>
            <a:spLocks noChangeArrowheads="1"/>
          </p:cNvSpPr>
          <p:nvPr/>
        </p:nvSpPr>
        <p:spPr bwMode="gray">
          <a:xfrm>
            <a:off x="0" y="1196975"/>
            <a:ext cx="7885113" cy="215900"/>
          </a:xfrm>
          <a:prstGeom prst="rect">
            <a:avLst/>
          </a:prstGeom>
          <a:gradFill rotWithShape="0">
            <a:gsLst>
              <a:gs pos="0">
                <a:schemeClr val="bg1"/>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8"/>
          <p:cNvSpPr>
            <a:spLocks noChangeArrowheads="1"/>
          </p:cNvSpPr>
          <p:nvPr/>
        </p:nvSpPr>
        <p:spPr bwMode="gray">
          <a:xfrm>
            <a:off x="323850" y="1268413"/>
            <a:ext cx="8226425" cy="3175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2"/>
          <p:cNvSpPr>
            <a:spLocks noChangeArrowheads="1"/>
          </p:cNvSpPr>
          <p:nvPr/>
        </p:nvSpPr>
        <p:spPr bwMode="ltGray">
          <a:xfrm>
            <a:off x="7718425" y="4762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3"/>
          <p:cNvSpPr>
            <a:spLocks noChangeArrowheads="1"/>
          </p:cNvSpPr>
          <p:nvPr/>
        </p:nvSpPr>
        <p:spPr bwMode="ltGray">
          <a:xfrm>
            <a:off x="8101013" y="4762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4"/>
          <p:cNvSpPr>
            <a:spLocks noChangeArrowheads="1"/>
          </p:cNvSpPr>
          <p:nvPr/>
        </p:nvSpPr>
        <p:spPr bwMode="ltGray">
          <a:xfrm>
            <a:off x="7842250" y="8985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5"/>
          <p:cNvSpPr>
            <a:spLocks noChangeArrowheads="1"/>
          </p:cNvSpPr>
          <p:nvPr/>
        </p:nvSpPr>
        <p:spPr bwMode="ltGray">
          <a:xfrm>
            <a:off x="8212138" y="8985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6"/>
          <p:cNvSpPr>
            <a:spLocks noChangeArrowheads="1"/>
          </p:cNvSpPr>
          <p:nvPr/>
        </p:nvSpPr>
        <p:spPr bwMode="ltGray">
          <a:xfrm>
            <a:off x="7427913" y="8255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7"/>
          <p:cNvSpPr>
            <a:spLocks noChangeArrowheads="1"/>
          </p:cNvSpPr>
          <p:nvPr/>
        </p:nvSpPr>
        <p:spPr bwMode="gray">
          <a:xfrm>
            <a:off x="8062913" y="3683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4" name="Rectangle 9"/>
          <p:cNvSpPr>
            <a:spLocks noGrp="1"/>
          </p:cNvSpPr>
          <p:nvPr>
            <p:ph type="title"/>
          </p:nvPr>
        </p:nvSpPr>
        <p:spPr>
          <a:xfrm>
            <a:off x="468313" y="212725"/>
            <a:ext cx="7793037" cy="912813"/>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5" name="Rectangle 10"/>
          <p:cNvSpPr>
            <a:spLocks noGrp="1"/>
          </p:cNvSpPr>
          <p:nvPr>
            <p:ph type="body" idx="1"/>
          </p:nvPr>
        </p:nvSpPr>
        <p:spPr>
          <a:xfrm>
            <a:off x="539750" y="1484313"/>
            <a:ext cx="8064500" cy="4897437"/>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5434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5434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3600" b="1">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3600" b="1">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3600" b="1">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36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7"/>
          <p:cNvSpPr/>
          <p:nvPr/>
        </p:nvSpPr>
        <p:spPr>
          <a:xfrm>
            <a:off x="685800" y="2667000"/>
            <a:ext cx="7162800" cy="3538538"/>
          </a:xfrm>
          <a:prstGeom prst="rect">
            <a:avLst/>
          </a:prstGeom>
          <a:noFill/>
          <a:ln w="9525">
            <a:noFill/>
          </a:ln>
        </p:spPr>
        <p:txBody>
          <a:bodyPr anchor="b" anchorCtr="0"/>
          <a:p>
            <a:endParaRPr lang="zh-CN" altLang="zh-CN" sz="3600" b="1" dirty="0">
              <a:solidFill>
                <a:srgbClr val="000066"/>
              </a:solidFill>
              <a:latin typeface="Verdana" panose="020B0604030504040204" pitchFamily="34" charset="0"/>
              <a:ea typeface="Times New Roman" panose="02020603050405020304" pitchFamily="18" charset="0"/>
            </a:endParaRPr>
          </a:p>
        </p:txBody>
      </p:sp>
      <p:sp>
        <p:nvSpPr>
          <p:cNvPr id="2051" name="Rectangle 8"/>
          <p:cNvSpPr/>
          <p:nvPr/>
        </p:nvSpPr>
        <p:spPr>
          <a:xfrm>
            <a:off x="1258888" y="549275"/>
            <a:ext cx="5041900" cy="641350"/>
          </a:xfrm>
          <a:prstGeom prst="rect">
            <a:avLst/>
          </a:prstGeom>
          <a:noFill/>
          <a:ln w="9525">
            <a:noFill/>
          </a:ln>
        </p:spPr>
        <p:txBody>
          <a:bodyPr>
            <a:spAutoFit/>
          </a:bodyPr>
          <a:p>
            <a:r>
              <a:rPr lang="zh-CN" altLang="en-US" sz="3600" b="1" dirty="0">
                <a:solidFill>
                  <a:srgbClr val="CC3300"/>
                </a:solidFill>
                <a:latin typeface="Verdana" panose="020B0604030504040204" pitchFamily="34" charset="0"/>
                <a:cs typeface="Times New Roman" panose="02020603050405020304" pitchFamily="18" charset="0"/>
              </a:rPr>
              <a:t>第</a:t>
            </a:r>
            <a:r>
              <a:rPr lang="en-US" altLang="zh-CN" sz="3600" b="1" dirty="0">
                <a:solidFill>
                  <a:srgbClr val="CC3300"/>
                </a:solidFill>
                <a:latin typeface="Verdana" panose="020B0604030504040204" pitchFamily="34" charset="0"/>
                <a:cs typeface="Times New Roman" panose="02020603050405020304" pitchFamily="18" charset="0"/>
              </a:rPr>
              <a:t>4</a:t>
            </a:r>
            <a:r>
              <a:rPr lang="zh-CN" altLang="en-US" sz="3600" b="1" dirty="0">
                <a:solidFill>
                  <a:srgbClr val="CC3300"/>
                </a:solidFill>
                <a:latin typeface="Verdana" panose="020B0604030504040204" pitchFamily="34" charset="0"/>
                <a:cs typeface="Times New Roman" panose="02020603050405020304" pitchFamily="18" charset="0"/>
              </a:rPr>
              <a:t>章  </a:t>
            </a:r>
            <a:r>
              <a:rPr lang="zh-CN" altLang="en-US" sz="3600" b="1" dirty="0">
                <a:solidFill>
                  <a:srgbClr val="CC3300"/>
                </a:solidFill>
                <a:latin typeface="Verdana" panose="020B0604030504040204" pitchFamily="34" charset="0"/>
              </a:rPr>
              <a:t>派生类和继承</a:t>
            </a:r>
            <a:endParaRPr lang="zh-CN" altLang="en-US" sz="3600" b="1" dirty="0">
              <a:solidFill>
                <a:srgbClr val="CC3300"/>
              </a:solidFill>
              <a:latin typeface="Verdana" panose="020B0604030504040204" pitchFamily="34" charset="0"/>
            </a:endParaRPr>
          </a:p>
        </p:txBody>
      </p:sp>
      <p:sp>
        <p:nvSpPr>
          <p:cNvPr id="2052" name="Rectangle 9"/>
          <p:cNvSpPr/>
          <p:nvPr/>
        </p:nvSpPr>
        <p:spPr>
          <a:xfrm>
            <a:off x="468313" y="1341438"/>
            <a:ext cx="8077200" cy="4022725"/>
          </a:xfrm>
          <a:prstGeom prst="rect">
            <a:avLst/>
          </a:prstGeom>
          <a:noFill/>
          <a:ln w="9525">
            <a:noFill/>
          </a:ln>
        </p:spPr>
        <p:txBody>
          <a:bodyPr>
            <a:spAutoFit/>
          </a:bodyPr>
          <a:p>
            <a:pPr>
              <a:lnSpc>
                <a:spcPct val="230000"/>
              </a:lnSpc>
              <a:spcBef>
                <a:spcPct val="50000"/>
              </a:spcBef>
              <a:buClr>
                <a:schemeClr val="accent2"/>
              </a:buClr>
              <a:buSzPct val="80000"/>
              <a:buFont typeface="Wingdings" panose="05000000000000000000" pitchFamily="2" charset="2"/>
            </a:pPr>
            <a:r>
              <a:rPr lang="en-US" altLang="zh-CN" sz="2800" b="1" dirty="0">
                <a:latin typeface="宋体" panose="02010600030101010101" pitchFamily="2" charset="-122"/>
              </a:rPr>
              <a:t>    </a:t>
            </a:r>
            <a:r>
              <a:rPr lang="zh-CN" altLang="en-US" sz="2800" b="1" dirty="0">
                <a:latin typeface="宋体" panose="02010600030101010101" pitchFamily="2" charset="-122"/>
              </a:rPr>
              <a:t>继承是连接类与类的一种层次模型。继承使一个既有类（基类或父类）的数据结构和函数被另一个类（派生类或子类）重用，在派生类中只需描述其基类中没有的数据和操作即可。   </a:t>
            </a:r>
            <a:endParaRPr lang="zh-CN" altLang="en-US" sz="2800" b="1" dirty="0">
              <a:latin typeface="宋体" panose="02010600030101010101" pitchFamily="2" charset="-122"/>
            </a:endParaRPr>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p:nvPr/>
        </p:nvSpPr>
        <p:spPr>
          <a:xfrm>
            <a:off x="381000" y="1600200"/>
            <a:ext cx="8382000" cy="4324350"/>
          </a:xfrm>
          <a:prstGeom prst="rect">
            <a:avLst/>
          </a:prstGeom>
          <a:noFill/>
          <a:ln w="9525">
            <a:noFill/>
          </a:ln>
        </p:spPr>
        <p:txBody>
          <a:bodyPr>
            <a:spAutoFit/>
          </a:bodyPr>
          <a:p>
            <a:pPr>
              <a:lnSpc>
                <a:spcPct val="150000"/>
              </a:lnSpc>
              <a:spcBef>
                <a:spcPct val="50000"/>
              </a:spcBef>
              <a:buClr>
                <a:schemeClr val="accent2"/>
              </a:buClr>
              <a:buFont typeface="Wingdings" panose="05000000000000000000" pitchFamily="2" charset="2"/>
            </a:pPr>
            <a:r>
              <a:rPr lang="en-US" altLang="zh-CN" sz="2500" b="1" dirty="0">
                <a:solidFill>
                  <a:srgbClr val="000000"/>
                </a:solidFill>
                <a:latin typeface="Verdana" panose="020B0604030504040204" pitchFamily="34" charset="0"/>
              </a:rPr>
              <a:t>      </a:t>
            </a:r>
            <a:r>
              <a:rPr lang="zh-CN" altLang="en-US" sz="2500" b="1" dirty="0">
                <a:solidFill>
                  <a:srgbClr val="000000"/>
                </a:solidFill>
                <a:latin typeface="Verdana" panose="020B0604030504040204" pitchFamily="34" charset="0"/>
              </a:rPr>
              <a:t>基类的</a:t>
            </a:r>
            <a:r>
              <a:rPr lang="en-US" altLang="zh-CN" sz="2500" b="1" dirty="0">
                <a:solidFill>
                  <a:srgbClr val="000000"/>
                </a:solidFill>
                <a:latin typeface="Verdana" panose="020B0604030504040204" pitchFamily="34" charset="0"/>
              </a:rPr>
              <a:t>public</a:t>
            </a:r>
            <a:r>
              <a:rPr lang="zh-CN" altLang="en-US" sz="2500" b="1" dirty="0">
                <a:solidFill>
                  <a:srgbClr val="000000"/>
                </a:solidFill>
                <a:latin typeface="Verdana" panose="020B0604030504040204" pitchFamily="34" charset="0"/>
              </a:rPr>
              <a:t>成员和</a:t>
            </a:r>
            <a:r>
              <a:rPr lang="en-US" altLang="zh-CN" sz="2500" b="1" dirty="0">
                <a:solidFill>
                  <a:srgbClr val="000000"/>
                </a:solidFill>
                <a:latin typeface="Verdana" panose="020B0604030504040204" pitchFamily="34" charset="0"/>
              </a:rPr>
              <a:t>protected</a:t>
            </a:r>
            <a:r>
              <a:rPr lang="zh-CN" altLang="en-US" sz="2500" b="1" dirty="0">
                <a:solidFill>
                  <a:srgbClr val="000000"/>
                </a:solidFill>
                <a:latin typeface="Verdana" panose="020B0604030504040204" pitchFamily="34" charset="0"/>
              </a:rPr>
              <a:t>成员：被继承后作为派生类的</a:t>
            </a:r>
            <a:r>
              <a:rPr lang="en-US" altLang="zh-CN" sz="2500" b="1" dirty="0">
                <a:solidFill>
                  <a:srgbClr val="000000"/>
                </a:solidFill>
                <a:latin typeface="Verdana" panose="020B0604030504040204" pitchFamily="34" charset="0"/>
              </a:rPr>
              <a:t>private</a:t>
            </a:r>
            <a:r>
              <a:rPr lang="zh-CN" altLang="en-US" sz="2500" b="1" dirty="0">
                <a:solidFill>
                  <a:srgbClr val="000000"/>
                </a:solidFill>
                <a:latin typeface="Verdana" panose="020B0604030504040204" pitchFamily="34" charset="0"/>
              </a:rPr>
              <a:t>成员</a:t>
            </a:r>
            <a:r>
              <a:rPr lang="en-US" altLang="zh-CN" sz="2500" b="1" dirty="0">
                <a:solidFill>
                  <a:srgbClr val="000000"/>
                </a:solidFill>
                <a:latin typeface="Verdana" panose="020B0604030504040204" pitchFamily="34" charset="0"/>
              </a:rPr>
              <a:t>,</a:t>
            </a:r>
            <a:r>
              <a:rPr lang="zh-CN" altLang="en-US" sz="2500" b="1" dirty="0">
                <a:solidFill>
                  <a:srgbClr val="000000"/>
                </a:solidFill>
                <a:latin typeface="Verdana" panose="020B0604030504040204" pitchFamily="34" charset="0"/>
              </a:rPr>
              <a:t>派生类的其他成员可以直接访问它们</a:t>
            </a:r>
            <a:r>
              <a:rPr lang="en-US" altLang="zh-CN" sz="2500" b="1" dirty="0">
                <a:solidFill>
                  <a:srgbClr val="000000"/>
                </a:solidFill>
                <a:latin typeface="Verdana" panose="020B0604030504040204" pitchFamily="34" charset="0"/>
              </a:rPr>
              <a:t>,</a:t>
            </a:r>
            <a:r>
              <a:rPr lang="zh-CN" altLang="en-US" sz="2500" b="1" dirty="0">
                <a:solidFill>
                  <a:srgbClr val="000000"/>
                </a:solidFill>
                <a:latin typeface="Verdana" panose="020B0604030504040204" pitchFamily="34" charset="0"/>
              </a:rPr>
              <a:t>但是在类外部通过派生类的对象无法访问。</a:t>
            </a:r>
            <a:endParaRPr lang="zh-CN" altLang="en-US" sz="2500" b="1" dirty="0">
              <a:solidFill>
                <a:srgbClr val="000000"/>
              </a:solidFill>
              <a:latin typeface="Verdana" panose="020B0604030504040204" pitchFamily="34" charset="0"/>
            </a:endParaRPr>
          </a:p>
          <a:p>
            <a:pPr>
              <a:lnSpc>
                <a:spcPct val="150000"/>
              </a:lnSpc>
              <a:spcBef>
                <a:spcPct val="50000"/>
              </a:spcBef>
              <a:buClr>
                <a:schemeClr val="accent2"/>
              </a:buClr>
              <a:buFont typeface="Wingdings" panose="05000000000000000000" pitchFamily="2" charset="2"/>
            </a:pPr>
            <a:r>
              <a:rPr lang="zh-CN" altLang="en-US" sz="2500" b="1" dirty="0">
                <a:solidFill>
                  <a:srgbClr val="000000"/>
                </a:solidFill>
                <a:latin typeface="Verdana" panose="020B0604030504040204" pitchFamily="34" charset="0"/>
              </a:rPr>
              <a:t>      基类的</a:t>
            </a:r>
            <a:r>
              <a:rPr lang="en-US" altLang="zh-CN" sz="2500" b="1" dirty="0">
                <a:solidFill>
                  <a:srgbClr val="000000"/>
                </a:solidFill>
                <a:latin typeface="Verdana" panose="020B0604030504040204" pitchFamily="34" charset="0"/>
              </a:rPr>
              <a:t>private</a:t>
            </a:r>
            <a:r>
              <a:rPr lang="zh-CN" altLang="en-US" sz="2500" b="1" dirty="0">
                <a:solidFill>
                  <a:srgbClr val="000000"/>
                </a:solidFill>
                <a:latin typeface="Verdana" panose="020B0604030504040204" pitchFamily="34" charset="0"/>
              </a:rPr>
              <a:t>成员：是不可直接访问的</a:t>
            </a:r>
            <a:r>
              <a:rPr lang="en-US" altLang="zh-CN" sz="2500" b="1" dirty="0">
                <a:solidFill>
                  <a:srgbClr val="000000"/>
                </a:solidFill>
                <a:latin typeface="Verdana" panose="020B0604030504040204" pitchFamily="34" charset="0"/>
              </a:rPr>
              <a:t>,</a:t>
            </a:r>
            <a:r>
              <a:rPr lang="zh-CN" altLang="en-US" sz="2500" b="1" dirty="0">
                <a:solidFill>
                  <a:srgbClr val="000000"/>
                </a:solidFill>
                <a:latin typeface="Verdana" panose="020B0604030504040204" pitchFamily="34" charset="0"/>
              </a:rPr>
              <a:t>所以无论是派生类成员还是通过派生类的对象</a:t>
            </a:r>
            <a:r>
              <a:rPr lang="en-US" altLang="zh-CN" sz="2500" b="1" dirty="0">
                <a:solidFill>
                  <a:srgbClr val="000000"/>
                </a:solidFill>
                <a:latin typeface="Verdana" panose="020B0604030504040204" pitchFamily="34" charset="0"/>
              </a:rPr>
              <a:t>,</a:t>
            </a:r>
            <a:r>
              <a:rPr lang="zh-CN" altLang="en-US" sz="2500" b="1" dirty="0">
                <a:solidFill>
                  <a:srgbClr val="000000"/>
                </a:solidFill>
                <a:latin typeface="Verdana" panose="020B0604030504040204" pitchFamily="34" charset="0"/>
              </a:rPr>
              <a:t>都无法直接访问从基类继承来的</a:t>
            </a:r>
            <a:r>
              <a:rPr lang="en-US" altLang="zh-CN" sz="2500" b="1" dirty="0">
                <a:solidFill>
                  <a:srgbClr val="000000"/>
                </a:solidFill>
                <a:latin typeface="Verdana" panose="020B0604030504040204" pitchFamily="34" charset="0"/>
              </a:rPr>
              <a:t>private</a:t>
            </a:r>
            <a:r>
              <a:rPr lang="zh-CN" altLang="en-US" sz="2500" b="1" dirty="0">
                <a:solidFill>
                  <a:srgbClr val="000000"/>
                </a:solidFill>
                <a:latin typeface="Verdana" panose="020B0604030504040204" pitchFamily="34" charset="0"/>
              </a:rPr>
              <a:t>成员</a:t>
            </a:r>
            <a:r>
              <a:rPr lang="en-US" altLang="zh-CN" sz="2500" b="1" dirty="0">
                <a:solidFill>
                  <a:srgbClr val="000000"/>
                </a:solidFill>
                <a:latin typeface="Verdana" panose="020B0604030504040204" pitchFamily="34" charset="0"/>
              </a:rPr>
              <a:t>,</a:t>
            </a:r>
            <a:r>
              <a:rPr lang="zh-CN" altLang="en-US" sz="2500" b="1" dirty="0">
                <a:solidFill>
                  <a:srgbClr val="000000"/>
                </a:solidFill>
                <a:latin typeface="Verdana" panose="020B0604030504040204" pitchFamily="34" charset="0"/>
              </a:rPr>
              <a:t>但是可以通过基类提供的</a:t>
            </a:r>
            <a:r>
              <a:rPr lang="en-US" altLang="zh-CN" sz="2500" b="1" dirty="0">
                <a:solidFill>
                  <a:srgbClr val="000000"/>
                </a:solidFill>
                <a:latin typeface="Verdana" panose="020B0604030504040204" pitchFamily="34" charset="0"/>
              </a:rPr>
              <a:t>public</a:t>
            </a:r>
            <a:r>
              <a:rPr lang="zh-CN" altLang="en-US" sz="2500" b="1" dirty="0">
                <a:solidFill>
                  <a:srgbClr val="000000"/>
                </a:solidFill>
                <a:latin typeface="Verdana" panose="020B0604030504040204" pitchFamily="34" charset="0"/>
              </a:rPr>
              <a:t>成员函数间接访问。             </a:t>
            </a:r>
            <a:endParaRPr lang="zh-CN" altLang="en-US" sz="2500" b="1" dirty="0">
              <a:solidFill>
                <a:srgbClr val="000000"/>
              </a:solidFill>
              <a:latin typeface="Verdana" panose="020B0604030504040204" pitchFamily="34" charset="0"/>
            </a:endParaRPr>
          </a:p>
        </p:txBody>
      </p:sp>
      <p:sp>
        <p:nvSpPr>
          <p:cNvPr id="11267" name="Rectangle 3"/>
          <p:cNvSpPr/>
          <p:nvPr/>
        </p:nvSpPr>
        <p:spPr>
          <a:xfrm>
            <a:off x="512763" y="685800"/>
            <a:ext cx="3754437" cy="519113"/>
          </a:xfrm>
          <a:prstGeom prst="rect">
            <a:avLst/>
          </a:prstGeom>
          <a:noFill/>
          <a:ln w="9525">
            <a:noFill/>
          </a:ln>
        </p:spPr>
        <p:txBody>
          <a:bodyPr wrap="none">
            <a:spAutoFit/>
          </a:bodyPr>
          <a:p>
            <a:r>
              <a:rPr lang="en-US" altLang="zh-CN" sz="2800" b="1" dirty="0">
                <a:solidFill>
                  <a:srgbClr val="CC0000"/>
                </a:solidFill>
                <a:latin typeface="Times New Roman" panose="02020603050405020304" pitchFamily="18" charset="0"/>
              </a:rPr>
              <a:t>1. </a:t>
            </a:r>
            <a:r>
              <a:rPr lang="zh-CN" altLang="en-US" sz="2800" b="1" dirty="0">
                <a:solidFill>
                  <a:srgbClr val="CC0000"/>
                </a:solidFill>
                <a:latin typeface="Times New Roman" panose="02020603050405020304" pitchFamily="18" charset="0"/>
              </a:rPr>
              <a:t>私有继承的访问规则</a:t>
            </a:r>
            <a:endParaRPr lang="zh-CN" altLang="en-US" sz="2800" b="1" dirty="0">
              <a:solidFill>
                <a:srgbClr val="CC0000"/>
              </a:solidFill>
              <a:latin typeface="Times New Roman" panose="02020603050405020304" pitchFamily="18" charset="0"/>
            </a:endParaRPr>
          </a:p>
        </p:txBody>
      </p:sp>
    </p:spTree>
  </p:cSld>
  <p:clrMapOvr>
    <a:masterClrMapping/>
  </p:clrMapOvr>
  <p:transition>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395288" y="746125"/>
            <a:ext cx="8748712" cy="5562600"/>
          </a:xfrm>
          <a:prstGeom prst="rect">
            <a:avLst/>
          </a:prstGeom>
          <a:noFill/>
          <a:ln w="9525">
            <a:noFill/>
          </a:ln>
        </p:spPr>
        <p:txBody>
          <a:bodyPr/>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Base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private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x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setx(int n) {x=n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showx(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{cout&lt;&lt;x&lt;&lt;endl;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Derived: </a:t>
            </a:r>
            <a:r>
              <a:rPr lang="en-US" altLang="zh-CN" sz="2400" b="1" dirty="0">
                <a:solidFill>
                  <a:srgbClr val="000099"/>
                </a:solidFill>
                <a:latin typeface="Times New Roman" panose="02020603050405020304" pitchFamily="18" charset="0"/>
              </a:rPr>
              <a:t>private </a:t>
            </a:r>
            <a:r>
              <a:rPr lang="en-US" altLang="zh-CN" sz="2400" b="1" dirty="0">
                <a:latin typeface="Times New Roman" panose="02020603050405020304" pitchFamily="18" charset="0"/>
              </a:rPr>
              <a:t>Base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setxy(int n, int m)</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   setx(n);</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y=m;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showxy( )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cout &lt;&lt; x;</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cout &lt;&lt;y&lt;&lt;endl;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Private:</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y ;   }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endParaRPr lang="en-US" altLang="zh-CN" sz="2400" b="1" dirty="0">
              <a:latin typeface="Times New Roman" panose="02020603050405020304" pitchFamily="18" charset="0"/>
            </a:endParaRPr>
          </a:p>
        </p:txBody>
      </p:sp>
      <p:sp>
        <p:nvSpPr>
          <p:cNvPr id="12291" name="Rectangle 3"/>
          <p:cNvSpPr/>
          <p:nvPr/>
        </p:nvSpPr>
        <p:spPr>
          <a:xfrm>
            <a:off x="3203575" y="692150"/>
            <a:ext cx="1957388" cy="339725"/>
          </a:xfrm>
          <a:prstGeom prst="rect">
            <a:avLst/>
          </a:prstGeom>
          <a:noFill/>
          <a:ln w="9525">
            <a:noFill/>
          </a:ln>
        </p:spPr>
        <p:txBody>
          <a:bodyPr wrap="none">
            <a:spAutoFit/>
          </a:bodyPr>
          <a:p>
            <a:pPr>
              <a:lnSpc>
                <a:spcPct val="90000"/>
              </a:lnSpc>
              <a:spcBef>
                <a:spcPct val="20000"/>
              </a:spcBef>
              <a:buClr>
                <a:schemeClr val="accent2"/>
              </a:buClr>
              <a:buFont typeface="Wingdings" panose="05000000000000000000" pitchFamily="2" charset="2"/>
            </a:pPr>
            <a:r>
              <a:rPr lang="en-US" altLang="zh-CN" b="1" dirty="0">
                <a:latin typeface="Verdana" panose="020B0604030504040204" pitchFamily="34" charset="0"/>
              </a:rPr>
              <a:t>// </a:t>
            </a:r>
            <a:r>
              <a:rPr lang="zh-CN" altLang="en-US" b="1" dirty="0">
                <a:latin typeface="Verdana" panose="020B0604030504040204" pitchFamily="34" charset="0"/>
              </a:rPr>
              <a:t>声明一个基类</a:t>
            </a:r>
            <a:endParaRPr lang="zh-CN" altLang="en-US" b="1" dirty="0">
              <a:latin typeface="Verdana" panose="020B0604030504040204" pitchFamily="34" charset="0"/>
            </a:endParaRPr>
          </a:p>
        </p:txBody>
      </p:sp>
      <p:sp>
        <p:nvSpPr>
          <p:cNvPr id="12292" name="Rectangle 4"/>
          <p:cNvSpPr/>
          <p:nvPr/>
        </p:nvSpPr>
        <p:spPr>
          <a:xfrm>
            <a:off x="250825" y="115888"/>
            <a:ext cx="4289425" cy="519112"/>
          </a:xfrm>
          <a:prstGeom prst="rect">
            <a:avLst/>
          </a:prstGeom>
          <a:noFill/>
          <a:ln w="9525">
            <a:noFill/>
          </a:ln>
        </p:spPr>
        <p:txBody>
          <a:bodyPr wrap="none">
            <a:spAutoFit/>
          </a:bodyPr>
          <a:p>
            <a:r>
              <a:rPr lang="zh-CN" altLang="en-US" sz="2800" b="1" dirty="0">
                <a:solidFill>
                  <a:srgbClr val="000000"/>
                </a:solidFill>
                <a:latin typeface="Times New Roman" panose="02020603050405020304" pitchFamily="18" charset="0"/>
              </a:rPr>
              <a:t>例</a:t>
            </a:r>
            <a:r>
              <a:rPr lang="en-US" altLang="zh-CN" sz="2800" b="1" dirty="0">
                <a:solidFill>
                  <a:srgbClr val="000000"/>
                </a:solidFill>
                <a:latin typeface="Times New Roman" panose="02020603050405020304" pitchFamily="18" charset="0"/>
              </a:rPr>
              <a:t>4.1 </a:t>
            </a:r>
            <a:r>
              <a:rPr lang="zh-CN" altLang="en-US" sz="2800" b="1" dirty="0">
                <a:solidFill>
                  <a:srgbClr val="000000"/>
                </a:solidFill>
                <a:latin typeface="Times New Roman" panose="02020603050405020304" pitchFamily="18" charset="0"/>
              </a:rPr>
              <a:t>一个私有继承的例子</a:t>
            </a:r>
            <a:endParaRPr lang="zh-CN" altLang="en-US" sz="2800" b="1" dirty="0">
              <a:solidFill>
                <a:srgbClr val="000000"/>
              </a:solidFill>
              <a:latin typeface="Times New Roman" panose="02020603050405020304" pitchFamily="18" charset="0"/>
            </a:endParaRPr>
          </a:p>
        </p:txBody>
      </p:sp>
      <p:sp>
        <p:nvSpPr>
          <p:cNvPr id="12293" name="Rectangle 5"/>
          <p:cNvSpPr/>
          <p:nvPr/>
        </p:nvSpPr>
        <p:spPr>
          <a:xfrm>
            <a:off x="4572000" y="3357563"/>
            <a:ext cx="2647950" cy="339725"/>
          </a:xfrm>
          <a:prstGeom prst="rect">
            <a:avLst/>
          </a:prstGeom>
          <a:noFill/>
          <a:ln w="9525">
            <a:noFill/>
          </a:ln>
        </p:spPr>
        <p:txBody>
          <a:bodyPr wrap="none">
            <a:spAutoFit/>
          </a:bodyPr>
          <a:p>
            <a:pPr>
              <a:lnSpc>
                <a:spcPct val="90000"/>
              </a:lnSpc>
              <a:spcBef>
                <a:spcPct val="20000"/>
              </a:spcBef>
              <a:buClr>
                <a:schemeClr val="accent2"/>
              </a:buClr>
              <a:buFont typeface="Wingdings" panose="05000000000000000000" pitchFamily="2" charset="2"/>
            </a:pPr>
            <a:r>
              <a:rPr lang="en-US" altLang="zh-CN" b="1" dirty="0">
                <a:latin typeface="Verdana" panose="020B0604030504040204" pitchFamily="34" charset="0"/>
              </a:rPr>
              <a:t>// </a:t>
            </a:r>
            <a:r>
              <a:rPr lang="zh-CN" altLang="en-US" b="1" dirty="0">
                <a:latin typeface="Verdana" panose="020B0604030504040204" pitchFamily="34" charset="0"/>
              </a:rPr>
              <a:t>声明一个私有派生类</a:t>
            </a:r>
            <a:endParaRPr lang="zh-CN" altLang="en-US" b="1" dirty="0">
              <a:latin typeface="Verdana" panose="020B0604030504040204" pitchFamily="34" charset="0"/>
            </a:endParaRPr>
          </a:p>
        </p:txBody>
      </p:sp>
      <p:sp>
        <p:nvSpPr>
          <p:cNvPr id="12294" name="Rectangle 6"/>
          <p:cNvSpPr/>
          <p:nvPr/>
        </p:nvSpPr>
        <p:spPr>
          <a:xfrm>
            <a:off x="3203575" y="4292600"/>
            <a:ext cx="5562600" cy="642938"/>
          </a:xfrm>
          <a:prstGeom prst="rect">
            <a:avLst/>
          </a:prstGeom>
          <a:noFill/>
          <a:ln w="9525">
            <a:noFill/>
          </a:ln>
        </p:spPr>
        <p:txBody>
          <a:bodyPr>
            <a:spAutoFit/>
          </a:bodyPr>
          <a:p>
            <a:pPr>
              <a:lnSpc>
                <a:spcPct val="90000"/>
              </a:lnSpc>
              <a:spcBef>
                <a:spcPct val="20000"/>
              </a:spcBef>
              <a:buClr>
                <a:schemeClr val="accent2"/>
              </a:buClr>
              <a:buFont typeface="Wingdings" panose="05000000000000000000" pitchFamily="2" charset="2"/>
            </a:pPr>
            <a:r>
              <a:rPr lang="en-US" altLang="zh-CN" b="1" dirty="0">
                <a:latin typeface="Verdana" panose="020B0604030504040204" pitchFamily="34" charset="0"/>
              </a:rPr>
              <a:t>     //setx()</a:t>
            </a:r>
            <a:r>
              <a:rPr lang="zh-CN" altLang="en-US" b="1" dirty="0">
                <a:latin typeface="Verdana" panose="020B0604030504040204" pitchFamily="34" charset="0"/>
              </a:rPr>
              <a:t>在派生类中为</a:t>
            </a:r>
            <a:r>
              <a:rPr lang="en-US" altLang="zh-CN" b="1" dirty="0">
                <a:latin typeface="Verdana" panose="020B0604030504040204" pitchFamily="34" charset="0"/>
              </a:rPr>
              <a:t>private</a:t>
            </a:r>
            <a:r>
              <a:rPr lang="zh-CN" altLang="en-US" b="1" dirty="0">
                <a:latin typeface="Verdana" panose="020B0604030504040204" pitchFamily="34" charset="0"/>
              </a:rPr>
              <a:t>成员</a:t>
            </a:r>
            <a:endParaRPr lang="zh-CN" altLang="en-US" b="1" dirty="0">
              <a:latin typeface="Verdana" panose="020B0604030504040204" pitchFamily="34" charset="0"/>
            </a:endParaRPr>
          </a:p>
          <a:p>
            <a:pPr>
              <a:lnSpc>
                <a:spcPct val="90000"/>
              </a:lnSpc>
              <a:spcBef>
                <a:spcPct val="20000"/>
              </a:spcBef>
              <a:buClr>
                <a:schemeClr val="accent2"/>
              </a:buClr>
              <a:buFont typeface="Wingdings" panose="05000000000000000000" pitchFamily="2" charset="2"/>
            </a:pPr>
            <a:r>
              <a:rPr lang="zh-CN" altLang="en-US" b="1" dirty="0">
                <a:latin typeface="Verdana" panose="020B0604030504040204" pitchFamily="34" charset="0"/>
              </a:rPr>
              <a:t>    </a:t>
            </a:r>
            <a:r>
              <a:rPr lang="en-US" altLang="zh-CN" b="1" dirty="0">
                <a:latin typeface="Verdana" panose="020B0604030504040204" pitchFamily="34" charset="0"/>
              </a:rPr>
              <a:t>//</a:t>
            </a:r>
            <a:r>
              <a:rPr lang="zh-CN" altLang="en-US" b="1" dirty="0">
                <a:latin typeface="Verdana" panose="020B0604030504040204" pitchFamily="34" charset="0"/>
              </a:rPr>
              <a:t>派生类成员函数可以访问</a:t>
            </a:r>
            <a:endParaRPr lang="zh-CN" altLang="en-US" b="1" dirty="0">
              <a:latin typeface="Verdana" panose="020B0604030504040204" pitchFamily="34" charset="0"/>
            </a:endParaRPr>
          </a:p>
        </p:txBody>
      </p:sp>
      <p:sp>
        <p:nvSpPr>
          <p:cNvPr id="12295" name="Rectangle 7"/>
          <p:cNvSpPr/>
          <p:nvPr/>
        </p:nvSpPr>
        <p:spPr>
          <a:xfrm>
            <a:off x="3352800" y="5249863"/>
            <a:ext cx="5562600" cy="339725"/>
          </a:xfrm>
          <a:prstGeom prst="rect">
            <a:avLst/>
          </a:prstGeom>
          <a:noFill/>
          <a:ln w="9525">
            <a:noFill/>
          </a:ln>
        </p:spPr>
        <p:txBody>
          <a:bodyPr wrap="none">
            <a:spAutoFit/>
          </a:bodyPr>
          <a:p>
            <a:pPr>
              <a:lnSpc>
                <a:spcPct val="90000"/>
              </a:lnSpc>
              <a:spcBef>
                <a:spcPct val="20000"/>
              </a:spcBef>
              <a:buClr>
                <a:schemeClr val="accent2"/>
              </a:buClr>
              <a:buFont typeface="Wingdings" panose="05000000000000000000" pitchFamily="2" charset="2"/>
            </a:pPr>
            <a:r>
              <a:rPr lang="en-US" altLang="zh-CN" b="1" dirty="0">
                <a:latin typeface="Verdana" panose="020B0604030504040204" pitchFamily="34" charset="0"/>
              </a:rPr>
              <a:t>// </a:t>
            </a:r>
            <a:r>
              <a:rPr lang="zh-CN" altLang="en-US" b="1" dirty="0">
                <a:solidFill>
                  <a:srgbClr val="FF0000"/>
                </a:solidFill>
                <a:latin typeface="Verdana" panose="020B0604030504040204" pitchFamily="34" charset="0"/>
              </a:rPr>
              <a:t>错误</a:t>
            </a:r>
            <a:r>
              <a:rPr lang="zh-CN" altLang="en-US" b="1" dirty="0">
                <a:latin typeface="Verdana" panose="020B0604030504040204" pitchFamily="34" charset="0"/>
              </a:rPr>
              <a:t>，在派生类中不能直接访问基类的私有成员</a:t>
            </a:r>
            <a:r>
              <a:rPr lang="en-US" altLang="zh-CN" b="1" dirty="0">
                <a:latin typeface="Verdana" panose="020B0604030504040204" pitchFamily="34" charset="0"/>
              </a:rPr>
              <a:t>x</a:t>
            </a:r>
            <a:endParaRPr lang="en-US" altLang="zh-CN" b="1" dirty="0">
              <a:latin typeface="Verdana" panose="020B0604030504040204" pitchFamily="34" charset="0"/>
            </a:endParaRPr>
          </a:p>
        </p:txBody>
      </p:sp>
      <p:sp>
        <p:nvSpPr>
          <p:cNvPr id="12296" name="Line 8"/>
          <p:cNvSpPr/>
          <p:nvPr/>
        </p:nvSpPr>
        <p:spPr>
          <a:xfrm>
            <a:off x="611188" y="3716338"/>
            <a:ext cx="3455987" cy="0"/>
          </a:xfrm>
          <a:prstGeom prst="line">
            <a:avLst/>
          </a:prstGeom>
          <a:ln w="63500" cap="flat" cmpd="sng">
            <a:solidFill>
              <a:srgbClr val="FF0000"/>
            </a:solidFill>
            <a:prstDash val="solid"/>
            <a:headEnd type="none" w="med" len="med"/>
            <a:tailEnd type="none" w="med" len="med"/>
          </a:ln>
        </p:spPr>
      </p:sp>
      <p:sp>
        <p:nvSpPr>
          <p:cNvPr id="12297" name="Line 9"/>
          <p:cNvSpPr/>
          <p:nvPr/>
        </p:nvSpPr>
        <p:spPr>
          <a:xfrm>
            <a:off x="1403350" y="4724400"/>
            <a:ext cx="719138" cy="0"/>
          </a:xfrm>
          <a:prstGeom prst="line">
            <a:avLst/>
          </a:prstGeom>
          <a:ln w="63500" cap="flat" cmpd="sng">
            <a:solidFill>
              <a:srgbClr val="FF0000"/>
            </a:solidFill>
            <a:prstDash val="solid"/>
            <a:headEnd type="none" w="med" len="med"/>
            <a:tailEnd type="none" w="med" len="med"/>
          </a:ln>
        </p:spPr>
      </p:sp>
      <p:sp>
        <p:nvSpPr>
          <p:cNvPr id="12298" name="Line 10"/>
          <p:cNvSpPr/>
          <p:nvPr/>
        </p:nvSpPr>
        <p:spPr>
          <a:xfrm>
            <a:off x="1403350" y="5013325"/>
            <a:ext cx="719138" cy="0"/>
          </a:xfrm>
          <a:prstGeom prst="line">
            <a:avLst/>
          </a:prstGeom>
          <a:ln w="63500" cap="flat" cmpd="sng">
            <a:solidFill>
              <a:srgbClr val="FF0000"/>
            </a:solidFill>
            <a:prstDash val="solid"/>
            <a:headEnd type="none" w="med" len="med"/>
            <a:tailEnd type="none" w="med" len="med"/>
          </a:ln>
        </p:spPr>
      </p:sp>
      <p:sp>
        <p:nvSpPr>
          <p:cNvPr id="12299" name="Line 11"/>
          <p:cNvSpPr/>
          <p:nvPr/>
        </p:nvSpPr>
        <p:spPr>
          <a:xfrm>
            <a:off x="2268538" y="5661025"/>
            <a:ext cx="719137" cy="0"/>
          </a:xfrm>
          <a:prstGeom prst="line">
            <a:avLst/>
          </a:prstGeom>
          <a:ln w="63500" cap="flat" cmpd="sng">
            <a:solidFill>
              <a:srgbClr val="FF0000"/>
            </a:solidFill>
            <a:prstDash val="solid"/>
            <a:headEnd type="none" w="med" len="med"/>
            <a:tailEnd type="none" w="med" len="med"/>
          </a:ln>
        </p:spPr>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xEl>
                                              <p:charRg st="0" end="2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xEl>
                                              <p:charRg st="29" end="4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build="p"/>
      <p:bldP spid="122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p:nvPr/>
        </p:nvSpPr>
        <p:spPr>
          <a:xfrm>
            <a:off x="611188" y="476250"/>
            <a:ext cx="8532812" cy="5616575"/>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int main (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   Derived  obj;</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obj.setx(10);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obj.showx( );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obj.setxy(20,30);</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obj.showxy(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return 0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3315" name="Rectangle 4"/>
          <p:cNvSpPr/>
          <p:nvPr/>
        </p:nvSpPr>
        <p:spPr>
          <a:xfrm>
            <a:off x="304800" y="4959350"/>
            <a:ext cx="8534400" cy="968375"/>
          </a:xfrm>
          <a:prstGeom prst="rect">
            <a:avLst/>
          </a:prstGeom>
          <a:noFill/>
          <a:ln w="9525">
            <a:noFill/>
          </a:ln>
        </p:spPr>
        <p:txBody>
          <a:bodyPr>
            <a:spAutoFit/>
          </a:bodyPr>
          <a:p>
            <a:pPr>
              <a:lnSpc>
                <a:spcPct val="120000"/>
              </a:lnSpc>
              <a:spcBef>
                <a:spcPct val="50000"/>
              </a:spcBef>
              <a:buClr>
                <a:schemeClr val="accent2"/>
              </a:buClr>
              <a:buFont typeface="Wingdings" panose="05000000000000000000" pitchFamily="2" charset="2"/>
              <a:buChar char="Ø"/>
            </a:pPr>
            <a:r>
              <a:rPr lang="zh-CN" altLang="en-US" sz="2400" b="1" dirty="0">
                <a:solidFill>
                  <a:srgbClr val="000000"/>
                </a:solidFill>
                <a:latin typeface="Verdana" panose="020B0604030504040204" pitchFamily="34" charset="0"/>
              </a:rPr>
              <a:t>基类中的</a:t>
            </a:r>
            <a:r>
              <a:rPr lang="en-US" altLang="zh-CN" sz="2400" b="1" dirty="0">
                <a:solidFill>
                  <a:srgbClr val="000000"/>
                </a:solidFill>
                <a:latin typeface="Verdana" panose="020B0604030504040204" pitchFamily="34" charset="0"/>
              </a:rPr>
              <a:t>private</a:t>
            </a:r>
            <a:r>
              <a:rPr lang="zh-CN" altLang="en-US" sz="2400" b="1" dirty="0">
                <a:solidFill>
                  <a:srgbClr val="000000"/>
                </a:solidFill>
                <a:latin typeface="Verdana" panose="020B0604030504040204" pitchFamily="34" charset="0"/>
              </a:rPr>
              <a:t>成员既不能被派生类的对象访问，也不能被派生类的成员函数访问，只能被基类自己的成员函数访问。</a:t>
            </a:r>
            <a:endParaRPr lang="zh-CN" altLang="en-US" sz="2400" b="1" dirty="0">
              <a:solidFill>
                <a:srgbClr val="000000"/>
              </a:solidFill>
              <a:latin typeface="Verdana" panose="020B0604030504040204" pitchFamily="34" charset="0"/>
            </a:endParaRPr>
          </a:p>
        </p:txBody>
      </p:sp>
      <p:sp>
        <p:nvSpPr>
          <p:cNvPr id="2" name="TextBox 1"/>
          <p:cNvSpPr txBox="1"/>
          <p:nvPr/>
        </p:nvSpPr>
        <p:spPr>
          <a:xfrm>
            <a:off x="3348038" y="1528763"/>
            <a:ext cx="5707062" cy="757237"/>
          </a:xfrm>
          <a:prstGeom prst="rect">
            <a:avLst/>
          </a:prstGeom>
          <a:noFill/>
          <a:ln w="9525">
            <a:noFill/>
          </a:ln>
        </p:spPr>
        <p:txBody>
          <a:bodyPr>
            <a:spAutoFit/>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r>
              <a:rPr lang="zh-CN" altLang="en-US" sz="2400" b="1" dirty="0">
                <a:solidFill>
                  <a:srgbClr val="FF0000"/>
                </a:solidFill>
                <a:latin typeface="Times New Roman" panose="02020603050405020304" pitchFamily="18" charset="0"/>
              </a:rPr>
              <a:t>非法</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setx()</a:t>
            </a:r>
            <a:r>
              <a:rPr lang="zh-CN" altLang="en-US" sz="2400" b="1" dirty="0">
                <a:latin typeface="Times New Roman" panose="02020603050405020304" pitchFamily="18" charset="0"/>
              </a:rPr>
              <a:t>在派生类中为</a:t>
            </a:r>
            <a:r>
              <a:rPr lang="en-US" altLang="zh-CN" sz="2400" b="1" dirty="0">
                <a:latin typeface="Times New Roman" panose="02020603050405020304" pitchFamily="18" charset="0"/>
              </a:rPr>
              <a:t>private</a:t>
            </a:r>
            <a:r>
              <a:rPr lang="zh-CN" altLang="en-US" sz="2400" b="1" dirty="0">
                <a:latin typeface="Times New Roman" panose="02020603050405020304" pitchFamily="18" charset="0"/>
              </a:rPr>
              <a:t>成员，派生类对象不能访问</a:t>
            </a:r>
            <a:endParaRPr lang="zh-CN" altLang="en-US" sz="2400" b="1" dirty="0">
              <a:latin typeface="Times New Roman" panose="02020603050405020304" pitchFamily="18" charset="0"/>
            </a:endParaRPr>
          </a:p>
        </p:txBody>
      </p:sp>
      <p:sp>
        <p:nvSpPr>
          <p:cNvPr id="3" name="TextBox 2"/>
          <p:cNvSpPr txBox="1"/>
          <p:nvPr/>
        </p:nvSpPr>
        <p:spPr>
          <a:xfrm>
            <a:off x="3598863" y="2366963"/>
            <a:ext cx="973137" cy="425450"/>
          </a:xfrm>
          <a:prstGeom prst="rect">
            <a:avLst/>
          </a:prstGeom>
          <a:noFill/>
          <a:ln w="9525">
            <a:noFill/>
          </a:ln>
        </p:spPr>
        <p:txBody>
          <a:bodyPr wrap="none">
            <a:spAutoFit/>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r>
              <a:rPr lang="zh-CN" altLang="en-US" sz="2400" b="1" dirty="0">
                <a:solidFill>
                  <a:srgbClr val="FF0000"/>
                </a:solidFill>
                <a:latin typeface="Times New Roman" panose="02020603050405020304" pitchFamily="18" charset="0"/>
              </a:rPr>
              <a:t>非法</a:t>
            </a:r>
            <a:endParaRPr lang="en-US" altLang="zh-CN" sz="2400" b="1" dirty="0">
              <a:solidFill>
                <a:srgbClr val="FF0000"/>
              </a:solidFill>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3315"/>
                                        </p:tgtEl>
                                        <p:attrNameLst>
                                          <p:attrName>style.visibility</p:attrName>
                                        </p:attrNameLst>
                                      </p:cBhvr>
                                      <p:to>
                                        <p:strVal val="visible"/>
                                      </p:to>
                                    </p:set>
                                    <p:animEffect transition="in" filter="wipe(down)">
                                      <p:cBhvr>
                                        <p:cTn id="15"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p:nvPr/>
        </p:nvSpPr>
        <p:spPr>
          <a:xfrm>
            <a:off x="0" y="1752600"/>
            <a:ext cx="9144000" cy="609600"/>
          </a:xfrm>
          <a:prstGeom prst="rect">
            <a:avLst/>
          </a:prstGeom>
          <a:noFill/>
          <a:ln w="9525">
            <a:noFill/>
          </a:ln>
        </p:spPr>
        <p:txBody>
          <a:bodyPr>
            <a:spAutoFit/>
          </a:bodyPr>
          <a:p>
            <a:r>
              <a:rPr lang="en-US" altLang="zh-CN" sz="1000"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eaLnBrk="0" hangingPunct="0"/>
            <a:endParaRPr lang="en-US" altLang="zh-CN" sz="2400" dirty="0">
              <a:latin typeface="Times New Roman" panose="02020603050405020304" pitchFamily="18" charset="0"/>
            </a:endParaRPr>
          </a:p>
        </p:txBody>
      </p:sp>
      <p:grpSp>
        <p:nvGrpSpPr>
          <p:cNvPr id="14339" name="Group 3"/>
          <p:cNvGrpSpPr/>
          <p:nvPr/>
        </p:nvGrpSpPr>
        <p:grpSpPr>
          <a:xfrm>
            <a:off x="76200" y="1828800"/>
            <a:ext cx="8839200" cy="1600200"/>
            <a:chOff x="-3" y="381"/>
            <a:chExt cx="3710" cy="985"/>
          </a:xfrm>
        </p:grpSpPr>
        <p:grpSp>
          <p:nvGrpSpPr>
            <p:cNvPr id="14342" name="Group 4"/>
            <p:cNvGrpSpPr/>
            <p:nvPr/>
          </p:nvGrpSpPr>
          <p:grpSpPr>
            <a:xfrm>
              <a:off x="0" y="384"/>
              <a:ext cx="3704" cy="979"/>
              <a:chOff x="0" y="384"/>
              <a:chExt cx="3704" cy="979"/>
            </a:xfrm>
          </p:grpSpPr>
          <p:grpSp>
            <p:nvGrpSpPr>
              <p:cNvPr id="14344" name="Group 5"/>
              <p:cNvGrpSpPr/>
              <p:nvPr/>
            </p:nvGrpSpPr>
            <p:grpSpPr>
              <a:xfrm>
                <a:off x="0" y="384"/>
                <a:ext cx="950" cy="384"/>
                <a:chOff x="0" y="384"/>
                <a:chExt cx="950" cy="384"/>
              </a:xfrm>
            </p:grpSpPr>
            <p:sp>
              <p:nvSpPr>
                <p:cNvPr id="14366" name="Rectangle 6"/>
                <p:cNvSpPr/>
                <p:nvPr/>
              </p:nvSpPr>
              <p:spPr>
                <a:xfrm>
                  <a:off x="43" y="384"/>
                  <a:ext cx="864"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基类成员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67" name="Rectangle 7"/>
                <p:cNvSpPr/>
                <p:nvPr/>
              </p:nvSpPr>
              <p:spPr>
                <a:xfrm>
                  <a:off x="0" y="384"/>
                  <a:ext cx="950"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45" name="Group 8"/>
              <p:cNvGrpSpPr/>
              <p:nvPr/>
            </p:nvGrpSpPr>
            <p:grpSpPr>
              <a:xfrm>
                <a:off x="950" y="384"/>
                <a:ext cx="950" cy="384"/>
                <a:chOff x="950" y="384"/>
                <a:chExt cx="950" cy="384"/>
              </a:xfrm>
            </p:grpSpPr>
            <p:sp>
              <p:nvSpPr>
                <p:cNvPr id="14364" name="Rectangle 9"/>
                <p:cNvSpPr/>
                <p:nvPr/>
              </p:nvSpPr>
              <p:spPr>
                <a:xfrm>
                  <a:off x="993" y="384"/>
                  <a:ext cx="864"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private</a:t>
                  </a:r>
                  <a:r>
                    <a:rPr lang="zh-CN" altLang="en-US" sz="2200" b="1" dirty="0">
                      <a:solidFill>
                        <a:srgbClr val="000000"/>
                      </a:solidFill>
                      <a:latin typeface="Times New Roman" panose="02020603050405020304" pitchFamily="18" charset="0"/>
                    </a:rPr>
                    <a:t>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65" name="Rectangle 10"/>
                <p:cNvSpPr/>
                <p:nvPr/>
              </p:nvSpPr>
              <p:spPr>
                <a:xfrm>
                  <a:off x="950" y="384"/>
                  <a:ext cx="950"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46" name="Group 11"/>
              <p:cNvGrpSpPr/>
              <p:nvPr/>
            </p:nvGrpSpPr>
            <p:grpSpPr>
              <a:xfrm>
                <a:off x="1900" y="384"/>
                <a:ext cx="902" cy="384"/>
                <a:chOff x="1900" y="384"/>
                <a:chExt cx="902" cy="384"/>
              </a:xfrm>
            </p:grpSpPr>
            <p:sp>
              <p:nvSpPr>
                <p:cNvPr id="14362" name="Rectangle 12"/>
                <p:cNvSpPr/>
                <p:nvPr/>
              </p:nvSpPr>
              <p:spPr>
                <a:xfrm>
                  <a:off x="1943" y="384"/>
                  <a:ext cx="816"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public</a:t>
                  </a:r>
                  <a:r>
                    <a:rPr lang="zh-CN" altLang="en-US" sz="2200" b="1" dirty="0">
                      <a:solidFill>
                        <a:srgbClr val="000000"/>
                      </a:solidFill>
                      <a:latin typeface="Times New Roman" panose="02020603050405020304" pitchFamily="18" charset="0"/>
                    </a:rPr>
                    <a:t>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63" name="Rectangle 13"/>
                <p:cNvSpPr/>
                <p:nvPr/>
              </p:nvSpPr>
              <p:spPr>
                <a:xfrm>
                  <a:off x="1900" y="384"/>
                  <a:ext cx="902"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47" name="Group 14"/>
              <p:cNvGrpSpPr/>
              <p:nvPr/>
            </p:nvGrpSpPr>
            <p:grpSpPr>
              <a:xfrm>
                <a:off x="2802" y="384"/>
                <a:ext cx="902" cy="384"/>
                <a:chOff x="2802" y="384"/>
                <a:chExt cx="902" cy="384"/>
              </a:xfrm>
            </p:grpSpPr>
            <p:sp>
              <p:nvSpPr>
                <p:cNvPr id="14360" name="Rectangle 15"/>
                <p:cNvSpPr/>
                <p:nvPr/>
              </p:nvSpPr>
              <p:spPr>
                <a:xfrm>
                  <a:off x="2845" y="384"/>
                  <a:ext cx="816"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protected</a:t>
                  </a:r>
                  <a:r>
                    <a:rPr lang="zh-CN" altLang="en-US" sz="2200" b="1" dirty="0">
                      <a:solidFill>
                        <a:srgbClr val="000000"/>
                      </a:solidFill>
                      <a:latin typeface="Times New Roman" panose="02020603050405020304" pitchFamily="18" charset="0"/>
                    </a:rPr>
                    <a:t>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61" name="Rectangle 16"/>
                <p:cNvSpPr/>
                <p:nvPr/>
              </p:nvSpPr>
              <p:spPr>
                <a:xfrm>
                  <a:off x="2802" y="384"/>
                  <a:ext cx="902"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48" name="Group 17"/>
              <p:cNvGrpSpPr/>
              <p:nvPr/>
            </p:nvGrpSpPr>
            <p:grpSpPr>
              <a:xfrm>
                <a:off x="0" y="768"/>
                <a:ext cx="950" cy="595"/>
                <a:chOff x="0" y="768"/>
                <a:chExt cx="950" cy="595"/>
              </a:xfrm>
            </p:grpSpPr>
            <p:sp>
              <p:nvSpPr>
                <p:cNvPr id="14358" name="Rectangle 18"/>
                <p:cNvSpPr/>
                <p:nvPr/>
              </p:nvSpPr>
              <p:spPr>
                <a:xfrm>
                  <a:off x="43" y="768"/>
                  <a:ext cx="864" cy="595"/>
                </a:xfrm>
                <a:prstGeom prst="rect">
                  <a:avLst/>
                </a:prstGeom>
                <a:noFill/>
                <a:ln w="9525">
                  <a:noFill/>
                </a:ln>
              </p:spPr>
              <p:txBody>
                <a:bodyPr/>
                <a:p>
                  <a:pPr algn="ctr"/>
                  <a:r>
                    <a:rPr lang="zh-CN" altLang="en-US" sz="2200" b="1" dirty="0">
                      <a:solidFill>
                        <a:srgbClr val="000000"/>
                      </a:solidFill>
                      <a:latin typeface="Times New Roman" panose="02020603050405020304" pitchFamily="18" charset="0"/>
                    </a:rPr>
                    <a:t>内部访问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对象访问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 </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59" name="Rectangle 19"/>
                <p:cNvSpPr/>
                <p:nvPr/>
              </p:nvSpPr>
              <p:spPr>
                <a:xfrm>
                  <a:off x="0" y="768"/>
                  <a:ext cx="950"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49" name="Group 20"/>
              <p:cNvGrpSpPr/>
              <p:nvPr/>
            </p:nvGrpSpPr>
            <p:grpSpPr>
              <a:xfrm>
                <a:off x="950" y="768"/>
                <a:ext cx="950" cy="595"/>
                <a:chOff x="950" y="768"/>
                <a:chExt cx="950" cy="595"/>
              </a:xfrm>
            </p:grpSpPr>
            <p:sp>
              <p:nvSpPr>
                <p:cNvPr id="14356" name="Rectangle 21"/>
                <p:cNvSpPr/>
                <p:nvPr/>
              </p:nvSpPr>
              <p:spPr>
                <a:xfrm>
                  <a:off x="993" y="768"/>
                  <a:ext cx="864" cy="595"/>
                </a:xfrm>
                <a:prstGeom prst="rect">
                  <a:avLst/>
                </a:prstGeom>
                <a:noFill/>
                <a:ln w="9525">
                  <a:noFill/>
                </a:ln>
              </p:spPr>
              <p:txBody>
                <a:bodyPr/>
                <a:p>
                  <a:pPr algn="ctr"/>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57" name="Rectangle 22"/>
                <p:cNvSpPr/>
                <p:nvPr/>
              </p:nvSpPr>
              <p:spPr>
                <a:xfrm>
                  <a:off x="950" y="768"/>
                  <a:ext cx="950"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50" name="Group 23"/>
              <p:cNvGrpSpPr/>
              <p:nvPr/>
            </p:nvGrpSpPr>
            <p:grpSpPr>
              <a:xfrm>
                <a:off x="1900" y="768"/>
                <a:ext cx="902" cy="595"/>
                <a:chOff x="1900" y="768"/>
                <a:chExt cx="902" cy="595"/>
              </a:xfrm>
            </p:grpSpPr>
            <p:sp>
              <p:nvSpPr>
                <p:cNvPr id="14354" name="Rectangle 24"/>
                <p:cNvSpPr/>
                <p:nvPr/>
              </p:nvSpPr>
              <p:spPr>
                <a:xfrm>
                  <a:off x="1943" y="768"/>
                  <a:ext cx="816" cy="595"/>
                </a:xfrm>
                <a:prstGeom prst="rect">
                  <a:avLst/>
                </a:prstGeom>
                <a:noFill/>
                <a:ln w="9525">
                  <a:noFill/>
                </a:ln>
              </p:spPr>
              <p:txBody>
                <a:bodyPr/>
                <a:p>
                  <a:pPr algn="ctr"/>
                  <a:r>
                    <a:rPr lang="zh-CN" altLang="en-US" sz="2200" b="1" dirty="0">
                      <a:solidFill>
                        <a:srgbClr val="000000"/>
                      </a:solidFill>
                      <a:latin typeface="Times New Roman" panose="02020603050405020304" pitchFamily="18" charset="0"/>
                    </a:rPr>
                    <a:t>可访问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4355" name="Rectangle 25"/>
                <p:cNvSpPr/>
                <p:nvPr/>
              </p:nvSpPr>
              <p:spPr>
                <a:xfrm>
                  <a:off x="1900" y="768"/>
                  <a:ext cx="902"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4351" name="Group 26"/>
              <p:cNvGrpSpPr/>
              <p:nvPr/>
            </p:nvGrpSpPr>
            <p:grpSpPr>
              <a:xfrm>
                <a:off x="2802" y="768"/>
                <a:ext cx="902" cy="595"/>
                <a:chOff x="2802" y="768"/>
                <a:chExt cx="902" cy="595"/>
              </a:xfrm>
            </p:grpSpPr>
            <p:sp>
              <p:nvSpPr>
                <p:cNvPr id="14352" name="Rectangle 27"/>
                <p:cNvSpPr/>
                <p:nvPr/>
              </p:nvSpPr>
              <p:spPr>
                <a:xfrm>
                  <a:off x="2845" y="768"/>
                  <a:ext cx="816" cy="595"/>
                </a:xfrm>
                <a:prstGeom prst="rect">
                  <a:avLst/>
                </a:prstGeom>
                <a:noFill/>
                <a:ln w="9525">
                  <a:noFill/>
                </a:ln>
              </p:spPr>
              <p:txBody>
                <a:bodyPr/>
                <a:p>
                  <a:pPr indent="266700" algn="ctr"/>
                  <a:r>
                    <a:rPr lang="zh-CN" altLang="en-US" sz="2200" b="1" dirty="0">
                      <a:solidFill>
                        <a:srgbClr val="000000"/>
                      </a:solidFill>
                      <a:latin typeface="Times New Roman" panose="02020603050405020304" pitchFamily="18" charset="0"/>
                    </a:rPr>
                    <a:t>可访问</a:t>
                  </a:r>
                  <a:endParaRPr lang="zh-CN" altLang="en-US" sz="2200" b="1" dirty="0">
                    <a:solidFill>
                      <a:srgbClr val="000000"/>
                    </a:solidFill>
                    <a:latin typeface="Times New Roman" panose="02020603050405020304" pitchFamily="18" charset="0"/>
                  </a:endParaRPr>
                </a:p>
                <a:p>
                  <a:pPr indent="266700" algn="ctr" eaLnBrk="0" hangingPunct="0"/>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indent="266700" algn="ctr" eaLnBrk="0" hangingPunct="0"/>
                  <a:endParaRPr lang="en-US" altLang="zh-CN" sz="2200" b="1" dirty="0">
                    <a:solidFill>
                      <a:srgbClr val="000000"/>
                    </a:solidFill>
                    <a:latin typeface="Times New Roman" panose="02020603050405020304" pitchFamily="18" charset="0"/>
                  </a:endParaRPr>
                </a:p>
              </p:txBody>
            </p:sp>
            <p:sp>
              <p:nvSpPr>
                <p:cNvPr id="14353" name="Rectangle 28"/>
                <p:cNvSpPr/>
                <p:nvPr/>
              </p:nvSpPr>
              <p:spPr>
                <a:xfrm>
                  <a:off x="2802" y="768"/>
                  <a:ext cx="902"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sp>
          <p:nvSpPr>
            <p:cNvPr id="14343" name="Rectangle 29"/>
            <p:cNvSpPr/>
            <p:nvPr/>
          </p:nvSpPr>
          <p:spPr>
            <a:xfrm>
              <a:off x="-3" y="381"/>
              <a:ext cx="3710" cy="985"/>
            </a:xfrm>
            <a:prstGeom prst="rect">
              <a:avLst/>
            </a:prstGeom>
            <a:noFill/>
            <a:ln w="9525"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sp>
        <p:nvSpPr>
          <p:cNvPr id="14340" name="Rectangle 31"/>
          <p:cNvSpPr/>
          <p:nvPr/>
        </p:nvSpPr>
        <p:spPr>
          <a:xfrm>
            <a:off x="539750" y="549275"/>
            <a:ext cx="5029200" cy="519113"/>
          </a:xfrm>
          <a:prstGeom prst="rect">
            <a:avLst/>
          </a:prstGeom>
          <a:noFill/>
          <a:ln w="9525">
            <a:noFill/>
          </a:ln>
        </p:spPr>
        <p:txBody>
          <a:bodyPr anchor="b" anchorCtr="0"/>
          <a:p>
            <a:r>
              <a:rPr lang="zh-CN" altLang="en-US" sz="2800" b="1" dirty="0">
                <a:solidFill>
                  <a:srgbClr val="000066"/>
                </a:solidFill>
                <a:latin typeface="Verdana" panose="020B0604030504040204" pitchFamily="34" charset="0"/>
              </a:rPr>
              <a:t>表</a:t>
            </a:r>
            <a:r>
              <a:rPr lang="en-US" altLang="zh-CN" sz="2800" b="1" dirty="0">
                <a:solidFill>
                  <a:srgbClr val="000066"/>
                </a:solidFill>
                <a:latin typeface="Verdana" panose="020B0604030504040204" pitchFamily="34" charset="0"/>
              </a:rPr>
              <a:t>4.2  </a:t>
            </a:r>
            <a:r>
              <a:rPr lang="zh-CN" altLang="en-US" sz="2800" b="1" dirty="0">
                <a:solidFill>
                  <a:srgbClr val="000066"/>
                </a:solidFill>
                <a:latin typeface="Verdana" panose="020B0604030504040204" pitchFamily="34" charset="0"/>
              </a:rPr>
              <a:t>私有继承的访问规则</a:t>
            </a:r>
            <a:endParaRPr lang="zh-CN" altLang="en-US" sz="2800" b="1" dirty="0">
              <a:solidFill>
                <a:srgbClr val="000066"/>
              </a:solidFill>
              <a:latin typeface="Verdana" panose="020B0604030504040204" pitchFamily="34" charset="0"/>
            </a:endParaRPr>
          </a:p>
        </p:txBody>
      </p:sp>
      <p:sp>
        <p:nvSpPr>
          <p:cNvPr id="14341" name="Rectangle 32"/>
          <p:cNvSpPr/>
          <p:nvPr/>
        </p:nvSpPr>
        <p:spPr>
          <a:xfrm>
            <a:off x="323850" y="3644900"/>
            <a:ext cx="8534400" cy="2822575"/>
          </a:xfrm>
          <a:prstGeom prst="rect">
            <a:avLst/>
          </a:prstGeom>
          <a:noFill/>
          <a:ln w="9525">
            <a:noFill/>
          </a:ln>
        </p:spPr>
        <p:txBody>
          <a:bodyPr>
            <a:spAutoFit/>
          </a:bodyPr>
          <a:p>
            <a:pPr>
              <a:lnSpc>
                <a:spcPct val="160000"/>
              </a:lnSpc>
              <a:spcBef>
                <a:spcPct val="50000"/>
              </a:spcBef>
              <a:buClr>
                <a:schemeClr val="accent2"/>
              </a:buClr>
              <a:buFont typeface="Wingdings" panose="05000000000000000000" pitchFamily="2" charset="2"/>
              <a:buChar char="Ø"/>
            </a:pPr>
            <a:r>
              <a:rPr lang="en-US" altLang="zh-CN" sz="2800" b="1" dirty="0">
                <a:solidFill>
                  <a:srgbClr val="000000"/>
                </a:solidFill>
                <a:latin typeface="Verdana" panose="020B0604030504040204" pitchFamily="34" charset="0"/>
              </a:rPr>
              <a:t> </a:t>
            </a:r>
            <a:r>
              <a:rPr lang="zh-CN" altLang="en-US" sz="2800" b="1" dirty="0">
                <a:solidFill>
                  <a:srgbClr val="000000"/>
                </a:solidFill>
                <a:latin typeface="Verdana" panose="020B0604030504040204" pitchFamily="34" charset="0"/>
              </a:rPr>
              <a:t>经过私有继承后，所有的基类的成员都成为了派生类中的</a:t>
            </a:r>
            <a:r>
              <a:rPr lang="en-US" altLang="zh-CN" sz="2800" b="1" dirty="0">
                <a:solidFill>
                  <a:srgbClr val="000000"/>
                </a:solidFill>
                <a:latin typeface="Verdana" panose="020B0604030504040204" pitchFamily="34" charset="0"/>
              </a:rPr>
              <a:t>private</a:t>
            </a:r>
            <a:r>
              <a:rPr lang="zh-CN" altLang="en-US" sz="2800" b="1" dirty="0">
                <a:solidFill>
                  <a:srgbClr val="000000"/>
                </a:solidFill>
                <a:latin typeface="Verdana" panose="020B0604030504040204" pitchFamily="34" charset="0"/>
              </a:rPr>
              <a:t>成员或不可直接访问的成员，如果进一步派生的话，基类的全部成员都无法在新的派生类中被访问。 因此，私有继承的实际应用很少。</a:t>
            </a:r>
            <a:endParaRPr lang="zh-CN" altLang="en-US" sz="2800" b="1" dirty="0">
              <a:solidFill>
                <a:srgbClr val="000000"/>
              </a:solidFill>
              <a:latin typeface="Verdana" panose="020B0604030504040204" pitchFamily="34" charset="0"/>
            </a:endParaRPr>
          </a:p>
        </p:txBody>
      </p:sp>
    </p:spTree>
  </p:cSld>
  <p:clrMapOvr>
    <a:masterClrMapping/>
  </p:clrMapOvr>
  <p:transition>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685800" y="623888"/>
            <a:ext cx="3843338" cy="519112"/>
          </a:xfrm>
          <a:prstGeom prst="rect">
            <a:avLst/>
          </a:prstGeom>
          <a:noFill/>
          <a:ln w="9525">
            <a:noFill/>
          </a:ln>
        </p:spPr>
        <p:txBody>
          <a:bodyPr wrap="none">
            <a:spAutoFit/>
          </a:bodyPr>
          <a:p>
            <a:r>
              <a:rPr lang="en-US" altLang="zh-CN" sz="2800" b="1" dirty="0">
                <a:solidFill>
                  <a:srgbClr val="CC0000"/>
                </a:solidFill>
                <a:latin typeface="Times New Roman" panose="02020603050405020304" pitchFamily="18" charset="0"/>
              </a:rPr>
              <a:t> 2. </a:t>
            </a:r>
            <a:r>
              <a:rPr lang="zh-CN" altLang="en-US" sz="2800" b="1" dirty="0">
                <a:solidFill>
                  <a:srgbClr val="CC0000"/>
                </a:solidFill>
                <a:latin typeface="Times New Roman" panose="02020603050405020304" pitchFamily="18" charset="0"/>
              </a:rPr>
              <a:t>公有继承的访问规则</a:t>
            </a:r>
            <a:endParaRPr lang="zh-CN" altLang="en-US" sz="2800" b="1" dirty="0">
              <a:solidFill>
                <a:srgbClr val="CC0000"/>
              </a:solidFill>
              <a:latin typeface="Times New Roman" panose="02020603050405020304" pitchFamily="18" charset="0"/>
            </a:endParaRPr>
          </a:p>
        </p:txBody>
      </p:sp>
      <p:sp>
        <p:nvSpPr>
          <p:cNvPr id="15363" name="Rectangle 3"/>
          <p:cNvSpPr/>
          <p:nvPr/>
        </p:nvSpPr>
        <p:spPr>
          <a:xfrm>
            <a:off x="457200" y="1600200"/>
            <a:ext cx="8291513" cy="4413250"/>
          </a:xfrm>
          <a:prstGeom prst="rect">
            <a:avLst/>
          </a:prstGeom>
          <a:noFill/>
          <a:ln w="9525">
            <a:noFill/>
          </a:ln>
        </p:spPr>
        <p:txBody>
          <a:bodyPr>
            <a:spAutoFit/>
          </a:bodyPr>
          <a:p>
            <a:pPr>
              <a:lnSpc>
                <a:spcPct val="140000"/>
              </a:lnSpc>
              <a:spcBef>
                <a:spcPct val="50000"/>
              </a:spcBef>
              <a:buClr>
                <a:schemeClr val="accent2"/>
              </a:buClr>
              <a:buFont typeface="Wingdings" panose="05000000000000000000" pitchFamily="2" charset="2"/>
              <a:buChar char="Ø"/>
            </a:pPr>
            <a:r>
              <a:rPr lang="en-US" altLang="zh-CN" sz="2400" b="1" dirty="0">
                <a:solidFill>
                  <a:srgbClr val="000000"/>
                </a:solidFill>
                <a:latin typeface="Verdana" panose="020B0604030504040204" pitchFamily="34" charset="0"/>
              </a:rPr>
              <a:t> </a:t>
            </a:r>
            <a:r>
              <a:rPr lang="zh-CN" altLang="en-US" sz="2400" b="1" dirty="0">
                <a:solidFill>
                  <a:srgbClr val="000000"/>
                </a:solidFill>
                <a:latin typeface="Verdana" panose="020B0604030504040204" pitchFamily="34" charset="0"/>
              </a:rPr>
              <a:t>基类的</a:t>
            </a:r>
            <a:r>
              <a:rPr lang="en-US" altLang="zh-CN" sz="2400" b="1" dirty="0">
                <a:solidFill>
                  <a:srgbClr val="000000"/>
                </a:solidFill>
                <a:latin typeface="Verdana" panose="020B0604030504040204" pitchFamily="34" charset="0"/>
              </a:rPr>
              <a:t>public</a:t>
            </a:r>
            <a:r>
              <a:rPr lang="zh-CN" altLang="en-US" sz="2400" b="1" dirty="0">
                <a:solidFill>
                  <a:srgbClr val="000000"/>
                </a:solidFill>
                <a:latin typeface="Verdana" panose="020B0604030504040204" pitchFamily="34" charset="0"/>
              </a:rPr>
              <a:t>成员和</a:t>
            </a:r>
            <a:r>
              <a:rPr lang="en-US" altLang="zh-CN" sz="2400" b="1" dirty="0">
                <a:solidFill>
                  <a:srgbClr val="000000"/>
                </a:solidFill>
                <a:latin typeface="Verdana" panose="020B0604030504040204" pitchFamily="34" charset="0"/>
              </a:rPr>
              <a:t>protected</a:t>
            </a:r>
            <a:r>
              <a:rPr lang="zh-CN" altLang="en-US" sz="2400" b="1" dirty="0">
                <a:solidFill>
                  <a:srgbClr val="000000"/>
                </a:solidFill>
                <a:latin typeface="Verdana" panose="020B0604030504040204" pitchFamily="34" charset="0"/>
              </a:rPr>
              <a:t>成员：仍作为派生类的</a:t>
            </a:r>
            <a:r>
              <a:rPr lang="en-US" altLang="zh-CN" sz="2400" b="1" dirty="0">
                <a:solidFill>
                  <a:srgbClr val="000000"/>
                </a:solidFill>
                <a:latin typeface="Verdana" panose="020B0604030504040204" pitchFamily="34" charset="0"/>
              </a:rPr>
              <a:t>public</a:t>
            </a:r>
            <a:r>
              <a:rPr lang="zh-CN" altLang="en-US" sz="2400" b="1" dirty="0">
                <a:solidFill>
                  <a:srgbClr val="000000"/>
                </a:solidFill>
                <a:latin typeface="Verdana" panose="020B0604030504040204" pitchFamily="34" charset="0"/>
              </a:rPr>
              <a:t>成员和</a:t>
            </a:r>
            <a:r>
              <a:rPr lang="en-US" altLang="zh-CN" sz="2400" b="1" dirty="0">
                <a:solidFill>
                  <a:srgbClr val="000000"/>
                </a:solidFill>
                <a:latin typeface="Verdana" panose="020B0604030504040204" pitchFamily="34" charset="0"/>
              </a:rPr>
              <a:t>protected</a:t>
            </a:r>
            <a:r>
              <a:rPr lang="zh-CN" altLang="en-US" sz="2400" b="1" dirty="0">
                <a:solidFill>
                  <a:srgbClr val="000000"/>
                </a:solidFill>
                <a:latin typeface="Verdana" panose="020B0604030504040204" pitchFamily="34" charset="0"/>
              </a:rPr>
              <a:t>成员</a:t>
            </a:r>
            <a:r>
              <a:rPr lang="en-US" altLang="zh-CN" sz="2400" b="1" dirty="0">
                <a:solidFill>
                  <a:srgbClr val="000000"/>
                </a:solidFill>
                <a:latin typeface="Verdana" panose="020B0604030504040204" pitchFamily="34" charset="0"/>
              </a:rPr>
              <a:t>,</a:t>
            </a:r>
            <a:r>
              <a:rPr lang="zh-CN" altLang="en-US" sz="2400" b="1" dirty="0">
                <a:solidFill>
                  <a:srgbClr val="000000"/>
                </a:solidFill>
                <a:latin typeface="Verdana" panose="020B0604030504040204" pitchFamily="34" charset="0"/>
              </a:rPr>
              <a:t>派生类的其他成员可以直接访问它们。但是</a:t>
            </a:r>
            <a:r>
              <a:rPr lang="en-US" altLang="zh-CN" sz="2400" b="1" dirty="0">
                <a:solidFill>
                  <a:srgbClr val="000000"/>
                </a:solidFill>
                <a:latin typeface="Verdana" panose="020B0604030504040204" pitchFamily="34" charset="0"/>
              </a:rPr>
              <a:t>,</a:t>
            </a:r>
            <a:r>
              <a:rPr lang="zh-CN" altLang="en-US" sz="2400" b="1" dirty="0">
                <a:solidFill>
                  <a:srgbClr val="000000"/>
                </a:solidFill>
                <a:latin typeface="Verdana" panose="020B0604030504040204" pitchFamily="34" charset="0"/>
              </a:rPr>
              <a:t>类的外部使用者只能通过派生类的对象访问继承来的</a:t>
            </a:r>
            <a:r>
              <a:rPr lang="en-US" altLang="zh-CN" sz="2400" b="1" dirty="0">
                <a:solidFill>
                  <a:srgbClr val="000000"/>
                </a:solidFill>
                <a:latin typeface="Verdana" panose="020B0604030504040204" pitchFamily="34" charset="0"/>
              </a:rPr>
              <a:t>public</a:t>
            </a:r>
            <a:r>
              <a:rPr lang="zh-CN" altLang="en-US" sz="2400" b="1" dirty="0">
                <a:solidFill>
                  <a:srgbClr val="000000"/>
                </a:solidFill>
                <a:latin typeface="Verdana" panose="020B0604030504040204" pitchFamily="34" charset="0"/>
              </a:rPr>
              <a:t>成员。</a:t>
            </a:r>
            <a:endParaRPr lang="zh-CN" altLang="en-US" sz="2400" b="1" dirty="0">
              <a:solidFill>
                <a:srgbClr val="000000"/>
              </a:solidFill>
              <a:latin typeface="Verdana" panose="020B0604030504040204" pitchFamily="34" charset="0"/>
            </a:endParaRPr>
          </a:p>
          <a:p>
            <a:pPr>
              <a:lnSpc>
                <a:spcPct val="140000"/>
              </a:lnSpc>
              <a:spcBef>
                <a:spcPct val="50000"/>
              </a:spcBef>
              <a:buClr>
                <a:schemeClr val="accent2"/>
              </a:buClr>
              <a:buFont typeface="Wingdings" panose="05000000000000000000" pitchFamily="2" charset="2"/>
              <a:buChar char="Ø"/>
            </a:pPr>
            <a:r>
              <a:rPr lang="zh-CN" altLang="en-US" sz="2400" b="1" dirty="0">
                <a:solidFill>
                  <a:srgbClr val="000000"/>
                </a:solidFill>
                <a:latin typeface="Verdana" panose="020B0604030504040204" pitchFamily="34" charset="0"/>
              </a:rPr>
              <a:t>基类的</a:t>
            </a:r>
            <a:r>
              <a:rPr lang="en-US" altLang="zh-CN" sz="2400" b="1" dirty="0">
                <a:solidFill>
                  <a:srgbClr val="000000"/>
                </a:solidFill>
                <a:latin typeface="Verdana" panose="020B0604030504040204" pitchFamily="34" charset="0"/>
              </a:rPr>
              <a:t>private</a:t>
            </a:r>
            <a:r>
              <a:rPr lang="zh-CN" altLang="en-US" sz="2400" b="1" dirty="0">
                <a:solidFill>
                  <a:srgbClr val="000000"/>
                </a:solidFill>
                <a:latin typeface="Verdana" panose="020B0604030504040204" pitchFamily="34" charset="0"/>
              </a:rPr>
              <a:t>成员：仍是不可直接访问的</a:t>
            </a:r>
            <a:r>
              <a:rPr lang="en-US" altLang="zh-CN" sz="2400" b="1" dirty="0">
                <a:solidFill>
                  <a:srgbClr val="000000"/>
                </a:solidFill>
                <a:latin typeface="Verdana" panose="020B0604030504040204" pitchFamily="34" charset="0"/>
              </a:rPr>
              <a:t>,</a:t>
            </a:r>
            <a:r>
              <a:rPr lang="zh-CN" altLang="en-US" sz="2400" b="1" dirty="0">
                <a:solidFill>
                  <a:srgbClr val="000000"/>
                </a:solidFill>
                <a:latin typeface="Verdana" panose="020B0604030504040204" pitchFamily="34" charset="0"/>
              </a:rPr>
              <a:t>所以无论是派生类成员还是通过派生类的对象</a:t>
            </a:r>
            <a:r>
              <a:rPr lang="en-US" altLang="zh-CN" sz="2400" b="1" dirty="0">
                <a:solidFill>
                  <a:srgbClr val="000000"/>
                </a:solidFill>
                <a:latin typeface="Verdana" panose="020B0604030504040204" pitchFamily="34" charset="0"/>
              </a:rPr>
              <a:t>,</a:t>
            </a:r>
            <a:r>
              <a:rPr lang="zh-CN" altLang="en-US" sz="2400" b="1" dirty="0">
                <a:solidFill>
                  <a:srgbClr val="000000"/>
                </a:solidFill>
                <a:latin typeface="Verdana" panose="020B0604030504040204" pitchFamily="34" charset="0"/>
              </a:rPr>
              <a:t>都无法直接访问从基类继承来的</a:t>
            </a:r>
            <a:r>
              <a:rPr lang="en-US" altLang="zh-CN" sz="2400" b="1" dirty="0">
                <a:solidFill>
                  <a:srgbClr val="000000"/>
                </a:solidFill>
                <a:latin typeface="Verdana" panose="020B0604030504040204" pitchFamily="34" charset="0"/>
              </a:rPr>
              <a:t>private</a:t>
            </a:r>
            <a:r>
              <a:rPr lang="zh-CN" altLang="en-US" sz="2400" b="1" dirty="0">
                <a:solidFill>
                  <a:srgbClr val="000000"/>
                </a:solidFill>
                <a:latin typeface="Verdana" panose="020B0604030504040204" pitchFamily="34" charset="0"/>
              </a:rPr>
              <a:t>成员</a:t>
            </a:r>
            <a:r>
              <a:rPr lang="en-US" altLang="zh-CN" sz="2400" b="1" dirty="0">
                <a:solidFill>
                  <a:srgbClr val="000000"/>
                </a:solidFill>
                <a:latin typeface="Verdana" panose="020B0604030504040204" pitchFamily="34" charset="0"/>
              </a:rPr>
              <a:t>,</a:t>
            </a:r>
            <a:r>
              <a:rPr lang="zh-CN" altLang="en-US" sz="2400" b="1" dirty="0">
                <a:solidFill>
                  <a:srgbClr val="000000"/>
                </a:solidFill>
                <a:latin typeface="Verdana" panose="020B0604030504040204" pitchFamily="34" charset="0"/>
              </a:rPr>
              <a:t>但是可以通过基类提供的</a:t>
            </a:r>
            <a:r>
              <a:rPr lang="en-US" altLang="zh-CN" sz="2400" b="1" dirty="0">
                <a:solidFill>
                  <a:srgbClr val="000000"/>
                </a:solidFill>
                <a:latin typeface="Verdana" panose="020B0604030504040204" pitchFamily="34" charset="0"/>
              </a:rPr>
              <a:t>public</a:t>
            </a:r>
            <a:r>
              <a:rPr lang="zh-CN" altLang="en-US" sz="2400" b="1" dirty="0">
                <a:solidFill>
                  <a:srgbClr val="000000"/>
                </a:solidFill>
                <a:latin typeface="Verdana" panose="020B0604030504040204" pitchFamily="34" charset="0"/>
              </a:rPr>
              <a:t>成员函数间接访问它们。</a:t>
            </a:r>
            <a:endParaRPr lang="zh-CN" altLang="en-US" sz="2400" b="1" dirty="0">
              <a:solidFill>
                <a:srgbClr val="000000"/>
              </a:solidFill>
              <a:latin typeface="Verdana" panose="020B0604030504040204" pitchFamily="34" charset="0"/>
            </a:endParaRPr>
          </a:p>
        </p:txBody>
      </p:sp>
    </p:spTree>
  </p:cSld>
  <p:clrMapOvr>
    <a:masterClrMapping/>
  </p:clrMapOvr>
  <p:transition>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152400" y="1422400"/>
            <a:ext cx="3886200" cy="4959350"/>
          </a:xfrm>
          <a:prstGeom prst="rect">
            <a:avLst/>
          </a:prstGeom>
          <a:noFill/>
          <a:ln w="9525">
            <a:noFill/>
          </a:ln>
        </p:spPr>
        <p:txBody>
          <a:bodyPr/>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Base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private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x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protected:</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y;</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setxy(int m,int n)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{x=m ; y=n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showxy(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cout&lt;&lt;“x=“&lt;&lt;x&lt;&lt;endl;</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cout&lt;&lt;“y=“&lt;&lt;y&lt;&lt;endl;</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6387" name="Rectangle 3"/>
          <p:cNvSpPr/>
          <p:nvPr/>
        </p:nvSpPr>
        <p:spPr>
          <a:xfrm>
            <a:off x="4038600" y="1347788"/>
            <a:ext cx="5105400" cy="5299075"/>
          </a:xfrm>
          <a:prstGeom prst="rect">
            <a:avLst/>
          </a:prstGeom>
          <a:noFill/>
          <a:ln w="9525">
            <a:noFill/>
          </a:ln>
        </p:spPr>
        <p:txBody>
          <a:bodyPr>
            <a:spAutoFit/>
          </a:bodyPr>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class Derived:public  Base {</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private :</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int  z;</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public:</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void setxyz(int m,int n,int  l)</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   setxy(m,n);    z=l; }</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endParaRPr lang="en-US" altLang="zh-CN" sz="2400" b="1" dirty="0">
              <a:latin typeface="Times New Roman" panose="02020603050405020304" pitchFamily="18" charset="0"/>
              <a:cs typeface="Times New Roman" panose="02020603050405020304" pitchFamily="18" charset="0"/>
            </a:endParaRPr>
          </a:p>
          <a:p>
            <a:pPr>
              <a:lnSpc>
                <a:spcPct val="9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void showxyz( ) </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   cout &lt;&lt;“x=“&lt;&lt;x&lt;&lt;endl;</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cout &lt;&lt;y&lt;&lt;endl; </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a:lnSpc>
                <a:spcPct val="60000"/>
              </a:lnSpc>
              <a:spcBef>
                <a:spcPct val="50000"/>
              </a:spcBef>
              <a:buClr>
                <a:schemeClr val="accent2"/>
              </a:buClr>
              <a:buFont typeface="Wingdings" panose="05000000000000000000" pitchFamily="2" charset="2"/>
            </a:pPr>
            <a:r>
              <a:rPr lang="en-US" altLang="zh-CN" sz="2400" b="1" dirty="0">
                <a:latin typeface="Times New Roman" panose="02020603050405020304" pitchFamily="18" charset="0"/>
                <a:cs typeface="Times New Roman" panose="02020603050405020304" pitchFamily="18" charset="0"/>
              </a:rPr>
              <a:t>            cout&lt;&lt;“z=“&lt;&lt;z&lt;&lt;endl;  }    } ; </a:t>
            </a:r>
            <a:endParaRPr lang="en-US" altLang="zh-CN" sz="2400" b="1" dirty="0">
              <a:latin typeface="Times New Roman" panose="02020603050405020304" pitchFamily="18" charset="0"/>
              <a:ea typeface="Times New Roman" panose="02020603050405020304" pitchFamily="18" charset="0"/>
            </a:endParaRPr>
          </a:p>
        </p:txBody>
      </p:sp>
      <p:sp>
        <p:nvSpPr>
          <p:cNvPr id="16388" name="Rectangle 4"/>
          <p:cNvSpPr/>
          <p:nvPr/>
        </p:nvSpPr>
        <p:spPr>
          <a:xfrm>
            <a:off x="4356100" y="760413"/>
            <a:ext cx="2852738" cy="457200"/>
          </a:xfrm>
          <a:prstGeom prst="rect">
            <a:avLst/>
          </a:prstGeom>
          <a:noFill/>
          <a:ln w="9525">
            <a:noFill/>
          </a:ln>
        </p:spPr>
        <p:txBody>
          <a:bodyPr wrap="none">
            <a:spAutoFit/>
          </a:bodyPr>
          <a:p>
            <a:r>
              <a:rPr lang="en-US" altLang="zh-CN" sz="2400" b="1" dirty="0">
                <a:latin typeface="Verdana" panose="020B0604030504040204" pitchFamily="34" charset="0"/>
              </a:rPr>
              <a:t>// </a:t>
            </a:r>
            <a:r>
              <a:rPr lang="zh-CN" altLang="en-US" sz="2400" b="1" dirty="0">
                <a:latin typeface="Verdana" panose="020B0604030504040204" pitchFamily="34" charset="0"/>
              </a:rPr>
              <a:t>声明一个派生类</a:t>
            </a:r>
            <a:endParaRPr lang="zh-CN" altLang="en-US" sz="2400" b="1" dirty="0">
              <a:latin typeface="Verdana" panose="020B0604030504040204" pitchFamily="34" charset="0"/>
            </a:endParaRPr>
          </a:p>
        </p:txBody>
      </p:sp>
      <p:sp>
        <p:nvSpPr>
          <p:cNvPr id="16389" name="Rectangle 5"/>
          <p:cNvSpPr/>
          <p:nvPr/>
        </p:nvSpPr>
        <p:spPr>
          <a:xfrm>
            <a:off x="250825" y="333375"/>
            <a:ext cx="5486400" cy="457200"/>
          </a:xfrm>
          <a:prstGeom prst="rect">
            <a:avLst/>
          </a:prstGeom>
          <a:noFill/>
          <a:ln w="9525">
            <a:noFill/>
          </a:ln>
        </p:spPr>
        <p:txBody>
          <a:bodyPr anchor="b" anchorCtr="0"/>
          <a:p>
            <a:r>
              <a:rPr lang="zh-CN" altLang="en-US" sz="2800" b="1" dirty="0">
                <a:solidFill>
                  <a:srgbClr val="000066"/>
                </a:solidFill>
                <a:latin typeface="Verdana" panose="020B0604030504040204" pitchFamily="34" charset="0"/>
              </a:rPr>
              <a:t>例</a:t>
            </a:r>
            <a:r>
              <a:rPr lang="en-US" altLang="zh-CN" sz="2800" b="1" dirty="0">
                <a:solidFill>
                  <a:srgbClr val="000066"/>
                </a:solidFill>
                <a:latin typeface="Verdana" panose="020B0604030504040204" pitchFamily="34" charset="0"/>
              </a:rPr>
              <a:t>4.2 </a:t>
            </a:r>
            <a:r>
              <a:rPr lang="zh-CN" altLang="en-US" sz="2800" b="1" dirty="0">
                <a:solidFill>
                  <a:srgbClr val="000066"/>
                </a:solidFill>
                <a:latin typeface="Verdana" panose="020B0604030504040204" pitchFamily="34" charset="0"/>
              </a:rPr>
              <a:t>一个公有继承的例子</a:t>
            </a:r>
            <a:endParaRPr lang="zh-CN" altLang="en-US" sz="2800" b="1" dirty="0">
              <a:solidFill>
                <a:srgbClr val="000066"/>
              </a:solidFill>
              <a:latin typeface="Verdana" panose="020B0604030504040204" pitchFamily="34" charset="0"/>
            </a:endParaRPr>
          </a:p>
        </p:txBody>
      </p:sp>
      <p:sp>
        <p:nvSpPr>
          <p:cNvPr id="16390" name="Rectangle 6"/>
          <p:cNvSpPr/>
          <p:nvPr/>
        </p:nvSpPr>
        <p:spPr>
          <a:xfrm>
            <a:off x="107950" y="765175"/>
            <a:ext cx="2463800" cy="457200"/>
          </a:xfrm>
          <a:prstGeom prst="rect">
            <a:avLst/>
          </a:prstGeom>
          <a:noFill/>
          <a:ln w="9525">
            <a:noFill/>
          </a:ln>
        </p:spPr>
        <p:txBody>
          <a:bodyPr wrap="none">
            <a:spAutoFit/>
          </a:bodyPr>
          <a:p>
            <a:r>
              <a:rPr lang="en-US" altLang="zh-CN" sz="2400" b="1" dirty="0">
                <a:latin typeface="Tahoma" panose="020B0604030504040204" pitchFamily="34" charset="0"/>
              </a:rPr>
              <a:t>// </a:t>
            </a:r>
            <a:r>
              <a:rPr lang="zh-CN" altLang="en-US" sz="2400" b="1" dirty="0">
                <a:latin typeface="Tahoma" panose="020B0604030504040204" pitchFamily="34" charset="0"/>
              </a:rPr>
              <a:t>声明一个基类</a:t>
            </a:r>
            <a:endParaRPr lang="zh-CN" altLang="en-US" sz="2400" b="1" dirty="0">
              <a:latin typeface="Tahoma" panose="020B0604030504040204" pitchFamily="34" charset="0"/>
            </a:endParaRPr>
          </a:p>
        </p:txBody>
      </p:sp>
      <p:sp>
        <p:nvSpPr>
          <p:cNvPr id="2" name="TextBox 1"/>
          <p:cNvSpPr txBox="1"/>
          <p:nvPr/>
        </p:nvSpPr>
        <p:spPr>
          <a:xfrm>
            <a:off x="4195763" y="3730625"/>
            <a:ext cx="4791075" cy="342900"/>
          </a:xfrm>
          <a:prstGeom prst="rect">
            <a:avLst/>
          </a:prstGeom>
          <a:noFill/>
          <a:ln w="9525">
            <a:noFill/>
          </a:ln>
        </p:spPr>
        <p:txBody>
          <a:bodyPr wrap="none">
            <a:spAutoFit/>
          </a:bodyPr>
          <a:p>
            <a:pPr>
              <a:lnSpc>
                <a:spcPct val="90000"/>
              </a:lnSpc>
              <a:spcBef>
                <a:spcPct val="50000"/>
              </a:spcBef>
              <a:buClr>
                <a:schemeClr val="accent2"/>
              </a:buClr>
              <a:buFont typeface="Wingdings" panose="05000000000000000000" pitchFamily="2" charset="2"/>
            </a:pPr>
            <a:r>
              <a:rPr lang="en-US" altLang="zh-CN" b="1" dirty="0">
                <a:latin typeface="Verdana" panose="020B0604030504040204" pitchFamily="34" charset="0"/>
              </a:rPr>
              <a:t>//</a:t>
            </a:r>
            <a:r>
              <a:rPr lang="zh-CN" altLang="en-US" b="1" dirty="0">
                <a:solidFill>
                  <a:srgbClr val="FF0000"/>
                </a:solidFill>
                <a:latin typeface="Verdana" panose="020B0604030504040204" pitchFamily="34" charset="0"/>
              </a:rPr>
              <a:t>合法，</a:t>
            </a:r>
            <a:r>
              <a:rPr lang="en-US" altLang="zh-CN" b="1" dirty="0">
                <a:latin typeface="Verdana" panose="020B0604030504040204" pitchFamily="34" charset="0"/>
              </a:rPr>
              <a:t>setxy()</a:t>
            </a:r>
            <a:r>
              <a:rPr lang="zh-CN" altLang="en-US" b="1" dirty="0">
                <a:latin typeface="Verdana" panose="020B0604030504040204" pitchFamily="34" charset="0"/>
              </a:rPr>
              <a:t>在派生类中是</a:t>
            </a:r>
            <a:r>
              <a:rPr lang="en-US" altLang="zh-CN" b="1" dirty="0">
                <a:latin typeface="Verdana" panose="020B0604030504040204" pitchFamily="34" charset="0"/>
              </a:rPr>
              <a:t>public</a:t>
            </a:r>
            <a:r>
              <a:rPr lang="zh-CN" altLang="en-US" b="1" dirty="0">
                <a:latin typeface="Verdana" panose="020B0604030504040204" pitchFamily="34" charset="0"/>
              </a:rPr>
              <a:t>成员</a:t>
            </a:r>
            <a:endParaRPr lang="zh-CN" altLang="en-US" b="1" dirty="0">
              <a:latin typeface="Verdana" panose="020B0604030504040204" pitchFamily="34" charset="0"/>
            </a:endParaRPr>
          </a:p>
        </p:txBody>
      </p:sp>
      <p:sp>
        <p:nvSpPr>
          <p:cNvPr id="3" name="TextBox 2"/>
          <p:cNvSpPr txBox="1"/>
          <p:nvPr/>
        </p:nvSpPr>
        <p:spPr>
          <a:xfrm>
            <a:off x="3983038" y="4975225"/>
            <a:ext cx="5149850" cy="341313"/>
          </a:xfrm>
          <a:prstGeom prst="rect">
            <a:avLst/>
          </a:prstGeom>
          <a:noFill/>
          <a:ln w="9525">
            <a:noFill/>
          </a:ln>
        </p:spPr>
        <p:txBody>
          <a:bodyPr wrap="none">
            <a:spAutoFit/>
          </a:bodyPr>
          <a:p>
            <a:pPr>
              <a:lnSpc>
                <a:spcPct val="90000"/>
              </a:lnSpc>
              <a:spcBef>
                <a:spcPct val="50000"/>
              </a:spcBef>
              <a:buClr>
                <a:schemeClr val="accent2"/>
              </a:buClr>
              <a:buFont typeface="Wingdings" panose="05000000000000000000" pitchFamily="2" charset="2"/>
            </a:pPr>
            <a:r>
              <a:rPr lang="en-US" altLang="zh-CN" b="1" dirty="0">
                <a:latin typeface="Verdana" panose="020B0604030504040204" pitchFamily="34" charset="0"/>
              </a:rPr>
              <a:t>//</a:t>
            </a:r>
            <a:r>
              <a:rPr lang="zh-CN" altLang="en-US" b="1" dirty="0">
                <a:solidFill>
                  <a:srgbClr val="FF0000"/>
                </a:solidFill>
                <a:latin typeface="Verdana" panose="020B0604030504040204" pitchFamily="34" charset="0"/>
              </a:rPr>
              <a:t>非法</a:t>
            </a:r>
            <a:r>
              <a:rPr lang="zh-CN" altLang="en-US" b="1" dirty="0">
                <a:latin typeface="Verdana" panose="020B0604030504040204" pitchFamily="34" charset="0"/>
              </a:rPr>
              <a:t>，</a:t>
            </a:r>
            <a:r>
              <a:rPr lang="en-US" altLang="zh-CN" b="1" dirty="0">
                <a:latin typeface="Verdana" panose="020B0604030504040204" pitchFamily="34" charset="0"/>
              </a:rPr>
              <a:t>x</a:t>
            </a:r>
            <a:r>
              <a:rPr lang="zh-CN" altLang="en-US" b="1" dirty="0">
                <a:latin typeface="Verdana" panose="020B0604030504040204" pitchFamily="34" charset="0"/>
              </a:rPr>
              <a:t>在类</a:t>
            </a:r>
            <a:r>
              <a:rPr lang="en-US" altLang="zh-CN" b="1" dirty="0">
                <a:latin typeface="Verdana" panose="020B0604030504040204" pitchFamily="34" charset="0"/>
              </a:rPr>
              <a:t>Derived</a:t>
            </a:r>
            <a:r>
              <a:rPr lang="zh-CN" altLang="en-US" b="1" dirty="0">
                <a:latin typeface="Verdana" panose="020B0604030504040204" pitchFamily="34" charset="0"/>
              </a:rPr>
              <a:t>中为不可直接访问成员</a:t>
            </a:r>
            <a:endParaRPr lang="zh-CN" altLang="en-US" b="1" dirty="0">
              <a:latin typeface="Verdana" panose="020B0604030504040204" pitchFamily="34" charset="0"/>
            </a:endParaRPr>
          </a:p>
        </p:txBody>
      </p:sp>
      <p:sp>
        <p:nvSpPr>
          <p:cNvPr id="4" name="TextBox 3"/>
          <p:cNvSpPr txBox="1"/>
          <p:nvPr/>
        </p:nvSpPr>
        <p:spPr>
          <a:xfrm>
            <a:off x="3983038" y="5805488"/>
            <a:ext cx="5003800" cy="341312"/>
          </a:xfrm>
          <a:prstGeom prst="rect">
            <a:avLst/>
          </a:prstGeom>
          <a:noFill/>
          <a:ln w="9525">
            <a:noFill/>
          </a:ln>
        </p:spPr>
        <p:txBody>
          <a:bodyPr wrap="none">
            <a:spAutoFit/>
          </a:bodyPr>
          <a:p>
            <a:pPr>
              <a:lnSpc>
                <a:spcPct val="90000"/>
              </a:lnSpc>
              <a:spcBef>
                <a:spcPct val="50000"/>
              </a:spcBef>
              <a:buClr>
                <a:schemeClr val="accent2"/>
              </a:buClr>
              <a:buFont typeface="Wingdings" panose="05000000000000000000" pitchFamily="2" charset="2"/>
            </a:pPr>
            <a:r>
              <a:rPr lang="en-US" altLang="zh-CN" b="1" dirty="0">
                <a:latin typeface="Verdana" panose="020B0604030504040204" pitchFamily="34" charset="0"/>
              </a:rPr>
              <a:t>//</a:t>
            </a:r>
            <a:r>
              <a:rPr lang="zh-CN" altLang="en-US" b="1" dirty="0">
                <a:solidFill>
                  <a:srgbClr val="FF0000"/>
                </a:solidFill>
                <a:latin typeface="Verdana" panose="020B0604030504040204" pitchFamily="34" charset="0"/>
              </a:rPr>
              <a:t>合法</a:t>
            </a:r>
            <a:r>
              <a:rPr lang="zh-CN" altLang="en-US" b="1" dirty="0">
                <a:latin typeface="Verdana" panose="020B0604030504040204" pitchFamily="34" charset="0"/>
              </a:rPr>
              <a:t>，</a:t>
            </a:r>
            <a:r>
              <a:rPr lang="en-US" altLang="zh-CN" b="1" dirty="0">
                <a:latin typeface="Verdana" panose="020B0604030504040204" pitchFamily="34" charset="0"/>
              </a:rPr>
              <a:t>y</a:t>
            </a:r>
            <a:r>
              <a:rPr lang="zh-CN" altLang="en-US" b="1" dirty="0">
                <a:latin typeface="Verdana" panose="020B0604030504040204" pitchFamily="34" charset="0"/>
              </a:rPr>
              <a:t>在类</a:t>
            </a:r>
            <a:r>
              <a:rPr lang="en-US" altLang="zh-CN" b="1" dirty="0">
                <a:latin typeface="Verdana" panose="020B0604030504040204" pitchFamily="34" charset="0"/>
              </a:rPr>
              <a:t>Derived</a:t>
            </a:r>
            <a:r>
              <a:rPr lang="zh-CN" altLang="en-US" b="1" dirty="0">
                <a:latin typeface="Verdana" panose="020B0604030504040204" pitchFamily="34" charset="0"/>
              </a:rPr>
              <a:t>中为</a:t>
            </a:r>
            <a:r>
              <a:rPr lang="en-US" altLang="zh-CN" b="1" dirty="0">
                <a:latin typeface="Verdana" panose="020B0604030504040204" pitchFamily="34" charset="0"/>
              </a:rPr>
              <a:t>protected</a:t>
            </a:r>
            <a:r>
              <a:rPr lang="zh-CN" altLang="en-US" b="1" dirty="0">
                <a:latin typeface="Verdana" panose="020B0604030504040204" pitchFamily="34" charset="0"/>
              </a:rPr>
              <a:t>成员</a:t>
            </a:r>
            <a:endParaRPr lang="zh-CN" altLang="en-US" b="1" dirty="0">
              <a:latin typeface="Verdana" panose="020B0604030504040204" pitchFamily="34" charset="0"/>
            </a:endParaRPr>
          </a:p>
        </p:txBody>
      </p:sp>
      <p:sp>
        <p:nvSpPr>
          <p:cNvPr id="16394" name="Line 8"/>
          <p:cNvSpPr/>
          <p:nvPr/>
        </p:nvSpPr>
        <p:spPr>
          <a:xfrm>
            <a:off x="5033963" y="3713163"/>
            <a:ext cx="1497012" cy="0"/>
          </a:xfrm>
          <a:prstGeom prst="line">
            <a:avLst/>
          </a:prstGeom>
          <a:ln w="63500" cap="flat" cmpd="sng">
            <a:solidFill>
              <a:srgbClr val="FF0000"/>
            </a:solidFill>
            <a:prstDash val="solid"/>
            <a:headEnd type="none" w="med" len="med"/>
            <a:tailEnd type="none" w="med" len="med"/>
          </a:ln>
        </p:spPr>
      </p:sp>
      <p:sp>
        <p:nvSpPr>
          <p:cNvPr id="16395" name="Line 8"/>
          <p:cNvSpPr/>
          <p:nvPr/>
        </p:nvSpPr>
        <p:spPr>
          <a:xfrm>
            <a:off x="5033963" y="4957763"/>
            <a:ext cx="2994025" cy="0"/>
          </a:xfrm>
          <a:prstGeom prst="line">
            <a:avLst/>
          </a:prstGeom>
          <a:ln w="63500" cap="flat" cmpd="sng">
            <a:solidFill>
              <a:srgbClr val="FF0000"/>
            </a:solidFill>
            <a:prstDash val="solid"/>
            <a:headEnd type="none" w="med" len="med"/>
            <a:tailEnd type="none" w="med" len="med"/>
          </a:ln>
        </p:spPr>
      </p:sp>
      <p:sp>
        <p:nvSpPr>
          <p:cNvPr id="16396" name="Line 8"/>
          <p:cNvSpPr/>
          <p:nvPr/>
        </p:nvSpPr>
        <p:spPr>
          <a:xfrm>
            <a:off x="5033963" y="5805488"/>
            <a:ext cx="2174875" cy="0"/>
          </a:xfrm>
          <a:prstGeom prst="line">
            <a:avLst/>
          </a:prstGeom>
          <a:ln w="63500" cap="flat" cmpd="sng">
            <a:solidFill>
              <a:srgbClr val="FF0000"/>
            </a:solidFill>
            <a:prstDash val="solid"/>
            <a:headEnd type="none" w="med" len="med"/>
            <a:tailEnd type="none" w="med" len="med"/>
          </a:ln>
        </p:spPr>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3"/>
          <p:cNvSpPr/>
          <p:nvPr/>
        </p:nvSpPr>
        <p:spPr>
          <a:xfrm>
            <a:off x="323850" y="333375"/>
            <a:ext cx="8382000" cy="2514600"/>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main (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Derived  obj;</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obj.setxyz(30,40,50);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obj.showxy( );     </a:t>
            </a:r>
            <a:endParaRPr lang="zh-CN" altLang="en-US" sz="16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obj.showxyz(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return 0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sp>
        <p:nvSpPr>
          <p:cNvPr id="17411" name="Rectangle 4"/>
          <p:cNvSpPr/>
          <p:nvPr/>
        </p:nvSpPr>
        <p:spPr>
          <a:xfrm>
            <a:off x="457200" y="3722688"/>
            <a:ext cx="8382000" cy="2514600"/>
          </a:xfrm>
          <a:prstGeom prst="rect">
            <a:avLst/>
          </a:prstGeom>
          <a:noFill/>
          <a:ln w="9525">
            <a:noFill/>
          </a:ln>
        </p:spPr>
        <p:txBody>
          <a:bodyPr/>
          <a:p>
            <a:pPr algn="just" defTabSz="914400">
              <a:lnSpc>
                <a:spcPct val="120000"/>
              </a:lnSpc>
              <a:spcBef>
                <a:spcPct val="20000"/>
              </a:spcBef>
              <a:buClr>
                <a:schemeClr val="accent2"/>
              </a:buClr>
              <a:buFont typeface="Wingdings" panose="05000000000000000000" pitchFamily="2" charset="2"/>
              <a:buChar char="Ø"/>
              <a:tabLst>
                <a:tab pos="0" algn="l"/>
              </a:tabLst>
            </a:pPr>
            <a:r>
              <a:rPr lang="zh-CN" altLang="en-US" sz="2400" b="1" dirty="0">
                <a:solidFill>
                  <a:srgbClr val="000099"/>
                </a:solidFill>
                <a:latin typeface="Times New Roman" panose="02020603050405020304" pitchFamily="18" charset="0"/>
              </a:rPr>
              <a:t>基类</a:t>
            </a:r>
            <a:r>
              <a:rPr lang="en-US" altLang="zh-CN" sz="2400" b="1" dirty="0">
                <a:solidFill>
                  <a:srgbClr val="000099"/>
                </a:solidFill>
                <a:latin typeface="Times New Roman" panose="02020603050405020304" pitchFamily="18" charset="0"/>
              </a:rPr>
              <a:t>Base</a:t>
            </a:r>
            <a:r>
              <a:rPr lang="zh-CN" altLang="en-US" sz="2400" b="1" dirty="0">
                <a:solidFill>
                  <a:srgbClr val="000099"/>
                </a:solidFill>
                <a:latin typeface="Times New Roman" panose="02020603050405020304" pitchFamily="18" charset="0"/>
              </a:rPr>
              <a:t>中的数据成员</a:t>
            </a:r>
            <a:r>
              <a:rPr lang="en-US" altLang="zh-CN" sz="2400" b="1" dirty="0">
                <a:solidFill>
                  <a:srgbClr val="000099"/>
                </a:solidFill>
                <a:latin typeface="Times New Roman" panose="02020603050405020304" pitchFamily="18" charset="0"/>
              </a:rPr>
              <a:t>x</a:t>
            </a:r>
            <a:r>
              <a:rPr lang="zh-CN" altLang="en-US" sz="2400" b="1" dirty="0">
                <a:solidFill>
                  <a:srgbClr val="000099"/>
                </a:solidFill>
                <a:latin typeface="Times New Roman" panose="02020603050405020304" pitchFamily="18" charset="0"/>
              </a:rPr>
              <a:t>是</a:t>
            </a:r>
            <a:r>
              <a:rPr lang="en-US" altLang="zh-CN" sz="2400" b="1" dirty="0">
                <a:solidFill>
                  <a:srgbClr val="000099"/>
                </a:solidFill>
                <a:latin typeface="Times New Roman" panose="02020603050405020304" pitchFamily="18" charset="0"/>
              </a:rPr>
              <a:t>private</a:t>
            </a:r>
            <a:r>
              <a:rPr lang="zh-CN" altLang="en-US" sz="2400" b="1" dirty="0">
                <a:solidFill>
                  <a:srgbClr val="000099"/>
                </a:solidFill>
                <a:latin typeface="Times New Roman" panose="02020603050405020304" pitchFamily="18" charset="0"/>
              </a:rPr>
              <a:t>成员</a:t>
            </a:r>
            <a:r>
              <a:rPr lang="zh-CN" altLang="en-US" sz="2400" b="1" dirty="0">
                <a:latin typeface="Times New Roman" panose="02020603050405020304" pitchFamily="18" charset="0"/>
              </a:rPr>
              <a:t>，它在派生类中是</a:t>
            </a:r>
            <a:r>
              <a:rPr lang="zh-CN" altLang="en-US" sz="2400" b="1" dirty="0">
                <a:solidFill>
                  <a:srgbClr val="000099"/>
                </a:solidFill>
                <a:latin typeface="Times New Roman" panose="02020603050405020304" pitchFamily="18" charset="0"/>
              </a:rPr>
              <a:t>不能直接访问的</a:t>
            </a:r>
            <a:r>
              <a:rPr lang="zh-CN" altLang="en-US" sz="2400" b="1" dirty="0">
                <a:latin typeface="Times New Roman" panose="02020603050405020304" pitchFamily="18" charset="0"/>
              </a:rPr>
              <a:t>，所以在函数</a:t>
            </a:r>
            <a:r>
              <a:rPr lang="en-US" altLang="zh-CN" sz="2400" b="1" dirty="0">
                <a:latin typeface="Times New Roman" panose="02020603050405020304" pitchFamily="18" charset="0"/>
              </a:rPr>
              <a:t>showxyz()</a:t>
            </a:r>
            <a:r>
              <a:rPr lang="zh-CN" altLang="en-US" sz="2400" b="1" dirty="0">
                <a:latin typeface="Times New Roman" panose="02020603050405020304" pitchFamily="18" charset="0"/>
              </a:rPr>
              <a:t>中对</a:t>
            </a:r>
            <a:r>
              <a:rPr lang="en-US" altLang="zh-CN" sz="2400" b="1" dirty="0">
                <a:latin typeface="Times New Roman" panose="02020603050405020304" pitchFamily="18" charset="0"/>
              </a:rPr>
              <a:t>x</a:t>
            </a:r>
            <a:r>
              <a:rPr lang="zh-CN" altLang="en-US" sz="2400" b="1" dirty="0">
                <a:latin typeface="Times New Roman" panose="02020603050405020304" pitchFamily="18" charset="0"/>
              </a:rPr>
              <a:t>的访问是非法的，可以修改为：</a:t>
            </a:r>
            <a:endParaRPr lang="zh-CN" altLang="en-US" b="1" dirty="0">
              <a:latin typeface="Times New Roman" panose="02020603050405020304" pitchFamily="18" charset="0"/>
            </a:endParaRPr>
          </a:p>
        </p:txBody>
      </p:sp>
      <p:sp>
        <p:nvSpPr>
          <p:cNvPr id="17412" name="Line 5"/>
          <p:cNvSpPr/>
          <p:nvPr/>
        </p:nvSpPr>
        <p:spPr>
          <a:xfrm>
            <a:off x="684213" y="2349500"/>
            <a:ext cx="1655762" cy="0"/>
          </a:xfrm>
          <a:prstGeom prst="line">
            <a:avLst/>
          </a:prstGeom>
          <a:ln w="63500" cap="flat" cmpd="sng">
            <a:solidFill>
              <a:srgbClr val="FF0000"/>
            </a:solidFill>
            <a:prstDash val="solid"/>
            <a:headEnd type="none" w="med" len="med"/>
            <a:tailEnd type="none" w="med" len="med"/>
          </a:ln>
        </p:spPr>
      </p:sp>
      <p:sp>
        <p:nvSpPr>
          <p:cNvPr id="541702" name="Rectangle 6"/>
          <p:cNvSpPr/>
          <p:nvPr/>
        </p:nvSpPr>
        <p:spPr>
          <a:xfrm>
            <a:off x="2700338" y="4797425"/>
            <a:ext cx="4562475" cy="1570038"/>
          </a:xfrm>
          <a:prstGeom prst="rect">
            <a:avLst/>
          </a:prstGeom>
          <a:noFill/>
          <a:ln w="9525">
            <a:noFill/>
          </a:ln>
        </p:spPr>
        <p:txBody>
          <a:bodyPr>
            <a:spAutoFit/>
          </a:bodyPr>
          <a:p>
            <a:r>
              <a:rPr lang="en-US" altLang="zh-CN" sz="2400" b="1" dirty="0">
                <a:latin typeface="Times New Roman" panose="02020603050405020304" pitchFamily="18" charset="0"/>
              </a:rPr>
              <a:t>void showxyz( )</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showxy( );                                              	cout&lt;&lt;“z=“&lt;&lt;z&lt;&lt;endl;</a:t>
            </a:r>
            <a:endParaRPr lang="en-US" altLang="zh-CN" sz="2400" b="1" dirty="0">
              <a:latin typeface="Times New Roman" panose="02020603050405020304" pitchFamily="18" charset="0"/>
            </a:endParaRPr>
          </a:p>
          <a:p>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2" name="TextBox 1"/>
          <p:cNvSpPr txBox="1"/>
          <p:nvPr/>
        </p:nvSpPr>
        <p:spPr>
          <a:xfrm>
            <a:off x="2987675" y="2030413"/>
            <a:ext cx="4427538" cy="369887"/>
          </a:xfrm>
          <a:prstGeom prst="rect">
            <a:avLst/>
          </a:prstGeom>
          <a:noFill/>
          <a:ln w="9525">
            <a:noFill/>
          </a:ln>
        </p:spPr>
        <p:txBody>
          <a:bodyPr wrap="none">
            <a:spAutoFit/>
          </a:bodyPr>
          <a:p>
            <a:r>
              <a:rPr lang="en-US" altLang="zh-CN" b="1" dirty="0">
                <a:latin typeface="Times New Roman" panose="02020603050405020304" pitchFamily="18" charset="0"/>
              </a:rPr>
              <a:t>//</a:t>
            </a:r>
            <a:r>
              <a:rPr lang="zh-CN" altLang="en-US" b="1" dirty="0">
                <a:solidFill>
                  <a:srgbClr val="FF0000"/>
                </a:solidFill>
                <a:latin typeface="Times New Roman" panose="02020603050405020304" pitchFamily="18" charset="0"/>
              </a:rPr>
              <a:t>合法</a:t>
            </a:r>
            <a:r>
              <a:rPr lang="zh-CN" altLang="en-US" b="1" dirty="0">
                <a:latin typeface="Times New Roman" panose="02020603050405020304" pitchFamily="18" charset="0"/>
              </a:rPr>
              <a:t>，</a:t>
            </a:r>
            <a:r>
              <a:rPr lang="en-US" altLang="zh-CN" b="1" dirty="0">
                <a:latin typeface="Times New Roman" panose="02020603050405020304" pitchFamily="18" charset="0"/>
              </a:rPr>
              <a:t>showxy( )</a:t>
            </a:r>
            <a:r>
              <a:rPr lang="zh-CN" altLang="en-US" b="1" dirty="0">
                <a:latin typeface="Times New Roman" panose="02020603050405020304" pitchFamily="18" charset="0"/>
              </a:rPr>
              <a:t>在派生类中为</a:t>
            </a:r>
            <a:r>
              <a:rPr lang="en-US" altLang="zh-CN" b="1" dirty="0">
                <a:latin typeface="Times New Roman" panose="02020603050405020304" pitchFamily="18" charset="0"/>
              </a:rPr>
              <a:t>public</a:t>
            </a:r>
            <a:r>
              <a:rPr lang="zh-CN" altLang="en-US" b="1" dirty="0">
                <a:latin typeface="Times New Roman" panose="02020603050405020304" pitchFamily="18" charset="0"/>
              </a:rPr>
              <a:t>成员</a:t>
            </a:r>
            <a:endParaRPr lang="zh-CN" altLang="en-US" dirty="0">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41702"/>
                                        </p:tgtEl>
                                        <p:attrNameLst>
                                          <p:attrName>style.visibility</p:attrName>
                                        </p:attrNameLst>
                                      </p:cBhvr>
                                      <p:to>
                                        <p:strVal val="visible"/>
                                      </p:to>
                                    </p:set>
                                    <p:anim calcmode="lin" valueType="num">
                                      <p:cBhvr additive="base">
                                        <p:cTn id="11" dur="500" fill="hold"/>
                                        <p:tgtEl>
                                          <p:spTgt spid="541702"/>
                                        </p:tgtEl>
                                        <p:attrNameLst>
                                          <p:attrName>ppt_x</p:attrName>
                                        </p:attrNameLst>
                                      </p:cBhvr>
                                      <p:tavLst>
                                        <p:tav tm="0">
                                          <p:val>
                                            <p:strVal val="#ppt_x"/>
                                          </p:val>
                                        </p:tav>
                                        <p:tav tm="100000">
                                          <p:val>
                                            <p:strVal val="#ppt_x"/>
                                          </p:val>
                                        </p:tav>
                                      </p:tavLst>
                                    </p:anim>
                                    <p:anim calcmode="lin" valueType="num">
                                      <p:cBhvr additive="base">
                                        <p:cTn id="12" dur="500" fill="hold"/>
                                        <p:tgtEl>
                                          <p:spTgt spid="541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2"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nvSpPr>
        <p:spPr>
          <a:xfrm>
            <a:off x="381000" y="639763"/>
            <a:ext cx="5076825" cy="579437"/>
          </a:xfrm>
          <a:prstGeom prst="rect">
            <a:avLst/>
          </a:prstGeom>
          <a:noFill/>
          <a:ln w="9525">
            <a:noFill/>
          </a:ln>
        </p:spPr>
        <p:txBody>
          <a:bodyPr anchor="b" anchorCtr="0"/>
          <a:p>
            <a:r>
              <a:rPr lang="en-US" altLang="zh-CN" sz="2800" b="1" dirty="0">
                <a:solidFill>
                  <a:srgbClr val="000066"/>
                </a:solidFill>
                <a:latin typeface="Verdana" panose="020B0604030504040204" pitchFamily="34" charset="0"/>
              </a:rPr>
              <a:t> </a:t>
            </a:r>
            <a:r>
              <a:rPr lang="zh-CN" altLang="en-US" sz="2800" b="1" dirty="0">
                <a:solidFill>
                  <a:srgbClr val="000066"/>
                </a:solidFill>
                <a:latin typeface="Verdana" panose="020B0604030504040204" pitchFamily="34" charset="0"/>
              </a:rPr>
              <a:t>表</a:t>
            </a:r>
            <a:r>
              <a:rPr lang="en-US" altLang="zh-CN" sz="2800" b="1" dirty="0">
                <a:solidFill>
                  <a:srgbClr val="000066"/>
                </a:solidFill>
                <a:latin typeface="Verdana" panose="020B0604030504040204" pitchFamily="34" charset="0"/>
              </a:rPr>
              <a:t>4.3  </a:t>
            </a:r>
            <a:r>
              <a:rPr lang="zh-CN" altLang="en-US" sz="2800" b="1" dirty="0">
                <a:solidFill>
                  <a:srgbClr val="000066"/>
                </a:solidFill>
                <a:latin typeface="Verdana" panose="020B0604030504040204" pitchFamily="34" charset="0"/>
              </a:rPr>
              <a:t>公有继承的访问规则</a:t>
            </a:r>
            <a:endParaRPr lang="zh-CN" altLang="en-US" sz="2800" b="1" dirty="0">
              <a:solidFill>
                <a:srgbClr val="000066"/>
              </a:solidFill>
              <a:latin typeface="Verdana" panose="020B0604030504040204" pitchFamily="34" charset="0"/>
            </a:endParaRPr>
          </a:p>
        </p:txBody>
      </p:sp>
      <p:grpSp>
        <p:nvGrpSpPr>
          <p:cNvPr id="18435" name="Group 3"/>
          <p:cNvGrpSpPr/>
          <p:nvPr/>
        </p:nvGrpSpPr>
        <p:grpSpPr>
          <a:xfrm>
            <a:off x="228600" y="3124200"/>
            <a:ext cx="8610600" cy="1524000"/>
            <a:chOff x="-3" y="381"/>
            <a:chExt cx="3710" cy="985"/>
          </a:xfrm>
        </p:grpSpPr>
        <p:grpSp>
          <p:nvGrpSpPr>
            <p:cNvPr id="18437" name="Group 4"/>
            <p:cNvGrpSpPr/>
            <p:nvPr/>
          </p:nvGrpSpPr>
          <p:grpSpPr>
            <a:xfrm>
              <a:off x="0" y="384"/>
              <a:ext cx="3704" cy="979"/>
              <a:chOff x="0" y="384"/>
              <a:chExt cx="3704" cy="979"/>
            </a:xfrm>
          </p:grpSpPr>
          <p:grpSp>
            <p:nvGrpSpPr>
              <p:cNvPr id="18439" name="Group 5"/>
              <p:cNvGrpSpPr/>
              <p:nvPr/>
            </p:nvGrpSpPr>
            <p:grpSpPr>
              <a:xfrm>
                <a:off x="0" y="384"/>
                <a:ext cx="950" cy="384"/>
                <a:chOff x="0" y="384"/>
                <a:chExt cx="950" cy="384"/>
              </a:xfrm>
            </p:grpSpPr>
            <p:sp>
              <p:nvSpPr>
                <p:cNvPr id="18461" name="Rectangle 6"/>
                <p:cNvSpPr/>
                <p:nvPr/>
              </p:nvSpPr>
              <p:spPr>
                <a:xfrm>
                  <a:off x="43" y="384"/>
                  <a:ext cx="864"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基类成员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62" name="Rectangle 7"/>
                <p:cNvSpPr/>
                <p:nvPr/>
              </p:nvSpPr>
              <p:spPr>
                <a:xfrm>
                  <a:off x="0" y="384"/>
                  <a:ext cx="950"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0" name="Group 8"/>
              <p:cNvGrpSpPr/>
              <p:nvPr/>
            </p:nvGrpSpPr>
            <p:grpSpPr>
              <a:xfrm>
                <a:off x="950" y="384"/>
                <a:ext cx="950" cy="384"/>
                <a:chOff x="950" y="384"/>
                <a:chExt cx="950" cy="384"/>
              </a:xfrm>
            </p:grpSpPr>
            <p:sp>
              <p:nvSpPr>
                <p:cNvPr id="18459" name="Rectangle 9"/>
                <p:cNvSpPr/>
                <p:nvPr/>
              </p:nvSpPr>
              <p:spPr>
                <a:xfrm>
                  <a:off x="993" y="384"/>
                  <a:ext cx="864"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Private</a:t>
                  </a:r>
                  <a:r>
                    <a:rPr lang="zh-CN" altLang="en-US" sz="2200" b="1" dirty="0">
                      <a:solidFill>
                        <a:srgbClr val="000000"/>
                      </a:solidFill>
                      <a:latin typeface="Times New Roman" panose="02020603050405020304" pitchFamily="18" charset="0"/>
                    </a:rPr>
                    <a:t>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60" name="Rectangle 10"/>
                <p:cNvSpPr/>
                <p:nvPr/>
              </p:nvSpPr>
              <p:spPr>
                <a:xfrm>
                  <a:off x="950" y="384"/>
                  <a:ext cx="950"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1" name="Group 11"/>
              <p:cNvGrpSpPr/>
              <p:nvPr/>
            </p:nvGrpSpPr>
            <p:grpSpPr>
              <a:xfrm>
                <a:off x="1900" y="384"/>
                <a:ext cx="902" cy="384"/>
                <a:chOff x="1900" y="384"/>
                <a:chExt cx="902" cy="384"/>
              </a:xfrm>
            </p:grpSpPr>
            <p:sp>
              <p:nvSpPr>
                <p:cNvPr id="18457" name="Rectangle 12"/>
                <p:cNvSpPr/>
                <p:nvPr/>
              </p:nvSpPr>
              <p:spPr>
                <a:xfrm>
                  <a:off x="1943" y="384"/>
                  <a:ext cx="816"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public</a:t>
                  </a:r>
                  <a:r>
                    <a:rPr lang="zh-CN" altLang="en-US" sz="2200" b="1" dirty="0">
                      <a:solidFill>
                        <a:srgbClr val="000000"/>
                      </a:solidFill>
                      <a:latin typeface="Times New Roman" panose="02020603050405020304" pitchFamily="18" charset="0"/>
                    </a:rPr>
                    <a:t>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58" name="Rectangle 13"/>
                <p:cNvSpPr/>
                <p:nvPr/>
              </p:nvSpPr>
              <p:spPr>
                <a:xfrm>
                  <a:off x="1900" y="384"/>
                  <a:ext cx="902"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2" name="Group 14"/>
              <p:cNvGrpSpPr/>
              <p:nvPr/>
            </p:nvGrpSpPr>
            <p:grpSpPr>
              <a:xfrm>
                <a:off x="2802" y="384"/>
                <a:ext cx="902" cy="384"/>
                <a:chOff x="2802" y="384"/>
                <a:chExt cx="902" cy="384"/>
              </a:xfrm>
            </p:grpSpPr>
            <p:sp>
              <p:nvSpPr>
                <p:cNvPr id="18455" name="Rectangle 15"/>
                <p:cNvSpPr/>
                <p:nvPr/>
              </p:nvSpPr>
              <p:spPr>
                <a:xfrm>
                  <a:off x="2845" y="384"/>
                  <a:ext cx="816" cy="384"/>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protected</a:t>
                  </a:r>
                  <a:r>
                    <a:rPr lang="zh-CN" altLang="en-US" sz="2200" b="1" dirty="0">
                      <a:solidFill>
                        <a:srgbClr val="000000"/>
                      </a:solidFill>
                      <a:latin typeface="Times New Roman" panose="02020603050405020304" pitchFamily="18" charset="0"/>
                    </a:rPr>
                    <a:t>成员</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56" name="Rectangle 16"/>
                <p:cNvSpPr/>
                <p:nvPr/>
              </p:nvSpPr>
              <p:spPr>
                <a:xfrm>
                  <a:off x="2802" y="384"/>
                  <a:ext cx="902"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3" name="Group 17"/>
              <p:cNvGrpSpPr/>
              <p:nvPr/>
            </p:nvGrpSpPr>
            <p:grpSpPr>
              <a:xfrm>
                <a:off x="0" y="768"/>
                <a:ext cx="950" cy="595"/>
                <a:chOff x="0" y="768"/>
                <a:chExt cx="950" cy="595"/>
              </a:xfrm>
            </p:grpSpPr>
            <p:sp>
              <p:nvSpPr>
                <p:cNvPr id="18453" name="Rectangle 18"/>
                <p:cNvSpPr/>
                <p:nvPr/>
              </p:nvSpPr>
              <p:spPr>
                <a:xfrm>
                  <a:off x="43" y="768"/>
                  <a:ext cx="864" cy="595"/>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内部访问  </a:t>
                  </a:r>
                  <a:endParaRPr lang="zh-CN" altLang="en-US" sz="2200" b="1" dirty="0">
                    <a:solidFill>
                      <a:srgbClr val="000000"/>
                    </a:solidFill>
                    <a:latin typeface="Times New Roman" panose="02020603050405020304" pitchFamily="18" charset="0"/>
                  </a:endParaRPr>
                </a:p>
                <a:p>
                  <a:pPr algn="ctr"/>
                  <a:r>
                    <a:rPr lang="zh-CN" altLang="en-US" sz="2200" b="1" dirty="0">
                      <a:solidFill>
                        <a:srgbClr val="000000"/>
                      </a:solidFill>
                      <a:latin typeface="Times New Roman" panose="02020603050405020304" pitchFamily="18" charset="0"/>
                    </a:rPr>
                    <a:t> 对象访问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 </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54" name="Rectangle 19"/>
                <p:cNvSpPr/>
                <p:nvPr/>
              </p:nvSpPr>
              <p:spPr>
                <a:xfrm>
                  <a:off x="0" y="768"/>
                  <a:ext cx="950"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4" name="Group 20"/>
              <p:cNvGrpSpPr/>
              <p:nvPr/>
            </p:nvGrpSpPr>
            <p:grpSpPr>
              <a:xfrm>
                <a:off x="950" y="768"/>
                <a:ext cx="950" cy="595"/>
                <a:chOff x="950" y="768"/>
                <a:chExt cx="950" cy="595"/>
              </a:xfrm>
            </p:grpSpPr>
            <p:sp>
              <p:nvSpPr>
                <p:cNvPr id="18451" name="Rectangle 21"/>
                <p:cNvSpPr/>
                <p:nvPr/>
              </p:nvSpPr>
              <p:spPr>
                <a:xfrm>
                  <a:off x="993" y="768"/>
                  <a:ext cx="864" cy="595"/>
                </a:xfrm>
                <a:prstGeom prst="rect">
                  <a:avLst/>
                </a:prstGeom>
                <a:noFill/>
                <a:ln w="9525">
                  <a:noFill/>
                </a:ln>
              </p:spPr>
              <p:txBody>
                <a:bodyPr/>
                <a:p>
                  <a:pPr algn="ctr"/>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52" name="Rectangle 22"/>
                <p:cNvSpPr/>
                <p:nvPr/>
              </p:nvSpPr>
              <p:spPr>
                <a:xfrm>
                  <a:off x="950" y="768"/>
                  <a:ext cx="950"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5" name="Group 23"/>
              <p:cNvGrpSpPr/>
              <p:nvPr/>
            </p:nvGrpSpPr>
            <p:grpSpPr>
              <a:xfrm>
                <a:off x="1900" y="768"/>
                <a:ext cx="902" cy="595"/>
                <a:chOff x="1900" y="768"/>
                <a:chExt cx="902" cy="595"/>
              </a:xfrm>
            </p:grpSpPr>
            <p:sp>
              <p:nvSpPr>
                <p:cNvPr id="18449" name="Rectangle 24"/>
                <p:cNvSpPr/>
                <p:nvPr/>
              </p:nvSpPr>
              <p:spPr>
                <a:xfrm>
                  <a:off x="1943" y="768"/>
                  <a:ext cx="816" cy="595"/>
                </a:xfrm>
                <a:prstGeom prst="rect">
                  <a:avLst/>
                </a:prstGeom>
                <a:noFill/>
                <a:ln w="9525">
                  <a:noFill/>
                </a:ln>
              </p:spPr>
              <p:txBody>
                <a:bodyPr/>
                <a:p>
                  <a:pPr algn="ctr"/>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可访问</a:t>
                  </a:r>
                  <a:endParaRPr lang="zh-CN" altLang="en-US" sz="2200" b="1" dirty="0">
                    <a:solidFill>
                      <a:srgbClr val="000000"/>
                    </a:solidFill>
                    <a:latin typeface="Times New Roman" panose="02020603050405020304" pitchFamily="18" charset="0"/>
                  </a:endParaRPr>
                </a:p>
                <a:p>
                  <a:pPr algn="ctr" eaLnBrk="0" hangingPunct="0"/>
                  <a:r>
                    <a:rPr lang="zh-CN" altLang="en-US" sz="2200" b="1" dirty="0">
                      <a:solidFill>
                        <a:srgbClr val="000000"/>
                      </a:solidFill>
                      <a:latin typeface="Times New Roman" panose="02020603050405020304" pitchFamily="18" charset="0"/>
                    </a:rPr>
                    <a:t>   可访问</a:t>
                  </a:r>
                  <a:endParaRPr lang="zh-CN" altLang="en-US" sz="2200" b="1" dirty="0">
                    <a:solidFill>
                      <a:srgbClr val="000000"/>
                    </a:solidFill>
                    <a:latin typeface="Times New Roman" panose="02020603050405020304" pitchFamily="18" charset="0"/>
                  </a:endParaRPr>
                </a:p>
                <a:p>
                  <a:pPr algn="ctr" eaLnBrk="0" hangingPunct="0"/>
                  <a:endParaRPr lang="en-US" altLang="zh-CN" sz="2200" b="1" dirty="0">
                    <a:solidFill>
                      <a:srgbClr val="000000"/>
                    </a:solidFill>
                    <a:latin typeface="Times New Roman" panose="02020603050405020304" pitchFamily="18" charset="0"/>
                  </a:endParaRPr>
                </a:p>
              </p:txBody>
            </p:sp>
            <p:sp>
              <p:nvSpPr>
                <p:cNvPr id="18450" name="Rectangle 25"/>
                <p:cNvSpPr/>
                <p:nvPr/>
              </p:nvSpPr>
              <p:spPr>
                <a:xfrm>
                  <a:off x="1900" y="768"/>
                  <a:ext cx="902"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18446" name="Group 26"/>
              <p:cNvGrpSpPr/>
              <p:nvPr/>
            </p:nvGrpSpPr>
            <p:grpSpPr>
              <a:xfrm>
                <a:off x="2802" y="768"/>
                <a:ext cx="902" cy="595"/>
                <a:chOff x="2802" y="768"/>
                <a:chExt cx="902" cy="595"/>
              </a:xfrm>
            </p:grpSpPr>
            <p:sp>
              <p:nvSpPr>
                <p:cNvPr id="18447" name="Rectangle 27"/>
                <p:cNvSpPr/>
                <p:nvPr/>
              </p:nvSpPr>
              <p:spPr>
                <a:xfrm>
                  <a:off x="2845" y="768"/>
                  <a:ext cx="816" cy="595"/>
                </a:xfrm>
                <a:prstGeom prst="rect">
                  <a:avLst/>
                </a:prstGeom>
                <a:noFill/>
                <a:ln w="9525">
                  <a:noFill/>
                </a:ln>
              </p:spPr>
              <p:txBody>
                <a:bodyPr/>
                <a:p>
                  <a:pPr indent="266700" algn="ctr"/>
                  <a:r>
                    <a:rPr lang="zh-CN" altLang="en-US" sz="2200" b="1" dirty="0">
                      <a:solidFill>
                        <a:srgbClr val="000000"/>
                      </a:solidFill>
                      <a:latin typeface="Times New Roman" panose="02020603050405020304" pitchFamily="18" charset="0"/>
                    </a:rPr>
                    <a:t>可访问</a:t>
                  </a:r>
                  <a:endParaRPr lang="zh-CN" altLang="en-US" sz="2200" b="1" dirty="0">
                    <a:solidFill>
                      <a:srgbClr val="000000"/>
                    </a:solidFill>
                    <a:latin typeface="Times New Roman" panose="02020603050405020304" pitchFamily="18" charset="0"/>
                  </a:endParaRPr>
                </a:p>
                <a:p>
                  <a:pPr indent="266700" algn="ctr" eaLnBrk="0" hangingPunct="0"/>
                  <a:r>
                    <a:rPr lang="zh-CN" altLang="en-US" sz="2200" b="1" dirty="0">
                      <a:solidFill>
                        <a:srgbClr val="000000"/>
                      </a:solidFill>
                      <a:latin typeface="Times New Roman" panose="02020603050405020304" pitchFamily="18" charset="0"/>
                    </a:rPr>
                    <a:t>不可访问</a:t>
                  </a:r>
                  <a:endParaRPr lang="zh-CN" altLang="en-US" sz="2200" b="1" dirty="0">
                    <a:solidFill>
                      <a:srgbClr val="000000"/>
                    </a:solidFill>
                    <a:latin typeface="Times New Roman" panose="02020603050405020304" pitchFamily="18" charset="0"/>
                  </a:endParaRPr>
                </a:p>
                <a:p>
                  <a:pPr indent="266700" algn="ctr" eaLnBrk="0" hangingPunct="0"/>
                  <a:endParaRPr lang="en-US" altLang="zh-CN" sz="2200" b="1" dirty="0">
                    <a:solidFill>
                      <a:srgbClr val="000000"/>
                    </a:solidFill>
                    <a:latin typeface="Times New Roman" panose="02020603050405020304" pitchFamily="18" charset="0"/>
                  </a:endParaRPr>
                </a:p>
              </p:txBody>
            </p:sp>
            <p:sp>
              <p:nvSpPr>
                <p:cNvPr id="18448" name="Rectangle 28"/>
                <p:cNvSpPr/>
                <p:nvPr/>
              </p:nvSpPr>
              <p:spPr>
                <a:xfrm>
                  <a:off x="2802" y="768"/>
                  <a:ext cx="902"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sp>
          <p:nvSpPr>
            <p:cNvPr id="18438" name="Rectangle 29"/>
            <p:cNvSpPr/>
            <p:nvPr/>
          </p:nvSpPr>
          <p:spPr>
            <a:xfrm>
              <a:off x="-3" y="381"/>
              <a:ext cx="3710" cy="985"/>
            </a:xfrm>
            <a:prstGeom prst="rect">
              <a:avLst/>
            </a:prstGeom>
            <a:noFill/>
            <a:ln w="9525"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sp>
        <p:nvSpPr>
          <p:cNvPr id="18436" name="Rectangle 30"/>
          <p:cNvSpPr/>
          <p:nvPr/>
        </p:nvSpPr>
        <p:spPr>
          <a:xfrm>
            <a:off x="457200" y="1600200"/>
            <a:ext cx="8382000" cy="968375"/>
          </a:xfrm>
          <a:prstGeom prst="rect">
            <a:avLst/>
          </a:prstGeom>
          <a:noFill/>
          <a:ln w="9525">
            <a:noFill/>
          </a:ln>
        </p:spPr>
        <p:txBody>
          <a:bodyPr>
            <a:spAutoFit/>
          </a:bodyPr>
          <a:p>
            <a:pPr>
              <a:lnSpc>
                <a:spcPct val="120000"/>
              </a:lnSpc>
              <a:spcBef>
                <a:spcPct val="50000"/>
              </a:spcBef>
              <a:buClr>
                <a:schemeClr val="accent2"/>
              </a:buClr>
              <a:buFont typeface="Wingdings" panose="05000000000000000000" pitchFamily="2" charset="2"/>
            </a:pPr>
            <a:r>
              <a:rPr lang="en-US" altLang="zh-CN" sz="2400" b="1" dirty="0">
                <a:solidFill>
                  <a:srgbClr val="000000"/>
                </a:solidFill>
                <a:latin typeface="Verdana" panose="020B0604030504040204" pitchFamily="34" charset="0"/>
              </a:rPr>
              <a:t>     </a:t>
            </a:r>
            <a:r>
              <a:rPr lang="zh-CN" altLang="en-US" sz="2400" b="1" dirty="0">
                <a:solidFill>
                  <a:srgbClr val="000000"/>
                </a:solidFill>
                <a:latin typeface="Verdana" panose="020B0604030504040204" pitchFamily="34" charset="0"/>
              </a:rPr>
              <a:t>基类无论怎样被继承，它的私有成员对派生类而言，都是不能直接访问的。</a:t>
            </a:r>
            <a:endParaRPr lang="zh-CN" altLang="en-US" sz="2400" b="1" dirty="0">
              <a:solidFill>
                <a:srgbClr val="000000"/>
              </a:solidFill>
              <a:latin typeface="Verdana" panose="020B0604030504040204" pitchFamily="34" charset="0"/>
            </a:endParaRPr>
          </a:p>
        </p:txBody>
      </p:sp>
    </p:spTree>
  </p:cSld>
  <p:clrMapOvr>
    <a:masterClrMapping/>
  </p:clrMapOvr>
  <p:transition>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p:nvPr/>
        </p:nvSpPr>
        <p:spPr>
          <a:xfrm>
            <a:off x="762000" y="609600"/>
            <a:ext cx="3843338" cy="519113"/>
          </a:xfrm>
          <a:prstGeom prst="rect">
            <a:avLst/>
          </a:prstGeom>
          <a:noFill/>
          <a:ln w="9525">
            <a:noFill/>
          </a:ln>
        </p:spPr>
        <p:txBody>
          <a:bodyPr wrap="none">
            <a:spAutoFit/>
          </a:bodyPr>
          <a:p>
            <a:r>
              <a:rPr lang="en-US" altLang="zh-CN" sz="2800" b="1" dirty="0">
                <a:solidFill>
                  <a:srgbClr val="000000"/>
                </a:solidFill>
                <a:latin typeface="Times New Roman" panose="02020603050405020304" pitchFamily="18" charset="0"/>
              </a:rPr>
              <a:t> 3. </a:t>
            </a:r>
            <a:r>
              <a:rPr lang="zh-CN" altLang="en-US" sz="2800" b="1" dirty="0">
                <a:solidFill>
                  <a:srgbClr val="000000"/>
                </a:solidFill>
                <a:latin typeface="Times New Roman" panose="02020603050405020304" pitchFamily="18" charset="0"/>
              </a:rPr>
              <a:t>保护继承的访问规则</a:t>
            </a:r>
            <a:endParaRPr lang="zh-CN" altLang="en-US" sz="2800" b="1" dirty="0">
              <a:solidFill>
                <a:srgbClr val="000000"/>
              </a:solidFill>
              <a:latin typeface="Times New Roman" panose="02020603050405020304" pitchFamily="18" charset="0"/>
            </a:endParaRPr>
          </a:p>
        </p:txBody>
      </p:sp>
      <p:sp>
        <p:nvSpPr>
          <p:cNvPr id="19459" name="Rectangle 3"/>
          <p:cNvSpPr/>
          <p:nvPr/>
        </p:nvSpPr>
        <p:spPr>
          <a:xfrm>
            <a:off x="381000" y="1447800"/>
            <a:ext cx="8153400" cy="5013325"/>
          </a:xfrm>
          <a:prstGeom prst="rect">
            <a:avLst/>
          </a:prstGeom>
          <a:noFill/>
          <a:ln w="9525">
            <a:noFill/>
          </a:ln>
        </p:spPr>
        <p:txBody>
          <a:bodyPr>
            <a:spAutoFit/>
          </a:bodyPr>
          <a:p>
            <a:pPr>
              <a:lnSpc>
                <a:spcPct val="170000"/>
              </a:lnSpc>
              <a:spcBef>
                <a:spcPct val="50000"/>
              </a:spcBef>
              <a:buClr>
                <a:schemeClr val="accent2"/>
              </a:buClr>
              <a:buFont typeface="Wingdings" panose="05000000000000000000" pitchFamily="2" charset="2"/>
              <a:buChar char="Ø"/>
            </a:pPr>
            <a:r>
              <a:rPr lang="zh-CN" altLang="en-US" sz="2600" b="1" dirty="0">
                <a:solidFill>
                  <a:srgbClr val="000000"/>
                </a:solidFill>
                <a:latin typeface="Verdana" panose="020B0604030504040204" pitchFamily="34" charset="0"/>
              </a:rPr>
              <a:t>基类的</a:t>
            </a:r>
            <a:r>
              <a:rPr lang="en-US" altLang="zh-CN" sz="2600" b="1" dirty="0">
                <a:solidFill>
                  <a:srgbClr val="000000"/>
                </a:solidFill>
                <a:latin typeface="Verdana" panose="020B0604030504040204" pitchFamily="34" charset="0"/>
              </a:rPr>
              <a:t>public</a:t>
            </a:r>
            <a:r>
              <a:rPr lang="zh-CN" altLang="en-US" sz="2600" b="1" dirty="0">
                <a:solidFill>
                  <a:srgbClr val="000000"/>
                </a:solidFill>
                <a:latin typeface="Verdana" panose="020B0604030504040204" pitchFamily="34" charset="0"/>
              </a:rPr>
              <a:t>成员和</a:t>
            </a:r>
            <a:r>
              <a:rPr lang="en-US" altLang="zh-CN" sz="2600" b="1" dirty="0">
                <a:solidFill>
                  <a:srgbClr val="000000"/>
                </a:solidFill>
                <a:latin typeface="Verdana" panose="020B0604030504040204" pitchFamily="34" charset="0"/>
              </a:rPr>
              <a:t>protected</a:t>
            </a:r>
            <a:r>
              <a:rPr lang="zh-CN" altLang="en-US" sz="2600" b="1" dirty="0">
                <a:solidFill>
                  <a:srgbClr val="000000"/>
                </a:solidFill>
                <a:latin typeface="Verdana" panose="020B0604030504040204" pitchFamily="34" charset="0"/>
              </a:rPr>
              <a:t>成员：都作为派生类的</a:t>
            </a:r>
            <a:r>
              <a:rPr lang="en-US" altLang="zh-CN" sz="2600" b="1" dirty="0">
                <a:solidFill>
                  <a:srgbClr val="000000"/>
                </a:solidFill>
                <a:latin typeface="Verdana" panose="020B0604030504040204" pitchFamily="34" charset="0"/>
              </a:rPr>
              <a:t>protected</a:t>
            </a:r>
            <a:r>
              <a:rPr lang="zh-CN" altLang="en-US" sz="2600" b="1" dirty="0">
                <a:solidFill>
                  <a:srgbClr val="000000"/>
                </a:solidFill>
                <a:latin typeface="Verdana" panose="020B0604030504040204" pitchFamily="34" charset="0"/>
              </a:rPr>
              <a:t>成员</a:t>
            </a:r>
            <a:r>
              <a:rPr lang="en-US" altLang="zh-CN" sz="2600" b="1" dirty="0">
                <a:solidFill>
                  <a:srgbClr val="000000"/>
                </a:solidFill>
                <a:latin typeface="Verdana" panose="020B0604030504040204" pitchFamily="34" charset="0"/>
              </a:rPr>
              <a:t>,</a:t>
            </a:r>
            <a:r>
              <a:rPr lang="zh-CN" altLang="en-US" sz="2600" b="1" dirty="0">
                <a:solidFill>
                  <a:srgbClr val="000000"/>
                </a:solidFill>
                <a:latin typeface="Verdana" panose="020B0604030504040204" pitchFamily="34" charset="0"/>
              </a:rPr>
              <a:t>派生类的其他成员可以直接访问它们</a:t>
            </a:r>
            <a:r>
              <a:rPr lang="en-US" altLang="zh-CN" sz="2600" b="1" dirty="0">
                <a:solidFill>
                  <a:srgbClr val="000000"/>
                </a:solidFill>
                <a:latin typeface="Verdana" panose="020B0604030504040204" pitchFamily="34" charset="0"/>
              </a:rPr>
              <a:t>,</a:t>
            </a:r>
            <a:r>
              <a:rPr lang="zh-CN" altLang="en-US" sz="2600" b="1" dirty="0">
                <a:solidFill>
                  <a:srgbClr val="000000"/>
                </a:solidFill>
                <a:latin typeface="Verdana" panose="020B0604030504040204" pitchFamily="34" charset="0"/>
              </a:rPr>
              <a:t>但是类的外部使用者不能通过派生类的对象来访问它们。</a:t>
            </a:r>
            <a:endParaRPr lang="zh-CN" altLang="en-US" sz="2600" b="1" dirty="0">
              <a:solidFill>
                <a:srgbClr val="000000"/>
              </a:solidFill>
              <a:latin typeface="Verdana" panose="020B0604030504040204" pitchFamily="34" charset="0"/>
            </a:endParaRPr>
          </a:p>
          <a:p>
            <a:pPr>
              <a:lnSpc>
                <a:spcPct val="170000"/>
              </a:lnSpc>
              <a:spcBef>
                <a:spcPct val="50000"/>
              </a:spcBef>
              <a:buClr>
                <a:schemeClr val="accent2"/>
              </a:buClr>
              <a:buFont typeface="Wingdings" panose="05000000000000000000" pitchFamily="2" charset="2"/>
              <a:buChar char="Ø"/>
            </a:pPr>
            <a:r>
              <a:rPr lang="zh-CN" altLang="en-US" sz="2600" b="1" dirty="0">
                <a:solidFill>
                  <a:srgbClr val="000000"/>
                </a:solidFill>
                <a:latin typeface="Verdana" panose="020B0604030504040204" pitchFamily="34" charset="0"/>
              </a:rPr>
              <a:t>基类的</a:t>
            </a:r>
            <a:r>
              <a:rPr lang="en-US" altLang="zh-CN" sz="2600" b="1" dirty="0">
                <a:solidFill>
                  <a:srgbClr val="000000"/>
                </a:solidFill>
                <a:latin typeface="Verdana" panose="020B0604030504040204" pitchFamily="34" charset="0"/>
              </a:rPr>
              <a:t>private</a:t>
            </a:r>
            <a:r>
              <a:rPr lang="zh-CN" altLang="en-US" sz="2600" b="1" dirty="0">
                <a:solidFill>
                  <a:srgbClr val="000000"/>
                </a:solidFill>
                <a:latin typeface="Verdana" panose="020B0604030504040204" pitchFamily="34" charset="0"/>
              </a:rPr>
              <a:t>成员：仍是不可直接访问的</a:t>
            </a:r>
            <a:r>
              <a:rPr lang="en-US" altLang="zh-CN" sz="2600" b="1" dirty="0">
                <a:solidFill>
                  <a:srgbClr val="000000"/>
                </a:solidFill>
                <a:latin typeface="Verdana" panose="020B0604030504040204" pitchFamily="34" charset="0"/>
              </a:rPr>
              <a:t>,</a:t>
            </a:r>
            <a:r>
              <a:rPr lang="zh-CN" altLang="en-US" sz="2600" b="1" dirty="0">
                <a:solidFill>
                  <a:srgbClr val="000000"/>
                </a:solidFill>
                <a:latin typeface="Verdana" panose="020B0604030504040204" pitchFamily="34" charset="0"/>
              </a:rPr>
              <a:t>所以无论是派生类成员还是通过派生类的对象</a:t>
            </a:r>
            <a:r>
              <a:rPr lang="en-US" altLang="zh-CN" sz="2600" b="1" dirty="0">
                <a:solidFill>
                  <a:srgbClr val="000000"/>
                </a:solidFill>
                <a:latin typeface="Verdana" panose="020B0604030504040204" pitchFamily="34" charset="0"/>
              </a:rPr>
              <a:t>,</a:t>
            </a:r>
            <a:r>
              <a:rPr lang="zh-CN" altLang="en-US" sz="2600" b="1" dirty="0">
                <a:solidFill>
                  <a:srgbClr val="000000"/>
                </a:solidFill>
                <a:latin typeface="Verdana" panose="020B0604030504040204" pitchFamily="34" charset="0"/>
              </a:rPr>
              <a:t>都无法直接访问基类的</a:t>
            </a:r>
            <a:r>
              <a:rPr lang="en-US" altLang="zh-CN" sz="2600" b="1" dirty="0">
                <a:solidFill>
                  <a:srgbClr val="000000"/>
                </a:solidFill>
                <a:latin typeface="Verdana" panose="020B0604030504040204" pitchFamily="34" charset="0"/>
              </a:rPr>
              <a:t>private</a:t>
            </a:r>
            <a:r>
              <a:rPr lang="zh-CN" altLang="en-US" sz="2600" b="1" dirty="0">
                <a:solidFill>
                  <a:srgbClr val="000000"/>
                </a:solidFill>
                <a:latin typeface="Verdana" panose="020B0604030504040204" pitchFamily="34" charset="0"/>
              </a:rPr>
              <a:t>成员。             </a:t>
            </a:r>
            <a:endParaRPr lang="zh-CN" altLang="en-US" sz="2600" b="1" dirty="0">
              <a:solidFill>
                <a:srgbClr val="000000"/>
              </a:solidFill>
              <a:latin typeface="Verdana" panose="020B0604030504040204" pitchFamily="34" charset="0"/>
            </a:endParaRPr>
          </a:p>
        </p:txBody>
      </p:sp>
    </p:spTree>
  </p:cSld>
  <p:clrMapOvr>
    <a:masterClrMapping/>
  </p:clrMapOvr>
  <p:transition>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p:nvPr/>
        </p:nvSpPr>
        <p:spPr>
          <a:xfrm>
            <a:off x="685800" y="623888"/>
            <a:ext cx="6118225" cy="519112"/>
          </a:xfrm>
          <a:prstGeom prst="rect">
            <a:avLst/>
          </a:prstGeom>
          <a:noFill/>
          <a:ln w="9525">
            <a:noFill/>
          </a:ln>
        </p:spPr>
        <p:txBody>
          <a:bodyPr>
            <a:spAutoFit/>
          </a:bodyPr>
          <a:p>
            <a:r>
              <a:rPr lang="zh-CN" altLang="en-US" sz="2800" b="1" dirty="0">
                <a:solidFill>
                  <a:srgbClr val="000000"/>
                </a:solidFill>
                <a:latin typeface="Times New Roman" panose="02020603050405020304" pitchFamily="18" charset="0"/>
              </a:rPr>
              <a:t>表</a:t>
            </a:r>
            <a:r>
              <a:rPr lang="en-US" altLang="zh-CN" sz="2800" b="1" dirty="0">
                <a:solidFill>
                  <a:srgbClr val="000000"/>
                </a:solidFill>
                <a:latin typeface="Times New Roman" panose="02020603050405020304" pitchFamily="18" charset="0"/>
              </a:rPr>
              <a:t>4.4  </a:t>
            </a:r>
            <a:r>
              <a:rPr lang="zh-CN" altLang="en-US" sz="2800" b="1" dirty="0">
                <a:solidFill>
                  <a:srgbClr val="000000"/>
                </a:solidFill>
                <a:latin typeface="Times New Roman" panose="02020603050405020304" pitchFamily="18" charset="0"/>
              </a:rPr>
              <a:t>保护继承的访问规则</a:t>
            </a:r>
            <a:endParaRPr lang="zh-CN" altLang="en-US" sz="2800" b="1" dirty="0">
              <a:solidFill>
                <a:srgbClr val="000000"/>
              </a:solidFill>
              <a:latin typeface="Times New Roman" panose="02020603050405020304" pitchFamily="18" charset="0"/>
            </a:endParaRPr>
          </a:p>
        </p:txBody>
      </p:sp>
      <p:grpSp>
        <p:nvGrpSpPr>
          <p:cNvPr id="20483" name="Group 3"/>
          <p:cNvGrpSpPr/>
          <p:nvPr/>
        </p:nvGrpSpPr>
        <p:grpSpPr>
          <a:xfrm>
            <a:off x="179388" y="1989138"/>
            <a:ext cx="8763000" cy="1563687"/>
            <a:chOff x="-3" y="381"/>
            <a:chExt cx="3710" cy="985"/>
          </a:xfrm>
        </p:grpSpPr>
        <p:grpSp>
          <p:nvGrpSpPr>
            <p:cNvPr id="20484" name="Group 4"/>
            <p:cNvGrpSpPr/>
            <p:nvPr/>
          </p:nvGrpSpPr>
          <p:grpSpPr>
            <a:xfrm>
              <a:off x="0" y="384"/>
              <a:ext cx="3704" cy="979"/>
              <a:chOff x="0" y="384"/>
              <a:chExt cx="3704" cy="979"/>
            </a:xfrm>
          </p:grpSpPr>
          <p:grpSp>
            <p:nvGrpSpPr>
              <p:cNvPr id="20486" name="Group 5"/>
              <p:cNvGrpSpPr/>
              <p:nvPr/>
            </p:nvGrpSpPr>
            <p:grpSpPr>
              <a:xfrm>
                <a:off x="0" y="384"/>
                <a:ext cx="950" cy="384"/>
                <a:chOff x="0" y="384"/>
                <a:chExt cx="950" cy="384"/>
              </a:xfrm>
            </p:grpSpPr>
            <p:sp>
              <p:nvSpPr>
                <p:cNvPr id="20508" name="Rectangle 6"/>
                <p:cNvSpPr/>
                <p:nvPr/>
              </p:nvSpPr>
              <p:spPr>
                <a:xfrm>
                  <a:off x="43" y="384"/>
                  <a:ext cx="864" cy="384"/>
                </a:xfrm>
                <a:prstGeom prst="rect">
                  <a:avLst/>
                </a:prstGeom>
                <a:noFill/>
                <a:ln w="9525">
                  <a:noFill/>
                </a:ln>
              </p:spPr>
              <p:txBody>
                <a:bodyPr/>
                <a:p>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基类成员</a:t>
                  </a:r>
                  <a:endParaRPr lang="zh-CN" altLang="en-US" sz="2200" b="1" dirty="0">
                    <a:latin typeface="Times New Roman" panose="02020603050405020304" pitchFamily="18" charset="0"/>
                  </a:endParaRPr>
                </a:p>
                <a:p>
                  <a:pPr eaLnBrk="0" hangingPunct="0"/>
                  <a:endParaRPr lang="en-US" altLang="zh-CN" sz="2200" b="1" dirty="0">
                    <a:latin typeface="Times New Roman" panose="02020603050405020304" pitchFamily="18" charset="0"/>
                  </a:endParaRPr>
                </a:p>
              </p:txBody>
            </p:sp>
            <p:sp>
              <p:nvSpPr>
                <p:cNvPr id="20509" name="Rectangle 7"/>
                <p:cNvSpPr/>
                <p:nvPr/>
              </p:nvSpPr>
              <p:spPr>
                <a:xfrm>
                  <a:off x="0" y="384"/>
                  <a:ext cx="950"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87" name="Group 8"/>
              <p:cNvGrpSpPr/>
              <p:nvPr/>
            </p:nvGrpSpPr>
            <p:grpSpPr>
              <a:xfrm>
                <a:off x="950" y="384"/>
                <a:ext cx="950" cy="384"/>
                <a:chOff x="950" y="384"/>
                <a:chExt cx="950" cy="384"/>
              </a:xfrm>
            </p:grpSpPr>
            <p:sp>
              <p:nvSpPr>
                <p:cNvPr id="20506" name="Rectangle 9"/>
                <p:cNvSpPr/>
                <p:nvPr/>
              </p:nvSpPr>
              <p:spPr>
                <a:xfrm>
                  <a:off x="993" y="384"/>
                  <a:ext cx="864" cy="384"/>
                </a:xfrm>
                <a:prstGeom prst="rect">
                  <a:avLst/>
                </a:prstGeom>
                <a:noFill/>
                <a:ln w="9525">
                  <a:noFill/>
                </a:ln>
              </p:spPr>
              <p:txBody>
                <a:bodyPr/>
                <a:p>
                  <a:r>
                    <a:rPr lang="en-US" altLang="zh-CN" sz="2200" b="1" dirty="0">
                      <a:solidFill>
                        <a:srgbClr val="000000"/>
                      </a:solidFill>
                      <a:latin typeface="Times New Roman" panose="02020603050405020304" pitchFamily="18" charset="0"/>
                    </a:rPr>
                    <a:t>private</a:t>
                  </a:r>
                  <a:r>
                    <a:rPr lang="zh-CN" altLang="en-US" sz="2200" b="1" dirty="0">
                      <a:solidFill>
                        <a:srgbClr val="000000"/>
                      </a:solidFill>
                      <a:latin typeface="Times New Roman" panose="02020603050405020304" pitchFamily="18" charset="0"/>
                    </a:rPr>
                    <a:t>成员</a:t>
                  </a:r>
                  <a:endParaRPr lang="zh-CN" altLang="en-US" sz="2200" b="1" dirty="0">
                    <a:latin typeface="Times New Roman" panose="02020603050405020304" pitchFamily="18" charset="0"/>
                  </a:endParaRPr>
                </a:p>
                <a:p>
                  <a:pPr eaLnBrk="0" hangingPunct="0"/>
                  <a:endParaRPr lang="en-US" altLang="zh-CN" sz="2200" b="1" dirty="0">
                    <a:latin typeface="Times New Roman" panose="02020603050405020304" pitchFamily="18" charset="0"/>
                  </a:endParaRPr>
                </a:p>
              </p:txBody>
            </p:sp>
            <p:sp>
              <p:nvSpPr>
                <p:cNvPr id="20507" name="Rectangle 10"/>
                <p:cNvSpPr/>
                <p:nvPr/>
              </p:nvSpPr>
              <p:spPr>
                <a:xfrm>
                  <a:off x="950" y="384"/>
                  <a:ext cx="950"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88" name="Group 11"/>
              <p:cNvGrpSpPr/>
              <p:nvPr/>
            </p:nvGrpSpPr>
            <p:grpSpPr>
              <a:xfrm>
                <a:off x="1900" y="384"/>
                <a:ext cx="902" cy="384"/>
                <a:chOff x="1900" y="384"/>
                <a:chExt cx="902" cy="384"/>
              </a:xfrm>
            </p:grpSpPr>
            <p:sp>
              <p:nvSpPr>
                <p:cNvPr id="20504" name="Rectangle 12"/>
                <p:cNvSpPr/>
                <p:nvPr/>
              </p:nvSpPr>
              <p:spPr>
                <a:xfrm>
                  <a:off x="1943" y="384"/>
                  <a:ext cx="816" cy="384"/>
                </a:xfrm>
                <a:prstGeom prst="rect">
                  <a:avLst/>
                </a:prstGeom>
                <a:noFill/>
                <a:ln w="9525">
                  <a:noFill/>
                </a:ln>
              </p:spPr>
              <p:txBody>
                <a:bodyPr/>
                <a:p>
                  <a:r>
                    <a:rPr lang="en-US" altLang="zh-CN" sz="2200" b="1" dirty="0">
                      <a:solidFill>
                        <a:srgbClr val="000000"/>
                      </a:solidFill>
                      <a:latin typeface="Times New Roman" panose="02020603050405020304" pitchFamily="18" charset="0"/>
                    </a:rPr>
                    <a:t>public</a:t>
                  </a:r>
                  <a:r>
                    <a:rPr lang="zh-CN" altLang="en-US" sz="2200" b="1" dirty="0">
                      <a:solidFill>
                        <a:srgbClr val="000000"/>
                      </a:solidFill>
                      <a:latin typeface="Times New Roman" panose="02020603050405020304" pitchFamily="18" charset="0"/>
                    </a:rPr>
                    <a:t>成员</a:t>
                  </a:r>
                  <a:endParaRPr lang="zh-CN" altLang="en-US" sz="2200" b="1" dirty="0">
                    <a:latin typeface="Times New Roman" panose="02020603050405020304" pitchFamily="18" charset="0"/>
                  </a:endParaRPr>
                </a:p>
                <a:p>
                  <a:pPr eaLnBrk="0" hangingPunct="0"/>
                  <a:endParaRPr lang="en-US" altLang="zh-CN" sz="2200" b="1" dirty="0">
                    <a:latin typeface="Times New Roman" panose="02020603050405020304" pitchFamily="18" charset="0"/>
                  </a:endParaRPr>
                </a:p>
              </p:txBody>
            </p:sp>
            <p:sp>
              <p:nvSpPr>
                <p:cNvPr id="20505" name="Rectangle 13"/>
                <p:cNvSpPr/>
                <p:nvPr/>
              </p:nvSpPr>
              <p:spPr>
                <a:xfrm>
                  <a:off x="1900" y="384"/>
                  <a:ext cx="902"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89" name="Group 14"/>
              <p:cNvGrpSpPr/>
              <p:nvPr/>
            </p:nvGrpSpPr>
            <p:grpSpPr>
              <a:xfrm>
                <a:off x="2802" y="384"/>
                <a:ext cx="902" cy="384"/>
                <a:chOff x="2802" y="384"/>
                <a:chExt cx="902" cy="384"/>
              </a:xfrm>
            </p:grpSpPr>
            <p:sp>
              <p:nvSpPr>
                <p:cNvPr id="20502" name="Rectangle 15"/>
                <p:cNvSpPr/>
                <p:nvPr/>
              </p:nvSpPr>
              <p:spPr>
                <a:xfrm>
                  <a:off x="2845" y="384"/>
                  <a:ext cx="816" cy="384"/>
                </a:xfrm>
                <a:prstGeom prst="rect">
                  <a:avLst/>
                </a:prstGeom>
                <a:noFill/>
                <a:ln w="9525">
                  <a:noFill/>
                </a:ln>
              </p:spPr>
              <p:txBody>
                <a:bodyPr/>
                <a:p>
                  <a:r>
                    <a:rPr lang="en-US" altLang="zh-CN" sz="2200" b="1" dirty="0">
                      <a:solidFill>
                        <a:srgbClr val="000000"/>
                      </a:solidFill>
                      <a:latin typeface="Times New Roman" panose="02020603050405020304" pitchFamily="18" charset="0"/>
                    </a:rPr>
                    <a:t>protected</a:t>
                  </a:r>
                  <a:r>
                    <a:rPr lang="zh-CN" altLang="en-US" sz="2200" b="1" dirty="0">
                      <a:solidFill>
                        <a:srgbClr val="000000"/>
                      </a:solidFill>
                      <a:latin typeface="Times New Roman" panose="02020603050405020304" pitchFamily="18" charset="0"/>
                    </a:rPr>
                    <a:t>成员</a:t>
                  </a:r>
                  <a:endParaRPr lang="zh-CN" altLang="en-US" sz="2200" b="1" dirty="0">
                    <a:latin typeface="Times New Roman" panose="02020603050405020304" pitchFamily="18" charset="0"/>
                  </a:endParaRPr>
                </a:p>
                <a:p>
                  <a:pPr eaLnBrk="0" hangingPunct="0"/>
                  <a:endParaRPr lang="en-US" altLang="zh-CN" sz="2200" b="1" dirty="0">
                    <a:latin typeface="Times New Roman" panose="02020603050405020304" pitchFamily="18" charset="0"/>
                  </a:endParaRPr>
                </a:p>
              </p:txBody>
            </p:sp>
            <p:sp>
              <p:nvSpPr>
                <p:cNvPr id="20503" name="Rectangle 16"/>
                <p:cNvSpPr/>
                <p:nvPr/>
              </p:nvSpPr>
              <p:spPr>
                <a:xfrm>
                  <a:off x="2802" y="384"/>
                  <a:ext cx="902" cy="384"/>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90" name="Group 17"/>
              <p:cNvGrpSpPr/>
              <p:nvPr/>
            </p:nvGrpSpPr>
            <p:grpSpPr>
              <a:xfrm>
                <a:off x="0" y="768"/>
                <a:ext cx="950" cy="595"/>
                <a:chOff x="0" y="768"/>
                <a:chExt cx="950" cy="595"/>
              </a:xfrm>
            </p:grpSpPr>
            <p:sp>
              <p:nvSpPr>
                <p:cNvPr id="20500" name="Rectangle 18"/>
                <p:cNvSpPr/>
                <p:nvPr/>
              </p:nvSpPr>
              <p:spPr>
                <a:xfrm>
                  <a:off x="43" y="768"/>
                  <a:ext cx="864" cy="595"/>
                </a:xfrm>
                <a:prstGeom prst="rect">
                  <a:avLst/>
                </a:prstGeom>
                <a:noFill/>
                <a:ln w="9525">
                  <a:noFill/>
                </a:ln>
              </p:spPr>
              <p:txBody>
                <a:bodyPr/>
                <a:p>
                  <a:r>
                    <a:rPr lang="en-US" altLang="zh-CN" sz="2200" b="1" dirty="0">
                      <a:solidFill>
                        <a:srgbClr val="000000"/>
                      </a:solidFill>
                      <a:latin typeface="Times New Roman" panose="02020603050405020304" pitchFamily="18" charset="0"/>
                    </a:rPr>
                    <a:t> </a:t>
                  </a:r>
                  <a:r>
                    <a:rPr lang="zh-CN" altLang="en-US" sz="2200" b="1" dirty="0">
                      <a:solidFill>
                        <a:srgbClr val="000000"/>
                      </a:solidFill>
                      <a:latin typeface="Times New Roman" panose="02020603050405020304" pitchFamily="18" charset="0"/>
                    </a:rPr>
                    <a:t>内部访问</a:t>
                  </a:r>
                  <a:endParaRPr lang="zh-CN" altLang="en-US" sz="2200" b="1" dirty="0">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 对象访问</a:t>
                  </a:r>
                  <a:endParaRPr lang="zh-CN" altLang="en-US" sz="2200" b="1" dirty="0">
                    <a:latin typeface="Times New Roman" panose="02020603050405020304" pitchFamily="18" charset="0"/>
                  </a:endParaRPr>
                </a:p>
                <a:p>
                  <a:pPr eaLnBrk="0" hangingPunct="0"/>
                  <a:r>
                    <a:rPr lang="zh-CN" altLang="en-US" sz="2200" b="1" dirty="0">
                      <a:latin typeface="Times New Roman" panose="02020603050405020304" pitchFamily="18" charset="0"/>
                    </a:rPr>
                    <a:t> </a:t>
                  </a:r>
                  <a:endParaRPr lang="zh-CN" altLang="en-US" sz="2200" b="1" dirty="0">
                    <a:latin typeface="Times New Roman" panose="02020603050405020304" pitchFamily="18" charset="0"/>
                  </a:endParaRPr>
                </a:p>
                <a:p>
                  <a:pPr eaLnBrk="0" hangingPunct="0"/>
                  <a:endParaRPr lang="en-US" altLang="zh-CN" sz="2200" b="1" dirty="0">
                    <a:latin typeface="Times New Roman" panose="02020603050405020304" pitchFamily="18" charset="0"/>
                  </a:endParaRPr>
                </a:p>
              </p:txBody>
            </p:sp>
            <p:sp>
              <p:nvSpPr>
                <p:cNvPr id="20501" name="Rectangle 19"/>
                <p:cNvSpPr/>
                <p:nvPr/>
              </p:nvSpPr>
              <p:spPr>
                <a:xfrm>
                  <a:off x="0" y="768"/>
                  <a:ext cx="950"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91" name="Group 20"/>
              <p:cNvGrpSpPr/>
              <p:nvPr/>
            </p:nvGrpSpPr>
            <p:grpSpPr>
              <a:xfrm>
                <a:off x="950" y="768"/>
                <a:ext cx="950" cy="595"/>
                <a:chOff x="950" y="768"/>
                <a:chExt cx="950" cy="595"/>
              </a:xfrm>
            </p:grpSpPr>
            <p:sp>
              <p:nvSpPr>
                <p:cNvPr id="20498" name="Rectangle 21"/>
                <p:cNvSpPr/>
                <p:nvPr/>
              </p:nvSpPr>
              <p:spPr>
                <a:xfrm>
                  <a:off x="993" y="768"/>
                  <a:ext cx="864" cy="595"/>
                </a:xfrm>
                <a:prstGeom prst="rect">
                  <a:avLst/>
                </a:prstGeom>
                <a:noFill/>
                <a:ln w="9525">
                  <a:noFill/>
                </a:ln>
              </p:spPr>
              <p:txBody>
                <a:bodyPr/>
                <a:p>
                  <a:pPr indent="133350"/>
                  <a:r>
                    <a:rPr lang="zh-CN" altLang="en-US" sz="2200" b="1" dirty="0">
                      <a:solidFill>
                        <a:srgbClr val="000000"/>
                      </a:solidFill>
                      <a:latin typeface="Times New Roman" panose="02020603050405020304" pitchFamily="18" charset="0"/>
                    </a:rPr>
                    <a:t>不可访问</a:t>
                  </a:r>
                  <a:endParaRPr lang="zh-CN" altLang="en-US" sz="2200" b="1" dirty="0">
                    <a:latin typeface="Times New Roman" panose="02020603050405020304" pitchFamily="18" charset="0"/>
                  </a:endParaRPr>
                </a:p>
                <a:p>
                  <a:pPr indent="133350" eaLnBrk="0" hangingPunct="0"/>
                  <a:r>
                    <a:rPr lang="zh-CN" altLang="en-US" sz="2200" b="1" dirty="0">
                      <a:solidFill>
                        <a:srgbClr val="000000"/>
                      </a:solidFill>
                      <a:latin typeface="Times New Roman" panose="02020603050405020304" pitchFamily="18" charset="0"/>
                    </a:rPr>
                    <a:t>不可访问</a:t>
                  </a:r>
                  <a:endParaRPr lang="zh-CN" altLang="en-US" sz="2200" b="1" dirty="0">
                    <a:latin typeface="Times New Roman" panose="02020603050405020304" pitchFamily="18" charset="0"/>
                  </a:endParaRPr>
                </a:p>
                <a:p>
                  <a:pPr indent="133350" eaLnBrk="0" hangingPunct="0"/>
                  <a:endParaRPr lang="en-US" altLang="zh-CN" sz="2200" b="1" dirty="0">
                    <a:latin typeface="Times New Roman" panose="02020603050405020304" pitchFamily="18" charset="0"/>
                  </a:endParaRPr>
                </a:p>
              </p:txBody>
            </p:sp>
            <p:sp>
              <p:nvSpPr>
                <p:cNvPr id="20499" name="Rectangle 22"/>
                <p:cNvSpPr/>
                <p:nvPr/>
              </p:nvSpPr>
              <p:spPr>
                <a:xfrm>
                  <a:off x="950" y="768"/>
                  <a:ext cx="950"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92" name="Group 23"/>
              <p:cNvGrpSpPr/>
              <p:nvPr/>
            </p:nvGrpSpPr>
            <p:grpSpPr>
              <a:xfrm>
                <a:off x="1900" y="768"/>
                <a:ext cx="902" cy="595"/>
                <a:chOff x="1900" y="768"/>
                <a:chExt cx="902" cy="595"/>
              </a:xfrm>
            </p:grpSpPr>
            <p:sp>
              <p:nvSpPr>
                <p:cNvPr id="20496" name="Rectangle 24"/>
                <p:cNvSpPr/>
                <p:nvPr/>
              </p:nvSpPr>
              <p:spPr>
                <a:xfrm>
                  <a:off x="1943" y="768"/>
                  <a:ext cx="816" cy="595"/>
                </a:xfrm>
                <a:prstGeom prst="rect">
                  <a:avLst/>
                </a:prstGeom>
                <a:noFill/>
                <a:ln w="9525">
                  <a:noFill/>
                </a:ln>
              </p:spPr>
              <p:txBody>
                <a:bodyPr/>
                <a:p>
                  <a:r>
                    <a:rPr lang="zh-CN" altLang="en-US" sz="2200" b="1" dirty="0">
                      <a:solidFill>
                        <a:srgbClr val="000000"/>
                      </a:solidFill>
                      <a:latin typeface="Times New Roman" panose="02020603050405020304" pitchFamily="18" charset="0"/>
                    </a:rPr>
                    <a:t>可访问</a:t>
                  </a:r>
                  <a:endParaRPr lang="zh-CN" altLang="en-US" sz="2200" b="1" dirty="0">
                    <a:latin typeface="Times New Roman" panose="02020603050405020304" pitchFamily="18" charset="0"/>
                  </a:endParaRPr>
                </a:p>
                <a:p>
                  <a:pPr eaLnBrk="0" hangingPunct="0"/>
                  <a:r>
                    <a:rPr lang="zh-CN" altLang="en-US" sz="2200" b="1" dirty="0">
                      <a:solidFill>
                        <a:srgbClr val="000000"/>
                      </a:solidFill>
                      <a:latin typeface="Times New Roman" panose="02020603050405020304" pitchFamily="18" charset="0"/>
                    </a:rPr>
                    <a:t>不可访问</a:t>
                  </a:r>
                  <a:endParaRPr lang="zh-CN" altLang="en-US" sz="2200" b="1" dirty="0">
                    <a:latin typeface="Times New Roman" panose="02020603050405020304" pitchFamily="18" charset="0"/>
                  </a:endParaRPr>
                </a:p>
                <a:p>
                  <a:pPr eaLnBrk="0" hangingPunct="0"/>
                  <a:endParaRPr lang="en-US" altLang="zh-CN" sz="2200" b="1" dirty="0">
                    <a:latin typeface="Times New Roman" panose="02020603050405020304" pitchFamily="18" charset="0"/>
                  </a:endParaRPr>
                </a:p>
              </p:txBody>
            </p:sp>
            <p:sp>
              <p:nvSpPr>
                <p:cNvPr id="20497" name="Rectangle 25"/>
                <p:cNvSpPr/>
                <p:nvPr/>
              </p:nvSpPr>
              <p:spPr>
                <a:xfrm>
                  <a:off x="1900" y="768"/>
                  <a:ext cx="902"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nvGrpSpPr>
              <p:cNvPr id="20493" name="Group 26"/>
              <p:cNvGrpSpPr/>
              <p:nvPr/>
            </p:nvGrpSpPr>
            <p:grpSpPr>
              <a:xfrm>
                <a:off x="2802" y="768"/>
                <a:ext cx="902" cy="595"/>
                <a:chOff x="2802" y="768"/>
                <a:chExt cx="902" cy="595"/>
              </a:xfrm>
            </p:grpSpPr>
            <p:sp>
              <p:nvSpPr>
                <p:cNvPr id="20494" name="Rectangle 27"/>
                <p:cNvSpPr/>
                <p:nvPr/>
              </p:nvSpPr>
              <p:spPr>
                <a:xfrm>
                  <a:off x="2845" y="768"/>
                  <a:ext cx="816" cy="595"/>
                </a:xfrm>
                <a:prstGeom prst="rect">
                  <a:avLst/>
                </a:prstGeom>
                <a:noFill/>
                <a:ln w="9525">
                  <a:noFill/>
                </a:ln>
              </p:spPr>
              <p:txBody>
                <a:bodyPr/>
                <a:p>
                  <a:pPr indent="266700"/>
                  <a:r>
                    <a:rPr lang="zh-CN" altLang="en-US" sz="2200" b="1" dirty="0">
                      <a:solidFill>
                        <a:srgbClr val="000000"/>
                      </a:solidFill>
                      <a:latin typeface="Times New Roman" panose="02020603050405020304" pitchFamily="18" charset="0"/>
                    </a:rPr>
                    <a:t>可访问</a:t>
                  </a:r>
                  <a:endParaRPr lang="zh-CN" altLang="en-US" sz="2200" b="1" dirty="0">
                    <a:latin typeface="Times New Roman" panose="02020603050405020304" pitchFamily="18" charset="0"/>
                  </a:endParaRPr>
                </a:p>
                <a:p>
                  <a:pPr indent="266700" eaLnBrk="0" hangingPunct="0"/>
                  <a:r>
                    <a:rPr lang="zh-CN" altLang="en-US" sz="2200" b="1" dirty="0">
                      <a:solidFill>
                        <a:srgbClr val="000000"/>
                      </a:solidFill>
                      <a:latin typeface="Times New Roman" panose="02020603050405020304" pitchFamily="18" charset="0"/>
                    </a:rPr>
                    <a:t>不可访问</a:t>
                  </a:r>
                  <a:endParaRPr lang="zh-CN" altLang="en-US" sz="2200" b="1" dirty="0">
                    <a:latin typeface="Times New Roman" panose="02020603050405020304" pitchFamily="18" charset="0"/>
                  </a:endParaRPr>
                </a:p>
                <a:p>
                  <a:pPr indent="266700" eaLnBrk="0" hangingPunct="0"/>
                  <a:endParaRPr lang="en-US" altLang="zh-CN" sz="2200" b="1" dirty="0">
                    <a:latin typeface="Times New Roman" panose="02020603050405020304" pitchFamily="18" charset="0"/>
                  </a:endParaRPr>
                </a:p>
              </p:txBody>
            </p:sp>
            <p:sp>
              <p:nvSpPr>
                <p:cNvPr id="20495" name="Rectangle 28"/>
                <p:cNvSpPr/>
                <p:nvPr/>
              </p:nvSpPr>
              <p:spPr>
                <a:xfrm>
                  <a:off x="2802" y="768"/>
                  <a:ext cx="902" cy="595"/>
                </a:xfrm>
                <a:prstGeom prst="rect">
                  <a:avLst/>
                </a:prstGeom>
                <a:noFill/>
                <a:ln w="7"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grpSp>
        <p:sp>
          <p:nvSpPr>
            <p:cNvPr id="20485" name="Rectangle 29"/>
            <p:cNvSpPr/>
            <p:nvPr/>
          </p:nvSpPr>
          <p:spPr>
            <a:xfrm>
              <a:off x="-3" y="381"/>
              <a:ext cx="3710" cy="985"/>
            </a:xfrm>
            <a:prstGeom prst="rect">
              <a:avLst/>
            </a:prstGeom>
            <a:noFill/>
            <a:ln w="9525"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grpSp>
    </p:spTree>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p:nvPr/>
        </p:nvSpPr>
        <p:spPr>
          <a:xfrm>
            <a:off x="539750" y="476250"/>
            <a:ext cx="4495800" cy="579438"/>
          </a:xfrm>
          <a:prstGeom prst="rect">
            <a:avLst/>
          </a:prstGeom>
          <a:noFill/>
          <a:ln w="9525">
            <a:noFill/>
          </a:ln>
        </p:spPr>
        <p:txBody>
          <a:bodyPr anchor="b" anchorCtr="0"/>
          <a:p>
            <a:r>
              <a:rPr lang="en-US" altLang="zh-CN" sz="3600" b="1" dirty="0">
                <a:solidFill>
                  <a:srgbClr val="000066"/>
                </a:solidFill>
                <a:latin typeface="Verdana" panose="020B0604030504040204" pitchFamily="34" charset="0"/>
              </a:rPr>
              <a:t>4.1   </a:t>
            </a:r>
            <a:r>
              <a:rPr lang="zh-CN" altLang="en-US" sz="3600" b="1" dirty="0">
                <a:solidFill>
                  <a:srgbClr val="000066"/>
                </a:solidFill>
                <a:latin typeface="Verdana" panose="020B0604030504040204" pitchFamily="34" charset="0"/>
              </a:rPr>
              <a:t>派生类的概念</a:t>
            </a:r>
            <a:endParaRPr lang="zh-CN" altLang="en-US" sz="3600" b="1" dirty="0">
              <a:solidFill>
                <a:srgbClr val="000066"/>
              </a:solidFill>
              <a:latin typeface="Verdana" panose="020B0604030504040204" pitchFamily="34" charset="0"/>
            </a:endParaRPr>
          </a:p>
        </p:txBody>
      </p:sp>
      <p:sp>
        <p:nvSpPr>
          <p:cNvPr id="3075" name="Rectangle 3"/>
          <p:cNvSpPr/>
          <p:nvPr/>
        </p:nvSpPr>
        <p:spPr>
          <a:xfrm>
            <a:off x="533400" y="1447800"/>
            <a:ext cx="4495800" cy="457200"/>
          </a:xfrm>
          <a:prstGeom prst="rect">
            <a:avLst/>
          </a:prstGeom>
          <a:noFill/>
          <a:ln w="9525">
            <a:noFill/>
          </a:ln>
        </p:spPr>
        <p:txBody>
          <a:bodyPr anchor="b" anchorCtr="0"/>
          <a:p>
            <a:r>
              <a:rPr lang="en-US" altLang="zh-CN" sz="2800" b="1" dirty="0">
                <a:solidFill>
                  <a:srgbClr val="000066"/>
                </a:solidFill>
                <a:latin typeface="Verdana" panose="020B0604030504040204" pitchFamily="34" charset="0"/>
              </a:rPr>
              <a:t>4.1.1 </a:t>
            </a:r>
            <a:r>
              <a:rPr lang="zh-CN" altLang="en-US" sz="2800" b="1" dirty="0">
                <a:solidFill>
                  <a:srgbClr val="000066"/>
                </a:solidFill>
                <a:latin typeface="Verdana" panose="020B0604030504040204" pitchFamily="34" charset="0"/>
              </a:rPr>
              <a:t>为什么要使用继承</a:t>
            </a:r>
            <a:endParaRPr lang="zh-CN" altLang="en-US" sz="2800" b="1" dirty="0">
              <a:solidFill>
                <a:srgbClr val="000066"/>
              </a:solidFill>
              <a:latin typeface="Verdana" panose="020B0604030504040204" pitchFamily="34" charset="0"/>
            </a:endParaRPr>
          </a:p>
        </p:txBody>
      </p:sp>
      <p:sp>
        <p:nvSpPr>
          <p:cNvPr id="3076" name="Text Box 6"/>
          <p:cNvSpPr txBox="1"/>
          <p:nvPr/>
        </p:nvSpPr>
        <p:spPr>
          <a:xfrm>
            <a:off x="3581400" y="2133600"/>
            <a:ext cx="1143000" cy="37623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汽 车</a:t>
            </a:r>
            <a:endParaRPr lang="zh-CN" altLang="en-US" b="1" dirty="0">
              <a:latin typeface="Verdana" panose="020B0604030504040204" pitchFamily="34" charset="0"/>
            </a:endParaRPr>
          </a:p>
        </p:txBody>
      </p:sp>
      <p:sp>
        <p:nvSpPr>
          <p:cNvPr id="3077" name="Text Box 8"/>
          <p:cNvSpPr txBox="1"/>
          <p:nvPr/>
        </p:nvSpPr>
        <p:spPr>
          <a:xfrm>
            <a:off x="2438400" y="3052763"/>
            <a:ext cx="1143000" cy="376237"/>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运输汽车</a:t>
            </a:r>
            <a:endParaRPr lang="zh-CN" altLang="en-US" b="1" dirty="0">
              <a:latin typeface="Verdana" panose="020B0604030504040204" pitchFamily="34" charset="0"/>
            </a:endParaRPr>
          </a:p>
        </p:txBody>
      </p:sp>
      <p:sp>
        <p:nvSpPr>
          <p:cNvPr id="3078" name="Text Box 9"/>
          <p:cNvSpPr txBox="1"/>
          <p:nvPr/>
        </p:nvSpPr>
        <p:spPr>
          <a:xfrm>
            <a:off x="4648200" y="3048000"/>
            <a:ext cx="1143000" cy="37623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专用汽车</a:t>
            </a:r>
            <a:endParaRPr lang="zh-CN" altLang="en-US" b="1" dirty="0">
              <a:latin typeface="Verdana" panose="020B0604030504040204" pitchFamily="34" charset="0"/>
            </a:endParaRPr>
          </a:p>
        </p:txBody>
      </p:sp>
      <p:sp>
        <p:nvSpPr>
          <p:cNvPr id="3079" name="Text Box 10"/>
          <p:cNvSpPr txBox="1"/>
          <p:nvPr/>
        </p:nvSpPr>
        <p:spPr>
          <a:xfrm>
            <a:off x="1828800" y="3967163"/>
            <a:ext cx="685800" cy="376237"/>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客车</a:t>
            </a:r>
            <a:endParaRPr lang="zh-CN" altLang="en-US" b="1" dirty="0">
              <a:latin typeface="Verdana" panose="020B0604030504040204" pitchFamily="34" charset="0"/>
            </a:endParaRPr>
          </a:p>
        </p:txBody>
      </p:sp>
      <p:sp>
        <p:nvSpPr>
          <p:cNvPr id="3080" name="Text Box 11"/>
          <p:cNvSpPr txBox="1"/>
          <p:nvPr/>
        </p:nvSpPr>
        <p:spPr>
          <a:xfrm>
            <a:off x="3200400" y="3962400"/>
            <a:ext cx="685800" cy="37623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货车</a:t>
            </a:r>
            <a:endParaRPr lang="zh-CN" altLang="en-US" b="1" dirty="0">
              <a:latin typeface="Verdana" panose="020B0604030504040204" pitchFamily="34" charset="0"/>
            </a:endParaRPr>
          </a:p>
        </p:txBody>
      </p:sp>
      <p:sp>
        <p:nvSpPr>
          <p:cNvPr id="3081" name="Text Box 12"/>
          <p:cNvSpPr txBox="1"/>
          <p:nvPr/>
        </p:nvSpPr>
        <p:spPr>
          <a:xfrm>
            <a:off x="4419600" y="3962400"/>
            <a:ext cx="914400" cy="37623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消防车</a:t>
            </a:r>
            <a:endParaRPr lang="zh-CN" altLang="en-US" b="1" dirty="0">
              <a:latin typeface="Verdana" panose="020B0604030504040204" pitchFamily="34" charset="0"/>
            </a:endParaRPr>
          </a:p>
        </p:txBody>
      </p:sp>
      <p:sp>
        <p:nvSpPr>
          <p:cNvPr id="3082" name="Text Box 13"/>
          <p:cNvSpPr txBox="1"/>
          <p:nvPr/>
        </p:nvSpPr>
        <p:spPr>
          <a:xfrm>
            <a:off x="5791200" y="3962400"/>
            <a:ext cx="914400" cy="37623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b="1" dirty="0">
                <a:latin typeface="Verdana" panose="020B0604030504040204" pitchFamily="34" charset="0"/>
              </a:rPr>
              <a:t>洒水车</a:t>
            </a:r>
            <a:endParaRPr lang="zh-CN" altLang="en-US" b="1" dirty="0">
              <a:latin typeface="Verdana" panose="020B0604030504040204" pitchFamily="34" charset="0"/>
            </a:endParaRPr>
          </a:p>
        </p:txBody>
      </p:sp>
      <p:sp>
        <p:nvSpPr>
          <p:cNvPr id="3083" name="Line 14"/>
          <p:cNvSpPr/>
          <p:nvPr/>
        </p:nvSpPr>
        <p:spPr>
          <a:xfrm flipV="1">
            <a:off x="3276600" y="2514600"/>
            <a:ext cx="762000" cy="533400"/>
          </a:xfrm>
          <a:prstGeom prst="line">
            <a:avLst/>
          </a:prstGeom>
          <a:ln w="9525" cap="flat" cmpd="sng">
            <a:solidFill>
              <a:schemeClr val="tx1"/>
            </a:solidFill>
            <a:prstDash val="solid"/>
            <a:headEnd type="none" w="med" len="med"/>
            <a:tailEnd type="none" w="med" len="med"/>
          </a:ln>
        </p:spPr>
      </p:sp>
      <p:sp>
        <p:nvSpPr>
          <p:cNvPr id="3084" name="Line 15"/>
          <p:cNvSpPr/>
          <p:nvPr/>
        </p:nvSpPr>
        <p:spPr>
          <a:xfrm>
            <a:off x="4343400" y="2514600"/>
            <a:ext cx="762000" cy="533400"/>
          </a:xfrm>
          <a:prstGeom prst="line">
            <a:avLst/>
          </a:prstGeom>
          <a:ln w="9525" cap="flat" cmpd="sng">
            <a:solidFill>
              <a:schemeClr val="tx1"/>
            </a:solidFill>
            <a:prstDash val="solid"/>
            <a:headEnd type="none" w="med" len="med"/>
            <a:tailEnd type="none" w="med" len="med"/>
          </a:ln>
        </p:spPr>
      </p:sp>
      <p:sp>
        <p:nvSpPr>
          <p:cNvPr id="3085" name="Line 16"/>
          <p:cNvSpPr/>
          <p:nvPr/>
        </p:nvSpPr>
        <p:spPr>
          <a:xfrm flipV="1">
            <a:off x="2209800" y="3429000"/>
            <a:ext cx="685800" cy="533400"/>
          </a:xfrm>
          <a:prstGeom prst="line">
            <a:avLst/>
          </a:prstGeom>
          <a:ln w="9525" cap="flat" cmpd="sng">
            <a:solidFill>
              <a:schemeClr val="tx1"/>
            </a:solidFill>
            <a:prstDash val="solid"/>
            <a:headEnd type="none" w="med" len="med"/>
            <a:tailEnd type="none" w="med" len="med"/>
          </a:ln>
        </p:spPr>
      </p:sp>
      <p:sp>
        <p:nvSpPr>
          <p:cNvPr id="3086" name="Line 17"/>
          <p:cNvSpPr/>
          <p:nvPr/>
        </p:nvSpPr>
        <p:spPr>
          <a:xfrm>
            <a:off x="3124200" y="3429000"/>
            <a:ext cx="457200" cy="533400"/>
          </a:xfrm>
          <a:prstGeom prst="line">
            <a:avLst/>
          </a:prstGeom>
          <a:ln w="9525" cap="flat" cmpd="sng">
            <a:solidFill>
              <a:schemeClr val="tx1"/>
            </a:solidFill>
            <a:prstDash val="solid"/>
            <a:headEnd type="none" w="med" len="med"/>
            <a:tailEnd type="none" w="med" len="med"/>
          </a:ln>
        </p:spPr>
      </p:sp>
      <p:sp>
        <p:nvSpPr>
          <p:cNvPr id="3087" name="Line 18"/>
          <p:cNvSpPr/>
          <p:nvPr/>
        </p:nvSpPr>
        <p:spPr>
          <a:xfrm flipH="1">
            <a:off x="4800600" y="3429000"/>
            <a:ext cx="381000" cy="533400"/>
          </a:xfrm>
          <a:prstGeom prst="line">
            <a:avLst/>
          </a:prstGeom>
          <a:ln w="9525" cap="flat" cmpd="sng">
            <a:solidFill>
              <a:schemeClr val="tx1"/>
            </a:solidFill>
            <a:prstDash val="solid"/>
            <a:headEnd type="none" w="med" len="med"/>
            <a:tailEnd type="none" w="med" len="med"/>
          </a:ln>
        </p:spPr>
      </p:sp>
      <p:sp>
        <p:nvSpPr>
          <p:cNvPr id="3088" name="Line 19"/>
          <p:cNvSpPr/>
          <p:nvPr/>
        </p:nvSpPr>
        <p:spPr>
          <a:xfrm>
            <a:off x="5334000" y="3429000"/>
            <a:ext cx="838200" cy="533400"/>
          </a:xfrm>
          <a:prstGeom prst="line">
            <a:avLst/>
          </a:prstGeom>
          <a:ln w="9525" cap="flat" cmpd="sng">
            <a:solidFill>
              <a:schemeClr val="tx1"/>
            </a:solidFill>
            <a:prstDash val="solid"/>
            <a:headEnd type="none" w="med" len="med"/>
            <a:tailEnd type="none" w="med" len="med"/>
          </a:ln>
        </p:spPr>
      </p:sp>
      <p:sp>
        <p:nvSpPr>
          <p:cNvPr id="3089" name="Rectangle 20"/>
          <p:cNvSpPr/>
          <p:nvPr/>
        </p:nvSpPr>
        <p:spPr>
          <a:xfrm>
            <a:off x="533400" y="4513263"/>
            <a:ext cx="7772400" cy="2155825"/>
          </a:xfrm>
          <a:prstGeom prst="rect">
            <a:avLst/>
          </a:prstGeom>
          <a:noFill/>
          <a:ln w="9525">
            <a:noFill/>
          </a:ln>
        </p:spPr>
        <p:txBody>
          <a:bodyPr>
            <a:spAutoFit/>
          </a:bodyPr>
          <a:p>
            <a:pPr>
              <a:lnSpc>
                <a:spcPct val="130000"/>
              </a:lnSpc>
            </a:pPr>
            <a:r>
              <a:rPr lang="en-US" altLang="zh-CN" sz="2600" b="1" dirty="0">
                <a:latin typeface="宋体" panose="02010600030101010101" pitchFamily="2" charset="-122"/>
              </a:rPr>
              <a:t>    </a:t>
            </a:r>
            <a:r>
              <a:rPr lang="zh-CN" altLang="en-US" sz="2600" b="1" dirty="0">
                <a:latin typeface="宋体" panose="02010600030101010101" pitchFamily="2" charset="-122"/>
              </a:rPr>
              <a:t>类的继承和派生机制使程序员无需修改已有类，只需在已有类的基础上，通过增加少量代码或修改少量代码的方法得到新的类，从而解决了代码重用的问题。</a:t>
            </a:r>
            <a:endParaRPr lang="zh-CN" altLang="en-US" sz="2600" b="1" dirty="0">
              <a:latin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内容占位符 2"/>
          <p:cNvSpPr txBox="1"/>
          <p:nvPr/>
        </p:nvSpPr>
        <p:spPr>
          <a:xfrm>
            <a:off x="457200" y="1412875"/>
            <a:ext cx="8229600" cy="4787900"/>
          </a:xfrm>
          <a:prstGeom prst="rect">
            <a:avLst/>
          </a:prstGeom>
          <a:noFill/>
          <a:ln w="9525">
            <a:noFill/>
          </a:ln>
        </p:spPr>
        <p:txBody>
          <a:bodyPr/>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class A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protected:</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int x;</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int main()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A a;</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a.x = 5;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错误，保护成员相当于私有，类外不能访问</a:t>
            </a:r>
            <a:endParaRPr lang="zh-CN" altLang="en-US" sz="24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sp>
        <p:nvSpPr>
          <p:cNvPr id="21507" name="标题 1"/>
          <p:cNvSpPr txBox="1"/>
          <p:nvPr/>
        </p:nvSpPr>
        <p:spPr>
          <a:xfrm>
            <a:off x="457200" y="576263"/>
            <a:ext cx="8229600" cy="1066800"/>
          </a:xfrm>
          <a:prstGeom prst="rect">
            <a:avLst/>
          </a:prstGeom>
          <a:noFill/>
          <a:ln w="9525">
            <a:noFill/>
          </a:ln>
        </p:spPr>
        <p:txBody>
          <a:bodyPr/>
          <a:p>
            <a:r>
              <a:rPr lang="zh-CN" altLang="en-US" sz="3600" b="1" dirty="0">
                <a:solidFill>
                  <a:schemeClr val="tx2"/>
                </a:solidFill>
                <a:latin typeface="Tahoma" panose="020B0604030504040204" pitchFamily="34" charset="0"/>
              </a:rPr>
              <a:t>例：</a:t>
            </a:r>
            <a:r>
              <a:rPr lang="en-US" altLang="zh-CN" sz="3600" b="1" dirty="0">
                <a:solidFill>
                  <a:schemeClr val="tx2"/>
                </a:solidFill>
                <a:latin typeface="Tahoma" panose="020B0604030504040204" pitchFamily="34" charset="0"/>
              </a:rPr>
              <a:t> protected </a:t>
            </a:r>
            <a:r>
              <a:rPr lang="zh-CN" altLang="en-US" sz="3600" b="1" dirty="0">
                <a:solidFill>
                  <a:schemeClr val="tx2"/>
                </a:solidFill>
                <a:latin typeface="Tahoma" panose="020B0604030504040204" pitchFamily="34" charset="0"/>
              </a:rPr>
              <a:t>成员举例</a:t>
            </a:r>
            <a:endParaRPr lang="zh-CN" altLang="en-US" sz="3600" b="1" dirty="0">
              <a:solidFill>
                <a:schemeClr val="tx2"/>
              </a:solidFill>
              <a:latin typeface="Tahoma" panose="020B0604030504040204" pitchFamily="34" charset="0"/>
            </a:endParaRPr>
          </a:p>
        </p:txBody>
      </p:sp>
    </p:spTree>
  </p:cSld>
  <p:clrMapOvr>
    <a:masterClrMapping/>
  </p:clrMapOvr>
  <p:transition>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2"/>
          <p:cNvSpPr txBox="1"/>
          <p:nvPr/>
        </p:nvSpPr>
        <p:spPr>
          <a:xfrm>
            <a:off x="457200" y="1412875"/>
            <a:ext cx="8229600" cy="4787900"/>
          </a:xfrm>
          <a:prstGeom prst="rect">
            <a:avLst/>
          </a:prstGeom>
          <a:noFill/>
          <a:ln w="9525">
            <a:noFill/>
          </a:ln>
        </p:spPr>
        <p:txBody>
          <a:bodyPr/>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class A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protected:</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int x;</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class B: public A{</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public:</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void function();</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void B::function() {  x = 5;  }</a:t>
            </a:r>
            <a:endParaRPr lang="en-US" altLang="zh-CN" sz="2800" b="1" dirty="0">
              <a:latin typeface="Times New Roman" panose="02020603050405020304" pitchFamily="18" charset="0"/>
              <a:ea typeface="Times New Roman" panose="02020603050405020304" pitchFamily="18" charset="0"/>
            </a:endParaRPr>
          </a:p>
        </p:txBody>
      </p:sp>
      <p:sp>
        <p:nvSpPr>
          <p:cNvPr id="2" name="TextBox 1"/>
          <p:cNvSpPr txBox="1"/>
          <p:nvPr/>
        </p:nvSpPr>
        <p:spPr>
          <a:xfrm>
            <a:off x="6084888" y="5278438"/>
            <a:ext cx="1190625" cy="523875"/>
          </a:xfrm>
          <a:prstGeom prst="rect">
            <a:avLst/>
          </a:prstGeom>
          <a:noFill/>
          <a:ln w="9525">
            <a:noFill/>
          </a:ln>
        </p:spPr>
        <p:txBody>
          <a:bodyPr wrap="none">
            <a:spAutoFit/>
          </a:bodyPr>
          <a:p>
            <a:r>
              <a:rPr lang="en-US" altLang="zh-CN"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正确 </a:t>
            </a:r>
            <a:endParaRPr lang="zh-CN" altLang="en-US" sz="2800" b="1" dirty="0">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ln/>
        </p:spPr>
        <p:txBody>
          <a:bodyPr vert="horz" wrap="square" lIns="91440" tIns="45720" rIns="91440" bIns="45720" anchor="b" anchorCtr="0"/>
          <a:p>
            <a:pPr eaLnBrk="1" hangingPunct="1"/>
            <a:r>
              <a:rPr lang="zh-CN" altLang="en-US" dirty="0"/>
              <a:t>课堂作业一：</a:t>
            </a:r>
            <a:endParaRPr lang="zh-CN" altLang="en-US" dirty="0"/>
          </a:p>
        </p:txBody>
      </p:sp>
      <p:sp>
        <p:nvSpPr>
          <p:cNvPr id="23555" name="Rectangle 3"/>
          <p:cNvSpPr>
            <a:spLocks noGrp="1"/>
          </p:cNvSpPr>
          <p:nvPr>
            <p:ph idx="1"/>
          </p:nvPr>
        </p:nvSpPr>
        <p:spPr>
          <a:xfrm>
            <a:off x="539750" y="1628775"/>
            <a:ext cx="8353425" cy="4608513"/>
          </a:xfrm>
          <a:ln/>
        </p:spPr>
        <p:txBody>
          <a:bodyPr vert="horz" wrap="square" lIns="91440" tIns="45720" rIns="91440" bIns="45720" anchor="t" anchorCtr="0"/>
          <a:p>
            <a:pPr eaLnBrk="1" hangingPunct="1">
              <a:lnSpc>
                <a:spcPct val="150000"/>
              </a:lnSpc>
            </a:pPr>
            <a:r>
              <a:rPr lang="zh-CN" altLang="en-US" dirty="0">
                <a:latin typeface="Times New Roman" panose="02020603050405020304" pitchFamily="18" charset="0"/>
              </a:rPr>
              <a:t>建立普通的基类</a:t>
            </a:r>
            <a:r>
              <a:rPr lang="en-US" altLang="zh-CN" dirty="0">
                <a:latin typeface="Times New Roman" panose="02020603050405020304" pitchFamily="18" charset="0"/>
              </a:rPr>
              <a:t>Person</a:t>
            </a:r>
            <a:r>
              <a:rPr lang="zh-CN" altLang="en-US" dirty="0">
                <a:latin typeface="Times New Roman" panose="02020603050405020304" pitchFamily="18" charset="0"/>
              </a:rPr>
              <a:t>，用来存储个人的姓名、年龄和身份证号码。建立派生类</a:t>
            </a:r>
            <a:r>
              <a:rPr lang="en-US" altLang="zh-CN" dirty="0">
                <a:latin typeface="Times New Roman" panose="02020603050405020304" pitchFamily="18" charset="0"/>
              </a:rPr>
              <a:t>Student</a:t>
            </a:r>
            <a:r>
              <a:rPr lang="zh-CN" altLang="en-US" dirty="0">
                <a:latin typeface="Times New Roman" panose="02020603050405020304" pitchFamily="18" charset="0"/>
              </a:rPr>
              <a:t>，</a:t>
            </a:r>
            <a:r>
              <a:rPr lang="zh-CN" altLang="en-US" dirty="0">
                <a:solidFill>
                  <a:srgbClr val="000099"/>
                </a:solidFill>
                <a:latin typeface="Times New Roman" panose="02020603050405020304" pitchFamily="18" charset="0"/>
              </a:rPr>
              <a:t>公有</a:t>
            </a:r>
            <a:r>
              <a:rPr lang="zh-CN" altLang="en-US" dirty="0">
                <a:latin typeface="Times New Roman" panose="02020603050405020304" pitchFamily="18" charset="0"/>
              </a:rPr>
              <a:t>继承</a:t>
            </a:r>
            <a:r>
              <a:rPr lang="en-US" altLang="zh-CN" dirty="0">
                <a:latin typeface="Times New Roman" panose="02020603050405020304" pitchFamily="18" charset="0"/>
              </a:rPr>
              <a:t>Person</a:t>
            </a:r>
            <a:r>
              <a:rPr lang="zh-CN" altLang="en-US" dirty="0">
                <a:latin typeface="Times New Roman" panose="02020603050405020304" pitchFamily="18" charset="0"/>
              </a:rPr>
              <a:t>，并能存储学生的学号、专业。另外建立派生类</a:t>
            </a:r>
            <a:r>
              <a:rPr lang="en-US" altLang="zh-CN" dirty="0">
                <a:latin typeface="Times New Roman" panose="02020603050405020304" pitchFamily="18" charset="0"/>
              </a:rPr>
              <a:t>Teacher</a:t>
            </a:r>
            <a:r>
              <a:rPr lang="zh-CN" altLang="en-US" dirty="0">
                <a:latin typeface="Times New Roman" panose="02020603050405020304" pitchFamily="18" charset="0"/>
              </a:rPr>
              <a:t>，</a:t>
            </a:r>
            <a:r>
              <a:rPr lang="zh-CN" altLang="en-US" dirty="0">
                <a:solidFill>
                  <a:srgbClr val="000099"/>
                </a:solidFill>
                <a:latin typeface="Times New Roman" panose="02020603050405020304" pitchFamily="18" charset="0"/>
              </a:rPr>
              <a:t>保护</a:t>
            </a:r>
            <a:r>
              <a:rPr lang="zh-CN" altLang="en-US" dirty="0">
                <a:latin typeface="Times New Roman" panose="02020603050405020304" pitchFamily="18" charset="0"/>
              </a:rPr>
              <a:t>继承</a:t>
            </a:r>
            <a:r>
              <a:rPr lang="en-US" altLang="zh-CN" dirty="0">
                <a:latin typeface="Times New Roman" panose="02020603050405020304" pitchFamily="18" charset="0"/>
              </a:rPr>
              <a:t>Person</a:t>
            </a:r>
            <a:r>
              <a:rPr lang="zh-CN" altLang="en-US" dirty="0">
                <a:latin typeface="Times New Roman" panose="02020603050405020304" pitchFamily="18" charset="0"/>
              </a:rPr>
              <a:t>，并能存储教师的学历、所属学院以及所授课程。</a:t>
            </a:r>
            <a:endParaRPr lang="zh-CN" altLang="en-US" dirty="0">
              <a:latin typeface="Times New Roman" panose="02020603050405020304" pitchFamily="18" charset="0"/>
            </a:endParaRPr>
          </a:p>
        </p:txBody>
      </p:sp>
    </p:spTree>
  </p:cSld>
  <p:clrMapOvr>
    <a:masterClrMapping/>
  </p:clrMapOvr>
  <p:transition>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395288" y="304800"/>
            <a:ext cx="7772400" cy="838200"/>
          </a:xfrm>
          <a:prstGeom prst="rect">
            <a:avLst/>
          </a:prstGeom>
          <a:noFill/>
          <a:ln w="9525">
            <a:noFill/>
          </a:ln>
        </p:spPr>
        <p:txBody>
          <a:bodyPr anchor="b" anchorCtr="0"/>
          <a:p>
            <a:r>
              <a:rPr lang="en-US" altLang="zh-CN" sz="3600" b="1" dirty="0">
                <a:solidFill>
                  <a:srgbClr val="000066"/>
                </a:solidFill>
                <a:latin typeface="Verdana" panose="020B0604030504040204" pitchFamily="34" charset="0"/>
              </a:rPr>
              <a:t>4.2  </a:t>
            </a:r>
            <a:r>
              <a:rPr lang="zh-CN" altLang="en-US" sz="3600" b="1" dirty="0">
                <a:solidFill>
                  <a:srgbClr val="000066"/>
                </a:solidFill>
                <a:latin typeface="Verdana" panose="020B0604030504040204" pitchFamily="34" charset="0"/>
              </a:rPr>
              <a:t>派生类的构造函数和析构函数 </a:t>
            </a:r>
            <a:endParaRPr lang="zh-CN" altLang="en-US" sz="3600" b="1" dirty="0">
              <a:solidFill>
                <a:srgbClr val="000066"/>
              </a:solidFill>
              <a:latin typeface="Verdana" panose="020B0604030504040204" pitchFamily="34" charset="0"/>
            </a:endParaRPr>
          </a:p>
        </p:txBody>
      </p:sp>
      <p:sp>
        <p:nvSpPr>
          <p:cNvPr id="24579" name="Rectangle 3"/>
          <p:cNvSpPr/>
          <p:nvPr/>
        </p:nvSpPr>
        <p:spPr>
          <a:xfrm>
            <a:off x="677863" y="2957513"/>
            <a:ext cx="8070850" cy="3208337"/>
          </a:xfrm>
          <a:prstGeom prst="rect">
            <a:avLst/>
          </a:prstGeom>
          <a:noFill/>
          <a:ln w="9525">
            <a:noFill/>
          </a:ln>
        </p:spPr>
        <p:txBody>
          <a:bodyPr>
            <a:spAutoFit/>
          </a:bodyPr>
          <a:p>
            <a:pPr>
              <a:lnSpc>
                <a:spcPct val="170000"/>
              </a:lnSpc>
              <a:spcBef>
                <a:spcPct val="50000"/>
              </a:spcBef>
              <a:buClr>
                <a:schemeClr val="accent2"/>
              </a:buClr>
              <a:buFont typeface="Wingdings" panose="05000000000000000000" pitchFamily="2" charset="2"/>
              <a:buChar char="Ø"/>
            </a:pPr>
            <a:r>
              <a:rPr lang="en-US" altLang="zh-CN" sz="2800" b="1" dirty="0">
                <a:solidFill>
                  <a:srgbClr val="000000"/>
                </a:solidFill>
                <a:latin typeface="Verdana" panose="020B0604030504040204" pitchFamily="34" charset="0"/>
              </a:rPr>
              <a:t> </a:t>
            </a:r>
            <a:r>
              <a:rPr lang="zh-CN" altLang="en-US" sz="2800" b="1" dirty="0">
                <a:solidFill>
                  <a:srgbClr val="000000"/>
                </a:solidFill>
                <a:latin typeface="Verdana" panose="020B0604030504040204" pitchFamily="34" charset="0"/>
              </a:rPr>
              <a:t>通常情况下</a:t>
            </a:r>
            <a:r>
              <a:rPr lang="en-US" altLang="zh-CN" sz="2800" b="1" dirty="0">
                <a:solidFill>
                  <a:srgbClr val="000000"/>
                </a:solidFill>
                <a:latin typeface="Verdana" panose="020B0604030504040204" pitchFamily="34" charset="0"/>
              </a:rPr>
              <a:t>,</a:t>
            </a:r>
            <a:r>
              <a:rPr lang="zh-CN" altLang="en-US" sz="2800" b="1" dirty="0">
                <a:solidFill>
                  <a:srgbClr val="000000"/>
                </a:solidFill>
                <a:latin typeface="Verdana" panose="020B0604030504040204" pitchFamily="34" charset="0"/>
              </a:rPr>
              <a:t>当创建派生类对象时</a:t>
            </a:r>
            <a:r>
              <a:rPr lang="en-US" altLang="zh-CN" sz="2800" b="1" dirty="0">
                <a:solidFill>
                  <a:srgbClr val="000000"/>
                </a:solidFill>
                <a:latin typeface="Verdana" panose="020B0604030504040204" pitchFamily="34" charset="0"/>
              </a:rPr>
              <a:t>,</a:t>
            </a:r>
            <a:r>
              <a:rPr lang="zh-CN" altLang="en-US" sz="2800" b="1" dirty="0">
                <a:latin typeface="Verdana" panose="020B0604030504040204" pitchFamily="34" charset="0"/>
              </a:rPr>
              <a:t>首先</a:t>
            </a:r>
            <a:r>
              <a:rPr lang="zh-CN" altLang="en-US" sz="2800" b="1" dirty="0">
                <a:solidFill>
                  <a:srgbClr val="CC0000"/>
                </a:solidFill>
                <a:latin typeface="Verdana" panose="020B0604030504040204" pitchFamily="34" charset="0"/>
              </a:rPr>
              <a:t>执行基类的构造函数</a:t>
            </a:r>
            <a:r>
              <a:rPr lang="en-US" altLang="zh-CN" sz="2800" b="1" dirty="0">
                <a:solidFill>
                  <a:srgbClr val="000000"/>
                </a:solidFill>
                <a:latin typeface="Verdana" panose="020B0604030504040204" pitchFamily="34" charset="0"/>
              </a:rPr>
              <a:t>,</a:t>
            </a:r>
            <a:r>
              <a:rPr lang="zh-CN" altLang="en-US" sz="2800" b="1" dirty="0">
                <a:latin typeface="Verdana" panose="020B0604030504040204" pitchFamily="34" charset="0"/>
              </a:rPr>
              <a:t>随后</a:t>
            </a:r>
            <a:r>
              <a:rPr lang="zh-CN" altLang="en-US" sz="2800" b="1" dirty="0">
                <a:solidFill>
                  <a:srgbClr val="000000"/>
                </a:solidFill>
                <a:latin typeface="Verdana" panose="020B0604030504040204" pitchFamily="34" charset="0"/>
              </a:rPr>
              <a:t>再</a:t>
            </a:r>
            <a:r>
              <a:rPr lang="zh-CN" altLang="en-US" sz="2800" b="1" dirty="0">
                <a:solidFill>
                  <a:srgbClr val="CC0000"/>
                </a:solidFill>
                <a:latin typeface="Verdana" panose="020B0604030504040204" pitchFamily="34" charset="0"/>
              </a:rPr>
              <a:t>执行派生类的构造函数</a:t>
            </a:r>
            <a:r>
              <a:rPr lang="en-US" altLang="zh-CN" sz="2800" b="1" dirty="0">
                <a:solidFill>
                  <a:srgbClr val="000000"/>
                </a:solidFill>
                <a:latin typeface="Verdana" panose="020B0604030504040204" pitchFamily="34" charset="0"/>
              </a:rPr>
              <a:t>;</a:t>
            </a:r>
            <a:endParaRPr lang="en-US" altLang="zh-CN" sz="2800" b="1" dirty="0">
              <a:solidFill>
                <a:srgbClr val="000000"/>
              </a:solidFill>
              <a:latin typeface="Verdana" panose="020B0604030504040204" pitchFamily="34" charset="0"/>
            </a:endParaRPr>
          </a:p>
          <a:p>
            <a:pPr>
              <a:lnSpc>
                <a:spcPct val="17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当</a:t>
            </a:r>
            <a:r>
              <a:rPr lang="zh-CN" altLang="en-US" sz="2800" b="1" dirty="0">
                <a:solidFill>
                  <a:srgbClr val="CC0000"/>
                </a:solidFill>
                <a:latin typeface="Verdana" panose="020B0604030504040204" pitchFamily="34" charset="0"/>
              </a:rPr>
              <a:t>撤消</a:t>
            </a:r>
            <a:r>
              <a:rPr lang="zh-CN" altLang="en-US" sz="2800" b="1" dirty="0">
                <a:solidFill>
                  <a:srgbClr val="000000"/>
                </a:solidFill>
                <a:latin typeface="Verdana" panose="020B0604030504040204" pitchFamily="34" charset="0"/>
              </a:rPr>
              <a:t>派生类对象时</a:t>
            </a:r>
            <a:r>
              <a:rPr lang="en-US" altLang="zh-CN" sz="2800" b="1" dirty="0">
                <a:solidFill>
                  <a:srgbClr val="000000"/>
                </a:solidFill>
                <a:latin typeface="Verdana" panose="020B0604030504040204" pitchFamily="34" charset="0"/>
              </a:rPr>
              <a:t>,</a:t>
            </a:r>
            <a:r>
              <a:rPr lang="zh-CN" altLang="en-US" sz="2800" b="1" dirty="0">
                <a:solidFill>
                  <a:srgbClr val="000000"/>
                </a:solidFill>
                <a:latin typeface="Verdana" panose="020B0604030504040204" pitchFamily="34" charset="0"/>
              </a:rPr>
              <a:t>则</a:t>
            </a:r>
            <a:r>
              <a:rPr lang="zh-CN" altLang="en-US" sz="2800" b="1" dirty="0">
                <a:solidFill>
                  <a:srgbClr val="CC0000"/>
                </a:solidFill>
                <a:latin typeface="Verdana" panose="020B0604030504040204" pitchFamily="34" charset="0"/>
              </a:rPr>
              <a:t>先执行派生类的析构函数</a:t>
            </a:r>
            <a:r>
              <a:rPr lang="en-US" altLang="zh-CN" sz="2800" b="1" dirty="0">
                <a:solidFill>
                  <a:srgbClr val="000000"/>
                </a:solidFill>
                <a:latin typeface="Verdana" panose="020B0604030504040204" pitchFamily="34" charset="0"/>
              </a:rPr>
              <a:t>,</a:t>
            </a:r>
            <a:r>
              <a:rPr lang="zh-CN" altLang="en-US" sz="2800" b="1" dirty="0">
                <a:solidFill>
                  <a:srgbClr val="000000"/>
                </a:solidFill>
                <a:latin typeface="Verdana" panose="020B0604030504040204" pitchFamily="34" charset="0"/>
              </a:rPr>
              <a:t>随后</a:t>
            </a:r>
            <a:r>
              <a:rPr lang="zh-CN" altLang="en-US" sz="2800" b="1" dirty="0">
                <a:latin typeface="Verdana" panose="020B0604030504040204" pitchFamily="34" charset="0"/>
              </a:rPr>
              <a:t>再</a:t>
            </a:r>
            <a:r>
              <a:rPr lang="zh-CN" altLang="en-US" sz="2800" b="1" dirty="0">
                <a:solidFill>
                  <a:srgbClr val="CC0000"/>
                </a:solidFill>
                <a:latin typeface="Verdana" panose="020B0604030504040204" pitchFamily="34" charset="0"/>
              </a:rPr>
              <a:t>执行基类的析构函数</a:t>
            </a:r>
            <a:r>
              <a:rPr lang="zh-CN" altLang="en-US" sz="2800" b="1" dirty="0">
                <a:solidFill>
                  <a:srgbClr val="000000"/>
                </a:solidFill>
                <a:latin typeface="Verdana" panose="020B0604030504040204" pitchFamily="34" charset="0"/>
              </a:rPr>
              <a:t>。 </a:t>
            </a:r>
            <a:endParaRPr lang="zh-CN" altLang="en-US" sz="2800" b="1" dirty="0">
              <a:solidFill>
                <a:srgbClr val="000000"/>
              </a:solidFill>
              <a:latin typeface="Verdana" panose="020B0604030504040204" pitchFamily="34" charset="0"/>
            </a:endParaRPr>
          </a:p>
        </p:txBody>
      </p:sp>
      <p:sp>
        <p:nvSpPr>
          <p:cNvPr id="24580" name="Rectangle 4"/>
          <p:cNvSpPr/>
          <p:nvPr/>
        </p:nvSpPr>
        <p:spPr>
          <a:xfrm>
            <a:off x="468313" y="1492250"/>
            <a:ext cx="7772400" cy="488950"/>
          </a:xfrm>
          <a:prstGeom prst="rect">
            <a:avLst/>
          </a:prstGeom>
          <a:noFill/>
          <a:ln w="9525">
            <a:noFill/>
          </a:ln>
        </p:spPr>
        <p:txBody>
          <a:bodyPr anchor="b" anchorCtr="0"/>
          <a:p>
            <a:r>
              <a:rPr lang="en-US" altLang="zh-CN" sz="2800" b="1" dirty="0">
                <a:solidFill>
                  <a:srgbClr val="000099"/>
                </a:solidFill>
                <a:latin typeface="Verdana" panose="020B0604030504040204" pitchFamily="34" charset="0"/>
              </a:rPr>
              <a:t>4.2.1  </a:t>
            </a:r>
            <a:r>
              <a:rPr lang="zh-CN" altLang="en-US" sz="2800" b="1" dirty="0">
                <a:solidFill>
                  <a:srgbClr val="000099"/>
                </a:solidFill>
                <a:latin typeface="Verdana" panose="020B0604030504040204" pitchFamily="34" charset="0"/>
              </a:rPr>
              <a:t>派生类构造函数和析构函数的执行顺序</a:t>
            </a:r>
            <a:endParaRPr lang="zh-CN" altLang="en-US" sz="2800" b="1" dirty="0">
              <a:solidFill>
                <a:srgbClr val="000099"/>
              </a:solidFill>
              <a:latin typeface="Verdana" panose="020B0604030504040204" pitchFamily="34" charset="0"/>
            </a:endParaRPr>
          </a:p>
        </p:txBody>
      </p:sp>
      <p:sp>
        <p:nvSpPr>
          <p:cNvPr id="24581" name="Rectangle 5"/>
          <p:cNvSpPr/>
          <p:nvPr/>
        </p:nvSpPr>
        <p:spPr>
          <a:xfrm>
            <a:off x="684213" y="2276475"/>
            <a:ext cx="7112000" cy="519113"/>
          </a:xfrm>
          <a:prstGeom prst="rect">
            <a:avLst/>
          </a:prstGeom>
          <a:noFill/>
          <a:ln w="9525">
            <a:noFill/>
          </a:ln>
        </p:spPr>
        <p:txBody>
          <a:bodyPr>
            <a:spAutoFit/>
          </a:bodyPr>
          <a:p>
            <a:pPr>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基类的</a:t>
            </a:r>
            <a:r>
              <a:rPr lang="zh-CN" altLang="en-US" sz="2800" b="1" dirty="0">
                <a:solidFill>
                  <a:srgbClr val="000099"/>
                </a:solidFill>
                <a:latin typeface="Verdana" panose="020B0604030504040204" pitchFamily="34" charset="0"/>
              </a:rPr>
              <a:t>构造函数</a:t>
            </a:r>
            <a:r>
              <a:rPr lang="zh-CN" altLang="en-US" sz="2800" b="1" dirty="0">
                <a:solidFill>
                  <a:srgbClr val="000000"/>
                </a:solidFill>
                <a:latin typeface="Verdana" panose="020B0604030504040204" pitchFamily="34" charset="0"/>
              </a:rPr>
              <a:t>和</a:t>
            </a:r>
            <a:r>
              <a:rPr lang="zh-CN" altLang="en-US" sz="2800" b="1" dirty="0">
                <a:solidFill>
                  <a:srgbClr val="000099"/>
                </a:solidFill>
                <a:latin typeface="Verdana" panose="020B0604030504040204" pitchFamily="34" charset="0"/>
              </a:rPr>
              <a:t>析构函数</a:t>
            </a:r>
            <a:r>
              <a:rPr lang="zh-CN" altLang="en-US" sz="2800" b="1" dirty="0">
                <a:latin typeface="Verdana" panose="020B0604030504040204" pitchFamily="34" charset="0"/>
              </a:rPr>
              <a:t>不能被继承</a:t>
            </a:r>
            <a:r>
              <a:rPr lang="zh-CN" altLang="en-US" sz="2800" b="1" dirty="0">
                <a:solidFill>
                  <a:srgbClr val="000000"/>
                </a:solidFill>
                <a:latin typeface="Verdana" panose="020B0604030504040204" pitchFamily="34" charset="0"/>
              </a:rPr>
              <a:t>。</a:t>
            </a:r>
            <a:endParaRPr lang="zh-CN" altLang="en-US" sz="2800" b="1" dirty="0">
              <a:solidFill>
                <a:srgbClr val="000000"/>
              </a:solidFill>
              <a:latin typeface="Verdana" panose="020B0604030504040204" pitchFamily="34" charset="0"/>
            </a:endParaRPr>
          </a:p>
        </p:txBody>
      </p:sp>
    </p:spTree>
  </p:cSld>
  <p:clrMapOvr>
    <a:masterClrMapping/>
  </p:clrMapOvr>
  <p:transition>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p:nvPr/>
        </p:nvSpPr>
        <p:spPr>
          <a:xfrm>
            <a:off x="152400" y="674688"/>
            <a:ext cx="8883650" cy="6002337"/>
          </a:xfrm>
          <a:prstGeom prst="rect">
            <a:avLst/>
          </a:prstGeom>
          <a:noFill/>
          <a:ln w="9525">
            <a:noFill/>
          </a:ln>
        </p:spPr>
        <p:txBody>
          <a:bodyPr>
            <a:spAutoFit/>
          </a:bodyPr>
          <a:p>
            <a:pPr indent="133350" algn="just"/>
            <a:r>
              <a:rPr lang="en-US" altLang="zh-CN" sz="2400" b="1" dirty="0">
                <a:solidFill>
                  <a:srgbClr val="000000"/>
                </a:solidFill>
                <a:latin typeface="Times New Roman" panose="02020603050405020304" pitchFamily="18" charset="0"/>
              </a:rPr>
              <a:t>class Base{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public: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Base( ){ cout&lt;&lt;"Constructing Base class\n"; }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基类的构造函数	</a:t>
            </a:r>
            <a:endParaRPr lang="zh-CN" altLang="en-US" sz="2400" b="1" dirty="0">
              <a:solidFill>
                <a:srgbClr val="000000"/>
              </a:solidFill>
              <a:latin typeface="Times New Roman" panose="02020603050405020304" pitchFamily="18" charset="0"/>
            </a:endParaRPr>
          </a:p>
          <a:p>
            <a:pPr indent="133350" algn="just" eaLnBrk="0" hangingPunct="0"/>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~Base( ){ cout&lt;&lt;"Destructing baes class\n"; }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基类的析构函数 </a:t>
            </a:r>
            <a:endParaRPr lang="zh-CN" altLang="en-US" sz="2400" b="1" dirty="0">
              <a:solidFill>
                <a:srgbClr val="000000"/>
              </a:solidFill>
              <a:latin typeface="Times New Roman" panose="02020603050405020304" pitchFamily="18" charset="0"/>
            </a:endParaRPr>
          </a:p>
          <a:p>
            <a:pPr indent="133350" algn="just" eaLnBrk="0" hangingPunct="0"/>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class Derive:public Base{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Derive( ){cout&lt;&lt;"Constructing Derived class\n";}</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派生类的构造函数</a:t>
            </a:r>
            <a:endParaRPr lang="zh-CN" altLang="en-US" sz="2400" b="1" dirty="0">
              <a:solidFill>
                <a:srgbClr val="000000"/>
              </a:solidFill>
              <a:latin typeface="Times New Roman" panose="02020603050405020304" pitchFamily="18" charset="0"/>
            </a:endParaRPr>
          </a:p>
          <a:p>
            <a:pPr indent="133350" algn="just" eaLnBrk="0" hangingPunct="0"/>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~Derive( ){cout&lt;&lt;"Destructing Derived class\n";}</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a:t>
            </a:r>
            <a:r>
              <a:rPr lang="zh-CN" altLang="en-US" sz="2400" b="1" dirty="0">
                <a:solidFill>
                  <a:srgbClr val="000000"/>
                </a:solidFill>
                <a:latin typeface="Times New Roman" panose="02020603050405020304" pitchFamily="18" charset="0"/>
              </a:rPr>
              <a:t>派生类的析构函数</a:t>
            </a:r>
            <a:endParaRPr lang="zh-CN" altLang="en-US" sz="2400" b="1" dirty="0">
              <a:solidFill>
                <a:srgbClr val="000000"/>
              </a:solidFill>
              <a:latin typeface="Times New Roman" panose="02020603050405020304" pitchFamily="18" charset="0"/>
            </a:endParaRPr>
          </a:p>
          <a:p>
            <a:pPr indent="133350" algn="just" eaLnBrk="0" hangingPunct="0"/>
            <a:r>
              <a:rPr lang="zh-CN" altLang="en-US" sz="2400" b="1" dirty="0">
                <a:solidFill>
                  <a:srgbClr val="000000"/>
                </a:solidFill>
                <a:latin typeface="Times New Roman" panose="02020603050405020304" pitchFamily="18" charset="0"/>
              </a:rPr>
              <a:t>   </a:t>
            </a:r>
            <a:r>
              <a:rPr lang="en-US" altLang="zh-CN" sz="2400" b="1" dirty="0">
                <a:solidFill>
                  <a:srgbClr val="000000"/>
                </a:solidFill>
                <a:latin typeface="Times New Roman" panose="02020603050405020304" pitchFamily="18" charset="0"/>
              </a:rPr>
              <a:t>};</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main( )</a:t>
            </a:r>
            <a:endParaRPr lang="en-US" altLang="zh-CN" sz="2400" b="1" dirty="0">
              <a:solidFill>
                <a:srgbClr val="000000"/>
              </a:solidFill>
              <a:latin typeface="Times New Roman" panose="02020603050405020304" pitchFamily="18" charset="0"/>
            </a:endParaRPr>
          </a:p>
          <a:p>
            <a:pPr indent="133350" algn="just" eaLnBrk="0" hangingPunct="0"/>
            <a:r>
              <a:rPr lang="en-US" altLang="zh-CN" sz="2400" b="1" dirty="0">
                <a:solidFill>
                  <a:srgbClr val="000000"/>
                </a:solidFill>
                <a:latin typeface="Times New Roman" panose="02020603050405020304" pitchFamily="18" charset="0"/>
              </a:rPr>
              <a:t>   {    Derive op;    return 0; } </a:t>
            </a:r>
            <a:endParaRPr lang="en-US" altLang="zh-CN" sz="2400" b="1" dirty="0">
              <a:solidFill>
                <a:srgbClr val="000000"/>
              </a:solidFill>
              <a:latin typeface="Times New Roman" panose="02020603050405020304" pitchFamily="18" charset="0"/>
            </a:endParaRPr>
          </a:p>
        </p:txBody>
      </p:sp>
      <p:sp>
        <p:nvSpPr>
          <p:cNvPr id="25603" name="Rectangle 3"/>
          <p:cNvSpPr/>
          <p:nvPr/>
        </p:nvSpPr>
        <p:spPr>
          <a:xfrm>
            <a:off x="250825" y="277813"/>
            <a:ext cx="8305800" cy="396875"/>
          </a:xfrm>
          <a:prstGeom prst="rect">
            <a:avLst/>
          </a:prstGeom>
          <a:noFill/>
          <a:ln w="9525">
            <a:noFill/>
          </a:ln>
        </p:spPr>
        <p:txBody>
          <a:bodyPr anchor="b" anchorCtr="0"/>
          <a:p>
            <a:r>
              <a:rPr lang="zh-CN" altLang="en-US" sz="2600" b="1" dirty="0">
                <a:solidFill>
                  <a:srgbClr val="000066"/>
                </a:solidFill>
                <a:latin typeface="Verdana" panose="020B0604030504040204" pitchFamily="34" charset="0"/>
              </a:rPr>
              <a:t>例</a:t>
            </a:r>
            <a:r>
              <a:rPr lang="en-US" altLang="zh-CN" sz="2600" b="1" dirty="0">
                <a:solidFill>
                  <a:srgbClr val="000066"/>
                </a:solidFill>
                <a:latin typeface="Verdana" panose="020B0604030504040204" pitchFamily="34" charset="0"/>
              </a:rPr>
              <a:t>4.3 </a:t>
            </a:r>
            <a:r>
              <a:rPr lang="zh-CN" altLang="en-US" sz="2600" b="1" dirty="0">
                <a:solidFill>
                  <a:srgbClr val="000066"/>
                </a:solidFill>
                <a:latin typeface="Verdana" panose="020B0604030504040204" pitchFamily="34" charset="0"/>
              </a:rPr>
              <a:t>基类和派生类的构造函数及析构函数的执行顺序</a:t>
            </a:r>
            <a:endParaRPr lang="zh-CN" altLang="en-US" sz="2600" b="1" dirty="0">
              <a:solidFill>
                <a:srgbClr val="000066"/>
              </a:solidFill>
              <a:latin typeface="Verdana" panose="020B0604030504040204" pitchFamily="34" charset="0"/>
            </a:endParaRPr>
          </a:p>
        </p:txBody>
      </p:sp>
      <p:sp>
        <p:nvSpPr>
          <p:cNvPr id="546820" name="Rectangle 4"/>
          <p:cNvSpPr/>
          <p:nvPr/>
        </p:nvSpPr>
        <p:spPr>
          <a:xfrm>
            <a:off x="4864100" y="1268413"/>
            <a:ext cx="4279900" cy="2492375"/>
          </a:xfrm>
          <a:prstGeom prst="rect">
            <a:avLst/>
          </a:prstGeom>
          <a:solidFill>
            <a:srgbClr val="993300"/>
          </a:solidFill>
          <a:ln w="9525" cap="flat" cmpd="sng">
            <a:solidFill>
              <a:schemeClr val="accent2"/>
            </a:solidFill>
            <a:prstDash val="solid"/>
            <a:miter/>
            <a:headEnd type="none" w="med" len="med"/>
            <a:tailEnd type="none" w="med" len="med"/>
          </a:ln>
        </p:spPr>
        <p:txBody>
          <a:bodyPr>
            <a:spAutoFit/>
          </a:bodyPr>
          <a:p>
            <a:pPr>
              <a:lnSpc>
                <a:spcPct val="90000"/>
              </a:lnSpc>
              <a:spcBef>
                <a:spcPct val="50000"/>
              </a:spcBef>
            </a:pPr>
            <a:r>
              <a:rPr lang="zh-CN" altLang="en-US" sz="2400" b="1" dirty="0">
                <a:solidFill>
                  <a:schemeClr val="accent2"/>
                </a:solidFill>
                <a:latin typeface="Times New Roman" panose="02020603050405020304" pitchFamily="18" charset="0"/>
                <a:cs typeface="Times New Roman" panose="02020603050405020304" pitchFamily="18" charset="0"/>
              </a:rPr>
              <a:t>程序输出结果：</a:t>
            </a:r>
            <a:endParaRPr lang="zh-CN" altLang="en-US" sz="2400" b="1" dirty="0">
              <a:solidFill>
                <a:schemeClr val="accent2"/>
              </a:solidFill>
              <a:latin typeface="Times New Roman" panose="02020603050405020304" pitchFamily="18" charset="0"/>
              <a:cs typeface="Times New Roman" panose="02020603050405020304" pitchFamily="18" charset="0"/>
            </a:endParaRPr>
          </a:p>
          <a:p>
            <a:pPr>
              <a:lnSpc>
                <a:spcPct val="9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Constructing Base class</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9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Constructing Derived class</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9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Destructing Derived class</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9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Destructing Base class</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6820"/>
                                        </p:tgtEl>
                                        <p:attrNameLst>
                                          <p:attrName>style.visibility</p:attrName>
                                        </p:attrNameLst>
                                      </p:cBhvr>
                                      <p:to>
                                        <p:strVal val="visible"/>
                                      </p:to>
                                    </p:set>
                                    <p:anim calcmode="lin" valueType="num">
                                      <p:cBhvr additive="base">
                                        <p:cTn id="7" dur="500" fill="hold"/>
                                        <p:tgtEl>
                                          <p:spTgt spid="546820"/>
                                        </p:tgtEl>
                                        <p:attrNameLst>
                                          <p:attrName>ppt_x</p:attrName>
                                        </p:attrNameLst>
                                      </p:cBhvr>
                                      <p:tavLst>
                                        <p:tav tm="0">
                                          <p:val>
                                            <p:strVal val="#ppt_x"/>
                                          </p:val>
                                        </p:tav>
                                        <p:tav tm="100000">
                                          <p:val>
                                            <p:strVal val="#ppt_x"/>
                                          </p:val>
                                        </p:tav>
                                      </p:tavLst>
                                    </p:anim>
                                    <p:anim calcmode="lin" valueType="num">
                                      <p:cBhvr additive="base">
                                        <p:cTn id="8" dur="500" fill="hold"/>
                                        <p:tgtEl>
                                          <p:spTgt spid="546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p:nvPr/>
        </p:nvSpPr>
        <p:spPr>
          <a:xfrm>
            <a:off x="228600" y="685800"/>
            <a:ext cx="7500938" cy="519113"/>
          </a:xfrm>
          <a:prstGeom prst="rect">
            <a:avLst/>
          </a:prstGeom>
          <a:noFill/>
          <a:ln w="9525">
            <a:noFill/>
          </a:ln>
        </p:spPr>
        <p:txBody>
          <a:bodyPr wrap="none">
            <a:spAutoFit/>
          </a:bodyPr>
          <a:p>
            <a:r>
              <a:rPr lang="en-US" altLang="zh-CN" sz="2800" b="1" dirty="0">
                <a:solidFill>
                  <a:srgbClr val="000000"/>
                </a:solidFill>
                <a:latin typeface="Times New Roman" panose="02020603050405020304" pitchFamily="18" charset="0"/>
              </a:rPr>
              <a:t>    4.2.2 </a:t>
            </a:r>
            <a:r>
              <a:rPr lang="zh-CN" altLang="en-US" sz="2800" b="1" dirty="0">
                <a:solidFill>
                  <a:srgbClr val="000000"/>
                </a:solidFill>
                <a:latin typeface="Times New Roman" panose="02020603050405020304" pitchFamily="18" charset="0"/>
              </a:rPr>
              <a:t>派生类构造函数和析构函数的构造规则 </a:t>
            </a:r>
            <a:endParaRPr lang="zh-CN" altLang="en-US" sz="2800" b="1" dirty="0">
              <a:solidFill>
                <a:srgbClr val="000000"/>
              </a:solidFill>
              <a:latin typeface="Times New Roman" panose="02020603050405020304" pitchFamily="18" charset="0"/>
            </a:endParaRPr>
          </a:p>
        </p:txBody>
      </p:sp>
      <p:sp>
        <p:nvSpPr>
          <p:cNvPr id="26627" name="Rectangle 3"/>
          <p:cNvSpPr/>
          <p:nvPr/>
        </p:nvSpPr>
        <p:spPr>
          <a:xfrm>
            <a:off x="479425" y="1557338"/>
            <a:ext cx="8305800" cy="2087562"/>
          </a:xfrm>
          <a:prstGeom prst="rect">
            <a:avLst/>
          </a:prstGeom>
          <a:noFill/>
          <a:ln w="9525">
            <a:noFill/>
          </a:ln>
        </p:spPr>
        <p:txBody>
          <a:bodyPr/>
          <a:p>
            <a:pPr indent="6350">
              <a:spcBef>
                <a:spcPct val="20000"/>
              </a:spcBef>
              <a:buClr>
                <a:schemeClr val="accent2"/>
              </a:buClr>
              <a:buFont typeface="Wingdings" panose="05000000000000000000" pitchFamily="2" charset="2"/>
              <a:buChar char="Ø"/>
            </a:pPr>
            <a:r>
              <a:rPr lang="en-US" altLang="zh-CN" sz="2800" b="1" dirty="0">
                <a:latin typeface="Times New Roman" panose="02020603050405020304" pitchFamily="18" charset="0"/>
              </a:rPr>
              <a:t> </a:t>
            </a:r>
            <a:r>
              <a:rPr lang="zh-CN" altLang="en-US" sz="2800" b="1" dirty="0">
                <a:solidFill>
                  <a:srgbClr val="000000"/>
                </a:solidFill>
                <a:latin typeface="Times New Roman" panose="02020603050405020304" pitchFamily="18" charset="0"/>
              </a:rPr>
              <a:t>在</a:t>
            </a:r>
            <a:r>
              <a:rPr lang="en-US" altLang="zh-CN" sz="2800" b="1" dirty="0">
                <a:solidFill>
                  <a:srgbClr val="000000"/>
                </a:solidFill>
                <a:latin typeface="Times New Roman" panose="02020603050405020304" pitchFamily="18" charset="0"/>
              </a:rPr>
              <a:t>C++</a:t>
            </a:r>
            <a:r>
              <a:rPr lang="zh-CN" altLang="en-US" sz="2800" b="1" dirty="0">
                <a:solidFill>
                  <a:srgbClr val="000000"/>
                </a:solidFill>
                <a:latin typeface="Times New Roman" panose="02020603050405020304" pitchFamily="18" charset="0"/>
              </a:rPr>
              <a:t>中</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派生类构造函数的一般格式为</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indent="6350">
              <a:spcBef>
                <a:spcPct val="20000"/>
              </a:spcBef>
              <a:buClr>
                <a:schemeClr val="accent2"/>
              </a:buClr>
              <a:buFont typeface="Wingdings" panose="05000000000000000000" pitchFamily="2" charset="2"/>
            </a:pPr>
            <a:r>
              <a:rPr lang="en-US" altLang="zh-CN" sz="2800" b="1" dirty="0">
                <a:solidFill>
                  <a:srgbClr val="CC0000"/>
                </a:solidFill>
                <a:latin typeface="Times New Roman" panose="02020603050405020304" pitchFamily="18" charset="0"/>
              </a:rPr>
              <a:t>     </a:t>
            </a:r>
            <a:r>
              <a:rPr lang="zh-CN" altLang="en-US" sz="2800" b="1" dirty="0">
                <a:solidFill>
                  <a:schemeClr val="hlink"/>
                </a:solidFill>
                <a:latin typeface="Times New Roman" panose="02020603050405020304" pitchFamily="18" charset="0"/>
              </a:rPr>
              <a:t>派生类名</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参数总表</a:t>
            </a:r>
            <a:r>
              <a:rPr lang="en-US" altLang="zh-CN" sz="2800" b="1" dirty="0">
                <a:solidFill>
                  <a:schemeClr val="tx2"/>
                </a:solidFill>
                <a:latin typeface="Times New Roman" panose="02020603050405020304" pitchFamily="18" charset="0"/>
              </a:rPr>
              <a:t>):</a:t>
            </a:r>
            <a:r>
              <a:rPr lang="zh-CN" altLang="en-US" sz="2800" b="1" dirty="0">
                <a:solidFill>
                  <a:schemeClr val="hlink"/>
                </a:solidFill>
                <a:latin typeface="Times New Roman" panose="02020603050405020304" pitchFamily="18" charset="0"/>
              </a:rPr>
              <a:t>基类名</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参数表</a:t>
            </a:r>
            <a:r>
              <a:rPr lang="en-US" altLang="zh-CN" sz="2800" b="1" dirty="0">
                <a:solidFill>
                  <a:schemeClr val="tx2"/>
                </a:solidFill>
                <a:latin typeface="Times New Roman" panose="02020603050405020304" pitchFamily="18" charset="0"/>
              </a:rPr>
              <a:t>)</a:t>
            </a:r>
            <a:endParaRPr lang="en-US" altLang="zh-CN" sz="2800" b="1" dirty="0">
              <a:solidFill>
                <a:schemeClr val="tx2"/>
              </a:solidFill>
              <a:latin typeface="Times New Roman" panose="02020603050405020304" pitchFamily="18" charset="0"/>
            </a:endParaRPr>
          </a:p>
          <a:p>
            <a:pPr indent="6350">
              <a:spcBef>
                <a:spcPct val="20000"/>
              </a:spcBef>
              <a:buClr>
                <a:schemeClr val="accent2"/>
              </a:buClr>
              <a:buFont typeface="Wingdings" panose="05000000000000000000" pitchFamily="2" charset="2"/>
            </a:pPr>
            <a:r>
              <a:rPr lang="en-US" altLang="zh-CN" sz="2800" b="1" dirty="0">
                <a:solidFill>
                  <a:schemeClr val="tx2"/>
                </a:solidFill>
                <a:latin typeface="Times New Roman" panose="02020603050405020304" pitchFamily="18" charset="0"/>
              </a:rPr>
              <a:t>     {     </a:t>
            </a:r>
            <a:r>
              <a:rPr lang="en-US" altLang="zh-CN" sz="2800" b="1" dirty="0">
                <a:solidFill>
                  <a:srgbClr val="CC0000"/>
                </a:solidFill>
                <a:latin typeface="Times New Roman" panose="02020603050405020304" pitchFamily="18" charset="0"/>
              </a:rPr>
              <a:t> // </a:t>
            </a:r>
            <a:r>
              <a:rPr lang="zh-CN" altLang="en-US" sz="2800" b="1" dirty="0">
                <a:solidFill>
                  <a:srgbClr val="CC0000"/>
                </a:solidFill>
                <a:latin typeface="Times New Roman" panose="02020603050405020304" pitchFamily="18" charset="0"/>
              </a:rPr>
              <a:t>派生类新增成员的初始化语句   </a:t>
            </a:r>
            <a:r>
              <a:rPr lang="zh-CN" altLang="en-US" sz="2800" b="1" dirty="0">
                <a:solidFill>
                  <a:schemeClr val="tx2"/>
                </a:solidFill>
                <a:latin typeface="Times New Roman" panose="02020603050405020304" pitchFamily="18" charset="0"/>
              </a:rPr>
              <a:t> </a:t>
            </a:r>
            <a:r>
              <a:rPr lang="en-US" altLang="zh-CN" sz="2800" b="1" dirty="0">
                <a:solidFill>
                  <a:schemeClr val="tx2"/>
                </a:solidFill>
                <a:latin typeface="Times New Roman" panose="02020603050405020304" pitchFamily="18" charset="0"/>
              </a:rPr>
              <a:t>}</a:t>
            </a:r>
            <a:endParaRPr lang="en-US" altLang="zh-CN" sz="2800" b="1" dirty="0">
              <a:solidFill>
                <a:schemeClr val="tx2"/>
              </a:solidFill>
              <a:latin typeface="Times New Roman" panose="02020603050405020304" pitchFamily="18" charset="0"/>
            </a:endParaRPr>
          </a:p>
        </p:txBody>
      </p:sp>
      <p:sp>
        <p:nvSpPr>
          <p:cNvPr id="26628" name="Rectangle 4"/>
          <p:cNvSpPr/>
          <p:nvPr/>
        </p:nvSpPr>
        <p:spPr>
          <a:xfrm>
            <a:off x="390525" y="3284538"/>
            <a:ext cx="8578850" cy="2892425"/>
          </a:xfrm>
          <a:prstGeom prst="rect">
            <a:avLst/>
          </a:prstGeom>
          <a:noFill/>
          <a:ln w="9525">
            <a:noFill/>
          </a:ln>
        </p:spPr>
        <p:txBody>
          <a:bodyPr>
            <a:spAutoFit/>
          </a:bodyPr>
          <a:p>
            <a:pPr>
              <a:lnSpc>
                <a:spcPct val="15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当</a:t>
            </a:r>
            <a:r>
              <a:rPr lang="zh-CN" altLang="en-US" sz="2800" b="1" dirty="0">
                <a:solidFill>
                  <a:srgbClr val="FF0000"/>
                </a:solidFill>
                <a:latin typeface="Verdana" panose="020B0604030504040204" pitchFamily="34" charset="0"/>
              </a:rPr>
              <a:t>基类</a:t>
            </a:r>
            <a:r>
              <a:rPr lang="zh-CN" altLang="en-US" sz="2800" b="1" dirty="0">
                <a:solidFill>
                  <a:srgbClr val="000000"/>
                </a:solidFill>
                <a:latin typeface="Verdana" panose="020B0604030504040204" pitchFamily="34" charset="0"/>
              </a:rPr>
              <a:t>的构造函数没有参数，派生类可以不向基类传递参数，甚至可以不定义构造函数；</a:t>
            </a:r>
            <a:endParaRPr lang="en-US" altLang="zh-CN" sz="2800" b="1" dirty="0">
              <a:solidFill>
                <a:srgbClr val="000000"/>
              </a:solidFill>
              <a:latin typeface="Verdana" panose="020B0604030504040204" pitchFamily="34" charset="0"/>
            </a:endParaRPr>
          </a:p>
          <a:p>
            <a:pPr>
              <a:lnSpc>
                <a:spcPct val="15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若基类含有带参数的构造函数时，派生类必须定义构造函数，以提供把参数传递给基类构造函数的途径。</a:t>
            </a:r>
            <a:endParaRPr lang="zh-CN" altLang="en-US" sz="2800" b="1" dirty="0">
              <a:solidFill>
                <a:srgbClr val="000000"/>
              </a:solidFill>
              <a:latin typeface="Verdan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p:nvPr/>
        </p:nvSpPr>
        <p:spPr>
          <a:xfrm>
            <a:off x="533400" y="952500"/>
            <a:ext cx="7924800" cy="5105400"/>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0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class Base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public: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Base(int n)                      //</a:t>
            </a:r>
            <a:r>
              <a:rPr lang="zh-CN" altLang="en-US" sz="2800" b="1" dirty="0">
                <a:latin typeface="Times New Roman" panose="02020603050405020304" pitchFamily="18" charset="0"/>
                <a:cs typeface="Times New Roman" panose="02020603050405020304" pitchFamily="18" charset="0"/>
              </a:rPr>
              <a:t>基类的构造函数</a:t>
            </a:r>
            <a:endParaRPr lang="zh-CN" altLang="en-US"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cout&lt;&lt;"Constructing Base class\n";</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i=n;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~Base( )                          //</a:t>
            </a:r>
            <a:r>
              <a:rPr lang="zh-CN" altLang="en-US" sz="2800" b="1" dirty="0">
                <a:latin typeface="Times New Roman" panose="02020603050405020304" pitchFamily="18" charset="0"/>
                <a:cs typeface="Times New Roman" panose="02020603050405020304" pitchFamily="18" charset="0"/>
              </a:rPr>
              <a:t>基类的析构函数</a:t>
            </a:r>
            <a:endParaRPr lang="zh-CN" altLang="en-US"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cout&lt;&lt;"Destructing Base class\n";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void showi(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   cout&lt;&lt;i&lt;&lt;endl;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private: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int i;	</a:t>
            </a:r>
            <a:endParaRPr lang="en-US" altLang="zh-CN" sz="2800" b="1" dirty="0">
              <a:latin typeface="Times New Roman" panose="02020603050405020304" pitchFamily="18" charset="0"/>
              <a:cs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cs typeface="Times New Roman" panose="02020603050405020304" pitchFamily="18" charset="0"/>
              </a:rPr>
              <a:t>    }; </a:t>
            </a:r>
            <a:endParaRPr lang="en-US" altLang="zh-CN" sz="2800" b="1" dirty="0">
              <a:latin typeface="Times New Roman" panose="02020603050405020304" pitchFamily="18" charset="0"/>
              <a:ea typeface="Times New Roman" panose="02020603050405020304" pitchFamily="18" charset="0"/>
            </a:endParaRPr>
          </a:p>
        </p:txBody>
      </p:sp>
      <p:sp>
        <p:nvSpPr>
          <p:cNvPr id="27651" name="Rectangle 3"/>
          <p:cNvSpPr/>
          <p:nvPr/>
        </p:nvSpPr>
        <p:spPr>
          <a:xfrm>
            <a:off x="395288" y="476250"/>
            <a:ext cx="7129462" cy="457200"/>
          </a:xfrm>
          <a:prstGeom prst="rect">
            <a:avLst/>
          </a:prstGeom>
          <a:noFill/>
          <a:ln w="9525">
            <a:noFill/>
          </a:ln>
        </p:spPr>
        <p:txBody>
          <a:bodyPr anchor="b" anchorCtr="0"/>
          <a:p>
            <a:r>
              <a:rPr lang="zh-CN" altLang="en-US" sz="2800" b="1" dirty="0">
                <a:solidFill>
                  <a:srgbClr val="000066"/>
                </a:solidFill>
                <a:latin typeface="Verdana" panose="020B0604030504040204" pitchFamily="34" charset="0"/>
              </a:rPr>
              <a:t>例</a:t>
            </a:r>
            <a:r>
              <a:rPr lang="en-US" altLang="zh-CN" sz="2800" b="1" dirty="0">
                <a:solidFill>
                  <a:srgbClr val="000066"/>
                </a:solidFill>
                <a:latin typeface="Verdana" panose="020B0604030504040204" pitchFamily="34" charset="0"/>
              </a:rPr>
              <a:t>4.4  </a:t>
            </a:r>
            <a:r>
              <a:rPr lang="zh-CN" altLang="en-US" sz="2800" b="1" dirty="0">
                <a:solidFill>
                  <a:srgbClr val="000066"/>
                </a:solidFill>
                <a:latin typeface="Verdana" panose="020B0604030504040204" pitchFamily="34" charset="0"/>
              </a:rPr>
              <a:t>派生类构造函数的构造方法</a:t>
            </a:r>
            <a:endParaRPr lang="zh-CN" altLang="en-US" sz="2800" b="1" dirty="0">
              <a:solidFill>
                <a:srgbClr val="000066"/>
              </a:solidFill>
              <a:latin typeface="Verdana" panose="020B0604030504040204" pitchFamily="34" charset="0"/>
            </a:endParaRPr>
          </a:p>
        </p:txBody>
      </p:sp>
    </p:spTree>
  </p:cSld>
  <p:clrMapOvr>
    <a:masterClrMapping/>
  </p:clrMapOvr>
  <p:transition>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3"/>
          <p:cNvSpPr/>
          <p:nvPr/>
        </p:nvSpPr>
        <p:spPr>
          <a:xfrm>
            <a:off x="161925" y="188913"/>
            <a:ext cx="8982075" cy="5334000"/>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000" b="1" dirty="0">
                <a:latin typeface="Times New Roman" panose="02020603050405020304" pitchFamily="18" charset="0"/>
              </a:rPr>
              <a:t>   </a:t>
            </a:r>
            <a:r>
              <a:rPr lang="en-US" altLang="zh-CN" sz="2400" b="1" dirty="0">
                <a:latin typeface="Times New Roman" panose="02020603050405020304" pitchFamily="18" charset="0"/>
              </a:rPr>
              <a:t>class Derive :public Base{ </a:t>
            </a:r>
            <a:endParaRPr lang="en-US" altLang="zh-CN" sz="2400" b="1" dirty="0">
              <a:latin typeface="Times New Roman" panose="02020603050405020304" pitchFamily="18" charset="0"/>
            </a:endParaRPr>
          </a:p>
          <a:p>
            <a:pPr defTabSz="914400">
              <a:tabLst>
                <a:tab pos="0" algn="l"/>
              </a:tabLst>
            </a:pPr>
            <a:r>
              <a:rPr lang="en-US" altLang="zh-CN" sz="2400" b="1" dirty="0">
                <a:latin typeface="Times New Roman" panose="02020603050405020304" pitchFamily="18" charset="0"/>
              </a:rPr>
              <a:t>    private:     int  j;</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Derive(int n, int m):</a:t>
            </a:r>
            <a:r>
              <a:rPr lang="en-US" altLang="zh-CN" sz="2400" b="1" dirty="0">
                <a:solidFill>
                  <a:srgbClr val="FF0000"/>
                </a:solidFill>
                <a:latin typeface="Times New Roman" panose="02020603050405020304" pitchFamily="18" charset="0"/>
              </a:rPr>
              <a:t>Base(m)</a:t>
            </a:r>
            <a:r>
              <a:rPr lang="en-US" altLang="zh-CN" sz="2400" b="1" dirty="0">
                <a:latin typeface="Times New Roman" panose="02020603050405020304" pitchFamily="18" charset="0"/>
              </a:rPr>
              <a:t> // </a:t>
            </a:r>
            <a:r>
              <a:rPr lang="zh-CN" altLang="en-US" sz="2400" b="1" dirty="0">
                <a:latin typeface="Times New Roman" panose="02020603050405020304" pitchFamily="18" charset="0"/>
              </a:rPr>
              <a:t>定义派生类构造函数时</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缀上</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基类的构造函数</a:t>
            </a:r>
            <a:endParaRPr lang="zh-CN" altLang="en-US"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cout&lt;&lt;"Constructing Derived class"&lt;&lt;endl;</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j=n;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~Derive( )            //</a:t>
            </a:r>
            <a:r>
              <a:rPr lang="zh-CN" altLang="en-US" sz="2400" b="1" dirty="0">
                <a:latin typeface="Times New Roman" panose="02020603050405020304" pitchFamily="18" charset="0"/>
              </a:rPr>
              <a:t>派生类的析构函数</a:t>
            </a:r>
            <a:endParaRPr lang="zh-CN" altLang="en-US"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  cout&lt;&lt;"Destructing Derived class"&lt;&lt;endl;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void showj( ){ cout&lt;&lt;j&lt;&lt;endl;}</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int main(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Derive obj(50,60);</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obj.showi( );    obj.showj(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return 0;    }</a:t>
            </a:r>
            <a:endParaRPr lang="en-US" altLang="zh-CN" sz="2400" b="1" dirty="0">
              <a:latin typeface="Times New Roman" panose="02020603050405020304" pitchFamily="18" charset="0"/>
            </a:endParaRPr>
          </a:p>
        </p:txBody>
      </p:sp>
      <p:sp>
        <p:nvSpPr>
          <p:cNvPr id="549892" name="Rectangle 4"/>
          <p:cNvSpPr/>
          <p:nvPr/>
        </p:nvSpPr>
        <p:spPr>
          <a:xfrm>
            <a:off x="5238750" y="3617913"/>
            <a:ext cx="3887788" cy="3240087"/>
          </a:xfrm>
          <a:prstGeom prst="rect">
            <a:avLst/>
          </a:prstGeom>
          <a:solidFill>
            <a:srgbClr val="993300"/>
          </a:solidFill>
          <a:ln w="9525">
            <a:noFill/>
          </a:ln>
        </p:spPr>
        <p:txBody>
          <a:bodyPr/>
          <a:p>
            <a:pPr>
              <a:lnSpc>
                <a:spcPct val="60000"/>
              </a:lnSpc>
              <a:spcBef>
                <a:spcPct val="50000"/>
              </a:spcBef>
            </a:pP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zh-CN" altLang="en-US" sz="2400" b="1" dirty="0">
                <a:solidFill>
                  <a:schemeClr val="bg1"/>
                </a:solidFill>
                <a:latin typeface="Times New Roman" panose="02020603050405020304" pitchFamily="18" charset="0"/>
                <a:cs typeface="Times New Roman" panose="02020603050405020304" pitchFamily="18" charset="0"/>
              </a:rPr>
              <a:t>程序输出结果：</a:t>
            </a:r>
            <a:endParaRPr lang="zh-CN" altLang="en-US"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Constructing Base class</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Constructing Derived class</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 50</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 60</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Destructing Derived class</a:t>
            </a:r>
            <a:endParaRPr lang="en-US" altLang="zh-CN" sz="2400" b="1" dirty="0">
              <a:solidFill>
                <a:schemeClr val="bg1"/>
              </a:solidFill>
              <a:latin typeface="Times New Roman" panose="02020603050405020304" pitchFamily="18" charset="0"/>
              <a:cs typeface="Times New Roman" panose="02020603050405020304" pitchFamily="18" charset="0"/>
            </a:endParaRPr>
          </a:p>
          <a:p>
            <a:pPr>
              <a:lnSpc>
                <a:spcPct val="60000"/>
              </a:lnSpc>
              <a:spcBef>
                <a:spcPct val="50000"/>
              </a:spcBef>
            </a:pPr>
            <a:r>
              <a:rPr lang="en-US" altLang="zh-CN" sz="2400" b="1" dirty="0">
                <a:solidFill>
                  <a:schemeClr val="bg1"/>
                </a:solidFill>
                <a:latin typeface="Times New Roman" panose="02020603050405020304" pitchFamily="18" charset="0"/>
                <a:cs typeface="Times New Roman" panose="02020603050405020304" pitchFamily="18" charset="0"/>
              </a:rPr>
              <a:t>Destructing Base class</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9892"/>
                                        </p:tgtEl>
                                        <p:attrNameLst>
                                          <p:attrName>style.visibility</p:attrName>
                                        </p:attrNameLst>
                                      </p:cBhvr>
                                      <p:to>
                                        <p:strVal val="visible"/>
                                      </p:to>
                                    </p:set>
                                    <p:anim calcmode="lin" valueType="num">
                                      <p:cBhvr additive="base">
                                        <p:cTn id="7" dur="500" fill="hold"/>
                                        <p:tgtEl>
                                          <p:spTgt spid="549892"/>
                                        </p:tgtEl>
                                        <p:attrNameLst>
                                          <p:attrName>ppt_x</p:attrName>
                                        </p:attrNameLst>
                                      </p:cBhvr>
                                      <p:tavLst>
                                        <p:tav tm="0">
                                          <p:val>
                                            <p:strVal val="#ppt_x"/>
                                          </p:val>
                                        </p:tav>
                                        <p:tav tm="100000">
                                          <p:val>
                                            <p:strVal val="#ppt_x"/>
                                          </p:val>
                                        </p:tav>
                                      </p:tavLst>
                                    </p:anim>
                                    <p:anim calcmode="lin" valueType="num">
                                      <p:cBhvr additive="base">
                                        <p:cTn id="8" dur="500" fill="hold"/>
                                        <p:tgtEl>
                                          <p:spTgt spid="549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p:nvPr/>
        </p:nvSpPr>
        <p:spPr>
          <a:xfrm>
            <a:off x="166688" y="1268413"/>
            <a:ext cx="8713787" cy="4681537"/>
          </a:xfrm>
          <a:prstGeom prst="rect">
            <a:avLst/>
          </a:prstGeom>
          <a:noFill/>
          <a:ln w="9525">
            <a:noFill/>
          </a:ln>
        </p:spPr>
        <p:txBody>
          <a:bodyPr/>
          <a:p>
            <a:pPr indent="6350">
              <a:lnSpc>
                <a:spcPct val="200000"/>
              </a:lnSpc>
              <a:spcBef>
                <a:spcPct val="20000"/>
              </a:spcBef>
              <a:buClr>
                <a:schemeClr val="accent2"/>
              </a:buClr>
              <a:buFont typeface="Wingdings" panose="05000000000000000000" pitchFamily="2" charset="2"/>
              <a:buChar char="Ø"/>
            </a:pPr>
            <a:r>
              <a:rPr lang="zh-CN" altLang="en-US" sz="2800" b="1" dirty="0">
                <a:latin typeface="Times New Roman" panose="02020603050405020304" pitchFamily="18" charset="0"/>
              </a:rPr>
              <a:t>当派生类中含有内嵌对象成员时</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其构造函数的一般形式为</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indent="6350">
              <a:lnSpc>
                <a:spcPct val="200000"/>
              </a:lnSpc>
              <a:spcBef>
                <a:spcPct val="20000"/>
              </a:spcBef>
              <a:buClr>
                <a:schemeClr val="accent2"/>
              </a:buClr>
              <a:buFont typeface="Wingdings" panose="05000000000000000000" pitchFamily="2" charset="2"/>
            </a:pPr>
            <a:r>
              <a:rPr lang="zh-CN" altLang="en-US" sz="2800" b="1" dirty="0">
                <a:solidFill>
                  <a:schemeClr val="tx2"/>
                </a:solidFill>
                <a:latin typeface="Times New Roman" panose="02020603050405020304" pitchFamily="18" charset="0"/>
              </a:rPr>
              <a:t>派生类名</a:t>
            </a:r>
            <a:r>
              <a:rPr lang="en-US" altLang="zh-CN" sz="2800" b="1" dirty="0">
                <a:solidFill>
                  <a:schemeClr val="hlink"/>
                </a:solidFill>
                <a:latin typeface="Times New Roman" panose="02020603050405020304" pitchFamily="18" charset="0"/>
              </a:rPr>
              <a:t>(</a:t>
            </a:r>
            <a:r>
              <a:rPr lang="zh-CN" altLang="en-US" sz="2800" b="1" dirty="0">
                <a:solidFill>
                  <a:schemeClr val="hlink"/>
                </a:solidFill>
                <a:latin typeface="Times New Roman" panose="02020603050405020304" pitchFamily="18" charset="0"/>
              </a:rPr>
              <a:t>参数总表</a:t>
            </a:r>
            <a:r>
              <a:rPr lang="en-US" altLang="zh-CN" sz="2800" b="1" dirty="0">
                <a:solidFill>
                  <a:schemeClr val="hlink"/>
                </a:solidFill>
                <a:latin typeface="Times New Roman" panose="02020603050405020304" pitchFamily="18" charset="0"/>
              </a:rPr>
              <a:t>):</a:t>
            </a:r>
            <a:r>
              <a:rPr lang="zh-CN" altLang="en-US" sz="2800" b="1" dirty="0">
                <a:solidFill>
                  <a:srgbClr val="000099"/>
                </a:solidFill>
                <a:latin typeface="Times New Roman" panose="02020603050405020304" pitchFamily="18" charset="0"/>
              </a:rPr>
              <a:t>基类名</a:t>
            </a:r>
            <a:r>
              <a:rPr lang="en-US" altLang="zh-CN" sz="2800" b="1" dirty="0">
                <a:solidFill>
                  <a:srgbClr val="000099"/>
                </a:solidFill>
                <a:latin typeface="Times New Roman" panose="02020603050405020304" pitchFamily="18" charset="0"/>
              </a:rPr>
              <a:t>(</a:t>
            </a:r>
            <a:r>
              <a:rPr lang="zh-CN" altLang="en-US" sz="2800" b="1" dirty="0">
                <a:solidFill>
                  <a:srgbClr val="000099"/>
                </a:solidFill>
                <a:latin typeface="Times New Roman" panose="02020603050405020304" pitchFamily="18" charset="0"/>
              </a:rPr>
              <a:t>参数表</a:t>
            </a:r>
            <a:r>
              <a:rPr lang="en-US" altLang="zh-CN" sz="2800" b="1" dirty="0">
                <a:solidFill>
                  <a:srgbClr val="000099"/>
                </a:solidFill>
                <a:latin typeface="Times New Roman" panose="02020603050405020304" pitchFamily="18" charset="0"/>
              </a:rPr>
              <a:t>1),</a:t>
            </a:r>
            <a:r>
              <a:rPr lang="zh-CN" altLang="en-US" sz="2800" b="1" dirty="0">
                <a:solidFill>
                  <a:schemeClr val="hlink"/>
                </a:solidFill>
                <a:latin typeface="Times New Roman" panose="02020603050405020304" pitchFamily="18" charset="0"/>
              </a:rPr>
              <a:t>内嵌对象名</a:t>
            </a:r>
            <a:r>
              <a:rPr lang="en-US" altLang="zh-CN" sz="2800" b="1" dirty="0">
                <a:solidFill>
                  <a:schemeClr val="hlink"/>
                </a:solidFill>
                <a:latin typeface="Times New Roman" panose="02020603050405020304" pitchFamily="18" charset="0"/>
              </a:rPr>
              <a:t>1(</a:t>
            </a:r>
            <a:r>
              <a:rPr lang="zh-CN" altLang="en-US" sz="2800" b="1" dirty="0">
                <a:solidFill>
                  <a:schemeClr val="hlink"/>
                </a:solidFill>
                <a:latin typeface="Times New Roman" panose="02020603050405020304" pitchFamily="18" charset="0"/>
              </a:rPr>
              <a:t>内嵌对象参数表</a:t>
            </a:r>
            <a:r>
              <a:rPr lang="en-US" altLang="zh-CN" sz="2800" b="1" dirty="0">
                <a:solidFill>
                  <a:schemeClr val="hlink"/>
                </a:solidFill>
                <a:latin typeface="Times New Roman" panose="02020603050405020304" pitchFamily="18" charset="0"/>
              </a:rPr>
              <a:t>1</a:t>
            </a:r>
            <a:r>
              <a:rPr lang="en-US" altLang="zh-CN" sz="2800" b="1" dirty="0">
                <a:solidFill>
                  <a:srgbClr val="FF0000"/>
                </a:solidFill>
                <a:latin typeface="Times New Roman" panose="02020603050405020304" pitchFamily="18" charset="0"/>
              </a:rPr>
              <a:t>)</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内嵌对象名</a:t>
            </a:r>
            <a:r>
              <a:rPr lang="en-US" altLang="zh-CN" sz="2800" b="1" dirty="0">
                <a:latin typeface="Times New Roman" panose="02020603050405020304" pitchFamily="18" charset="0"/>
              </a:rPr>
              <a:t>n(</a:t>
            </a:r>
            <a:r>
              <a:rPr lang="zh-CN" altLang="en-US" sz="2800" b="1" dirty="0">
                <a:latin typeface="Times New Roman" panose="02020603050405020304" pitchFamily="18" charset="0"/>
              </a:rPr>
              <a:t>内嵌对象参数表</a:t>
            </a:r>
            <a:r>
              <a:rPr lang="en-US" altLang="zh-CN" sz="2800" b="1" dirty="0">
                <a:latin typeface="Times New Roman" panose="02020603050405020304" pitchFamily="18" charset="0"/>
              </a:rPr>
              <a:t>n)</a:t>
            </a:r>
            <a:endParaRPr lang="en-US" altLang="zh-CN" sz="2800" b="1" dirty="0">
              <a:latin typeface="Times New Roman" panose="02020603050405020304" pitchFamily="18" charset="0"/>
            </a:endParaRPr>
          </a:p>
          <a:p>
            <a:pPr indent="6350">
              <a:lnSpc>
                <a:spcPct val="200000"/>
              </a:lnSpc>
              <a:spcBef>
                <a:spcPct val="20000"/>
              </a:spcBef>
              <a:buClr>
                <a:schemeClr val="accent2"/>
              </a:buClr>
              <a:buFont typeface="Wingdings" panose="05000000000000000000" pitchFamily="2" charset="2"/>
            </a:pPr>
            <a:r>
              <a:rPr lang="en-US" altLang="zh-CN" sz="2800" b="1" dirty="0">
                <a:solidFill>
                  <a:schemeClr val="tx2"/>
                </a:solidFill>
                <a:latin typeface="Times New Roman" panose="02020603050405020304" pitchFamily="18" charset="0"/>
              </a:rPr>
              <a:t>{     </a:t>
            </a:r>
            <a:r>
              <a:rPr lang="en-US" altLang="zh-CN" sz="2800" b="1" dirty="0">
                <a:solidFill>
                  <a:schemeClr val="hlink"/>
                </a:solidFill>
                <a:latin typeface="Times New Roman" panose="02020603050405020304" pitchFamily="18" charset="0"/>
              </a:rPr>
              <a:t>// </a:t>
            </a:r>
            <a:r>
              <a:rPr lang="zh-CN" altLang="en-US" sz="2800" b="1" dirty="0">
                <a:solidFill>
                  <a:schemeClr val="hlink"/>
                </a:solidFill>
                <a:latin typeface="Times New Roman" panose="02020603050405020304" pitchFamily="18" charset="0"/>
              </a:rPr>
              <a:t>派生类新增成员的初始化语句     </a:t>
            </a:r>
            <a:r>
              <a:rPr lang="en-US" altLang="zh-CN" sz="2800" b="1" dirty="0">
                <a:solidFill>
                  <a:schemeClr val="tx2"/>
                </a:solidFill>
                <a:latin typeface="Times New Roman" panose="02020603050405020304" pitchFamily="18" charset="0"/>
              </a:rPr>
              <a:t>} </a:t>
            </a:r>
            <a:endParaRPr lang="en-US" altLang="zh-CN" sz="2800" b="1" dirty="0">
              <a:solidFill>
                <a:schemeClr val="tx2"/>
              </a:solidFill>
              <a:latin typeface="Times New Roman" panose="02020603050405020304" pitchFamily="18" charset="0"/>
            </a:endParaRPr>
          </a:p>
        </p:txBody>
      </p:sp>
    </p:spTree>
  </p:cSld>
  <p:clrMapOvr>
    <a:masterClrMapping/>
  </p:clrMapOvr>
  <p:transition>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4"/>
          <p:cNvSpPr>
            <a:spLocks noGrp="1"/>
          </p:cNvSpPr>
          <p:nvPr/>
        </p:nvSpPr>
        <p:spPr>
          <a:xfrm>
            <a:off x="304800" y="549275"/>
            <a:ext cx="8305800" cy="5176838"/>
          </a:xfrm>
          <a:prstGeom prst="rect">
            <a:avLst/>
          </a:prstGeom>
          <a:noFill/>
          <a:ln w="9525">
            <a:noFill/>
          </a:ln>
        </p:spPr>
        <p:txBody>
          <a:bodyPr>
            <a:spAutoFit/>
          </a:bodyPr>
          <a:p>
            <a:pPr>
              <a:lnSpc>
                <a:spcPct val="140000"/>
              </a:lnSpc>
              <a:spcBef>
                <a:spcPct val="50000"/>
              </a:spcBef>
              <a:buClr>
                <a:schemeClr val="accent2"/>
              </a:buClr>
              <a:buFont typeface="Wingdings" panose="05000000000000000000" pitchFamily="2" charset="2"/>
              <a:buChar char="Ø"/>
            </a:pPr>
            <a:r>
              <a:rPr lang="zh-CN" altLang="en-US" sz="2800" b="1" dirty="0">
                <a:solidFill>
                  <a:srgbClr val="000000"/>
                </a:solidFill>
                <a:latin typeface="Times New Roman" panose="02020603050405020304" pitchFamily="18" charset="0"/>
              </a:rPr>
              <a:t>在定义派生类对象时</a:t>
            </a: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构造函数的</a:t>
            </a:r>
            <a:r>
              <a:rPr lang="zh-CN" altLang="en-US" sz="2800" b="1" dirty="0">
                <a:solidFill>
                  <a:srgbClr val="000099"/>
                </a:solidFill>
                <a:latin typeface="Times New Roman" panose="02020603050405020304" pitchFamily="18" charset="0"/>
              </a:rPr>
              <a:t>执行顺序</a:t>
            </a:r>
            <a:r>
              <a:rPr lang="zh-CN" altLang="en-US" sz="2800" b="1" dirty="0">
                <a:solidFill>
                  <a:srgbClr val="000000"/>
                </a:solidFill>
                <a:latin typeface="Times New Roman" panose="02020603050405020304" pitchFamily="18" charset="0"/>
              </a:rPr>
              <a:t>如下</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a:lnSpc>
                <a:spcPct val="140000"/>
              </a:lnSpc>
              <a:spcBef>
                <a:spcPct val="50000"/>
              </a:spcBef>
              <a:buClr>
                <a:schemeClr val="accent2"/>
              </a:buClr>
              <a:buFont typeface="Wingdings" panose="05000000000000000000" pitchFamily="2" charset="2"/>
            </a:pPr>
            <a:r>
              <a:rPr lang="en-US" altLang="zh-CN" sz="2800" b="1" dirty="0">
                <a:solidFill>
                  <a:srgbClr val="CC0000"/>
                </a:solidFill>
                <a:latin typeface="Times New Roman" panose="02020603050405020304" pitchFamily="18" charset="0"/>
              </a:rPr>
              <a:t>    1</a:t>
            </a:r>
            <a:r>
              <a:rPr lang="zh-CN" altLang="en-US" sz="2800" b="1" dirty="0">
                <a:solidFill>
                  <a:srgbClr val="CC0000"/>
                </a:solidFill>
                <a:latin typeface="Times New Roman" panose="02020603050405020304" pitchFamily="18" charset="0"/>
              </a:rPr>
              <a:t>、调用基类的构造函数</a:t>
            </a:r>
            <a:r>
              <a:rPr lang="en-US" altLang="zh-CN" sz="2800" b="1" dirty="0">
                <a:solidFill>
                  <a:srgbClr val="CC0000"/>
                </a:solidFill>
                <a:latin typeface="Times New Roman" panose="02020603050405020304" pitchFamily="18" charset="0"/>
              </a:rPr>
              <a:t>;</a:t>
            </a:r>
            <a:endParaRPr lang="en-US" altLang="zh-CN" sz="2800" b="1" dirty="0">
              <a:solidFill>
                <a:srgbClr val="CC0000"/>
              </a:solidFill>
              <a:latin typeface="Times New Roman" panose="02020603050405020304" pitchFamily="18" charset="0"/>
            </a:endParaRPr>
          </a:p>
          <a:p>
            <a:pPr>
              <a:lnSpc>
                <a:spcPct val="140000"/>
              </a:lnSpc>
              <a:spcBef>
                <a:spcPct val="50000"/>
              </a:spcBef>
              <a:buClr>
                <a:schemeClr val="accent2"/>
              </a:buClr>
              <a:buFont typeface="Wingdings" panose="05000000000000000000" pitchFamily="2" charset="2"/>
            </a:pPr>
            <a:r>
              <a:rPr lang="en-US" altLang="zh-CN" sz="2800" b="1" dirty="0">
                <a:solidFill>
                  <a:srgbClr val="000099"/>
                </a:solidFill>
                <a:latin typeface="Times New Roman" panose="02020603050405020304" pitchFamily="18" charset="0"/>
              </a:rPr>
              <a:t>    2</a:t>
            </a:r>
            <a:r>
              <a:rPr lang="zh-CN" altLang="en-US" sz="2800" b="1" dirty="0">
                <a:solidFill>
                  <a:srgbClr val="000099"/>
                </a:solidFill>
                <a:latin typeface="Times New Roman" panose="02020603050405020304" pitchFamily="18" charset="0"/>
              </a:rPr>
              <a:t>、调用内嵌对象成员的构造函数（有多个对象成员时</a:t>
            </a:r>
            <a:r>
              <a:rPr lang="en-US" altLang="zh-CN" sz="2800" b="1" dirty="0">
                <a:solidFill>
                  <a:srgbClr val="000099"/>
                </a:solidFill>
                <a:latin typeface="Times New Roman" panose="02020603050405020304" pitchFamily="18" charset="0"/>
              </a:rPr>
              <a:t>,</a:t>
            </a:r>
            <a:r>
              <a:rPr lang="zh-CN" altLang="en-US" sz="2800" b="1" dirty="0">
                <a:solidFill>
                  <a:srgbClr val="000099"/>
                </a:solidFill>
                <a:latin typeface="Times New Roman" panose="02020603050405020304" pitchFamily="18" charset="0"/>
              </a:rPr>
              <a:t>调用顺序由它们在类中声明的顺序确定）</a:t>
            </a:r>
            <a:r>
              <a:rPr lang="en-US" altLang="zh-CN" sz="2800" b="1" dirty="0">
                <a:solidFill>
                  <a:srgbClr val="000099"/>
                </a:solidFill>
                <a:latin typeface="Times New Roman" panose="02020603050405020304" pitchFamily="18" charset="0"/>
              </a:rPr>
              <a:t>;</a:t>
            </a:r>
            <a:endParaRPr lang="en-US" altLang="zh-CN" sz="2800" b="1" dirty="0">
              <a:solidFill>
                <a:srgbClr val="000099"/>
              </a:solidFill>
              <a:latin typeface="Times New Roman" panose="02020603050405020304" pitchFamily="18" charset="0"/>
            </a:endParaRPr>
          </a:p>
          <a:p>
            <a:pPr>
              <a:lnSpc>
                <a:spcPct val="140000"/>
              </a:lnSpc>
              <a:spcBef>
                <a:spcPct val="50000"/>
              </a:spcBef>
              <a:buClr>
                <a:schemeClr val="accent2"/>
              </a:buClr>
              <a:buFont typeface="Wingdings" panose="05000000000000000000" pitchFamily="2" charset="2"/>
            </a:pPr>
            <a:r>
              <a:rPr lang="en-US" altLang="zh-CN" sz="2800" b="1" dirty="0">
                <a:solidFill>
                  <a:srgbClr val="CC0000"/>
                </a:solidFill>
                <a:latin typeface="Times New Roman" panose="02020603050405020304" pitchFamily="18" charset="0"/>
              </a:rPr>
              <a:t>    3</a:t>
            </a:r>
            <a:r>
              <a:rPr lang="zh-CN" altLang="en-US" sz="2800" b="1" dirty="0">
                <a:solidFill>
                  <a:srgbClr val="CC0000"/>
                </a:solidFill>
                <a:latin typeface="Times New Roman" panose="02020603050405020304" pitchFamily="18" charset="0"/>
              </a:rPr>
              <a:t>、派生类的构造函数体中的内容；</a:t>
            </a:r>
            <a:endParaRPr lang="zh-CN" altLang="en-US" sz="2800" b="1" dirty="0">
              <a:solidFill>
                <a:srgbClr val="CC0000"/>
              </a:solidFill>
              <a:latin typeface="Times New Roman" panose="02020603050405020304" pitchFamily="18" charset="0"/>
            </a:endParaRPr>
          </a:p>
          <a:p>
            <a:pPr>
              <a:lnSpc>
                <a:spcPct val="140000"/>
              </a:lnSpc>
              <a:spcBef>
                <a:spcPct val="50000"/>
              </a:spcBef>
              <a:buClr>
                <a:schemeClr val="accent2"/>
              </a:buClr>
              <a:buFont typeface="Wingdings" panose="05000000000000000000" pitchFamily="2" charset="2"/>
            </a:pPr>
            <a:r>
              <a:rPr lang="zh-CN" altLang="en-US" sz="2800" b="1" dirty="0">
                <a:solidFill>
                  <a:srgbClr val="000099"/>
                </a:solidFill>
                <a:latin typeface="Times New Roman" panose="02020603050405020304" pitchFamily="18" charset="0"/>
              </a:rPr>
              <a:t>    </a:t>
            </a:r>
            <a:r>
              <a:rPr lang="en-US" altLang="zh-CN" sz="2800" b="1" dirty="0">
                <a:solidFill>
                  <a:srgbClr val="000099"/>
                </a:solidFill>
                <a:latin typeface="Times New Roman" panose="02020603050405020304" pitchFamily="18" charset="0"/>
              </a:rPr>
              <a:t>4</a:t>
            </a:r>
            <a:r>
              <a:rPr lang="zh-CN" altLang="en-US" sz="2800" b="1" dirty="0">
                <a:solidFill>
                  <a:srgbClr val="000099"/>
                </a:solidFill>
                <a:latin typeface="Times New Roman" panose="02020603050405020304" pitchFamily="18" charset="0"/>
              </a:rPr>
              <a:t>、撤消对象时</a:t>
            </a:r>
            <a:r>
              <a:rPr lang="en-US" altLang="zh-CN" sz="2800" b="1" dirty="0">
                <a:solidFill>
                  <a:srgbClr val="000099"/>
                </a:solidFill>
                <a:latin typeface="Times New Roman" panose="02020603050405020304" pitchFamily="18" charset="0"/>
              </a:rPr>
              <a:t>,</a:t>
            </a:r>
            <a:r>
              <a:rPr lang="zh-CN" altLang="en-US" sz="2800" b="1" dirty="0">
                <a:solidFill>
                  <a:srgbClr val="000099"/>
                </a:solidFill>
                <a:latin typeface="Times New Roman" panose="02020603050405020304" pitchFamily="18" charset="0"/>
              </a:rPr>
              <a:t>析构函数的调用顺序与构造函数的调用顺序正好相反。 </a:t>
            </a:r>
            <a:endParaRPr lang="zh-CN" altLang="en-US" sz="2800" b="1" dirty="0">
              <a:solidFill>
                <a:srgbClr val="000099"/>
              </a:solidFill>
              <a:latin typeface="Times New Roman" panose="02020603050405020304" pitchFamily="18" charset="0"/>
            </a:endParaRPr>
          </a:p>
        </p:txBody>
      </p:sp>
    </p:spTree>
  </p:cSld>
  <p:clrMapOvr>
    <a:masterClrMapping/>
  </p:clrMapOvr>
  <p:transition>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4"/>
          <p:cNvSpPr/>
          <p:nvPr/>
        </p:nvSpPr>
        <p:spPr>
          <a:xfrm>
            <a:off x="304800" y="1412875"/>
            <a:ext cx="3373438" cy="519113"/>
          </a:xfrm>
          <a:prstGeom prst="rect">
            <a:avLst/>
          </a:prstGeom>
          <a:noFill/>
          <a:ln w="9525">
            <a:noFill/>
          </a:ln>
        </p:spPr>
        <p:txBody>
          <a:bodyPr wrap="none">
            <a:spAutoFit/>
          </a:bodyPr>
          <a:p>
            <a:r>
              <a:rPr lang="zh-CN" altLang="en-US" sz="2800" b="1" dirty="0">
                <a:latin typeface="Times New Roman" panose="02020603050405020304" pitchFamily="18" charset="0"/>
                <a:ea typeface="楷体_GB2312" pitchFamily="49" charset="-122"/>
              </a:rPr>
              <a:t>原有一个</a:t>
            </a:r>
            <a:r>
              <a:rPr lang="en-US" altLang="zh-CN" sz="2800" b="1" dirty="0">
                <a:latin typeface="Times New Roman" panose="02020603050405020304" pitchFamily="18" charset="0"/>
                <a:ea typeface="楷体_GB2312" pitchFamily="49" charset="-122"/>
              </a:rPr>
              <a:t>Person</a:t>
            </a:r>
            <a:r>
              <a:rPr lang="zh-CN" altLang="en-US" sz="2800" b="1" dirty="0">
                <a:latin typeface="Times New Roman" panose="02020603050405020304" pitchFamily="18" charset="0"/>
                <a:ea typeface="楷体_GB2312" pitchFamily="49" charset="-122"/>
              </a:rPr>
              <a:t>类：</a:t>
            </a:r>
            <a:endParaRPr lang="zh-CN" altLang="en-US" sz="2800" b="1" dirty="0">
              <a:latin typeface="Times New Roman" panose="02020603050405020304" pitchFamily="18" charset="0"/>
              <a:ea typeface="楷体_GB2312" pitchFamily="49" charset="-122"/>
            </a:endParaRPr>
          </a:p>
        </p:txBody>
      </p:sp>
      <p:sp>
        <p:nvSpPr>
          <p:cNvPr id="4099" name="Rectangle 5"/>
          <p:cNvSpPr/>
          <p:nvPr/>
        </p:nvSpPr>
        <p:spPr>
          <a:xfrm>
            <a:off x="395288" y="2060575"/>
            <a:ext cx="3810000" cy="3048000"/>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Person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protected:</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r>
              <a:rPr lang="en-US" altLang="zh-CN" sz="2800" b="1" dirty="0">
                <a:solidFill>
                  <a:schemeClr val="hlink"/>
                </a:solidFill>
                <a:latin typeface="Times New Roman" panose="02020603050405020304" pitchFamily="18" charset="0"/>
              </a:rPr>
              <a:t>char name[10];</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solidFill>
                  <a:schemeClr val="hlink"/>
                </a:solidFill>
                <a:latin typeface="Times New Roman" panose="02020603050405020304" pitchFamily="18" charset="0"/>
              </a:rPr>
              <a:t>     int   age ;</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solidFill>
                  <a:schemeClr val="hlink"/>
                </a:solidFill>
                <a:latin typeface="Times New Roman" panose="02020603050405020304" pitchFamily="18" charset="0"/>
              </a:rPr>
              <a:t>     char sex ;</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solidFill>
                  <a:schemeClr val="hlink"/>
                </a:solidFill>
                <a:latin typeface="Times New Roman" panose="02020603050405020304" pitchFamily="18" charset="0"/>
              </a:rPr>
              <a:t>     void print( );</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
        <p:nvSpPr>
          <p:cNvPr id="527367" name="Rectangle 7"/>
          <p:cNvSpPr/>
          <p:nvPr/>
        </p:nvSpPr>
        <p:spPr>
          <a:xfrm>
            <a:off x="4572000" y="1341438"/>
            <a:ext cx="4476750" cy="519112"/>
          </a:xfrm>
          <a:prstGeom prst="rect">
            <a:avLst/>
          </a:prstGeom>
          <a:noFill/>
          <a:ln w="9525">
            <a:noFill/>
          </a:ln>
        </p:spPr>
        <p:txBody>
          <a:bodyPr>
            <a:spAutoFit/>
          </a:bodyPr>
          <a:p>
            <a:r>
              <a:rPr lang="zh-CN" altLang="en-US" sz="2800" b="1" dirty="0">
                <a:latin typeface="Times New Roman" panose="02020603050405020304" pitchFamily="18" charset="0"/>
                <a:ea typeface="楷体_GB2312" pitchFamily="49" charset="-122"/>
              </a:rPr>
              <a:t>现声明</a:t>
            </a:r>
            <a:r>
              <a:rPr lang="en-US" altLang="zh-CN" sz="2800" b="1" dirty="0">
                <a:latin typeface="Times New Roman" panose="02020603050405020304" pitchFamily="18" charset="0"/>
                <a:ea typeface="楷体_GB2312" pitchFamily="49" charset="-122"/>
              </a:rPr>
              <a:t>Employee</a:t>
            </a:r>
            <a:r>
              <a:rPr lang="zh-CN" altLang="en-US" sz="2800" b="1" dirty="0">
                <a:latin typeface="Times New Roman" panose="02020603050405020304" pitchFamily="18" charset="0"/>
                <a:ea typeface="楷体_GB2312" pitchFamily="49" charset="-122"/>
              </a:rPr>
              <a:t>类如下：</a:t>
            </a:r>
            <a:endParaRPr lang="zh-CN" altLang="en-US" sz="2800" b="1" dirty="0">
              <a:latin typeface="Times New Roman" panose="02020603050405020304" pitchFamily="18" charset="0"/>
              <a:ea typeface="楷体_GB2312" pitchFamily="49" charset="-122"/>
            </a:endParaRPr>
          </a:p>
        </p:txBody>
      </p:sp>
      <p:sp>
        <p:nvSpPr>
          <p:cNvPr id="527368" name="Rectangle 8"/>
          <p:cNvSpPr/>
          <p:nvPr/>
        </p:nvSpPr>
        <p:spPr>
          <a:xfrm>
            <a:off x="4724400" y="1916113"/>
            <a:ext cx="4114800" cy="3124200"/>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Employee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protected:</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r>
              <a:rPr lang="en-US" altLang="zh-CN" sz="2800" b="1" dirty="0">
                <a:solidFill>
                  <a:schemeClr val="hlink"/>
                </a:solidFill>
                <a:latin typeface="Times New Roman" panose="02020603050405020304" pitchFamily="18" charset="0"/>
              </a:rPr>
              <a:t>char name[10];</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solidFill>
                  <a:schemeClr val="hlink"/>
                </a:solidFill>
                <a:latin typeface="Times New Roman" panose="02020603050405020304" pitchFamily="18" charset="0"/>
              </a:rPr>
              <a:t>     int   age ;</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solidFill>
                  <a:schemeClr val="hlink"/>
                </a:solidFill>
                <a:latin typeface="Times New Roman" panose="02020603050405020304" pitchFamily="18" charset="0"/>
              </a:rPr>
              <a:t>     char sex ;</a:t>
            </a:r>
            <a:endParaRPr lang="en-US" altLang="zh-CN" sz="2800" b="1" dirty="0">
              <a:solidFill>
                <a:schemeClr val="hlink"/>
              </a:solidFill>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char  department[20];</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float salary;</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void print()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
        <p:nvSpPr>
          <p:cNvPr id="527369" name="Rectangle 9"/>
          <p:cNvSpPr/>
          <p:nvPr/>
        </p:nvSpPr>
        <p:spPr>
          <a:xfrm>
            <a:off x="655638" y="4797425"/>
            <a:ext cx="8137525" cy="1082675"/>
          </a:xfrm>
          <a:prstGeom prst="rect">
            <a:avLst/>
          </a:prstGeom>
          <a:solidFill>
            <a:srgbClr val="993300"/>
          </a:solidFill>
          <a:ln w="9525">
            <a:noFill/>
          </a:ln>
        </p:spPr>
        <p:txBody>
          <a:bodyPr>
            <a:spAutoFit/>
          </a:bodyPr>
          <a:p>
            <a:pPr>
              <a:lnSpc>
                <a:spcPct val="130000"/>
              </a:lnSpc>
              <a:buClr>
                <a:srgbClr val="000099"/>
              </a:buClr>
              <a:buFont typeface="Wingdings" panose="05000000000000000000" pitchFamily="2" charset="2"/>
              <a:buChar char="Ø"/>
            </a:pPr>
            <a:r>
              <a:rPr lang="zh-CN" altLang="en-US" sz="2500" b="1" dirty="0">
                <a:solidFill>
                  <a:schemeClr val="bg1"/>
                </a:solidFill>
                <a:latin typeface="宋体" panose="02010600030101010101" pitchFamily="2" charset="-122"/>
              </a:rPr>
              <a:t>引入继承，只需要将</a:t>
            </a:r>
            <a:r>
              <a:rPr lang="en-US" altLang="zh-CN" sz="2500" b="1" dirty="0">
                <a:solidFill>
                  <a:schemeClr val="bg1"/>
                </a:solidFill>
                <a:latin typeface="宋体" panose="02010600030101010101" pitchFamily="2" charset="-122"/>
              </a:rPr>
              <a:t>Employee</a:t>
            </a:r>
            <a:r>
              <a:rPr lang="zh-CN" altLang="en-US" sz="2500" b="1" dirty="0">
                <a:solidFill>
                  <a:schemeClr val="bg1"/>
                </a:solidFill>
                <a:latin typeface="宋体" panose="02010600030101010101" pitchFamily="2" charset="-122"/>
              </a:rPr>
              <a:t>类说明成</a:t>
            </a:r>
            <a:r>
              <a:rPr lang="en-US" altLang="zh-CN" sz="2500" b="1" dirty="0">
                <a:solidFill>
                  <a:schemeClr val="bg1"/>
                </a:solidFill>
                <a:latin typeface="宋体" panose="02010600030101010101" pitchFamily="2" charset="-122"/>
              </a:rPr>
              <a:t>Person</a:t>
            </a:r>
            <a:r>
              <a:rPr lang="zh-CN" altLang="en-US" sz="2500" b="1" dirty="0">
                <a:solidFill>
                  <a:schemeClr val="bg1"/>
                </a:solidFill>
                <a:latin typeface="宋体" panose="02010600030101010101" pitchFamily="2" charset="-122"/>
              </a:rPr>
              <a:t>类的派生类，就可以提高代码的可重用性。</a:t>
            </a:r>
            <a:endParaRPr lang="zh-CN" altLang="en-US" sz="2500" b="1" dirty="0">
              <a:solidFill>
                <a:schemeClr val="bg1"/>
              </a:solidFill>
              <a:latin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7367"/>
                                        </p:tgtEl>
                                        <p:attrNameLst>
                                          <p:attrName>style.visibility</p:attrName>
                                        </p:attrNameLst>
                                      </p:cBhvr>
                                      <p:to>
                                        <p:strVal val="visible"/>
                                      </p:to>
                                    </p:set>
                                    <p:anim calcmode="lin" valueType="num">
                                      <p:cBhvr additive="base">
                                        <p:cTn id="7" dur="500" fill="hold"/>
                                        <p:tgtEl>
                                          <p:spTgt spid="527367"/>
                                        </p:tgtEl>
                                        <p:attrNameLst>
                                          <p:attrName>ppt_x</p:attrName>
                                        </p:attrNameLst>
                                      </p:cBhvr>
                                      <p:tavLst>
                                        <p:tav tm="0">
                                          <p:val>
                                            <p:strVal val="1+#ppt_w/2"/>
                                          </p:val>
                                        </p:tav>
                                        <p:tav tm="100000">
                                          <p:val>
                                            <p:strVal val="#ppt_x"/>
                                          </p:val>
                                        </p:tav>
                                      </p:tavLst>
                                    </p:anim>
                                    <p:anim calcmode="lin" valueType="num">
                                      <p:cBhvr additive="base">
                                        <p:cTn id="8" dur="500" fill="hold"/>
                                        <p:tgtEl>
                                          <p:spTgt spid="52736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7368"/>
                                        </p:tgtEl>
                                        <p:attrNameLst>
                                          <p:attrName>style.visibility</p:attrName>
                                        </p:attrNameLst>
                                      </p:cBhvr>
                                      <p:to>
                                        <p:strVal val="visible"/>
                                      </p:to>
                                    </p:set>
                                    <p:anim calcmode="lin" valueType="num">
                                      <p:cBhvr additive="base">
                                        <p:cTn id="12" dur="500" fill="hold"/>
                                        <p:tgtEl>
                                          <p:spTgt spid="527368"/>
                                        </p:tgtEl>
                                        <p:attrNameLst>
                                          <p:attrName>ppt_x</p:attrName>
                                        </p:attrNameLst>
                                      </p:cBhvr>
                                      <p:tavLst>
                                        <p:tav tm="0">
                                          <p:val>
                                            <p:strVal val="#ppt_x"/>
                                          </p:val>
                                        </p:tav>
                                        <p:tav tm="100000">
                                          <p:val>
                                            <p:strVal val="#ppt_x"/>
                                          </p:val>
                                        </p:tav>
                                      </p:tavLst>
                                    </p:anim>
                                    <p:anim calcmode="lin" valueType="num">
                                      <p:cBhvr additive="base">
                                        <p:cTn id="13" dur="500" fill="hold"/>
                                        <p:tgtEl>
                                          <p:spTgt spid="5273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527369"/>
                                        </p:tgtEl>
                                        <p:attrNameLst>
                                          <p:attrName>style.visibility</p:attrName>
                                        </p:attrNameLst>
                                      </p:cBhvr>
                                      <p:to>
                                        <p:strVal val="visible"/>
                                      </p:to>
                                    </p:set>
                                    <p:animEffect transition="in" filter="diamond(in)">
                                      <p:cBhvr>
                                        <p:cTn id="18" dur="2000"/>
                                        <p:tgtEl>
                                          <p:spTgt spid="527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7" grpId="0"/>
      <p:bldP spid="527368" grpId="0"/>
      <p:bldP spid="52736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1"/>
          <p:cNvSpPr/>
          <p:nvPr/>
        </p:nvSpPr>
        <p:spPr>
          <a:xfrm>
            <a:off x="250825" y="1125538"/>
            <a:ext cx="7921625" cy="5262562"/>
          </a:xfrm>
          <a:prstGeom prst="rect">
            <a:avLst/>
          </a:prstGeom>
          <a:noFill/>
          <a:ln w="9525">
            <a:noFill/>
          </a:ln>
        </p:spPr>
        <p:txBody>
          <a:bodyPr>
            <a:spAutoFit/>
          </a:bodyPr>
          <a:p>
            <a:r>
              <a:rPr lang="en-US" altLang="zh-CN" sz="2800" b="1" dirty="0">
                <a:latin typeface="Times New Roman" panose="02020603050405020304" pitchFamily="18" charset="0"/>
                <a:cs typeface="Times New Roman" panose="02020603050405020304" pitchFamily="18" charset="0"/>
              </a:rPr>
              <a:t>class Base{</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public:</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Base (int i)</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  x=i;</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cout&lt;&lt;"Constructing base class\n";  }</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~Base()</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   cout&lt;&lt;"Destructing base class\n";   }</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void show()</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  cout&lt;&lt;"x="&lt;&lt;x&lt;&lt;endl;   }</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private:</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int x;</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ea typeface="Times New Roman" panose="02020603050405020304" pitchFamily="18" charset="0"/>
            </a:endParaRP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矩形 1"/>
          <p:cNvSpPr/>
          <p:nvPr/>
        </p:nvSpPr>
        <p:spPr>
          <a:xfrm>
            <a:off x="323850" y="1628775"/>
            <a:ext cx="8424863" cy="4400550"/>
          </a:xfrm>
          <a:prstGeom prst="rect">
            <a:avLst/>
          </a:prstGeom>
          <a:noFill/>
          <a:ln w="9525">
            <a:noFill/>
          </a:ln>
        </p:spPr>
        <p:txBody>
          <a:bodyPr>
            <a:spAutoFit/>
          </a:bodyPr>
          <a:p>
            <a:r>
              <a:rPr lang="en-US" altLang="zh-CN" sz="2800" b="1" dirty="0">
                <a:latin typeface="Times New Roman" panose="02020603050405020304" pitchFamily="18" charset="0"/>
                <a:cs typeface="Times New Roman" panose="02020603050405020304" pitchFamily="18" charset="0"/>
              </a:rPr>
              <a:t>class Derived: public Base</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public:</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Derived(int i): Base(i),  d(i)</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   cout&lt;&lt;"constructing derived class\n";   }</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~Derived()</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    cout&lt;&lt;"destructing derived class\n";    }</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private:</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FF0000"/>
                </a:solidFill>
                <a:latin typeface="Times New Roman" panose="02020603050405020304" pitchFamily="18" charset="0"/>
                <a:cs typeface="Times New Roman" panose="02020603050405020304" pitchFamily="18" charset="0"/>
              </a:rPr>
              <a:t>Base  d;</a:t>
            </a:r>
            <a:endParaRPr lang="en-US" altLang="zh-CN" sz="2800" b="1" dirty="0">
              <a:solidFill>
                <a:srgbClr val="FF0000"/>
              </a:solidFill>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t>
            </a:r>
            <a:endParaRPr lang="zh-CN" altLang="en-US" sz="2800" b="1" dirty="0">
              <a:latin typeface="Times New Roman" panose="02020603050405020304" pitchFamily="18" charset="0"/>
              <a:ea typeface="Times New Roman" panose="02020603050405020304" pitchFamily="18" charset="0"/>
            </a:endParaRPr>
          </a:p>
        </p:txBody>
      </p:sp>
    </p:spTree>
  </p:cSld>
  <p:clrMapOvr>
    <a:masterClrMapping/>
  </p:clrMapOvr>
  <p:transition>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矩形 1"/>
          <p:cNvSpPr/>
          <p:nvPr/>
        </p:nvSpPr>
        <p:spPr>
          <a:xfrm>
            <a:off x="323850" y="1412875"/>
            <a:ext cx="4572000" cy="2246313"/>
          </a:xfrm>
          <a:prstGeom prst="rect">
            <a:avLst/>
          </a:prstGeom>
          <a:noFill/>
          <a:ln w="9525">
            <a:noFill/>
          </a:ln>
        </p:spPr>
        <p:txBody>
          <a:bodyPr>
            <a:spAutoFit/>
          </a:bodyPr>
          <a:p>
            <a:r>
              <a:rPr lang="en-US" altLang="zh-CN" sz="2800" b="1" dirty="0">
                <a:latin typeface="Times New Roman" panose="02020603050405020304" pitchFamily="18" charset="0"/>
                <a:cs typeface="Times New Roman" panose="02020603050405020304" pitchFamily="18" charset="0"/>
              </a:rPr>
              <a:t>int main()</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Derived  obj(5);</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obj.show();</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     return 0;</a:t>
            </a:r>
            <a:endParaRPr lang="en-US" altLang="zh-CN" sz="2800" b="1" dirty="0">
              <a:latin typeface="Times New Roman" panose="02020603050405020304" pitchFamily="18" charset="0"/>
              <a:cs typeface="Times New Roman" panose="02020603050405020304" pitchFamily="18" charset="0"/>
            </a:endParaRPr>
          </a:p>
          <a:p>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3419475" y="2852738"/>
            <a:ext cx="4899025" cy="3384550"/>
          </a:xfrm>
          <a:prstGeom prst="rect">
            <a:avLst/>
          </a:prstGeom>
          <a:noFill/>
          <a:ln w="9525">
            <a:noFill/>
          </a:ln>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3"/>
          <p:cNvSpPr/>
          <p:nvPr/>
        </p:nvSpPr>
        <p:spPr>
          <a:xfrm>
            <a:off x="311150" y="1412875"/>
            <a:ext cx="8653463" cy="4465638"/>
          </a:xfrm>
          <a:prstGeom prst="rect">
            <a:avLst/>
          </a:prstGeom>
          <a:noFill/>
          <a:ln w="9525">
            <a:noFill/>
          </a:ln>
        </p:spPr>
        <p:txBody>
          <a:bodyPr>
            <a:spAutoFit/>
          </a:bodyPr>
          <a:p>
            <a:pPr indent="266700" algn="just" eaLnBrk="0" hangingPunct="0">
              <a:lnSpc>
                <a:spcPct val="145000"/>
              </a:lnSpc>
            </a:pPr>
            <a:r>
              <a:rPr lang="zh-CN" altLang="en-US" sz="2800" b="1" dirty="0">
                <a:solidFill>
                  <a:srgbClr val="FF0066"/>
                </a:solidFill>
                <a:latin typeface="Times New Roman" panose="02020603050405020304" pitchFamily="18" charset="0"/>
              </a:rPr>
              <a:t>总结：</a:t>
            </a:r>
            <a:endParaRPr lang="zh-CN" altLang="en-US" sz="2800" b="1" dirty="0">
              <a:solidFill>
                <a:srgbClr val="FF0066"/>
              </a:solidFill>
              <a:latin typeface="Times New Roman" panose="02020603050405020304" pitchFamily="18" charset="0"/>
            </a:endParaRPr>
          </a:p>
          <a:p>
            <a:pPr indent="266700" algn="just" eaLnBrk="0" hangingPunct="0">
              <a:lnSpc>
                <a:spcPct val="145000"/>
              </a:lnSpc>
            </a:pPr>
            <a:r>
              <a:rPr lang="zh-CN" altLang="en-US" sz="2800" b="1" dirty="0">
                <a:solidFill>
                  <a:srgbClr val="FF0066"/>
                </a:solidFill>
                <a:latin typeface="Times New Roman" panose="02020603050405020304" pitchFamily="18" charset="0"/>
              </a:rPr>
              <a:t>★ </a:t>
            </a:r>
            <a:r>
              <a:rPr lang="zh-CN" altLang="en-US" sz="2800" b="1" dirty="0">
                <a:latin typeface="Times New Roman" panose="02020603050405020304" pitchFamily="18" charset="0"/>
              </a:rPr>
              <a:t>当基类构造函数不带参数时，派生类不一定需要定义构造函数，但有基类构造函数只要有一个参数，它所有的派生类都必须定义构造函数；</a:t>
            </a:r>
            <a:endParaRPr lang="en-US" altLang="zh-CN" sz="2800" b="1" dirty="0">
              <a:latin typeface="Times New Roman" panose="02020603050405020304" pitchFamily="18" charset="0"/>
            </a:endParaRPr>
          </a:p>
          <a:p>
            <a:pPr indent="266700" algn="just" eaLnBrk="0" hangingPunct="0">
              <a:lnSpc>
                <a:spcPct val="145000"/>
              </a:lnSpc>
            </a:pPr>
            <a:endParaRPr lang="zh-CN" altLang="en-US" sz="2800" b="1" dirty="0">
              <a:latin typeface="Times New Roman" panose="02020603050405020304" pitchFamily="18" charset="0"/>
            </a:endParaRPr>
          </a:p>
          <a:p>
            <a:pPr indent="266700" algn="just" eaLnBrk="0" hangingPunct="0">
              <a:lnSpc>
                <a:spcPct val="145000"/>
              </a:lnSpc>
            </a:pPr>
            <a:r>
              <a:rPr lang="zh-CN" altLang="en-US" sz="2800" b="1" dirty="0">
                <a:solidFill>
                  <a:srgbClr val="FF0066"/>
                </a:solidFill>
                <a:latin typeface="Times New Roman" panose="02020603050405020304" pitchFamily="18" charset="0"/>
              </a:rPr>
              <a:t>★</a:t>
            </a:r>
            <a:r>
              <a:rPr lang="zh-CN" altLang="en-US" sz="2800" b="1" dirty="0">
                <a:latin typeface="Times New Roman" panose="02020603050405020304" pitchFamily="18" charset="0"/>
              </a:rPr>
              <a:t>如派生类的基类也是一个派生类，每个派生类只需负责其直接基类的构造，依次往上；</a:t>
            </a:r>
            <a:endParaRPr lang="zh-CN" altLang="en-US" sz="2800" b="1" dirty="0">
              <a:latin typeface="Times New Roman" panose="02020603050405020304" pitchFamily="18" charset="0"/>
            </a:endParaRPr>
          </a:p>
        </p:txBody>
      </p:sp>
    </p:spTree>
  </p:cSld>
  <p:clrMapOvr>
    <a:masterClrMapping/>
  </p:clrMapOvr>
  <p:transition>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ln/>
        </p:spPr>
        <p:txBody>
          <a:bodyPr vert="horz" wrap="square" lIns="91440" tIns="45720" rIns="91440" bIns="45720" anchor="b" anchorCtr="0"/>
          <a:p>
            <a:pPr eaLnBrk="1" hangingPunct="1"/>
            <a:r>
              <a:rPr lang="zh-CN" altLang="en-US" dirty="0">
                <a:solidFill>
                  <a:srgbClr val="CC0000"/>
                </a:solidFill>
              </a:rPr>
              <a:t>课堂作业：</a:t>
            </a:r>
            <a:endParaRPr lang="zh-CN" altLang="en-US" dirty="0">
              <a:solidFill>
                <a:srgbClr val="CC0000"/>
              </a:solidFill>
            </a:endParaRPr>
          </a:p>
        </p:txBody>
      </p:sp>
      <p:sp>
        <p:nvSpPr>
          <p:cNvPr id="35843" name="Rectangle 3"/>
          <p:cNvSpPr>
            <a:spLocks noGrp="1"/>
          </p:cNvSpPr>
          <p:nvPr>
            <p:ph idx="1"/>
          </p:nvPr>
        </p:nvSpPr>
        <p:spPr>
          <a:xfrm>
            <a:off x="323850" y="1447800"/>
            <a:ext cx="8569325" cy="2989263"/>
          </a:xfrm>
          <a:ln/>
        </p:spPr>
        <p:txBody>
          <a:bodyPr vert="horz" wrap="square" lIns="91440" tIns="45720" rIns="91440" bIns="45720" anchor="t" anchorCtr="0"/>
          <a:p>
            <a:pPr eaLnBrk="1" hangingPunct="1">
              <a:lnSpc>
                <a:spcPct val="180000"/>
              </a:lnSpc>
            </a:pPr>
            <a:r>
              <a:rPr lang="zh-CN" altLang="en-US" dirty="0">
                <a:latin typeface="Times New Roman" panose="02020603050405020304" pitchFamily="18" charset="0"/>
              </a:rPr>
              <a:t>修改上例的基类</a:t>
            </a:r>
            <a:r>
              <a:rPr lang="en-US" altLang="zh-CN" dirty="0">
                <a:latin typeface="Times New Roman" panose="02020603050405020304" pitchFamily="18" charset="0"/>
              </a:rPr>
              <a:t>Person</a:t>
            </a:r>
            <a:r>
              <a:rPr lang="zh-CN" altLang="en-US" dirty="0">
                <a:latin typeface="Times New Roman" panose="02020603050405020304" pitchFamily="18" charset="0"/>
              </a:rPr>
              <a:t>和派生类</a:t>
            </a:r>
            <a:r>
              <a:rPr lang="en-US" altLang="zh-CN" dirty="0">
                <a:latin typeface="Times New Roman" panose="02020603050405020304" pitchFamily="18" charset="0"/>
              </a:rPr>
              <a:t>Student</a:t>
            </a:r>
            <a:r>
              <a:rPr lang="zh-CN" altLang="en-US" dirty="0">
                <a:latin typeface="Times New Roman" panose="02020603050405020304" pitchFamily="18" charset="0"/>
              </a:rPr>
              <a:t>、</a:t>
            </a:r>
            <a:r>
              <a:rPr lang="en-US" altLang="zh-CN" dirty="0">
                <a:latin typeface="Times New Roman" panose="02020603050405020304" pitchFamily="18" charset="0"/>
              </a:rPr>
              <a:t>Teacher</a:t>
            </a:r>
            <a:r>
              <a:rPr lang="zh-CN" altLang="en-US" dirty="0">
                <a:latin typeface="Times New Roman" panose="02020603050405020304" pitchFamily="18" charset="0"/>
              </a:rPr>
              <a:t>，分别为它们创建构造函数和析构函数，要求使用构造函数，能直接对类中数据成员进行初始化。</a:t>
            </a:r>
            <a:endParaRPr lang="zh-CN" altLang="en-US" dirty="0">
              <a:latin typeface="Times New Roman" panose="02020603050405020304" pitchFamily="18" charset="0"/>
            </a:endParaRPr>
          </a:p>
        </p:txBody>
      </p:sp>
    </p:spTree>
  </p:cSld>
  <p:clrMapOvr>
    <a:masterClrMapping/>
  </p:clrMapOvr>
  <p:transition>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p:nvPr/>
        </p:nvSpPr>
        <p:spPr>
          <a:xfrm>
            <a:off x="323850" y="188913"/>
            <a:ext cx="8748713" cy="5562600"/>
          </a:xfrm>
          <a:prstGeom prst="rect">
            <a:avLst/>
          </a:prstGeom>
          <a:noFill/>
          <a:ln w="9525">
            <a:noFill/>
          </a:ln>
        </p:spPr>
        <p:txBody>
          <a:bodyPr/>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Person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protected:</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string  name;    string  id</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 int age;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void set (string name, string id, int age)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{this-&gt;name=name;   this-&gt;id=id;  this-&gt;age=age;}</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void show ( )   {cout&lt;&lt;name&lt;&lt;id&lt;&lt;age&lt;&lt;endl;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Student: </a:t>
            </a:r>
            <a:r>
              <a:rPr lang="en-US" altLang="zh-CN" sz="2800" b="1" dirty="0">
                <a:solidFill>
                  <a:srgbClr val="000099"/>
                </a:solidFill>
                <a:latin typeface="Times New Roman" panose="02020603050405020304" pitchFamily="18" charset="0"/>
              </a:rPr>
              <a:t>public </a:t>
            </a:r>
            <a:r>
              <a:rPr lang="en-US" altLang="zh-CN" sz="2800" b="1" dirty="0">
                <a:latin typeface="Times New Roman" panose="02020603050405020304" pitchFamily="18" charset="0"/>
              </a:rPr>
              <a:t>Person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public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void set1(string n, string m, int a, string b, string c)</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   set (n,m,a);</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no=b;  z=c;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void show1 ( ) {  show();</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cout &lt;&lt;age&lt;&lt;no&lt;&lt;z&lt;&lt;endl;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Private:</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string  no;  string  z; } ;</a:t>
            </a:r>
            <a:endParaRPr lang="en-US" altLang="zh-CN" sz="28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endParaRPr lang="en-US" altLang="zh-CN" sz="2800" b="1" dirty="0">
              <a:latin typeface="Times New Roman" panose="02020603050405020304" pitchFamily="18" charset="0"/>
            </a:endParaRPr>
          </a:p>
        </p:txBody>
      </p:sp>
    </p:spTree>
  </p:cSld>
  <p:clrMapOvr>
    <a:masterClrMapping/>
  </p:clrMapOvr>
  <p:transition>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nvSpPr>
        <p:spPr>
          <a:xfrm>
            <a:off x="179388" y="1341438"/>
            <a:ext cx="8748712" cy="5183187"/>
          </a:xfrm>
          <a:prstGeom prst="rect">
            <a:avLst/>
          </a:prstGeom>
          <a:noFill/>
          <a:ln w="9525">
            <a:noFill/>
          </a:ln>
        </p:spPr>
        <p:txBody>
          <a:bodyPr/>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Person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protected:</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string  name;    string  id;   int age;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Person(string name</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string id</a:t>
            </a:r>
            <a:r>
              <a:rPr lang="en-US" altLang="zh-CN"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 int age) </a:t>
            </a:r>
            <a:endParaRPr lang="en-US" altLang="zh-CN" sz="2800" b="1" dirty="0">
              <a:solidFill>
                <a:srgbClr val="FF0000"/>
              </a:solidFill>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800" b="1" dirty="0">
                <a:solidFill>
                  <a:srgbClr val="FF0000"/>
                </a:solidFill>
                <a:latin typeface="Times New Roman" panose="02020603050405020304" pitchFamily="18" charset="0"/>
              </a:rPr>
              <a:t>           {this-&gt;name=name;   this-&gt;id=id; this-&gt;age=age;}</a:t>
            </a:r>
            <a:endParaRPr lang="en-US" altLang="zh-CN" sz="2800" b="1" dirty="0">
              <a:solidFill>
                <a:srgbClr val="FF0000"/>
              </a:solidFill>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Student: </a:t>
            </a:r>
            <a:r>
              <a:rPr lang="en-US" altLang="zh-CN" sz="2400" b="1" dirty="0">
                <a:solidFill>
                  <a:srgbClr val="000099"/>
                </a:solidFill>
                <a:latin typeface="Times New Roman" panose="02020603050405020304" pitchFamily="18" charset="0"/>
              </a:rPr>
              <a:t>public </a:t>
            </a:r>
            <a:r>
              <a:rPr lang="en-US" altLang="zh-CN" sz="2400" b="1" dirty="0">
                <a:latin typeface="Times New Roman" panose="02020603050405020304" pitchFamily="18" charset="0"/>
              </a:rPr>
              <a:t>Person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rPr>
              <a:t>Student(string n, string m,int a,string b,string c):Person(n,m,a)</a:t>
            </a:r>
            <a:endParaRPr lang="en-US" altLang="zh-CN" sz="2400" b="1" dirty="0">
              <a:solidFill>
                <a:srgbClr val="FF0000"/>
              </a:solidFill>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solidFill>
                  <a:srgbClr val="FF0000"/>
                </a:solidFill>
                <a:latin typeface="Times New Roman" panose="02020603050405020304" pitchFamily="18" charset="0"/>
              </a:rPr>
              <a:t>       {   no=b;  z=c;  }</a:t>
            </a:r>
            <a:endParaRPr lang="en-US" altLang="zh-CN" sz="2400" b="1" dirty="0">
              <a:solidFill>
                <a:srgbClr val="FF0000"/>
              </a:solidFill>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private:</a:t>
            </a:r>
            <a:endParaRPr lang="en-US" altLang="zh-CN" sz="24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string  no;  string  z; } ;</a:t>
            </a:r>
            <a:endParaRPr lang="en-US" altLang="zh-CN" sz="2400" b="1" dirty="0">
              <a:latin typeface="Times New Roman" panose="02020603050405020304" pitchFamily="18" charset="0"/>
            </a:endParaRP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206375" y="404813"/>
            <a:ext cx="8686800" cy="533400"/>
          </a:xfrm>
          <a:prstGeom prst="rect">
            <a:avLst/>
          </a:prstGeom>
          <a:noFill/>
          <a:ln w="9525">
            <a:noFill/>
          </a:ln>
        </p:spPr>
        <p:txBody>
          <a:bodyPr anchor="b" anchorCtr="0"/>
          <a:p>
            <a:r>
              <a:rPr lang="en-US" altLang="zh-CN" sz="2800" b="1" dirty="0">
                <a:solidFill>
                  <a:srgbClr val="000066"/>
                </a:solidFill>
                <a:latin typeface="Verdana" panose="020B0604030504040204" pitchFamily="34" charset="0"/>
              </a:rPr>
              <a:t>4.3  </a:t>
            </a:r>
            <a:r>
              <a:rPr lang="zh-CN" altLang="en-US" sz="2800" b="1" dirty="0">
                <a:solidFill>
                  <a:srgbClr val="000066"/>
                </a:solidFill>
                <a:latin typeface="Verdana" panose="020B0604030504040204" pitchFamily="34" charset="0"/>
              </a:rPr>
              <a:t>调整基类成员在派生类中的访问属性的其他方法</a:t>
            </a:r>
            <a:endParaRPr lang="zh-CN" altLang="en-US" sz="2800" b="1" dirty="0">
              <a:solidFill>
                <a:srgbClr val="000066"/>
              </a:solidFill>
              <a:latin typeface="Verdana" panose="020B0604030504040204" pitchFamily="34" charset="0"/>
            </a:endParaRPr>
          </a:p>
        </p:txBody>
      </p:sp>
      <p:sp>
        <p:nvSpPr>
          <p:cNvPr id="38915" name="Rectangle 3"/>
          <p:cNvSpPr/>
          <p:nvPr/>
        </p:nvSpPr>
        <p:spPr>
          <a:xfrm>
            <a:off x="250825" y="1268413"/>
            <a:ext cx="3200400" cy="519112"/>
          </a:xfrm>
          <a:prstGeom prst="rect">
            <a:avLst/>
          </a:prstGeom>
          <a:noFill/>
          <a:ln w="9525">
            <a:noFill/>
          </a:ln>
        </p:spPr>
        <p:txBody>
          <a:bodyPr anchor="b" anchorCtr="0"/>
          <a:p>
            <a:r>
              <a:rPr lang="en-US" altLang="zh-CN" sz="2800" b="1" dirty="0">
                <a:solidFill>
                  <a:srgbClr val="CC0000"/>
                </a:solidFill>
                <a:latin typeface="Verdana" panose="020B0604030504040204" pitchFamily="34" charset="0"/>
              </a:rPr>
              <a:t>4.3.1 </a:t>
            </a:r>
            <a:r>
              <a:rPr lang="zh-CN" altLang="en-US" sz="2800" b="1" dirty="0">
                <a:solidFill>
                  <a:srgbClr val="CC0000"/>
                </a:solidFill>
                <a:latin typeface="Verdana" panose="020B0604030504040204" pitchFamily="34" charset="0"/>
              </a:rPr>
              <a:t>同名成员</a:t>
            </a:r>
            <a:endParaRPr lang="zh-CN" altLang="en-US" sz="2800" b="1" dirty="0">
              <a:solidFill>
                <a:srgbClr val="CC0000"/>
              </a:solidFill>
              <a:latin typeface="Verdana" panose="020B0604030504040204" pitchFamily="34" charset="0"/>
            </a:endParaRPr>
          </a:p>
        </p:txBody>
      </p:sp>
      <p:sp>
        <p:nvSpPr>
          <p:cNvPr id="38916" name="Rectangle 4"/>
          <p:cNvSpPr/>
          <p:nvPr/>
        </p:nvSpPr>
        <p:spPr>
          <a:xfrm>
            <a:off x="539750" y="1916113"/>
            <a:ext cx="8153400" cy="4148137"/>
          </a:xfrm>
          <a:prstGeom prst="rect">
            <a:avLst/>
          </a:prstGeom>
          <a:noFill/>
          <a:ln w="9525">
            <a:noFill/>
          </a:ln>
        </p:spPr>
        <p:txBody>
          <a:bodyPr>
            <a:spAutoFit/>
          </a:bodyPr>
          <a:p>
            <a:pPr>
              <a:lnSpc>
                <a:spcPct val="170000"/>
              </a:lnSpc>
              <a:spcBef>
                <a:spcPct val="50000"/>
              </a:spcBef>
              <a:buClr>
                <a:schemeClr val="accent2"/>
              </a:buClr>
              <a:buFont typeface="Wingdings" panose="05000000000000000000" pitchFamily="2" charset="2"/>
              <a:buChar char="Ø"/>
            </a:pPr>
            <a:r>
              <a:rPr lang="en-US" altLang="zh-CN" sz="2800" b="1" dirty="0">
                <a:solidFill>
                  <a:srgbClr val="000000"/>
                </a:solidFill>
                <a:latin typeface="Times New Roman" panose="02020603050405020304" pitchFamily="18" charset="0"/>
              </a:rPr>
              <a:t>C++</a:t>
            </a:r>
            <a:r>
              <a:rPr lang="zh-CN" altLang="en-US" sz="2800" b="1" dirty="0">
                <a:solidFill>
                  <a:srgbClr val="000000"/>
                </a:solidFill>
                <a:latin typeface="Times New Roman" panose="02020603050405020304" pitchFamily="18" charset="0"/>
              </a:rPr>
              <a:t>允许派生类重新说明与基类成员同名的成员，该成员将覆盖基类成员同名的成员。</a:t>
            </a:r>
            <a:endParaRPr lang="zh-CN" altLang="en-US" sz="2800" b="1" dirty="0">
              <a:solidFill>
                <a:srgbClr val="000000"/>
              </a:solidFill>
              <a:latin typeface="Times New Roman" panose="02020603050405020304" pitchFamily="18" charset="0"/>
            </a:endParaRPr>
          </a:p>
          <a:p>
            <a:pPr>
              <a:lnSpc>
                <a:spcPct val="170000"/>
              </a:lnSpc>
              <a:spcBef>
                <a:spcPct val="50000"/>
              </a:spcBef>
              <a:buClr>
                <a:schemeClr val="accent2"/>
              </a:buClr>
              <a:buFont typeface="Wingdings" panose="05000000000000000000" pitchFamily="2" charset="2"/>
              <a:buChar char="Ø"/>
            </a:pPr>
            <a:r>
              <a:rPr lang="zh-CN" altLang="en-US" sz="2800" b="1" dirty="0">
                <a:solidFill>
                  <a:srgbClr val="000000"/>
                </a:solidFill>
                <a:latin typeface="Times New Roman" panose="02020603050405020304" pitchFamily="18" charset="0"/>
              </a:rPr>
              <a:t>为了在派生类中使用基类的同名成员，</a:t>
            </a:r>
            <a:r>
              <a:rPr lang="zh-CN" altLang="en-US" sz="2800" b="1" dirty="0">
                <a:latin typeface="Times New Roman" panose="02020603050405020304" pitchFamily="18" charset="0"/>
              </a:rPr>
              <a:t>必须在成员名加上基类名和作用域运算符</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nSpc>
                <a:spcPct val="170000"/>
              </a:lnSpc>
              <a:spcBef>
                <a:spcPct val="50000"/>
              </a:spcBef>
              <a:buClr>
                <a:schemeClr val="accent2"/>
              </a:buClr>
              <a:buFont typeface="Wingdings" panose="05000000000000000000" pitchFamily="2" charset="2"/>
            </a:pP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基类名</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成员名</a:t>
            </a:r>
            <a:endParaRPr lang="zh-CN" altLang="en-US" sz="2800" b="1" dirty="0">
              <a:solidFill>
                <a:schemeClr val="tx2"/>
              </a:solidFill>
              <a:latin typeface="Times New Roman" panose="02020603050405020304" pitchFamily="18" charset="0"/>
            </a:endParaRPr>
          </a:p>
        </p:txBody>
      </p:sp>
    </p:spTree>
  </p:cSld>
  <p:clrMapOvr>
    <a:masterClrMapping/>
  </p:clrMapOvr>
  <p:transition>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8" name="Group 15"/>
          <p:cNvGrpSpPr/>
          <p:nvPr/>
        </p:nvGrpSpPr>
        <p:grpSpPr>
          <a:xfrm>
            <a:off x="323850" y="333375"/>
            <a:ext cx="8820150" cy="6524625"/>
            <a:chOff x="204" y="210"/>
            <a:chExt cx="5556" cy="4110"/>
          </a:xfrm>
        </p:grpSpPr>
        <p:sp>
          <p:nvSpPr>
            <p:cNvPr id="39946" name="Rectangle 2"/>
            <p:cNvSpPr/>
            <p:nvPr/>
          </p:nvSpPr>
          <p:spPr>
            <a:xfrm>
              <a:off x="204" y="210"/>
              <a:ext cx="2016" cy="327"/>
            </a:xfrm>
            <a:prstGeom prst="rect">
              <a:avLst/>
            </a:prstGeom>
            <a:noFill/>
            <a:ln w="9525">
              <a:noFill/>
            </a:ln>
          </p:spPr>
          <p:txBody>
            <a:bodyPr anchor="b" anchorCtr="0"/>
            <a:p>
              <a:r>
                <a:rPr lang="zh-CN" altLang="en-US" sz="2600" b="1" dirty="0">
                  <a:solidFill>
                    <a:srgbClr val="000066"/>
                  </a:solidFill>
                  <a:latin typeface="Verdana" panose="020B0604030504040204" pitchFamily="34" charset="0"/>
                </a:rPr>
                <a:t>例如：</a:t>
              </a:r>
              <a:endParaRPr lang="zh-CN" altLang="en-US" sz="2600" b="1" dirty="0">
                <a:solidFill>
                  <a:srgbClr val="000066"/>
                </a:solidFill>
                <a:latin typeface="Verdana" panose="020B0604030504040204" pitchFamily="34" charset="0"/>
              </a:endParaRPr>
            </a:p>
          </p:txBody>
        </p:sp>
        <p:sp>
          <p:nvSpPr>
            <p:cNvPr id="39947" name="Rectangle 3"/>
            <p:cNvSpPr/>
            <p:nvPr/>
          </p:nvSpPr>
          <p:spPr>
            <a:xfrm>
              <a:off x="204" y="663"/>
              <a:ext cx="5556" cy="3657"/>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X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f(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Y:public  X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f(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g(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void Y::g( )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f( );  //</a:t>
              </a:r>
              <a:r>
                <a:rPr lang="zh-CN" altLang="en-US" sz="2400" b="1" dirty="0">
                  <a:latin typeface="Times New Roman" panose="02020603050405020304" pitchFamily="18" charset="0"/>
                </a:rPr>
                <a:t>表示访问派生类中的</a:t>
              </a:r>
              <a:r>
                <a:rPr lang="en-US" altLang="zh-CN" sz="2400" b="1" dirty="0">
                  <a:latin typeface="Times New Roman" panose="02020603050405020304" pitchFamily="18" charset="0"/>
                </a:rPr>
                <a:t>f(),</a:t>
              </a:r>
              <a:r>
                <a:rPr lang="zh-CN" altLang="en-US" sz="2400" b="1" dirty="0">
                  <a:latin typeface="Times New Roman" panose="02020603050405020304" pitchFamily="18" charset="0"/>
                </a:rPr>
                <a:t>即被调用的函数是</a:t>
              </a:r>
              <a:r>
                <a:rPr lang="en-US" altLang="zh-CN" sz="2400" b="1" dirty="0">
                  <a:latin typeface="Times New Roman" panose="02020603050405020304" pitchFamily="18" charset="0"/>
                </a:rPr>
                <a:t>Y::f()</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 </a:t>
              </a:r>
              <a:r>
                <a:rPr lang="zh-CN" altLang="en-US" sz="2400" b="1" dirty="0">
                  <a:latin typeface="Times New Roman" panose="02020603050405020304" pitchFamily="18" charset="0"/>
                </a:rPr>
                <a:t>若要访问基类中的</a:t>
              </a:r>
              <a:r>
                <a:rPr lang="en-US" altLang="zh-CN" sz="2400" b="1" dirty="0">
                  <a:latin typeface="Times New Roman" panose="02020603050405020304" pitchFamily="18" charset="0"/>
                </a:rPr>
                <a:t>f(),</a:t>
              </a:r>
              <a:r>
                <a:rPr lang="zh-CN" altLang="en-US" sz="2400" b="1" dirty="0">
                  <a:latin typeface="Times New Roman" panose="02020603050405020304" pitchFamily="18" charset="0"/>
                </a:rPr>
                <a:t>应改写成</a:t>
              </a:r>
              <a:r>
                <a:rPr lang="en-US" altLang="zh-CN" sz="2400" b="1" dirty="0">
                  <a:latin typeface="Times New Roman" panose="02020603050405020304" pitchFamily="18" charset="0"/>
                </a:rPr>
                <a:t>X::f()</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grpSp>
        <p:nvGrpSpPr>
          <p:cNvPr id="39939" name="Group 10"/>
          <p:cNvGrpSpPr/>
          <p:nvPr/>
        </p:nvGrpSpPr>
        <p:grpSpPr>
          <a:xfrm>
            <a:off x="4340225" y="1416050"/>
            <a:ext cx="4803775" cy="3219450"/>
            <a:chOff x="2971" y="890"/>
            <a:chExt cx="3026" cy="2028"/>
          </a:xfrm>
        </p:grpSpPr>
        <p:sp>
          <p:nvSpPr>
            <p:cNvPr id="39940" name="Rectangle 4"/>
            <p:cNvSpPr/>
            <p:nvPr/>
          </p:nvSpPr>
          <p:spPr>
            <a:xfrm>
              <a:off x="2971" y="890"/>
              <a:ext cx="2361" cy="288"/>
            </a:xfrm>
            <a:prstGeom prst="rect">
              <a:avLst/>
            </a:prstGeom>
            <a:noFill/>
            <a:ln w="9525">
              <a:noFill/>
            </a:ln>
          </p:spPr>
          <p:txBody>
            <a:bodyPr wrap="none">
              <a:spAutoFit/>
            </a:bodyPr>
            <a:p>
              <a:pPr>
                <a:buChar char="•"/>
              </a:pPr>
              <a:r>
                <a:rPr lang="zh-CN" altLang="en-US" sz="2400" b="1" dirty="0">
                  <a:solidFill>
                    <a:schemeClr val="tx2"/>
                  </a:solidFill>
                  <a:latin typeface="Verdana" panose="020B0604030504040204" pitchFamily="34" charset="0"/>
                </a:rPr>
                <a:t>对于派生类的对象访问：</a:t>
              </a:r>
              <a:r>
                <a:rPr lang="zh-CN" altLang="en-US" sz="2400" b="1" dirty="0">
                  <a:solidFill>
                    <a:srgbClr val="000000"/>
                  </a:solidFill>
                  <a:latin typeface="Verdana" panose="020B0604030504040204" pitchFamily="34" charset="0"/>
                </a:rPr>
                <a:t> </a:t>
              </a:r>
              <a:endParaRPr lang="zh-CN" altLang="en-US" sz="2400" b="1" dirty="0">
                <a:solidFill>
                  <a:srgbClr val="000000"/>
                </a:solidFill>
                <a:latin typeface="Verdana" panose="020B0604030504040204" pitchFamily="34" charset="0"/>
              </a:endParaRPr>
            </a:p>
          </p:txBody>
        </p:sp>
        <p:sp>
          <p:nvSpPr>
            <p:cNvPr id="39941" name="Rectangle 5"/>
            <p:cNvSpPr/>
            <p:nvPr/>
          </p:nvSpPr>
          <p:spPr>
            <a:xfrm>
              <a:off x="3052" y="1178"/>
              <a:ext cx="969" cy="593"/>
            </a:xfrm>
            <a:prstGeom prst="rect">
              <a:avLst/>
            </a:prstGeom>
            <a:noFill/>
            <a:ln w="9525">
              <a:noFill/>
            </a:ln>
          </p:spPr>
          <p:txBody>
            <a:bodyPr wrap="none">
              <a:spAutoFit/>
            </a:bodyPr>
            <a:p>
              <a:pPr>
                <a:lnSpc>
                  <a:spcPct val="90000"/>
                </a:lnSpc>
                <a:spcBef>
                  <a:spcPct val="20000"/>
                </a:spcBef>
                <a:buClr>
                  <a:schemeClr val="accent2"/>
                </a:buClr>
                <a:buFont typeface="Wingdings" panose="05000000000000000000" pitchFamily="2" charset="2"/>
              </a:pPr>
              <a:r>
                <a:rPr lang="en-US" altLang="zh-CN" sz="2400" b="1" dirty="0">
                  <a:latin typeface="Verdana" panose="020B0604030504040204" pitchFamily="34" charset="0"/>
                </a:rPr>
                <a:t>Y  obj</a:t>
              </a:r>
              <a:r>
                <a:rPr lang="zh-CN" altLang="en-US" sz="2400" b="1" dirty="0">
                  <a:latin typeface="Verdana" panose="020B0604030504040204" pitchFamily="34" charset="0"/>
                </a:rPr>
                <a:t>；</a:t>
              </a:r>
              <a:endParaRPr lang="zh-CN" altLang="en-US" sz="2400" b="1" dirty="0">
                <a:latin typeface="Verdana" panose="020B0604030504040204" pitchFamily="34" charset="0"/>
              </a:endParaRPr>
            </a:p>
            <a:p>
              <a:pPr>
                <a:lnSpc>
                  <a:spcPct val="120000"/>
                </a:lnSpc>
                <a:spcBef>
                  <a:spcPct val="20000"/>
                </a:spcBef>
                <a:buClr>
                  <a:schemeClr val="accent2"/>
                </a:buClr>
                <a:buFont typeface="Wingdings" panose="05000000000000000000" pitchFamily="2" charset="2"/>
              </a:pPr>
              <a:r>
                <a:rPr lang="en-US" altLang="zh-CN" sz="2400" b="1" dirty="0">
                  <a:latin typeface="Verdana" panose="020B0604030504040204" pitchFamily="34" charset="0"/>
                </a:rPr>
                <a:t>obj.f( );</a:t>
              </a:r>
              <a:endParaRPr lang="en-US" altLang="zh-CN" sz="2400" b="1" dirty="0">
                <a:latin typeface="Verdana" panose="020B0604030504040204" pitchFamily="34" charset="0"/>
              </a:endParaRPr>
            </a:p>
          </p:txBody>
        </p:sp>
        <p:sp>
          <p:nvSpPr>
            <p:cNvPr id="39942" name="Rectangle 6"/>
            <p:cNvSpPr/>
            <p:nvPr/>
          </p:nvSpPr>
          <p:spPr>
            <a:xfrm>
              <a:off x="3981" y="1483"/>
              <a:ext cx="2016" cy="214"/>
            </a:xfrm>
            <a:prstGeom prst="rect">
              <a:avLst/>
            </a:prstGeom>
            <a:noFill/>
            <a:ln w="9525">
              <a:noFill/>
            </a:ln>
          </p:spPr>
          <p:txBody>
            <a:bodyPr>
              <a:spAutoFit/>
            </a:bodyPr>
            <a:p>
              <a:pPr>
                <a:lnSpc>
                  <a:spcPct val="90000"/>
                </a:lnSpc>
                <a:spcBef>
                  <a:spcPct val="20000"/>
                </a:spcBef>
                <a:buClr>
                  <a:schemeClr val="accent2"/>
                </a:buClr>
                <a:buFont typeface="Wingdings" panose="05000000000000000000" pitchFamily="2" charset="2"/>
              </a:pPr>
              <a:r>
                <a:rPr lang="en-US" altLang="zh-CN" b="1" dirty="0">
                  <a:latin typeface="Verdana" panose="020B0604030504040204" pitchFamily="34" charset="0"/>
                </a:rPr>
                <a:t>// </a:t>
              </a:r>
              <a:r>
                <a:rPr lang="zh-CN" altLang="en-US" b="1" dirty="0">
                  <a:latin typeface="Verdana" panose="020B0604030504040204" pitchFamily="34" charset="0"/>
                </a:rPr>
                <a:t>被访问的函数是</a:t>
              </a:r>
              <a:r>
                <a:rPr lang="en-US" altLang="zh-CN" b="1" dirty="0">
                  <a:latin typeface="Verdana" panose="020B0604030504040204" pitchFamily="34" charset="0"/>
                </a:rPr>
                <a:t>Y::f( )</a:t>
              </a:r>
              <a:endParaRPr lang="en-US" altLang="zh-CN" b="1" dirty="0">
                <a:latin typeface="Verdana" panose="020B0604030504040204" pitchFamily="34" charset="0"/>
              </a:endParaRPr>
            </a:p>
          </p:txBody>
        </p:sp>
        <p:sp>
          <p:nvSpPr>
            <p:cNvPr id="39943" name="Rectangle 7"/>
            <p:cNvSpPr/>
            <p:nvPr/>
          </p:nvSpPr>
          <p:spPr>
            <a:xfrm>
              <a:off x="2981" y="1968"/>
              <a:ext cx="2395" cy="288"/>
            </a:xfrm>
            <a:prstGeom prst="rect">
              <a:avLst/>
            </a:prstGeom>
            <a:noFill/>
            <a:ln w="9525">
              <a:noFill/>
            </a:ln>
          </p:spPr>
          <p:txBody>
            <a:bodyPr>
              <a:spAutoFit/>
            </a:bodyPr>
            <a:p>
              <a:pPr>
                <a:buChar char="•"/>
              </a:pPr>
              <a:r>
                <a:rPr lang="zh-CN" altLang="en-US" sz="2400" b="1" dirty="0">
                  <a:solidFill>
                    <a:schemeClr val="tx2"/>
                  </a:solidFill>
                  <a:latin typeface="Verdana" panose="020B0604030504040204" pitchFamily="34" charset="0"/>
                </a:rPr>
                <a:t>要访问基类声明的名字：</a:t>
              </a:r>
              <a:endParaRPr lang="zh-CN" altLang="en-US" sz="2400" b="1" dirty="0">
                <a:solidFill>
                  <a:schemeClr val="tx2"/>
                </a:solidFill>
                <a:latin typeface="Verdana" panose="020B0604030504040204" pitchFamily="34" charset="0"/>
              </a:endParaRPr>
            </a:p>
          </p:txBody>
        </p:sp>
        <p:sp>
          <p:nvSpPr>
            <p:cNvPr id="39944" name="Rectangle 8"/>
            <p:cNvSpPr/>
            <p:nvPr/>
          </p:nvSpPr>
          <p:spPr>
            <a:xfrm>
              <a:off x="3130" y="2391"/>
              <a:ext cx="1406" cy="268"/>
            </a:xfrm>
            <a:prstGeom prst="rect">
              <a:avLst/>
            </a:prstGeom>
            <a:noFill/>
            <a:ln w="9525">
              <a:noFill/>
            </a:ln>
          </p:spPr>
          <p:txBody>
            <a:bodyPr wrap="none">
              <a:spAutoFit/>
            </a:bodyPr>
            <a:p>
              <a:pPr>
                <a:lnSpc>
                  <a:spcPct val="90000"/>
                </a:lnSpc>
                <a:spcBef>
                  <a:spcPct val="20000"/>
                </a:spcBef>
                <a:buClr>
                  <a:schemeClr val="accent2"/>
                </a:buClr>
                <a:buFont typeface="Wingdings" panose="05000000000000000000" pitchFamily="2" charset="2"/>
              </a:pPr>
              <a:r>
                <a:rPr lang="en-US" altLang="zh-CN" sz="2400" b="1" dirty="0">
                  <a:latin typeface="Verdana" panose="020B0604030504040204" pitchFamily="34" charset="0"/>
                </a:rPr>
                <a:t> obj.X::f( ) ;</a:t>
              </a:r>
              <a:endParaRPr lang="en-US" altLang="zh-CN" sz="2400" b="1" dirty="0">
                <a:latin typeface="Verdana" panose="020B0604030504040204" pitchFamily="34" charset="0"/>
              </a:endParaRPr>
            </a:p>
          </p:txBody>
        </p:sp>
        <p:sp>
          <p:nvSpPr>
            <p:cNvPr id="39945" name="Rectangle 9"/>
            <p:cNvSpPr/>
            <p:nvPr/>
          </p:nvSpPr>
          <p:spPr>
            <a:xfrm>
              <a:off x="3744" y="2704"/>
              <a:ext cx="2016" cy="214"/>
            </a:xfrm>
            <a:prstGeom prst="rect">
              <a:avLst/>
            </a:prstGeom>
            <a:noFill/>
            <a:ln w="9525">
              <a:noFill/>
            </a:ln>
          </p:spPr>
          <p:txBody>
            <a:bodyPr>
              <a:spAutoFit/>
            </a:bodyPr>
            <a:p>
              <a:pPr>
                <a:lnSpc>
                  <a:spcPct val="90000"/>
                </a:lnSpc>
                <a:spcBef>
                  <a:spcPct val="20000"/>
                </a:spcBef>
                <a:buClr>
                  <a:schemeClr val="accent2"/>
                </a:buClr>
                <a:buFont typeface="Wingdings" panose="05000000000000000000" pitchFamily="2" charset="2"/>
              </a:pPr>
              <a:r>
                <a:rPr lang="en-US" altLang="zh-CN" b="1" dirty="0">
                  <a:latin typeface="Verdana" panose="020B0604030504040204" pitchFamily="34" charset="0"/>
                </a:rPr>
                <a:t>// </a:t>
              </a:r>
              <a:r>
                <a:rPr lang="zh-CN" altLang="en-US" b="1" dirty="0">
                  <a:latin typeface="Verdana" panose="020B0604030504040204" pitchFamily="34" charset="0"/>
                </a:rPr>
                <a:t>被访问的函数是</a:t>
              </a:r>
              <a:r>
                <a:rPr lang="en-US" altLang="zh-CN" b="1" dirty="0">
                  <a:latin typeface="Verdana" panose="020B0604030504040204" pitchFamily="34" charset="0"/>
                </a:rPr>
                <a:t>X::f( )</a:t>
              </a:r>
              <a:endParaRPr lang="en-US" altLang="zh-CN" b="1" dirty="0">
                <a:latin typeface="Verdana" panose="020B0604030504040204" pitchFamily="34" charset="0"/>
              </a:endParaRPr>
            </a:p>
          </p:txBody>
        </p:sp>
      </p:gr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3"/>
          <p:cNvSpPr/>
          <p:nvPr/>
        </p:nvSpPr>
        <p:spPr>
          <a:xfrm>
            <a:off x="533400" y="1484313"/>
            <a:ext cx="8153400" cy="3508375"/>
          </a:xfrm>
          <a:prstGeom prst="rect">
            <a:avLst/>
          </a:prstGeom>
          <a:noFill/>
          <a:ln w="9525">
            <a:noFill/>
          </a:ln>
        </p:spPr>
        <p:txBody>
          <a:bodyPr>
            <a:spAutoFit/>
          </a:bodyPr>
          <a:p>
            <a:pPr>
              <a:lnSpc>
                <a:spcPct val="20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在面向对象程序设计中，若要对基类继承过来的某些函数功能进行扩充和改造，可以通过这样的覆盖来实现，这种方法也是对基类成员改造的关键手段。</a:t>
            </a:r>
            <a:endParaRPr lang="zh-CN" altLang="en-US" sz="2800" b="1" dirty="0">
              <a:solidFill>
                <a:schemeClr val="accent2"/>
              </a:solidFill>
              <a:latin typeface="Verdana" panose="020B0604030504040204" pitchFamily="34" charset="0"/>
            </a:endParaRPr>
          </a:p>
        </p:txBody>
      </p:sp>
    </p:spTree>
  </p:cSld>
  <p:clrMapOvr>
    <a:masterClrMapping/>
  </p:clrMapOvr>
  <p:transition>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2"/>
          <p:cNvSpPr txBox="1"/>
          <p:nvPr/>
        </p:nvSpPr>
        <p:spPr>
          <a:xfrm>
            <a:off x="609600" y="533400"/>
            <a:ext cx="4800600" cy="641350"/>
          </a:xfrm>
          <a:prstGeom prst="rect">
            <a:avLst/>
          </a:prstGeom>
          <a:noFill/>
          <a:ln w="9525">
            <a:noFill/>
          </a:ln>
        </p:spPr>
        <p:txBody>
          <a:bodyPr anchor="b" anchorCtr="0"/>
          <a:p>
            <a:r>
              <a:rPr lang="en-US" altLang="zh-CN" sz="2800" b="1" dirty="0">
                <a:solidFill>
                  <a:srgbClr val="000066"/>
                </a:solidFill>
                <a:latin typeface="Verdana" panose="020B0604030504040204" pitchFamily="34" charset="0"/>
              </a:rPr>
              <a:t>4.1.2  </a:t>
            </a:r>
            <a:r>
              <a:rPr lang="zh-CN" altLang="en-US" sz="2800" b="1" dirty="0">
                <a:solidFill>
                  <a:srgbClr val="000066"/>
                </a:solidFill>
                <a:latin typeface="Verdana" panose="020B0604030504040204" pitchFamily="34" charset="0"/>
              </a:rPr>
              <a:t>派生类的声明 </a:t>
            </a:r>
            <a:endParaRPr lang="zh-CN" altLang="en-US" sz="2800" b="1" dirty="0">
              <a:solidFill>
                <a:srgbClr val="000066"/>
              </a:solidFill>
              <a:latin typeface="Verdana" panose="020B0604030504040204" pitchFamily="34" charset="0"/>
            </a:endParaRPr>
          </a:p>
        </p:txBody>
      </p:sp>
      <p:sp>
        <p:nvSpPr>
          <p:cNvPr id="5123" name="Rectangle 3"/>
          <p:cNvSpPr/>
          <p:nvPr/>
        </p:nvSpPr>
        <p:spPr>
          <a:xfrm>
            <a:off x="685800" y="1752600"/>
            <a:ext cx="7467600" cy="3359150"/>
          </a:xfrm>
          <a:prstGeom prst="rect">
            <a:avLst/>
          </a:prstGeom>
          <a:noFill/>
          <a:ln w="9525">
            <a:noFill/>
          </a:ln>
        </p:spPr>
        <p:txBody>
          <a:bodyPr>
            <a:spAutoFit/>
          </a:bodyPr>
          <a:p>
            <a:pPr>
              <a:lnSpc>
                <a:spcPct val="130000"/>
              </a:lnSpc>
              <a:spcBef>
                <a:spcPct val="50000"/>
              </a:spcBef>
              <a:buClr>
                <a:srgbClr val="A50021"/>
              </a:buClr>
              <a:buSzPct val="75000"/>
              <a:buFont typeface="Wingdings" panose="05000000000000000000" pitchFamily="2" charset="2"/>
            </a:pPr>
            <a:r>
              <a:rPr lang="zh-CN" altLang="en-US" sz="3200" b="1" dirty="0">
                <a:solidFill>
                  <a:srgbClr val="000000"/>
                </a:solidFill>
                <a:latin typeface="Times New Roman" panose="02020603050405020304" pitchFamily="18" charset="0"/>
              </a:rPr>
              <a:t>声明一个派生类的一般格式为</a:t>
            </a:r>
            <a:r>
              <a:rPr lang="en-US" altLang="zh-CN" sz="3200" b="1" dirty="0">
                <a:solidFill>
                  <a:srgbClr val="000000"/>
                </a:solidFill>
                <a:latin typeface="Times New Roman" panose="02020603050405020304" pitchFamily="18" charset="0"/>
              </a:rPr>
              <a:t>:</a:t>
            </a:r>
            <a:endParaRPr lang="en-US" altLang="zh-CN" sz="3200" b="1" dirty="0">
              <a:solidFill>
                <a:srgbClr val="000000"/>
              </a:solidFill>
              <a:latin typeface="Times New Roman" panose="02020603050405020304" pitchFamily="18" charset="0"/>
            </a:endParaRPr>
          </a:p>
          <a:p>
            <a:pPr>
              <a:lnSpc>
                <a:spcPct val="130000"/>
              </a:lnSpc>
              <a:spcBef>
                <a:spcPct val="50000"/>
              </a:spcBef>
              <a:buClr>
                <a:srgbClr val="A50021"/>
              </a:buClr>
              <a:buSzPct val="75000"/>
              <a:buFont typeface="Wingdings" panose="05000000000000000000" pitchFamily="2" charset="2"/>
            </a:pPr>
            <a:r>
              <a:rPr lang="en-US" altLang="zh-CN" sz="3200" b="1" dirty="0">
                <a:solidFill>
                  <a:srgbClr val="CC0000"/>
                </a:solidFill>
                <a:latin typeface="Times New Roman" panose="02020603050405020304" pitchFamily="18" charset="0"/>
              </a:rPr>
              <a:t>class  </a:t>
            </a:r>
            <a:r>
              <a:rPr lang="zh-CN" altLang="en-US" sz="3200" b="1" dirty="0">
                <a:solidFill>
                  <a:srgbClr val="CC0000"/>
                </a:solidFill>
                <a:latin typeface="Times New Roman" panose="02020603050405020304" pitchFamily="18" charset="0"/>
              </a:rPr>
              <a:t>派生类名</a:t>
            </a:r>
            <a:r>
              <a:rPr lang="en-US" altLang="zh-CN" sz="3200" b="1" dirty="0">
                <a:solidFill>
                  <a:srgbClr val="CC0000"/>
                </a:solidFill>
                <a:latin typeface="Times New Roman" panose="02020603050405020304" pitchFamily="18" charset="0"/>
              </a:rPr>
              <a:t>: </a:t>
            </a:r>
            <a:r>
              <a:rPr lang="zh-CN" altLang="en-US" sz="3200" b="1" dirty="0">
                <a:solidFill>
                  <a:srgbClr val="0033CC"/>
                </a:solidFill>
                <a:latin typeface="Times New Roman" panose="02020603050405020304" pitchFamily="18" charset="0"/>
              </a:rPr>
              <a:t>继承方式</a:t>
            </a:r>
            <a:r>
              <a:rPr lang="zh-CN" altLang="en-US" sz="3200" b="1" dirty="0">
                <a:solidFill>
                  <a:srgbClr val="CC0000"/>
                </a:solidFill>
                <a:latin typeface="Times New Roman" panose="02020603050405020304" pitchFamily="18" charset="0"/>
              </a:rPr>
              <a:t>  基类名 </a:t>
            </a:r>
            <a:r>
              <a:rPr lang="en-US" altLang="zh-CN" sz="3200" b="1" dirty="0">
                <a:solidFill>
                  <a:srgbClr val="CC0000"/>
                </a:solidFill>
                <a:latin typeface="Times New Roman" panose="02020603050405020304" pitchFamily="18" charset="0"/>
              </a:rPr>
              <a:t>{</a:t>
            </a:r>
            <a:endParaRPr lang="en-US" altLang="zh-CN" sz="3200" b="1" dirty="0">
              <a:solidFill>
                <a:srgbClr val="CC0000"/>
              </a:solidFill>
              <a:latin typeface="Times New Roman" panose="02020603050405020304" pitchFamily="18" charset="0"/>
            </a:endParaRPr>
          </a:p>
          <a:p>
            <a:pPr>
              <a:lnSpc>
                <a:spcPct val="130000"/>
              </a:lnSpc>
              <a:spcBef>
                <a:spcPct val="50000"/>
              </a:spcBef>
              <a:buClr>
                <a:srgbClr val="A50021"/>
              </a:buClr>
              <a:buSzPct val="75000"/>
              <a:buFont typeface="Wingdings" panose="05000000000000000000" pitchFamily="2" charset="2"/>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派生类新增的数据成员和成员函数</a:t>
            </a:r>
            <a:endParaRPr lang="zh-CN" altLang="en-US" sz="3200" b="1" dirty="0">
              <a:solidFill>
                <a:schemeClr val="tx2"/>
              </a:solidFill>
              <a:latin typeface="Times New Roman" panose="02020603050405020304" pitchFamily="18" charset="0"/>
            </a:endParaRPr>
          </a:p>
          <a:p>
            <a:pPr>
              <a:lnSpc>
                <a:spcPct val="130000"/>
              </a:lnSpc>
              <a:spcBef>
                <a:spcPct val="50000"/>
              </a:spcBef>
              <a:buClr>
                <a:srgbClr val="A50021"/>
              </a:buClr>
              <a:buSzPct val="75000"/>
              <a:buFont typeface="Wingdings" panose="05000000000000000000" pitchFamily="2" charset="2"/>
            </a:pPr>
            <a:r>
              <a:rPr lang="zh-CN" altLang="en-US" sz="3200" b="1" dirty="0">
                <a:solidFill>
                  <a:srgbClr val="CC0000"/>
                </a:solidFill>
                <a:latin typeface="Times New Roman" panose="02020603050405020304" pitchFamily="18" charset="0"/>
              </a:rPr>
              <a:t>    </a:t>
            </a:r>
            <a:r>
              <a:rPr lang="en-US" altLang="zh-CN" sz="3200" b="1" dirty="0">
                <a:solidFill>
                  <a:srgbClr val="CC0000"/>
                </a:solidFill>
                <a:latin typeface="Times New Roman" panose="02020603050405020304" pitchFamily="18" charset="0"/>
              </a:rPr>
              <a:t>};</a:t>
            </a:r>
            <a:r>
              <a:rPr lang="en-US" altLang="zh-CN" sz="3200" b="1" dirty="0">
                <a:solidFill>
                  <a:srgbClr val="000000"/>
                </a:solidFill>
                <a:latin typeface="Times New Roman" panose="02020603050405020304" pitchFamily="18" charset="0"/>
              </a:rPr>
              <a:t> </a:t>
            </a:r>
            <a:endParaRPr lang="en-US" altLang="zh-CN" sz="3200" b="1" dirty="0">
              <a:solidFill>
                <a:srgbClr val="000000"/>
              </a:solidFill>
              <a:latin typeface="Times New Roman" panose="02020603050405020304" pitchFamily="18" charset="0"/>
            </a:endParaRPr>
          </a:p>
        </p:txBody>
      </p:sp>
    </p:spTree>
  </p:cSld>
  <p:clrMapOvr>
    <a:masterClrMapping/>
  </p:clrMapOvr>
  <p:transition>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685800" y="609600"/>
            <a:ext cx="4038600" cy="519113"/>
          </a:xfrm>
          <a:prstGeom prst="rect">
            <a:avLst/>
          </a:prstGeom>
          <a:noFill/>
          <a:ln w="9525">
            <a:noFill/>
          </a:ln>
        </p:spPr>
        <p:txBody>
          <a:bodyPr anchor="b" anchorCtr="0"/>
          <a:p>
            <a:r>
              <a:rPr lang="en-US" altLang="zh-CN" sz="3200" b="1" dirty="0">
                <a:solidFill>
                  <a:srgbClr val="000066"/>
                </a:solidFill>
                <a:latin typeface="Times New Roman" panose="02020603050405020304" pitchFamily="18" charset="0"/>
              </a:rPr>
              <a:t>4.3.2  </a:t>
            </a:r>
            <a:r>
              <a:rPr lang="zh-CN" altLang="en-US" sz="3200" b="1" dirty="0">
                <a:solidFill>
                  <a:srgbClr val="000066"/>
                </a:solidFill>
                <a:latin typeface="Times New Roman" panose="02020603050405020304" pitchFamily="18" charset="0"/>
              </a:rPr>
              <a:t>访问声明</a:t>
            </a:r>
            <a:endParaRPr lang="zh-CN" altLang="en-US" sz="3200" b="1" dirty="0">
              <a:solidFill>
                <a:srgbClr val="000066"/>
              </a:solidFill>
              <a:latin typeface="Times New Roman" panose="02020603050405020304" pitchFamily="18" charset="0"/>
            </a:endParaRPr>
          </a:p>
        </p:txBody>
      </p:sp>
      <p:sp>
        <p:nvSpPr>
          <p:cNvPr id="41987" name="Rectangle 3"/>
          <p:cNvSpPr/>
          <p:nvPr/>
        </p:nvSpPr>
        <p:spPr>
          <a:xfrm>
            <a:off x="509588" y="1700213"/>
            <a:ext cx="8153400" cy="2851150"/>
          </a:xfrm>
          <a:prstGeom prst="rect">
            <a:avLst/>
          </a:prstGeom>
          <a:noFill/>
          <a:ln w="9525">
            <a:noFill/>
          </a:ln>
        </p:spPr>
        <p:txBody>
          <a:bodyPr>
            <a:spAutoFit/>
          </a:bodyPr>
          <a:p>
            <a:pPr>
              <a:lnSpc>
                <a:spcPct val="16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把基类的保护成员或公有成员直接写至</a:t>
            </a:r>
            <a:r>
              <a:rPr lang="zh-CN" altLang="en-US" sz="2800" b="1" dirty="0">
                <a:solidFill>
                  <a:srgbClr val="0033CC"/>
                </a:solidFill>
                <a:latin typeface="Verdana" panose="020B0604030504040204" pitchFamily="34" charset="0"/>
              </a:rPr>
              <a:t>私有派生</a:t>
            </a:r>
            <a:r>
              <a:rPr lang="zh-CN" altLang="en-US" sz="2800" b="1" dirty="0">
                <a:solidFill>
                  <a:srgbClr val="000000"/>
                </a:solidFill>
                <a:latin typeface="Verdana" panose="020B0604030504040204" pitchFamily="34" charset="0"/>
              </a:rPr>
              <a:t>类定义式中的同名段中，同时给成员名前冠以基类名和作用域标识符</a:t>
            </a:r>
            <a:r>
              <a:rPr lang="zh-CN" altLang="en-US" sz="2800" b="1" dirty="0">
                <a:solidFill>
                  <a:srgbClr val="000000"/>
                </a:solidFill>
                <a:latin typeface="Arial" panose="020B0604020202020204" pitchFamily="34" charset="0"/>
              </a:rPr>
              <a:t>“</a:t>
            </a:r>
            <a:r>
              <a:rPr lang="en-US" altLang="zh-CN" sz="2800" b="1" dirty="0">
                <a:solidFill>
                  <a:srgbClr val="000000"/>
                </a:solidFill>
                <a:latin typeface="Verdana" panose="020B0604030504040204" pitchFamily="34" charset="0"/>
              </a:rPr>
              <a:t>::</a:t>
            </a:r>
            <a:r>
              <a:rPr lang="zh-CN" altLang="en-US" sz="2800" b="1" dirty="0">
                <a:solidFill>
                  <a:srgbClr val="000000"/>
                </a:solidFill>
                <a:latin typeface="Arial" panose="020B0604020202020204" pitchFamily="34" charset="0"/>
              </a:rPr>
              <a:t>”</a:t>
            </a:r>
            <a:r>
              <a:rPr lang="zh-CN" altLang="en-US" sz="2800" b="1" dirty="0">
                <a:solidFill>
                  <a:srgbClr val="000000"/>
                </a:solidFill>
                <a:latin typeface="Verdana" panose="020B0604030504040204" pitchFamily="34" charset="0"/>
              </a:rPr>
              <a:t> 。 利用该方法成员就成为派生类的保护成员或公有成员。   </a:t>
            </a:r>
            <a:endParaRPr lang="zh-CN" altLang="en-US" sz="2800" b="1" dirty="0">
              <a:solidFill>
                <a:schemeClr val="accent2"/>
              </a:solidFill>
              <a:latin typeface="Verdana" panose="020B0604030504040204" pitchFamily="34" charset="0"/>
            </a:endParaRPr>
          </a:p>
        </p:txBody>
      </p:sp>
    </p:spTree>
  </p:cSld>
  <p:clrMapOvr>
    <a:masterClrMapping/>
  </p:clrMapOvr>
  <p:transition>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0069" name="Rectangle 5"/>
          <p:cNvSpPr/>
          <p:nvPr/>
        </p:nvSpPr>
        <p:spPr>
          <a:xfrm>
            <a:off x="5364163" y="5157788"/>
            <a:ext cx="3352800" cy="941387"/>
          </a:xfrm>
          <a:prstGeom prst="rect">
            <a:avLst/>
          </a:prstGeom>
          <a:noFill/>
          <a:ln w="9525" cap="flat" cmpd="sng">
            <a:solidFill>
              <a:schemeClr val="accent2"/>
            </a:solidFill>
            <a:prstDash val="solid"/>
            <a:miter/>
            <a:headEnd type="none" w="med" len="med"/>
            <a:tailEnd type="none" w="med" len="med"/>
          </a:ln>
        </p:spPr>
        <p:txBody>
          <a:bodyPr>
            <a:spAutoFit/>
          </a:bodyPr>
          <a:p>
            <a:pPr>
              <a:lnSpc>
                <a:spcPct val="90000"/>
              </a:lnSpc>
              <a:spcBef>
                <a:spcPct val="50000"/>
              </a:spcBef>
            </a:pPr>
            <a:r>
              <a:rPr lang="zh-CN" altLang="en-US" sz="2400" b="1" dirty="0">
                <a:solidFill>
                  <a:srgbClr val="000099"/>
                </a:solidFill>
                <a:latin typeface="Times New Roman" panose="02020603050405020304" pitchFamily="18" charset="0"/>
              </a:rPr>
              <a:t>程序输出结果：</a:t>
            </a:r>
            <a:endParaRPr lang="zh-CN" altLang="en-US" sz="2400" b="1" dirty="0">
              <a:solidFill>
                <a:srgbClr val="000099"/>
              </a:solidFill>
              <a:latin typeface="Times New Roman" panose="02020603050405020304" pitchFamily="18" charset="0"/>
            </a:endParaRPr>
          </a:p>
          <a:p>
            <a:pPr>
              <a:lnSpc>
                <a:spcPct val="90000"/>
              </a:lnSpc>
              <a:spcBef>
                <a:spcPct val="50000"/>
              </a:spcBef>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x=10</a:t>
            </a:r>
            <a:endParaRPr lang="en-US" altLang="zh-CN" sz="2400" b="1" dirty="0">
              <a:latin typeface="Times New Roman" panose="02020603050405020304" pitchFamily="18" charset="0"/>
            </a:endParaRPr>
          </a:p>
        </p:txBody>
      </p:sp>
      <p:sp>
        <p:nvSpPr>
          <p:cNvPr id="43011" name="Rectangle 4"/>
          <p:cNvSpPr/>
          <p:nvPr/>
        </p:nvSpPr>
        <p:spPr>
          <a:xfrm>
            <a:off x="4572000" y="1484313"/>
            <a:ext cx="4572000" cy="2881312"/>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int main(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B b(10,20);</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b.print( );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调用基类</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的</a:t>
            </a:r>
            <a:r>
              <a:rPr lang="en-US" altLang="zh-CN" sz="2000" b="1" dirty="0">
                <a:latin typeface="Times New Roman" panose="02020603050405020304" pitchFamily="18" charset="0"/>
              </a:rPr>
              <a:t>print</a:t>
            </a:r>
            <a:endParaRPr lang="en-US" altLang="zh-CN" sz="20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r>
              <a:rPr lang="en-US" altLang="zh-CN" sz="2800" b="1" dirty="0">
                <a:latin typeface="Times New Roman" panose="02020603050405020304" pitchFamily="18" charset="0"/>
              </a:rPr>
              <a:t>return 0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grpSp>
        <p:nvGrpSpPr>
          <p:cNvPr id="43012" name="Group 9"/>
          <p:cNvGrpSpPr/>
          <p:nvPr/>
        </p:nvGrpSpPr>
        <p:grpSpPr>
          <a:xfrm>
            <a:off x="285750" y="188913"/>
            <a:ext cx="4114800" cy="6540500"/>
            <a:chOff x="180" y="119"/>
            <a:chExt cx="2592" cy="4120"/>
          </a:xfrm>
        </p:grpSpPr>
        <p:sp>
          <p:nvSpPr>
            <p:cNvPr id="43014" name="Rectangle 2"/>
            <p:cNvSpPr/>
            <p:nvPr/>
          </p:nvSpPr>
          <p:spPr>
            <a:xfrm>
              <a:off x="204" y="119"/>
              <a:ext cx="2544" cy="327"/>
            </a:xfrm>
            <a:prstGeom prst="rect">
              <a:avLst/>
            </a:prstGeom>
            <a:noFill/>
            <a:ln w="9525">
              <a:noFill/>
            </a:ln>
          </p:spPr>
          <p:txBody>
            <a:bodyPr anchor="b" anchorCtr="0"/>
            <a:p>
              <a:r>
                <a:rPr lang="zh-CN" altLang="en-US" sz="2600" b="1" dirty="0">
                  <a:solidFill>
                    <a:srgbClr val="000066"/>
                  </a:solidFill>
                  <a:latin typeface="Times New Roman" panose="02020603050405020304" pitchFamily="18" charset="0"/>
                </a:rPr>
                <a:t>例 </a:t>
              </a:r>
              <a:r>
                <a:rPr lang="en-US" altLang="zh-CN" sz="2600" b="1" dirty="0">
                  <a:solidFill>
                    <a:srgbClr val="000066"/>
                  </a:solidFill>
                  <a:latin typeface="Times New Roman" panose="02020603050405020304" pitchFamily="18" charset="0"/>
                </a:rPr>
                <a:t>4.5 </a:t>
              </a:r>
              <a:r>
                <a:rPr lang="zh-CN" altLang="en-US" sz="2600" b="1" dirty="0">
                  <a:solidFill>
                    <a:srgbClr val="000066"/>
                  </a:solidFill>
                  <a:latin typeface="Times New Roman" panose="02020603050405020304" pitchFamily="18" charset="0"/>
                </a:rPr>
                <a:t>访问声明的应用</a:t>
              </a:r>
              <a:endParaRPr lang="zh-CN" altLang="en-US" sz="2600" b="1" dirty="0">
                <a:solidFill>
                  <a:srgbClr val="000066"/>
                </a:solidFill>
                <a:latin typeface="Times New Roman" panose="02020603050405020304" pitchFamily="18" charset="0"/>
              </a:endParaRPr>
            </a:p>
          </p:txBody>
        </p:sp>
        <p:sp>
          <p:nvSpPr>
            <p:cNvPr id="43015" name="Rectangle 3"/>
            <p:cNvSpPr/>
            <p:nvPr/>
          </p:nvSpPr>
          <p:spPr>
            <a:xfrm>
              <a:off x="180" y="528"/>
              <a:ext cx="2592" cy="3711"/>
            </a:xfrm>
            <a:prstGeom prst="rect">
              <a:avLst/>
            </a:prstGeom>
            <a:noFill/>
            <a:ln w="9525">
              <a:noFill/>
            </a:ln>
          </p:spPr>
          <p:txBody>
            <a:bodyPr/>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A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private:</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int x;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A(int  x1) { x=x1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void print(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 cout&lt;&lt;“x=“&lt;&lt;x;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class B: private  A{</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private:</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int y;</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B(int x1, int y1):A(x1)</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  y=y1; }</a:t>
              </a:r>
              <a:endParaRPr lang="en-US" altLang="zh-CN" sz="2600" b="1" dirty="0">
                <a:latin typeface="Times New Roman" panose="02020603050405020304" pitchFamily="18" charset="0"/>
              </a:endParaRPr>
            </a:p>
            <a:p>
              <a:pPr algn="just" defTabSz="914400">
                <a:lnSpc>
                  <a:spcPct val="7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r>
                <a:rPr lang="en-US" altLang="zh-CN" sz="2600" b="1" dirty="0">
                  <a:solidFill>
                    <a:srgbClr val="FF0000"/>
                  </a:solidFill>
                  <a:latin typeface="Times New Roman" panose="02020603050405020304" pitchFamily="18" charset="0"/>
                </a:rPr>
                <a:t>A::print ; </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访问声明       </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pSp>
      <p:sp>
        <p:nvSpPr>
          <p:cNvPr id="43013" name="Line 5"/>
          <p:cNvSpPr/>
          <p:nvPr/>
        </p:nvSpPr>
        <p:spPr>
          <a:xfrm>
            <a:off x="4572000" y="839788"/>
            <a:ext cx="0" cy="5759450"/>
          </a:xfrm>
          <a:prstGeom prst="line">
            <a:avLst/>
          </a:prstGeom>
          <a:ln w="9525" cap="flat" cmpd="sng">
            <a:solidFill>
              <a:schemeClr val="tx1"/>
            </a:solidFill>
            <a:prstDash val="dashDot"/>
            <a:headEnd type="none" w="med" len="med"/>
            <a:tailEnd type="none" w="med" len="med"/>
          </a:ln>
        </p:spPr>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0069"/>
                                        </p:tgtEl>
                                        <p:attrNameLst>
                                          <p:attrName>style.visibility</p:attrName>
                                        </p:attrNameLst>
                                      </p:cBhvr>
                                      <p:to>
                                        <p:strVal val="visible"/>
                                      </p:to>
                                    </p:set>
                                    <p:anim calcmode="lin" valueType="num">
                                      <p:cBhvr additive="base">
                                        <p:cTn id="7" dur="500" fill="hold"/>
                                        <p:tgtEl>
                                          <p:spTgt spid="600069"/>
                                        </p:tgtEl>
                                        <p:attrNameLst>
                                          <p:attrName>ppt_x</p:attrName>
                                        </p:attrNameLst>
                                      </p:cBhvr>
                                      <p:tavLst>
                                        <p:tav tm="0">
                                          <p:val>
                                            <p:strVal val="#ppt_x"/>
                                          </p:val>
                                        </p:tav>
                                        <p:tav tm="100000">
                                          <p:val>
                                            <p:strVal val="#ppt_x"/>
                                          </p:val>
                                        </p:tav>
                                      </p:tavLst>
                                    </p:anim>
                                    <p:anim calcmode="lin" valueType="num">
                                      <p:cBhvr additive="base">
                                        <p:cTn id="8" dur="500" fill="hold"/>
                                        <p:tgtEl>
                                          <p:spTgt spid="6000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685800" y="609600"/>
            <a:ext cx="4038600" cy="519113"/>
          </a:xfrm>
          <a:prstGeom prst="rect">
            <a:avLst/>
          </a:prstGeom>
          <a:noFill/>
          <a:ln w="9525">
            <a:noFill/>
          </a:ln>
        </p:spPr>
        <p:txBody>
          <a:bodyPr anchor="b" anchorCtr="0"/>
          <a:p>
            <a:r>
              <a:rPr lang="zh-CN" altLang="en-US" sz="2600" b="1" dirty="0">
                <a:solidFill>
                  <a:srgbClr val="000066"/>
                </a:solidFill>
                <a:latin typeface="Verdana" panose="020B0604030504040204" pitchFamily="34" charset="0"/>
              </a:rPr>
              <a:t>说明：</a:t>
            </a:r>
            <a:endParaRPr lang="zh-CN" altLang="en-US" sz="2600" b="1" dirty="0">
              <a:solidFill>
                <a:srgbClr val="000066"/>
              </a:solidFill>
              <a:latin typeface="Verdana" panose="020B0604030504040204" pitchFamily="34" charset="0"/>
            </a:endParaRPr>
          </a:p>
        </p:txBody>
      </p:sp>
      <p:sp>
        <p:nvSpPr>
          <p:cNvPr id="44035" name="Rectangle 3"/>
          <p:cNvSpPr/>
          <p:nvPr/>
        </p:nvSpPr>
        <p:spPr>
          <a:xfrm>
            <a:off x="323850" y="1484313"/>
            <a:ext cx="8424863" cy="4025900"/>
          </a:xfrm>
          <a:prstGeom prst="rect">
            <a:avLst/>
          </a:prstGeom>
          <a:noFill/>
          <a:ln w="9525">
            <a:noFill/>
          </a:ln>
        </p:spPr>
        <p:txBody>
          <a:bodyPr>
            <a:spAutoFit/>
          </a:bodyPr>
          <a:p>
            <a:pPr indent="266700" algn="just" eaLnBrk="0" hangingPunct="0">
              <a:lnSpc>
                <a:spcPct val="165000"/>
              </a:lnSpc>
            </a:pPr>
            <a:r>
              <a:rPr lang="en-US" altLang="zh-CN" sz="2600" b="1" dirty="0">
                <a:solidFill>
                  <a:srgbClr val="FF0066"/>
                </a:solidFill>
                <a:latin typeface="楷体_GB2312" pitchFamily="49" charset="-122"/>
                <a:ea typeface="楷体_GB2312" pitchFamily="49" charset="-122"/>
              </a:rPr>
              <a:t>★</a:t>
            </a:r>
            <a:r>
              <a:rPr lang="zh-CN" altLang="en-US" sz="2600" b="1" dirty="0">
                <a:latin typeface="楷体_GB2312" pitchFamily="49" charset="-122"/>
                <a:ea typeface="楷体_GB2312" pitchFamily="49" charset="-122"/>
              </a:rPr>
              <a:t>数据成员也可使用访问声明；</a:t>
            </a:r>
            <a:endParaRPr lang="zh-CN" altLang="en-US" sz="2600" b="1" dirty="0">
              <a:latin typeface="楷体_GB2312" pitchFamily="49" charset="-122"/>
              <a:ea typeface="楷体_GB2312" pitchFamily="49" charset="-122"/>
            </a:endParaRPr>
          </a:p>
          <a:p>
            <a:pPr indent="266700" algn="just" eaLnBrk="0" hangingPunct="0">
              <a:lnSpc>
                <a:spcPct val="165000"/>
              </a:lnSpc>
            </a:pPr>
            <a:r>
              <a:rPr lang="zh-CN" altLang="en-US" sz="2600" b="1" dirty="0">
                <a:solidFill>
                  <a:srgbClr val="FF0066"/>
                </a:solidFill>
                <a:latin typeface="楷体_GB2312" pitchFamily="49" charset="-122"/>
                <a:ea typeface="楷体_GB2312" pitchFamily="49" charset="-122"/>
              </a:rPr>
              <a:t>★</a:t>
            </a:r>
            <a:r>
              <a:rPr lang="zh-CN" altLang="en-US" sz="2600" b="1" dirty="0">
                <a:latin typeface="楷体_GB2312" pitchFamily="49" charset="-122"/>
                <a:ea typeface="楷体_GB2312" pitchFamily="49" charset="-122"/>
              </a:rPr>
              <a:t>访问声明中只含不带类型和参数的函数名或变量名；</a:t>
            </a:r>
            <a:endParaRPr lang="zh-CN" altLang="en-US" sz="2600" b="1" dirty="0">
              <a:latin typeface="楷体_GB2312" pitchFamily="49" charset="-122"/>
              <a:ea typeface="楷体_GB2312" pitchFamily="49" charset="-122"/>
            </a:endParaRPr>
          </a:p>
          <a:p>
            <a:pPr indent="266700" algn="just" eaLnBrk="0" hangingPunct="0">
              <a:lnSpc>
                <a:spcPct val="165000"/>
              </a:lnSpc>
            </a:pPr>
            <a:r>
              <a:rPr lang="zh-CN" altLang="en-US" sz="2600" b="1" dirty="0">
                <a:solidFill>
                  <a:srgbClr val="FF0066"/>
                </a:solidFill>
                <a:latin typeface="楷体_GB2312" pitchFamily="49" charset="-122"/>
                <a:ea typeface="楷体_GB2312" pitchFamily="49" charset="-122"/>
              </a:rPr>
              <a:t>★</a:t>
            </a:r>
            <a:r>
              <a:rPr lang="zh-CN" altLang="en-US" sz="2600" b="1" dirty="0">
                <a:latin typeface="楷体_GB2312" pitchFamily="49" charset="-122"/>
                <a:ea typeface="楷体_GB2312" pitchFamily="49" charset="-122"/>
              </a:rPr>
              <a:t>访问声明不能改变类成员原来在基类中的成员性质，也就是说：访问声明只能把原基类的保护成员调整为派生类的保护成员，把原基类的公有成员调整为派生类的公有成员。但对</a:t>
            </a:r>
            <a:r>
              <a:rPr lang="zh-CN" altLang="en-US" sz="2600" b="1" dirty="0">
                <a:solidFill>
                  <a:srgbClr val="CC0000"/>
                </a:solidFill>
                <a:latin typeface="楷体_GB2312" pitchFamily="49" charset="-122"/>
                <a:ea typeface="楷体_GB2312" pitchFamily="49" charset="-122"/>
              </a:rPr>
              <a:t>基类的私有成员不能使用访问声明</a:t>
            </a:r>
            <a:r>
              <a:rPr lang="zh-CN" altLang="en-US" sz="2600" b="1" dirty="0">
                <a:latin typeface="楷体_GB2312" pitchFamily="49" charset="-122"/>
                <a:ea typeface="楷体_GB2312" pitchFamily="49" charset="-122"/>
              </a:rPr>
              <a:t>。</a:t>
            </a:r>
            <a:endParaRPr lang="zh-CN" altLang="en-US" sz="2600" b="1" dirty="0">
              <a:latin typeface="楷体_GB2312" pitchFamily="49" charset="-122"/>
              <a:ea typeface="楷体_GB2312" pitchFamily="49" charset="-122"/>
            </a:endParaRPr>
          </a:p>
        </p:txBody>
      </p:sp>
    </p:spTree>
  </p:cSld>
  <p:clrMapOvr>
    <a:masterClrMapping/>
  </p:clrMapOvr>
  <p:transition>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609600" y="304800"/>
            <a:ext cx="5105400" cy="838200"/>
          </a:xfrm>
          <a:prstGeom prst="rect">
            <a:avLst/>
          </a:prstGeom>
          <a:noFill/>
          <a:ln w="9525">
            <a:noFill/>
          </a:ln>
        </p:spPr>
        <p:txBody>
          <a:bodyPr anchor="b" anchorCtr="0"/>
          <a:p>
            <a:r>
              <a:rPr lang="en-US" altLang="zh-CN" sz="3200" b="1" dirty="0">
                <a:solidFill>
                  <a:srgbClr val="000066"/>
                </a:solidFill>
                <a:latin typeface="Times New Roman" panose="02020603050405020304" pitchFamily="18" charset="0"/>
              </a:rPr>
              <a:t>4.4  </a:t>
            </a:r>
            <a:r>
              <a:rPr lang="zh-CN" altLang="en-US" sz="3200" b="1" dirty="0">
                <a:solidFill>
                  <a:srgbClr val="000066"/>
                </a:solidFill>
                <a:latin typeface="Times New Roman" panose="02020603050405020304" pitchFamily="18" charset="0"/>
              </a:rPr>
              <a:t>多重继承 </a:t>
            </a:r>
            <a:endParaRPr lang="zh-CN" altLang="en-US" sz="3200" b="1" dirty="0">
              <a:solidFill>
                <a:srgbClr val="000066"/>
              </a:solidFill>
              <a:latin typeface="Times New Roman" panose="02020603050405020304" pitchFamily="18" charset="0"/>
            </a:endParaRPr>
          </a:p>
        </p:txBody>
      </p:sp>
      <p:sp>
        <p:nvSpPr>
          <p:cNvPr id="45059" name="Rectangle 3"/>
          <p:cNvSpPr/>
          <p:nvPr/>
        </p:nvSpPr>
        <p:spPr>
          <a:xfrm>
            <a:off x="457200" y="1557338"/>
            <a:ext cx="8153400" cy="4038600"/>
          </a:xfrm>
          <a:prstGeom prst="rect">
            <a:avLst/>
          </a:prstGeom>
          <a:noFill/>
          <a:ln w="9525">
            <a:noFill/>
          </a:ln>
        </p:spPr>
        <p:txBody>
          <a:bodyPr>
            <a:spAutoFit/>
          </a:bodyPr>
          <a:p>
            <a:pPr>
              <a:lnSpc>
                <a:spcPct val="190000"/>
              </a:lnSpc>
              <a:spcBef>
                <a:spcPct val="50000"/>
              </a:spcBef>
              <a:buClr>
                <a:schemeClr val="hlink"/>
              </a:buClr>
              <a:buFont typeface="Wingdings" panose="05000000000000000000" pitchFamily="2" charset="2"/>
              <a:buChar char="Ø"/>
            </a:pPr>
            <a:r>
              <a:rPr lang="zh-CN" altLang="en-US" sz="3200" b="1" dirty="0">
                <a:solidFill>
                  <a:srgbClr val="000000"/>
                </a:solidFill>
                <a:latin typeface="Times New Roman" panose="02020603050405020304" pitchFamily="18" charset="0"/>
              </a:rPr>
              <a:t>派生类只有一个基类，这种派生方法称为单基派生或</a:t>
            </a:r>
            <a:r>
              <a:rPr lang="zh-CN" altLang="en-US" sz="3200" b="1" dirty="0">
                <a:solidFill>
                  <a:schemeClr val="tx2"/>
                </a:solidFill>
                <a:latin typeface="Times New Roman" panose="02020603050405020304" pitchFamily="18" charset="0"/>
              </a:rPr>
              <a:t>单重继承</a:t>
            </a:r>
            <a:r>
              <a:rPr lang="zh-CN" altLang="en-US" sz="3200" b="1" dirty="0">
                <a:solidFill>
                  <a:srgbClr val="000000"/>
                </a:solidFill>
                <a:latin typeface="Times New Roman" panose="02020603050405020304" pitchFamily="18" charset="0"/>
              </a:rPr>
              <a:t>。</a:t>
            </a:r>
            <a:endParaRPr lang="zh-CN" altLang="en-US" sz="3200" b="1" dirty="0">
              <a:solidFill>
                <a:srgbClr val="000000"/>
              </a:solidFill>
              <a:latin typeface="Times New Roman" panose="02020603050405020304" pitchFamily="18" charset="0"/>
            </a:endParaRPr>
          </a:p>
          <a:p>
            <a:pPr>
              <a:lnSpc>
                <a:spcPct val="190000"/>
              </a:lnSpc>
              <a:spcBef>
                <a:spcPct val="50000"/>
              </a:spcBef>
              <a:buClr>
                <a:schemeClr val="hlink"/>
              </a:buClr>
              <a:buFont typeface="Wingdings" panose="05000000000000000000" pitchFamily="2" charset="2"/>
              <a:buChar char="Ø"/>
            </a:pPr>
            <a:r>
              <a:rPr lang="zh-CN" altLang="en-US" sz="3200" b="1" dirty="0">
                <a:solidFill>
                  <a:srgbClr val="000000"/>
                </a:solidFill>
                <a:latin typeface="Times New Roman" panose="02020603050405020304" pitchFamily="18" charset="0"/>
              </a:rPr>
              <a:t>当一个派生类具有多个基类时</a:t>
            </a:r>
            <a:r>
              <a:rPr lang="en-US" altLang="zh-CN" sz="3200" b="1" dirty="0">
                <a:solidFill>
                  <a:srgbClr val="000000"/>
                </a:solidFill>
                <a:latin typeface="Times New Roman" panose="02020603050405020304" pitchFamily="18" charset="0"/>
              </a:rPr>
              <a:t>,</a:t>
            </a:r>
            <a:r>
              <a:rPr lang="zh-CN" altLang="en-US" sz="3200" b="1" dirty="0">
                <a:solidFill>
                  <a:srgbClr val="000000"/>
                </a:solidFill>
                <a:latin typeface="Times New Roman" panose="02020603050405020304" pitchFamily="18" charset="0"/>
              </a:rPr>
              <a:t>这种派生方法称为多基派生或</a:t>
            </a:r>
            <a:r>
              <a:rPr lang="zh-CN" altLang="en-US" sz="3200" b="1" dirty="0">
                <a:solidFill>
                  <a:schemeClr val="tx2"/>
                </a:solidFill>
                <a:latin typeface="Times New Roman" panose="02020603050405020304" pitchFamily="18" charset="0"/>
              </a:rPr>
              <a:t>多重继承</a:t>
            </a:r>
            <a:r>
              <a:rPr lang="zh-CN" altLang="en-US" sz="3200" b="1" dirty="0">
                <a:solidFill>
                  <a:srgbClr val="000000"/>
                </a:solidFill>
                <a:latin typeface="Times New Roman" panose="02020603050405020304" pitchFamily="18" charset="0"/>
              </a:rPr>
              <a:t>。 </a:t>
            </a:r>
            <a:endParaRPr lang="zh-CN" altLang="en-US" sz="3200" b="1" dirty="0">
              <a:solidFill>
                <a:srgbClr val="000000"/>
              </a:solidFill>
              <a:latin typeface="Times New Roman" panose="02020603050405020304" pitchFamily="18" charset="0"/>
            </a:endParaRPr>
          </a:p>
        </p:txBody>
      </p:sp>
    </p:spTree>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p:nvPr/>
        </p:nvSpPr>
        <p:spPr>
          <a:xfrm>
            <a:off x="609600" y="1447800"/>
            <a:ext cx="8210550" cy="3232150"/>
          </a:xfrm>
          <a:prstGeom prst="rect">
            <a:avLst/>
          </a:prstGeom>
          <a:noFill/>
          <a:ln w="9525">
            <a:noFill/>
          </a:ln>
        </p:spPr>
        <p:txBody>
          <a:bodyPr/>
          <a:p>
            <a:pPr indent="6350">
              <a:lnSpc>
                <a:spcPct val="120000"/>
              </a:lnSpc>
              <a:spcBef>
                <a:spcPct val="20000"/>
              </a:spcBef>
              <a:buClr>
                <a:schemeClr val="hlink"/>
              </a:buClr>
              <a:buFont typeface="Wingdings" panose="05000000000000000000" pitchFamily="2" charset="2"/>
              <a:buChar char="Ø"/>
            </a:pPr>
            <a:r>
              <a:rPr lang="zh-CN" altLang="en-US" sz="3000" b="1" dirty="0">
                <a:solidFill>
                  <a:srgbClr val="000000"/>
                </a:solidFill>
                <a:latin typeface="Times New Roman" panose="02020603050405020304" pitchFamily="18" charset="0"/>
              </a:rPr>
              <a:t>有两个以上基类的派生类声明的一般形式如下</a:t>
            </a:r>
            <a:r>
              <a:rPr lang="en-US" altLang="zh-CN" sz="3000" b="1" dirty="0">
                <a:solidFill>
                  <a:srgbClr val="000000"/>
                </a:solidFill>
                <a:latin typeface="Times New Roman" panose="02020603050405020304" pitchFamily="18" charset="0"/>
              </a:rPr>
              <a:t>:</a:t>
            </a:r>
            <a:endParaRPr lang="en-US" altLang="zh-CN" sz="3000" b="1" dirty="0">
              <a:solidFill>
                <a:srgbClr val="000000"/>
              </a:solidFill>
              <a:latin typeface="Times New Roman" panose="02020603050405020304" pitchFamily="18" charset="0"/>
            </a:endParaRPr>
          </a:p>
          <a:p>
            <a:pPr indent="6350" algn="just">
              <a:lnSpc>
                <a:spcPct val="120000"/>
              </a:lnSpc>
              <a:spcBef>
                <a:spcPct val="20000"/>
              </a:spcBef>
              <a:buClr>
                <a:schemeClr val="accent2"/>
              </a:buClr>
              <a:buFont typeface="Wingdings" panose="05000000000000000000" pitchFamily="2" charset="2"/>
            </a:pPr>
            <a:r>
              <a:rPr lang="en-US" altLang="zh-CN" sz="3000" b="1" dirty="0">
                <a:solidFill>
                  <a:schemeClr val="tx2"/>
                </a:solidFill>
                <a:latin typeface="Times New Roman" panose="02020603050405020304" pitchFamily="18" charset="0"/>
              </a:rPr>
              <a:t>class </a:t>
            </a:r>
            <a:r>
              <a:rPr lang="zh-CN" altLang="en-US" sz="3000" b="1" dirty="0">
                <a:solidFill>
                  <a:schemeClr val="tx2"/>
                </a:solidFill>
                <a:latin typeface="Times New Roman" panose="02020603050405020304" pitchFamily="18" charset="0"/>
              </a:rPr>
              <a:t>派生类名</a:t>
            </a:r>
            <a:r>
              <a:rPr lang="en-US" altLang="zh-CN" sz="3000" b="1" dirty="0">
                <a:solidFill>
                  <a:srgbClr val="CC0000"/>
                </a:solidFill>
                <a:latin typeface="Times New Roman" panose="02020603050405020304" pitchFamily="18" charset="0"/>
              </a:rPr>
              <a:t>:</a:t>
            </a:r>
            <a:r>
              <a:rPr lang="zh-CN" altLang="en-US" sz="3000" b="1" dirty="0">
                <a:solidFill>
                  <a:schemeClr val="hlink"/>
                </a:solidFill>
                <a:latin typeface="Times New Roman" panose="02020603050405020304" pitchFamily="18" charset="0"/>
              </a:rPr>
              <a:t>继承方式</a:t>
            </a:r>
            <a:r>
              <a:rPr lang="en-US" altLang="zh-CN" sz="3000" b="1" dirty="0">
                <a:solidFill>
                  <a:schemeClr val="hlink"/>
                </a:solidFill>
                <a:latin typeface="Times New Roman" panose="02020603050405020304" pitchFamily="18" charset="0"/>
              </a:rPr>
              <a:t>1</a:t>
            </a:r>
            <a:r>
              <a:rPr lang="en-US" altLang="zh-CN" sz="3000" b="1" dirty="0">
                <a:solidFill>
                  <a:srgbClr val="CC0000"/>
                </a:solidFill>
                <a:latin typeface="Times New Roman" panose="02020603050405020304" pitchFamily="18" charset="0"/>
              </a:rPr>
              <a:t> </a:t>
            </a:r>
            <a:r>
              <a:rPr lang="zh-CN" altLang="en-US" sz="3000" b="1" dirty="0">
                <a:solidFill>
                  <a:schemeClr val="tx2"/>
                </a:solidFill>
                <a:latin typeface="Times New Roman" panose="02020603050405020304" pitchFamily="18" charset="0"/>
              </a:rPr>
              <a:t>基类名</a:t>
            </a:r>
            <a:r>
              <a:rPr lang="en-US" altLang="zh-CN" sz="3000" b="1" dirty="0">
                <a:solidFill>
                  <a:schemeClr val="tx2"/>
                </a:solidFill>
                <a:latin typeface="Times New Roman" panose="02020603050405020304" pitchFamily="18" charset="0"/>
              </a:rPr>
              <a:t>1</a:t>
            </a:r>
            <a:r>
              <a:rPr lang="zh-CN" altLang="en-US" sz="3000" b="1" dirty="0">
                <a:solidFill>
                  <a:srgbClr val="CC0000"/>
                </a:solidFill>
                <a:latin typeface="Times New Roman" panose="02020603050405020304" pitchFamily="18" charset="0"/>
              </a:rPr>
              <a:t>，</a:t>
            </a:r>
            <a:r>
              <a:rPr lang="en-US" altLang="zh-CN" sz="3000" b="1" dirty="0">
                <a:solidFill>
                  <a:srgbClr val="CC0000"/>
                </a:solidFill>
                <a:latin typeface="Times New Roman" panose="02020603050405020304" pitchFamily="18" charset="0"/>
              </a:rPr>
              <a:t>… </a:t>
            </a:r>
            <a:r>
              <a:rPr lang="zh-CN" altLang="en-US" sz="3000" b="1" dirty="0">
                <a:solidFill>
                  <a:srgbClr val="CC0000"/>
                </a:solidFill>
                <a:latin typeface="Times New Roman" panose="02020603050405020304" pitchFamily="18" charset="0"/>
              </a:rPr>
              <a:t>，继承方式</a:t>
            </a:r>
            <a:r>
              <a:rPr lang="en-US" altLang="zh-CN" sz="3000" b="1" dirty="0">
                <a:solidFill>
                  <a:srgbClr val="CC0000"/>
                </a:solidFill>
                <a:latin typeface="Times New Roman" panose="02020603050405020304" pitchFamily="18" charset="0"/>
              </a:rPr>
              <a:t>n  </a:t>
            </a:r>
            <a:r>
              <a:rPr lang="zh-CN" altLang="en-US" sz="3000" b="1" dirty="0">
                <a:solidFill>
                  <a:schemeClr val="tx2"/>
                </a:solidFill>
                <a:latin typeface="Times New Roman" panose="02020603050405020304" pitchFamily="18" charset="0"/>
              </a:rPr>
              <a:t>基类名</a:t>
            </a:r>
            <a:r>
              <a:rPr lang="en-US" altLang="zh-CN" sz="3000" b="1" dirty="0">
                <a:solidFill>
                  <a:schemeClr val="tx2"/>
                </a:solidFill>
                <a:latin typeface="Times New Roman" panose="02020603050405020304" pitchFamily="18" charset="0"/>
              </a:rPr>
              <a:t>n</a:t>
            </a:r>
            <a:r>
              <a:rPr lang="en-US" altLang="zh-CN" sz="3000" b="1" dirty="0">
                <a:solidFill>
                  <a:srgbClr val="CC0000"/>
                </a:solidFill>
                <a:latin typeface="Times New Roman" panose="02020603050405020304" pitchFamily="18" charset="0"/>
              </a:rPr>
              <a:t>{</a:t>
            </a:r>
            <a:endParaRPr lang="en-US" altLang="zh-CN" sz="3000" b="1" dirty="0">
              <a:solidFill>
                <a:srgbClr val="CC0000"/>
              </a:solidFill>
              <a:latin typeface="Times New Roman" panose="02020603050405020304" pitchFamily="18" charset="0"/>
            </a:endParaRPr>
          </a:p>
          <a:p>
            <a:pPr indent="6350" algn="just">
              <a:lnSpc>
                <a:spcPct val="120000"/>
              </a:lnSpc>
              <a:spcBef>
                <a:spcPct val="20000"/>
              </a:spcBef>
              <a:buClr>
                <a:schemeClr val="accent2"/>
              </a:buClr>
              <a:buFont typeface="Wingdings" panose="05000000000000000000" pitchFamily="2" charset="2"/>
            </a:pPr>
            <a:r>
              <a:rPr lang="en-US" altLang="zh-CN" sz="3000" b="1" dirty="0">
                <a:solidFill>
                  <a:srgbClr val="CC0000"/>
                </a:solidFill>
                <a:latin typeface="Times New Roman" panose="02020603050405020304" pitchFamily="18" charset="0"/>
              </a:rPr>
              <a:t>     // </a:t>
            </a:r>
            <a:r>
              <a:rPr lang="zh-CN" altLang="en-US" sz="3000" b="1" dirty="0">
                <a:solidFill>
                  <a:srgbClr val="CC0000"/>
                </a:solidFill>
                <a:latin typeface="Times New Roman" panose="02020603050405020304" pitchFamily="18" charset="0"/>
              </a:rPr>
              <a:t>派生类新增的数据成员和成员函数</a:t>
            </a:r>
            <a:endParaRPr lang="zh-CN" altLang="en-US" sz="3000" b="1" dirty="0">
              <a:solidFill>
                <a:srgbClr val="CC0000"/>
              </a:solidFill>
              <a:latin typeface="Times New Roman" panose="02020603050405020304" pitchFamily="18" charset="0"/>
            </a:endParaRPr>
          </a:p>
          <a:p>
            <a:pPr indent="6350">
              <a:lnSpc>
                <a:spcPct val="120000"/>
              </a:lnSpc>
              <a:spcBef>
                <a:spcPct val="20000"/>
              </a:spcBef>
              <a:buClr>
                <a:schemeClr val="accent2"/>
              </a:buClr>
              <a:buFont typeface="Wingdings" panose="05000000000000000000" pitchFamily="2" charset="2"/>
            </a:pPr>
            <a:r>
              <a:rPr lang="zh-CN" altLang="en-US" sz="3000" b="1" dirty="0">
                <a:solidFill>
                  <a:srgbClr val="CC0000"/>
                </a:solidFill>
                <a:latin typeface="Times New Roman" panose="02020603050405020304" pitchFamily="18" charset="0"/>
              </a:rPr>
              <a:t> </a:t>
            </a:r>
            <a:r>
              <a:rPr lang="en-US" altLang="zh-CN" sz="3000" b="1" dirty="0">
                <a:solidFill>
                  <a:srgbClr val="CC0000"/>
                </a:solidFill>
                <a:latin typeface="Times New Roman" panose="02020603050405020304" pitchFamily="18" charset="0"/>
              </a:rPr>
              <a:t>};</a:t>
            </a:r>
            <a:r>
              <a:rPr lang="en-US" altLang="zh-CN" sz="3000" b="1" dirty="0">
                <a:solidFill>
                  <a:srgbClr val="000000"/>
                </a:solidFill>
                <a:latin typeface="Times New Roman" panose="02020603050405020304" pitchFamily="18" charset="0"/>
              </a:rPr>
              <a:t> </a:t>
            </a:r>
            <a:endParaRPr lang="en-US" altLang="zh-CN" sz="3000" b="1" dirty="0">
              <a:solidFill>
                <a:srgbClr val="000000"/>
              </a:solidFill>
              <a:latin typeface="Times New Roman" panose="02020603050405020304" pitchFamily="18" charset="0"/>
            </a:endParaRPr>
          </a:p>
        </p:txBody>
      </p:sp>
      <p:sp>
        <p:nvSpPr>
          <p:cNvPr id="46083" name="Rectangle 4"/>
          <p:cNvSpPr/>
          <p:nvPr/>
        </p:nvSpPr>
        <p:spPr>
          <a:xfrm>
            <a:off x="611188" y="476250"/>
            <a:ext cx="4602162" cy="584200"/>
          </a:xfrm>
          <a:prstGeom prst="rect">
            <a:avLst/>
          </a:prstGeom>
          <a:noFill/>
          <a:ln w="9525">
            <a:noFill/>
          </a:ln>
        </p:spPr>
        <p:txBody>
          <a:bodyPr>
            <a:spAutoFit/>
          </a:bodyPr>
          <a:p>
            <a:r>
              <a:rPr lang="en-US" altLang="zh-CN" sz="3200" b="1" dirty="0">
                <a:solidFill>
                  <a:srgbClr val="0033CC"/>
                </a:solidFill>
                <a:latin typeface="Times New Roman" panose="02020603050405020304" pitchFamily="18" charset="0"/>
              </a:rPr>
              <a:t>4.4.1  </a:t>
            </a:r>
            <a:r>
              <a:rPr lang="zh-CN" altLang="en-US" sz="3200" b="1" dirty="0">
                <a:solidFill>
                  <a:srgbClr val="0033CC"/>
                </a:solidFill>
                <a:latin typeface="Times New Roman" panose="02020603050405020304" pitchFamily="18" charset="0"/>
              </a:rPr>
              <a:t>多重继承的声明</a:t>
            </a:r>
            <a:endParaRPr lang="zh-CN" altLang="en-US" sz="3200" b="1" dirty="0">
              <a:solidFill>
                <a:srgbClr val="0033CC"/>
              </a:solidFill>
              <a:latin typeface="Times New Roman" panose="02020603050405020304" pitchFamily="18" charset="0"/>
            </a:endParaRPr>
          </a:p>
        </p:txBody>
      </p:sp>
      <p:sp>
        <p:nvSpPr>
          <p:cNvPr id="46084" name="Rectangle 5"/>
          <p:cNvSpPr/>
          <p:nvPr/>
        </p:nvSpPr>
        <p:spPr>
          <a:xfrm>
            <a:off x="457200" y="4437063"/>
            <a:ext cx="8435975" cy="2143125"/>
          </a:xfrm>
          <a:prstGeom prst="rect">
            <a:avLst/>
          </a:prstGeom>
          <a:noFill/>
          <a:ln w="9525">
            <a:noFill/>
          </a:ln>
        </p:spPr>
        <p:txBody>
          <a:bodyPr>
            <a:spAutoFit/>
          </a:bodyPr>
          <a:p>
            <a:pPr>
              <a:lnSpc>
                <a:spcPct val="12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冒号后面的部分称</a:t>
            </a:r>
            <a:r>
              <a:rPr lang="zh-CN" altLang="en-US" sz="2800" b="1" dirty="0">
                <a:solidFill>
                  <a:srgbClr val="FF0000"/>
                </a:solidFill>
                <a:latin typeface="Verdana" panose="020B0604030504040204" pitchFamily="34" charset="0"/>
              </a:rPr>
              <a:t>基类表</a:t>
            </a:r>
            <a:r>
              <a:rPr lang="zh-CN" altLang="en-US" sz="2800" b="1" dirty="0">
                <a:solidFill>
                  <a:srgbClr val="000000"/>
                </a:solidFill>
                <a:latin typeface="Verdana" panose="020B0604030504040204" pitchFamily="34" charset="0"/>
              </a:rPr>
              <a:t>，各基类之间用逗号分隔，其中</a:t>
            </a:r>
            <a:r>
              <a:rPr lang="zh-CN" altLang="en-US" sz="2800" b="1" dirty="0">
                <a:solidFill>
                  <a:srgbClr val="000000"/>
                </a:solidFill>
                <a:latin typeface="Arial" panose="020B0604020202020204" pitchFamily="34" charset="0"/>
              </a:rPr>
              <a:t>“</a:t>
            </a:r>
            <a:r>
              <a:rPr lang="zh-CN" altLang="en-US" sz="2800" b="1" dirty="0">
                <a:solidFill>
                  <a:srgbClr val="000000"/>
                </a:solidFill>
                <a:latin typeface="Verdana" panose="020B0604030504040204" pitchFamily="34" charset="0"/>
              </a:rPr>
              <a:t>继承方式</a:t>
            </a:r>
            <a:r>
              <a:rPr lang="en-US" altLang="zh-CN" sz="2800" b="1" dirty="0">
                <a:solidFill>
                  <a:srgbClr val="000000"/>
                </a:solidFill>
                <a:latin typeface="Times New Roman" panose="02020603050405020304" pitchFamily="18" charset="0"/>
                <a:cs typeface="Times New Roman" panose="02020603050405020304" pitchFamily="18" charset="0"/>
              </a:rPr>
              <a:t>i</a:t>
            </a:r>
            <a:r>
              <a:rPr lang="en-US" altLang="zh-CN" sz="2800" b="1" dirty="0">
                <a:solidFill>
                  <a:srgbClr val="000000"/>
                </a:solidFill>
                <a:latin typeface="Arial" panose="020B0604020202020204" pitchFamily="34" charset="0"/>
              </a:rPr>
              <a:t>”</a:t>
            </a:r>
            <a:r>
              <a:rPr lang="zh-CN" altLang="en-US" sz="2800" b="1" dirty="0">
                <a:solidFill>
                  <a:srgbClr val="000000"/>
                </a:solidFill>
                <a:latin typeface="Verdana" panose="020B0604030504040204" pitchFamily="34" charset="0"/>
              </a:rPr>
              <a:t>规定了派生类从基类中按什么方式继承：</a:t>
            </a:r>
            <a:r>
              <a:rPr lang="en-US" altLang="zh-CN" sz="2800" b="1" dirty="0">
                <a:solidFill>
                  <a:srgbClr val="000000"/>
                </a:solidFill>
                <a:latin typeface="Times New Roman" panose="02020603050405020304" pitchFamily="18" charset="0"/>
                <a:cs typeface="Times New Roman" panose="02020603050405020304" pitchFamily="18" charset="0"/>
              </a:rPr>
              <a:t>private</a:t>
            </a:r>
            <a:r>
              <a:rPr lang="zh-CN" altLang="en-US" sz="2800" b="1" dirty="0">
                <a:solidFill>
                  <a:srgbClr val="000000"/>
                </a:solidFill>
                <a:latin typeface="Times New Roman" panose="02020603050405020304" pitchFamily="18" charset="0"/>
                <a:cs typeface="Times New Roman" panose="02020603050405020304" pitchFamily="18" charset="0"/>
              </a:rPr>
              <a:t>、</a:t>
            </a:r>
            <a:r>
              <a:rPr lang="en-US" altLang="zh-CN" sz="2800" b="1" dirty="0">
                <a:solidFill>
                  <a:srgbClr val="000000"/>
                </a:solidFill>
                <a:latin typeface="Times New Roman" panose="02020603050405020304" pitchFamily="18" charset="0"/>
                <a:cs typeface="Times New Roman" panose="02020603050405020304" pitchFamily="18" charset="0"/>
              </a:rPr>
              <a:t>protected</a:t>
            </a:r>
            <a:r>
              <a:rPr lang="zh-CN" altLang="en-US" sz="2800" b="1" dirty="0">
                <a:solidFill>
                  <a:srgbClr val="000000"/>
                </a:solidFill>
                <a:latin typeface="Times New Roman" panose="02020603050405020304" pitchFamily="18" charset="0"/>
                <a:cs typeface="Times New Roman" panose="02020603050405020304" pitchFamily="18" charset="0"/>
              </a:rPr>
              <a:t>或</a:t>
            </a:r>
            <a:r>
              <a:rPr lang="en-US" altLang="zh-CN" sz="2800" b="1" dirty="0">
                <a:solidFill>
                  <a:srgbClr val="000000"/>
                </a:solidFill>
                <a:latin typeface="Times New Roman" panose="02020603050405020304" pitchFamily="18" charset="0"/>
                <a:cs typeface="Times New Roman" panose="02020603050405020304" pitchFamily="18" charset="0"/>
              </a:rPr>
              <a:t>public</a:t>
            </a:r>
            <a:r>
              <a:rPr lang="zh-CN" altLang="en-US" sz="2800" b="1" dirty="0">
                <a:solidFill>
                  <a:srgbClr val="000000"/>
                </a:solidFill>
                <a:latin typeface="Times New Roman" panose="02020603050405020304" pitchFamily="18" charset="0"/>
                <a:cs typeface="Times New Roman" panose="02020603050405020304" pitchFamily="18" charset="0"/>
              </a:rPr>
              <a:t>。默认的继承方式是</a:t>
            </a:r>
            <a:r>
              <a:rPr lang="en-US" altLang="zh-CN" sz="2800" b="1" dirty="0">
                <a:solidFill>
                  <a:srgbClr val="000000"/>
                </a:solidFill>
                <a:latin typeface="Times New Roman" panose="02020603050405020304" pitchFamily="18" charset="0"/>
                <a:cs typeface="Times New Roman" panose="02020603050405020304" pitchFamily="18" charset="0"/>
              </a:rPr>
              <a:t>private</a:t>
            </a:r>
            <a:r>
              <a:rPr lang="en-US" altLang="zh-CN" sz="2800" b="1" dirty="0">
                <a:solidFill>
                  <a:srgbClr val="000000"/>
                </a:solidFill>
                <a:latin typeface="Verdana" panose="020B0604030504040204" pitchFamily="34" charset="0"/>
              </a:rPr>
              <a:t> </a:t>
            </a:r>
            <a:r>
              <a:rPr lang="zh-CN" altLang="en-US" sz="2800" b="1" dirty="0">
                <a:solidFill>
                  <a:srgbClr val="000000"/>
                </a:solidFill>
                <a:latin typeface="Verdana" panose="020B0604030504040204" pitchFamily="34" charset="0"/>
              </a:rPr>
              <a:t>。</a:t>
            </a:r>
            <a:endParaRPr lang="en-US" altLang="zh-CN" sz="2800" b="1" dirty="0">
              <a:solidFill>
                <a:srgbClr val="CC0000"/>
              </a:solidFill>
              <a:latin typeface="Verdana" panose="020B0604030504040204" pitchFamily="34" charset="0"/>
            </a:endParaRPr>
          </a:p>
        </p:txBody>
      </p:sp>
    </p:spTree>
  </p:cSld>
  <p:clrMapOvr>
    <a:masterClrMapping/>
  </p:clrMapOvr>
  <p:transition>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a:ln/>
        </p:spPr>
        <p:txBody>
          <a:bodyPr vert="horz" wrap="square" lIns="91440" tIns="45720" rIns="91440" bIns="45720" anchor="b" anchorCtr="0"/>
          <a:p>
            <a:pPr eaLnBrk="1" hangingPunct="1"/>
            <a:r>
              <a:rPr lang="zh-CN" altLang="en-US" dirty="0"/>
              <a:t>多重继承举例</a:t>
            </a:r>
            <a:endParaRPr lang="zh-CN" altLang="en-US" dirty="0"/>
          </a:p>
        </p:txBody>
      </p:sp>
      <p:sp>
        <p:nvSpPr>
          <p:cNvPr id="47107" name="内容占位符 2"/>
          <p:cNvSpPr>
            <a:spLocks noGrp="1"/>
          </p:cNvSpPr>
          <p:nvPr>
            <p:ph sz="half" idx="1"/>
          </p:nvPr>
        </p:nvSpPr>
        <p:spPr>
          <a:xfrm>
            <a:off x="179388" y="1268413"/>
            <a:ext cx="4321175" cy="5256212"/>
          </a:xfrm>
          <a:ln/>
        </p:spPr>
        <p:txBody>
          <a:bodyPr vert="horz" wrap="square" lIns="91440" tIns="45720" rIns="91440" bIns="45720" anchor="t" anchorCtr="0"/>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class A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public:</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void setA(int);</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void showA(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private:</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int a;</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class B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public:</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void setB(int);</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void showB( );</a:t>
            </a:r>
            <a:endParaRPr lang="en-US" altLang="zh-CN" dirty="0">
              <a:latin typeface="Times New Roman" panose="02020603050405020304" pitchFamily="18" charset="0"/>
              <a:ea typeface="Times New Roman" panose="02020603050405020304" pitchFamily="18" charset="0"/>
              <a:cs typeface="+mn-cs"/>
            </a:endParaRPr>
          </a:p>
        </p:txBody>
      </p:sp>
      <p:sp>
        <p:nvSpPr>
          <p:cNvPr id="47108" name="内容占位符 3"/>
          <p:cNvSpPr>
            <a:spLocks noGrp="1"/>
          </p:cNvSpPr>
          <p:nvPr>
            <p:ph sz="half" idx="2"/>
          </p:nvPr>
        </p:nvSpPr>
        <p:spPr>
          <a:xfrm>
            <a:off x="3851275" y="1406525"/>
            <a:ext cx="5040313" cy="5040313"/>
          </a:xfrm>
          <a:ln/>
        </p:spPr>
        <p:txBody>
          <a:bodyPr vert="horz" wrap="square" lIns="91440" tIns="45720" rIns="91440" bIns="45720" anchor="t" anchorCtr="0"/>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private:</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int b;</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class C : public A, private B {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public:</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void setC(int, int, int);</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void showC(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private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int c;</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a:t>
            </a:r>
            <a:endParaRPr lang="en-US" altLang="zh-CN" dirty="0">
              <a:latin typeface="Times New Roman" panose="02020603050405020304" pitchFamily="18" charset="0"/>
              <a:ea typeface="Times New Roman" panose="02020603050405020304" pitchFamily="18" charset="0"/>
              <a:cs typeface="+mn-cs"/>
            </a:endParaRPr>
          </a:p>
        </p:txBody>
      </p:sp>
      <p:sp>
        <p:nvSpPr>
          <p:cNvPr id="47109" name="Line 5"/>
          <p:cNvSpPr/>
          <p:nvPr/>
        </p:nvSpPr>
        <p:spPr>
          <a:xfrm>
            <a:off x="3635375" y="720725"/>
            <a:ext cx="0" cy="5759450"/>
          </a:xfrm>
          <a:prstGeom prst="line">
            <a:avLst/>
          </a:prstGeom>
          <a:ln w="9525" cap="flat" cmpd="sng">
            <a:solidFill>
              <a:schemeClr val="tx1"/>
            </a:solidFill>
            <a:prstDash val="dashDot"/>
            <a:headEnd type="none" w="med" len="med"/>
            <a:tailEnd type="none" w="med" len="med"/>
          </a:ln>
        </p:spPr>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内容占位符 2"/>
          <p:cNvSpPr>
            <a:spLocks noGrp="1"/>
          </p:cNvSpPr>
          <p:nvPr>
            <p:ph sz="half" idx="1"/>
          </p:nvPr>
        </p:nvSpPr>
        <p:spPr>
          <a:xfrm>
            <a:off x="179388" y="333375"/>
            <a:ext cx="4254500" cy="4595813"/>
          </a:xfrm>
          <a:ln/>
        </p:spPr>
        <p:txBody>
          <a:bodyPr vert="horz" wrap="square" lIns="91440" tIns="45720" rIns="91440" bIns="45720" anchor="t" anchorCtr="0"/>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void  A::setA(int x) {  a=x;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void B::setB(int x) {  b=x;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void C::setC(int x, int y, int z)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a:t>
            </a:r>
            <a:r>
              <a:rPr lang="zh-CN" altLang="en-US" dirty="0">
                <a:latin typeface="Times New Roman" panose="02020603050405020304" pitchFamily="18" charset="0"/>
                <a:ea typeface="+mn-ea"/>
                <a:cs typeface="Times New Roman" panose="02020603050405020304" pitchFamily="18" charset="0"/>
              </a:rPr>
              <a:t>派生类成员直接访问基类的公有成员</a:t>
            </a:r>
            <a:endParaRPr lang="zh-CN" altLang="en-US"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zh-CN" altLang="en-US" dirty="0">
                <a:latin typeface="Times New Roman" panose="02020603050405020304" pitchFamily="18" charset="0"/>
                <a:ea typeface="+mn-ea"/>
                <a:cs typeface="Times New Roman" panose="02020603050405020304" pitchFamily="18" charset="0"/>
              </a:rPr>
              <a:t>	</a:t>
            </a:r>
            <a:r>
              <a:rPr lang="en-US" altLang="zh-CN" dirty="0">
                <a:solidFill>
                  <a:srgbClr val="7030A0"/>
                </a:solidFill>
                <a:latin typeface="Times New Roman" panose="02020603050405020304" pitchFamily="18" charset="0"/>
                <a:ea typeface="+mn-ea"/>
                <a:cs typeface="Times New Roman" panose="02020603050405020304" pitchFamily="18" charset="0"/>
              </a:rPr>
              <a:t>setA(x); </a:t>
            </a:r>
            <a:endParaRPr lang="en-US" altLang="zh-CN" dirty="0">
              <a:solidFill>
                <a:srgbClr val="7030A0"/>
              </a:solidFill>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solidFill>
                  <a:srgbClr val="7030A0"/>
                </a:solidFill>
                <a:latin typeface="Times New Roman" panose="02020603050405020304" pitchFamily="18" charset="0"/>
                <a:ea typeface="+mn-ea"/>
                <a:cs typeface="Times New Roman" panose="02020603050405020304" pitchFamily="18" charset="0"/>
              </a:rPr>
              <a:t>	setB(y); </a:t>
            </a:r>
            <a:endParaRPr lang="en-US" altLang="zh-CN" dirty="0">
              <a:solidFill>
                <a:srgbClr val="7030A0"/>
              </a:solidFill>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c = z;</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a:t>
            </a:r>
            <a:r>
              <a:rPr lang="zh-CN" altLang="en-US" dirty="0">
                <a:latin typeface="Times New Roman" panose="02020603050405020304" pitchFamily="18" charset="0"/>
                <a:ea typeface="+mn-ea"/>
                <a:cs typeface="Times New Roman" panose="02020603050405020304" pitchFamily="18" charset="0"/>
              </a:rPr>
              <a:t>其他函数实现略</a:t>
            </a:r>
            <a:endParaRPr lang="zh-CN" altLang="en-US" dirty="0">
              <a:latin typeface="Times New Roman" panose="02020603050405020304" pitchFamily="18" charset="0"/>
              <a:ea typeface="Times New Roman" panose="02020603050405020304" pitchFamily="18" charset="0"/>
              <a:cs typeface="+mn-cs"/>
            </a:endParaRPr>
          </a:p>
        </p:txBody>
      </p:sp>
      <p:sp>
        <p:nvSpPr>
          <p:cNvPr id="48131" name="内容占位符 3"/>
          <p:cNvSpPr>
            <a:spLocks noGrp="1"/>
          </p:cNvSpPr>
          <p:nvPr>
            <p:ph sz="half" idx="2"/>
          </p:nvPr>
        </p:nvSpPr>
        <p:spPr>
          <a:xfrm>
            <a:off x="4643438" y="1412875"/>
            <a:ext cx="4392612" cy="4595813"/>
          </a:xfrm>
          <a:ln/>
        </p:spPr>
        <p:txBody>
          <a:bodyPr vert="horz" wrap="square" lIns="91440" tIns="45720" rIns="91440" bIns="45720" anchor="t" anchorCtr="0"/>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int main()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C obj;</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obj.setA(5);</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obj.showA();</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obj.setC(6,7,9);</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obj.showC();</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obj.setB(6); </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   obj.showB(); </a:t>
            </a:r>
            <a:endParaRPr lang="zh-CN" altLang="en-US"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zh-CN" altLang="en-US" dirty="0">
                <a:latin typeface="Times New Roman" panose="02020603050405020304" pitchFamily="18" charset="0"/>
                <a:ea typeface="+mn-ea"/>
                <a:cs typeface="Times New Roman" panose="02020603050405020304" pitchFamily="18" charset="0"/>
              </a:rPr>
              <a:t>	</a:t>
            </a:r>
            <a:r>
              <a:rPr lang="en-US" altLang="zh-CN" dirty="0">
                <a:latin typeface="Times New Roman" panose="02020603050405020304" pitchFamily="18" charset="0"/>
                <a:ea typeface="+mn-ea"/>
                <a:cs typeface="Times New Roman" panose="02020603050405020304" pitchFamily="18" charset="0"/>
              </a:rPr>
              <a:t>return 0;</a:t>
            </a:r>
            <a:endParaRPr lang="en-US" altLang="zh-CN" dirty="0">
              <a:latin typeface="Times New Roman" panose="02020603050405020304" pitchFamily="18" charset="0"/>
              <a:ea typeface="+mn-ea"/>
              <a:cs typeface="Times New Roman" panose="02020603050405020304" pitchFamily="18" charset="0"/>
            </a:endParaRPr>
          </a:p>
          <a:p>
            <a:pPr marL="358775" indent="-250825" eaLnBrk="1" hangingPunct="1">
              <a:spcBef>
                <a:spcPct val="0"/>
              </a:spcBef>
              <a:buSzPct val="60000"/>
              <a:buFont typeface="Wingdings" panose="05000000000000000000" pitchFamily="2" charset="2"/>
              <a:buNone/>
            </a:pPr>
            <a:r>
              <a:rPr lang="en-US" altLang="zh-CN" dirty="0">
                <a:latin typeface="Times New Roman" panose="02020603050405020304" pitchFamily="18" charset="0"/>
                <a:ea typeface="+mn-ea"/>
                <a:cs typeface="Times New Roman" panose="02020603050405020304" pitchFamily="18" charset="0"/>
              </a:rPr>
              <a:t>}</a:t>
            </a:r>
            <a:endParaRPr lang="en-US" altLang="zh-CN" dirty="0">
              <a:latin typeface="Times New Roman" panose="02020603050405020304" pitchFamily="18" charset="0"/>
              <a:ea typeface="Times New Roman" panose="02020603050405020304" pitchFamily="18" charset="0"/>
              <a:cs typeface="+mn-cs"/>
            </a:endParaRPr>
          </a:p>
        </p:txBody>
      </p:sp>
      <p:sp>
        <p:nvSpPr>
          <p:cNvPr id="48132" name="Line 5"/>
          <p:cNvSpPr/>
          <p:nvPr/>
        </p:nvSpPr>
        <p:spPr>
          <a:xfrm>
            <a:off x="4572000" y="333375"/>
            <a:ext cx="0" cy="5975350"/>
          </a:xfrm>
          <a:prstGeom prst="line">
            <a:avLst/>
          </a:prstGeom>
          <a:ln w="9525" cap="flat" cmpd="sng">
            <a:solidFill>
              <a:schemeClr val="tx1"/>
            </a:solidFill>
            <a:prstDash val="dashDot"/>
            <a:headEnd type="none" w="med" len="med"/>
            <a:tailEnd type="none" w="med" len="med"/>
          </a:ln>
        </p:spPr>
      </p:sp>
      <p:sp>
        <p:nvSpPr>
          <p:cNvPr id="2" name="TextBox 1"/>
          <p:cNvSpPr txBox="1"/>
          <p:nvPr/>
        </p:nvSpPr>
        <p:spPr>
          <a:xfrm>
            <a:off x="7100888" y="4149725"/>
            <a:ext cx="1014412" cy="522288"/>
          </a:xfrm>
          <a:prstGeom prst="rect">
            <a:avLst/>
          </a:prstGeom>
          <a:noFill/>
          <a:ln w="9525">
            <a:noFill/>
          </a:ln>
        </p:spPr>
        <p:txBody>
          <a:bodyPr wrap="none">
            <a:spAutoFit/>
          </a:bodyPr>
          <a:p>
            <a:pPr marL="358775" indent="-250825"/>
            <a:r>
              <a:rPr lang="zh-CN" altLang="en-US" sz="2800" b="1" dirty="0">
                <a:solidFill>
                  <a:srgbClr val="FF0000"/>
                </a:solidFill>
                <a:latin typeface="Times New Roman" panose="02020603050405020304" pitchFamily="18" charset="0"/>
                <a:cs typeface="Times New Roman" panose="02020603050405020304" pitchFamily="18" charset="0"/>
              </a:rPr>
              <a:t>错误</a:t>
            </a:r>
            <a:endParaRPr lang="zh-CN" altLang="en-US" sz="28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615950" y="549275"/>
            <a:ext cx="6605588" cy="579438"/>
          </a:xfrm>
          <a:prstGeom prst="rect">
            <a:avLst/>
          </a:prstGeom>
          <a:noFill/>
          <a:ln w="9525">
            <a:noFill/>
          </a:ln>
        </p:spPr>
        <p:txBody>
          <a:bodyPr wrap="none">
            <a:spAutoFit/>
          </a:bodyPr>
          <a:p>
            <a:r>
              <a:rPr lang="en-US" altLang="zh-CN" sz="3200" b="1" dirty="0">
                <a:solidFill>
                  <a:srgbClr val="0033CC"/>
                </a:solidFill>
                <a:latin typeface="Times New Roman" panose="02020603050405020304" pitchFamily="18" charset="0"/>
              </a:rPr>
              <a:t>4.4.2  </a:t>
            </a:r>
            <a:r>
              <a:rPr lang="zh-CN" altLang="en-US" sz="3200" b="1" dirty="0">
                <a:solidFill>
                  <a:srgbClr val="0033CC"/>
                </a:solidFill>
                <a:latin typeface="Times New Roman" panose="02020603050405020304" pitchFamily="18" charset="0"/>
              </a:rPr>
              <a:t>多继承的构造函数与析构函数 </a:t>
            </a:r>
            <a:endParaRPr lang="zh-CN" altLang="en-US" sz="3200" b="1" dirty="0">
              <a:solidFill>
                <a:srgbClr val="0033CC"/>
              </a:solidFill>
              <a:latin typeface="Times New Roman" panose="02020603050405020304" pitchFamily="18" charset="0"/>
            </a:endParaRPr>
          </a:p>
        </p:txBody>
      </p:sp>
      <p:sp>
        <p:nvSpPr>
          <p:cNvPr id="49155" name="Rectangle 3"/>
          <p:cNvSpPr/>
          <p:nvPr/>
        </p:nvSpPr>
        <p:spPr>
          <a:xfrm>
            <a:off x="590550" y="1828800"/>
            <a:ext cx="8229600" cy="4114800"/>
          </a:xfrm>
          <a:prstGeom prst="rect">
            <a:avLst/>
          </a:prstGeom>
          <a:noFill/>
          <a:ln w="9525">
            <a:noFill/>
          </a:ln>
        </p:spPr>
        <p:txBody>
          <a:bodyPr/>
          <a:p>
            <a:pPr indent="6350">
              <a:lnSpc>
                <a:spcPct val="150000"/>
              </a:lnSpc>
              <a:spcBef>
                <a:spcPct val="20000"/>
              </a:spcBef>
              <a:buClr>
                <a:schemeClr val="hlink"/>
              </a:buClr>
              <a:buFont typeface="Wingdings" panose="05000000000000000000" pitchFamily="2" charset="2"/>
              <a:buChar char="Ø"/>
            </a:pPr>
            <a:r>
              <a:rPr lang="en-US" altLang="zh-CN" sz="3000" b="1" dirty="0">
                <a:solidFill>
                  <a:srgbClr val="000000"/>
                </a:solidFill>
                <a:latin typeface="Times New Roman" panose="02020603050405020304" pitchFamily="18" charset="0"/>
              </a:rPr>
              <a:t> </a:t>
            </a:r>
            <a:r>
              <a:rPr lang="zh-CN" altLang="en-US" sz="3000" b="1" dirty="0">
                <a:solidFill>
                  <a:srgbClr val="000000"/>
                </a:solidFill>
                <a:latin typeface="Times New Roman" panose="02020603050405020304" pitchFamily="18" charset="0"/>
              </a:rPr>
              <a:t>多继承构造函数定义的一般形式如下</a:t>
            </a:r>
            <a:r>
              <a:rPr lang="en-US" altLang="zh-CN" sz="3000" b="1" dirty="0">
                <a:solidFill>
                  <a:srgbClr val="000000"/>
                </a:solidFill>
                <a:latin typeface="Times New Roman" panose="02020603050405020304" pitchFamily="18" charset="0"/>
              </a:rPr>
              <a:t>:</a:t>
            </a:r>
            <a:endParaRPr lang="en-US" altLang="zh-CN" sz="3000" b="1" dirty="0">
              <a:solidFill>
                <a:srgbClr val="000000"/>
              </a:solidFill>
              <a:latin typeface="Times New Roman" panose="02020603050405020304" pitchFamily="18" charset="0"/>
            </a:endParaRPr>
          </a:p>
          <a:p>
            <a:pPr indent="6350">
              <a:lnSpc>
                <a:spcPct val="150000"/>
              </a:lnSpc>
              <a:spcBef>
                <a:spcPct val="20000"/>
              </a:spcBef>
              <a:buClr>
                <a:schemeClr val="accent2"/>
              </a:buClr>
              <a:buFont typeface="Wingdings" panose="05000000000000000000" pitchFamily="2" charset="2"/>
            </a:pPr>
            <a:r>
              <a:rPr lang="zh-CN" altLang="en-US" sz="3000" b="1" dirty="0">
                <a:solidFill>
                  <a:srgbClr val="0033CC"/>
                </a:solidFill>
                <a:latin typeface="Times New Roman" panose="02020603050405020304" pitchFamily="18" charset="0"/>
              </a:rPr>
              <a:t>派生类名</a:t>
            </a:r>
            <a:r>
              <a:rPr lang="en-US" altLang="zh-CN" sz="3000" b="1" dirty="0">
                <a:solidFill>
                  <a:srgbClr val="0033CC"/>
                </a:solidFill>
                <a:latin typeface="Times New Roman" panose="02020603050405020304" pitchFamily="18" charset="0"/>
              </a:rPr>
              <a:t>(</a:t>
            </a:r>
            <a:r>
              <a:rPr lang="zh-CN" altLang="en-US" sz="3000" b="1" dirty="0">
                <a:solidFill>
                  <a:srgbClr val="0033CC"/>
                </a:solidFill>
                <a:latin typeface="Times New Roman" panose="02020603050405020304" pitchFamily="18" charset="0"/>
              </a:rPr>
              <a:t>参数总表</a:t>
            </a:r>
            <a:r>
              <a:rPr lang="en-US" altLang="zh-CN" sz="3000" b="1" dirty="0">
                <a:solidFill>
                  <a:srgbClr val="0033CC"/>
                </a:solidFill>
                <a:latin typeface="Times New Roman" panose="02020603050405020304" pitchFamily="18" charset="0"/>
              </a:rPr>
              <a:t>):</a:t>
            </a:r>
            <a:r>
              <a:rPr lang="zh-CN" altLang="en-US" sz="3000" b="1" dirty="0">
                <a:solidFill>
                  <a:srgbClr val="CC0000"/>
                </a:solidFill>
                <a:latin typeface="Times New Roman" panose="02020603050405020304" pitchFamily="18" charset="0"/>
              </a:rPr>
              <a:t>基类名</a:t>
            </a:r>
            <a:r>
              <a:rPr lang="en-US" altLang="zh-CN" sz="3000" b="1" dirty="0">
                <a:solidFill>
                  <a:srgbClr val="CC0000"/>
                </a:solidFill>
                <a:latin typeface="Times New Roman" panose="02020603050405020304" pitchFamily="18" charset="0"/>
              </a:rPr>
              <a:t>1(</a:t>
            </a:r>
            <a:r>
              <a:rPr lang="zh-CN" altLang="en-US" sz="3000" b="1" dirty="0">
                <a:solidFill>
                  <a:srgbClr val="CC0000"/>
                </a:solidFill>
                <a:latin typeface="Times New Roman" panose="02020603050405020304" pitchFamily="18" charset="0"/>
              </a:rPr>
              <a:t>参数表</a:t>
            </a:r>
            <a:r>
              <a:rPr lang="en-US" altLang="zh-CN" sz="3000" b="1" dirty="0">
                <a:solidFill>
                  <a:srgbClr val="CC0000"/>
                </a:solidFill>
                <a:latin typeface="Times New Roman" panose="02020603050405020304" pitchFamily="18" charset="0"/>
              </a:rPr>
              <a:t>1),</a:t>
            </a:r>
            <a:r>
              <a:rPr lang="zh-CN" altLang="en-US" sz="3000" b="1" dirty="0">
                <a:solidFill>
                  <a:srgbClr val="CC0000"/>
                </a:solidFill>
                <a:latin typeface="Times New Roman" panose="02020603050405020304" pitchFamily="18" charset="0"/>
              </a:rPr>
              <a:t>基类名</a:t>
            </a:r>
            <a:r>
              <a:rPr lang="en-US" altLang="zh-CN" sz="3000" b="1" dirty="0">
                <a:solidFill>
                  <a:srgbClr val="CC0000"/>
                </a:solidFill>
                <a:latin typeface="Times New Roman" panose="02020603050405020304" pitchFamily="18" charset="0"/>
              </a:rPr>
              <a:t>2(</a:t>
            </a:r>
            <a:r>
              <a:rPr lang="zh-CN" altLang="en-US" sz="3000" b="1" dirty="0">
                <a:solidFill>
                  <a:srgbClr val="CC0000"/>
                </a:solidFill>
                <a:latin typeface="Times New Roman" panose="02020603050405020304" pitchFamily="18" charset="0"/>
              </a:rPr>
              <a:t>参数表</a:t>
            </a:r>
            <a:r>
              <a:rPr lang="en-US" altLang="zh-CN" sz="3000" b="1" dirty="0">
                <a:solidFill>
                  <a:srgbClr val="CC0000"/>
                </a:solidFill>
                <a:latin typeface="Times New Roman" panose="02020603050405020304" pitchFamily="18" charset="0"/>
              </a:rPr>
              <a:t>2),…,</a:t>
            </a:r>
            <a:r>
              <a:rPr lang="zh-CN" altLang="en-US" sz="3000" b="1" dirty="0">
                <a:solidFill>
                  <a:srgbClr val="CC0000"/>
                </a:solidFill>
                <a:latin typeface="Times New Roman" panose="02020603050405020304" pitchFamily="18" charset="0"/>
              </a:rPr>
              <a:t>基类名</a:t>
            </a:r>
            <a:r>
              <a:rPr lang="en-US" altLang="zh-CN" sz="3000" b="1" dirty="0">
                <a:solidFill>
                  <a:srgbClr val="CC0000"/>
                </a:solidFill>
                <a:latin typeface="Times New Roman" panose="02020603050405020304" pitchFamily="18" charset="0"/>
              </a:rPr>
              <a:t>n(</a:t>
            </a:r>
            <a:r>
              <a:rPr lang="zh-CN" altLang="en-US" sz="3000" b="1" dirty="0">
                <a:solidFill>
                  <a:srgbClr val="CC0000"/>
                </a:solidFill>
                <a:latin typeface="Times New Roman" panose="02020603050405020304" pitchFamily="18" charset="0"/>
              </a:rPr>
              <a:t>参数表</a:t>
            </a:r>
            <a:r>
              <a:rPr lang="en-US" altLang="zh-CN" sz="3000" b="1" dirty="0">
                <a:solidFill>
                  <a:srgbClr val="CC0000"/>
                </a:solidFill>
                <a:latin typeface="Times New Roman" panose="02020603050405020304" pitchFamily="18" charset="0"/>
              </a:rPr>
              <a:t>n)</a:t>
            </a:r>
            <a:endParaRPr lang="en-US" altLang="zh-CN" sz="3000" b="1" dirty="0">
              <a:solidFill>
                <a:srgbClr val="CC0000"/>
              </a:solidFill>
              <a:latin typeface="Times New Roman" panose="02020603050405020304" pitchFamily="18" charset="0"/>
            </a:endParaRPr>
          </a:p>
          <a:p>
            <a:pPr indent="6350">
              <a:lnSpc>
                <a:spcPct val="150000"/>
              </a:lnSpc>
              <a:spcBef>
                <a:spcPct val="20000"/>
              </a:spcBef>
              <a:buClr>
                <a:schemeClr val="accent2"/>
              </a:buClr>
              <a:buFont typeface="Wingdings" panose="05000000000000000000" pitchFamily="2" charset="2"/>
            </a:pPr>
            <a:r>
              <a:rPr lang="en-US" altLang="zh-CN" sz="3000" b="1" dirty="0">
                <a:solidFill>
                  <a:srgbClr val="CC0000"/>
                </a:solidFill>
                <a:latin typeface="Times New Roman" panose="02020603050405020304" pitchFamily="18" charset="0"/>
              </a:rPr>
              <a:t>{</a:t>
            </a:r>
            <a:endParaRPr lang="en-US" altLang="zh-CN" sz="3000" b="1" dirty="0">
              <a:solidFill>
                <a:srgbClr val="CC0000"/>
              </a:solidFill>
              <a:latin typeface="Times New Roman" panose="02020603050405020304" pitchFamily="18" charset="0"/>
            </a:endParaRPr>
          </a:p>
          <a:p>
            <a:pPr indent="6350">
              <a:lnSpc>
                <a:spcPct val="150000"/>
              </a:lnSpc>
              <a:spcBef>
                <a:spcPct val="20000"/>
              </a:spcBef>
              <a:buClr>
                <a:schemeClr val="accent2"/>
              </a:buClr>
              <a:buFont typeface="Wingdings" panose="05000000000000000000" pitchFamily="2" charset="2"/>
            </a:pPr>
            <a:r>
              <a:rPr lang="en-US" altLang="zh-CN" sz="3000" b="1" dirty="0">
                <a:solidFill>
                  <a:srgbClr val="CC0000"/>
                </a:solidFill>
                <a:latin typeface="Times New Roman" panose="02020603050405020304" pitchFamily="18" charset="0"/>
              </a:rPr>
              <a:t>         // </a:t>
            </a:r>
            <a:r>
              <a:rPr lang="zh-CN" altLang="en-US" sz="3000" b="1" dirty="0">
                <a:solidFill>
                  <a:srgbClr val="CC0000"/>
                </a:solidFill>
                <a:latin typeface="Times New Roman" panose="02020603050405020304" pitchFamily="18" charset="0"/>
              </a:rPr>
              <a:t>派生类新增成员的初始化语句</a:t>
            </a:r>
            <a:endParaRPr lang="zh-CN" altLang="en-US" sz="3000" b="1" dirty="0">
              <a:solidFill>
                <a:srgbClr val="CC0000"/>
              </a:solidFill>
              <a:latin typeface="Times New Roman" panose="02020603050405020304" pitchFamily="18" charset="0"/>
            </a:endParaRPr>
          </a:p>
          <a:p>
            <a:pPr indent="6350">
              <a:lnSpc>
                <a:spcPct val="150000"/>
              </a:lnSpc>
              <a:spcBef>
                <a:spcPct val="20000"/>
              </a:spcBef>
              <a:buClr>
                <a:schemeClr val="accent2"/>
              </a:buClr>
              <a:buFont typeface="Wingdings" panose="05000000000000000000" pitchFamily="2" charset="2"/>
            </a:pPr>
            <a:r>
              <a:rPr lang="en-US" altLang="zh-CN" sz="3000" b="1" dirty="0">
                <a:solidFill>
                  <a:srgbClr val="CC0000"/>
                </a:solidFill>
                <a:latin typeface="Times New Roman" panose="02020603050405020304" pitchFamily="18" charset="0"/>
              </a:rPr>
              <a:t>} </a:t>
            </a:r>
            <a:endParaRPr lang="en-US" altLang="zh-CN" sz="3000" b="1" dirty="0">
              <a:solidFill>
                <a:srgbClr val="CC0000"/>
              </a:solidFill>
              <a:latin typeface="Times New Roman" panose="02020603050405020304" pitchFamily="18" charset="0"/>
            </a:endParaRPr>
          </a:p>
        </p:txBody>
      </p:sp>
    </p:spTree>
  </p:cSld>
  <p:clrMapOvr>
    <a:masterClrMapping/>
  </p:clrMapOvr>
  <p:transition>
    <p:blinds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5186" name="Rectangle 2"/>
          <p:cNvSpPr/>
          <p:nvPr/>
        </p:nvSpPr>
        <p:spPr>
          <a:xfrm>
            <a:off x="615950" y="700088"/>
            <a:ext cx="1344613" cy="519112"/>
          </a:xfrm>
          <a:prstGeom prst="rect">
            <a:avLst/>
          </a:prstGeom>
          <a:noFill/>
          <a:ln w="9525">
            <a:noFill/>
          </a:ln>
        </p:spPr>
        <p:txBody>
          <a:bodyPr wrap="none">
            <a:spAutoFit/>
          </a:bodyPr>
          <a:p>
            <a:r>
              <a:rPr lang="zh-CN" altLang="en-US" sz="2800" b="1" dirty="0">
                <a:solidFill>
                  <a:schemeClr val="hlink"/>
                </a:solidFill>
                <a:latin typeface="Times New Roman" panose="02020603050405020304" pitchFamily="18" charset="0"/>
              </a:rPr>
              <a:t>说明： </a:t>
            </a:r>
            <a:endParaRPr lang="zh-CN" altLang="en-US" sz="2800" b="1" dirty="0">
              <a:solidFill>
                <a:schemeClr val="hlink"/>
              </a:solidFill>
              <a:latin typeface="Times New Roman" panose="02020603050405020304" pitchFamily="18" charset="0"/>
            </a:endParaRPr>
          </a:p>
        </p:txBody>
      </p:sp>
      <p:sp>
        <p:nvSpPr>
          <p:cNvPr id="605187" name="Rectangle 3"/>
          <p:cNvSpPr/>
          <p:nvPr/>
        </p:nvSpPr>
        <p:spPr>
          <a:xfrm>
            <a:off x="450850" y="1268413"/>
            <a:ext cx="8153400" cy="2525712"/>
          </a:xfrm>
          <a:prstGeom prst="rect">
            <a:avLst/>
          </a:prstGeom>
          <a:noFill/>
          <a:ln w="9525">
            <a:noFill/>
          </a:ln>
        </p:spPr>
        <p:txBody>
          <a:bodyPr>
            <a:spAutoFit/>
          </a:bodyPr>
          <a:p>
            <a:pPr>
              <a:lnSpc>
                <a:spcPct val="19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多重继承下派生类构造函数必须同时负责该派生类所有基类构造函数的调用。同时，派生类的参数个数必须包含完成所有基类初始化所需的参数个数。</a:t>
            </a:r>
            <a:r>
              <a:rPr lang="zh-CN" altLang="en-US" sz="2800" b="1" dirty="0">
                <a:solidFill>
                  <a:srgbClr val="CC0000"/>
                </a:solidFill>
                <a:latin typeface="Verdana" panose="020B0604030504040204" pitchFamily="34" charset="0"/>
              </a:rPr>
              <a:t> </a:t>
            </a:r>
            <a:endParaRPr lang="zh-CN" altLang="en-US" sz="2800" b="1" dirty="0">
              <a:solidFill>
                <a:srgbClr val="CC0000"/>
              </a:solidFill>
              <a:latin typeface="Verdana" panose="020B0604030504040204" pitchFamily="34" charset="0"/>
            </a:endParaRPr>
          </a:p>
        </p:txBody>
      </p:sp>
      <p:sp>
        <p:nvSpPr>
          <p:cNvPr id="50180" name="Rectangle 4"/>
          <p:cNvSpPr/>
          <p:nvPr/>
        </p:nvSpPr>
        <p:spPr>
          <a:xfrm>
            <a:off x="450850" y="3657600"/>
            <a:ext cx="8153400" cy="2654300"/>
          </a:xfrm>
          <a:prstGeom prst="rect">
            <a:avLst/>
          </a:prstGeom>
          <a:noFill/>
          <a:ln w="9525">
            <a:noFill/>
          </a:ln>
        </p:spPr>
        <p:txBody>
          <a:bodyPr>
            <a:spAutoFit/>
          </a:bodyPr>
          <a:p>
            <a:pPr>
              <a:lnSpc>
                <a:spcPct val="20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多重继承的构造函数的执行顺序也是</a:t>
            </a:r>
            <a:r>
              <a:rPr lang="zh-CN" altLang="en-US" sz="2800" b="1" dirty="0">
                <a:solidFill>
                  <a:schemeClr val="hlink"/>
                </a:solidFill>
                <a:latin typeface="Verdana" panose="020B0604030504040204" pitchFamily="34" charset="0"/>
              </a:rPr>
              <a:t>遵循</a:t>
            </a:r>
            <a:r>
              <a:rPr lang="zh-CN" altLang="en-US" sz="2800" b="1" dirty="0">
                <a:solidFill>
                  <a:srgbClr val="000000"/>
                </a:solidFill>
                <a:latin typeface="Verdana" panose="020B0604030504040204" pitchFamily="34" charset="0"/>
              </a:rPr>
              <a:t>先执行基类的构造函数，再执行对象成员的构造函数，最后执行派生类构造函数的原则。</a:t>
            </a:r>
            <a:endParaRPr lang="zh-CN" altLang="en-US" sz="2800" b="1" dirty="0">
              <a:solidFill>
                <a:srgbClr val="CC0000"/>
              </a:solidFill>
              <a:latin typeface="Verdana" panose="020B0604030504040204" pitchFamily="34" charset="0"/>
            </a:endParaRPr>
          </a:p>
        </p:txBody>
      </p:sp>
      <p:sp>
        <p:nvSpPr>
          <p:cNvPr id="50181" name="Line 5"/>
          <p:cNvSpPr/>
          <p:nvPr/>
        </p:nvSpPr>
        <p:spPr>
          <a:xfrm>
            <a:off x="7308850" y="4581525"/>
            <a:ext cx="1079500" cy="0"/>
          </a:xfrm>
          <a:prstGeom prst="line">
            <a:avLst/>
          </a:prstGeom>
          <a:ln w="63500" cap="flat" cmpd="sng">
            <a:solidFill>
              <a:srgbClr val="FF0000"/>
            </a:solidFill>
            <a:prstDash val="solid"/>
            <a:headEnd type="none" w="med" len="med"/>
            <a:tailEnd type="none" w="med" len="med"/>
          </a:ln>
        </p:spPr>
      </p:sp>
      <p:sp>
        <p:nvSpPr>
          <p:cNvPr id="50182" name="Line 6"/>
          <p:cNvSpPr/>
          <p:nvPr/>
        </p:nvSpPr>
        <p:spPr>
          <a:xfrm>
            <a:off x="539750" y="5373688"/>
            <a:ext cx="2447925" cy="0"/>
          </a:xfrm>
          <a:prstGeom prst="line">
            <a:avLst/>
          </a:prstGeom>
          <a:ln w="63500" cap="flat" cmpd="sng">
            <a:solidFill>
              <a:srgbClr val="FF0000"/>
            </a:solidFill>
            <a:prstDash val="solid"/>
            <a:headEnd type="none" w="med" len="med"/>
            <a:tailEnd type="none" w="med" len="med"/>
          </a:ln>
        </p:spPr>
      </p:sp>
      <p:sp>
        <p:nvSpPr>
          <p:cNvPr id="50183" name="Line 7"/>
          <p:cNvSpPr/>
          <p:nvPr/>
        </p:nvSpPr>
        <p:spPr>
          <a:xfrm>
            <a:off x="3419475" y="5445125"/>
            <a:ext cx="4248150" cy="0"/>
          </a:xfrm>
          <a:prstGeom prst="line">
            <a:avLst/>
          </a:prstGeom>
          <a:ln w="63500" cap="flat" cmpd="sng">
            <a:solidFill>
              <a:srgbClr val="FF0000"/>
            </a:solidFill>
            <a:prstDash val="solid"/>
            <a:headEnd type="none" w="med" len="med"/>
            <a:tailEnd type="none" w="med" len="med"/>
          </a:ln>
        </p:spPr>
      </p:sp>
      <p:sp>
        <p:nvSpPr>
          <p:cNvPr id="50184" name="Line 8"/>
          <p:cNvSpPr/>
          <p:nvPr/>
        </p:nvSpPr>
        <p:spPr>
          <a:xfrm flipV="1">
            <a:off x="8135938" y="5445125"/>
            <a:ext cx="396875" cy="1588"/>
          </a:xfrm>
          <a:prstGeom prst="line">
            <a:avLst/>
          </a:prstGeom>
          <a:ln w="63500" cap="flat" cmpd="sng">
            <a:solidFill>
              <a:srgbClr val="FF0000"/>
            </a:solidFill>
            <a:prstDash val="solid"/>
            <a:headEnd type="none" w="med" len="med"/>
            <a:tailEnd type="none" w="med" len="med"/>
          </a:ln>
        </p:spPr>
      </p:sp>
      <p:sp>
        <p:nvSpPr>
          <p:cNvPr id="50185" name="Line 9"/>
          <p:cNvSpPr/>
          <p:nvPr/>
        </p:nvSpPr>
        <p:spPr>
          <a:xfrm flipV="1">
            <a:off x="611188" y="6237288"/>
            <a:ext cx="4608512" cy="1587"/>
          </a:xfrm>
          <a:prstGeom prst="line">
            <a:avLst/>
          </a:prstGeom>
          <a:ln w="63500" cap="flat" cmpd="sng">
            <a:solidFill>
              <a:srgbClr val="FF0000"/>
            </a:solidFill>
            <a:prstDash val="solid"/>
            <a:headEnd type="none" w="med" len="med"/>
            <a:tailEnd type="none" w="med" len="med"/>
          </a:ln>
        </p:spPr>
      </p:sp>
      <p:sp>
        <p:nvSpPr>
          <p:cNvPr id="605194" name="Line 10"/>
          <p:cNvSpPr/>
          <p:nvPr/>
        </p:nvSpPr>
        <p:spPr>
          <a:xfrm>
            <a:off x="900113" y="2205038"/>
            <a:ext cx="7343775" cy="0"/>
          </a:xfrm>
          <a:prstGeom prst="line">
            <a:avLst/>
          </a:prstGeom>
          <a:ln w="63500" cap="flat" cmpd="sng">
            <a:solidFill>
              <a:srgbClr val="FF0000"/>
            </a:solidFill>
            <a:prstDash val="solid"/>
            <a:headEnd type="none" w="med" len="med"/>
            <a:tailEnd type="none" w="med" len="med"/>
          </a:ln>
        </p:spPr>
      </p:sp>
      <p:sp>
        <p:nvSpPr>
          <p:cNvPr id="50187" name="Line 11"/>
          <p:cNvSpPr/>
          <p:nvPr/>
        </p:nvSpPr>
        <p:spPr>
          <a:xfrm>
            <a:off x="684213" y="2924175"/>
            <a:ext cx="4175125" cy="0"/>
          </a:xfrm>
          <a:prstGeom prst="line">
            <a:avLst/>
          </a:prstGeom>
          <a:ln w="63500" cap="flat" cmpd="sng">
            <a:solidFill>
              <a:srgbClr val="FF0000"/>
            </a:solidFill>
            <a:prstDash val="solid"/>
            <a:headEnd type="none" w="med" len="med"/>
            <a:tailEnd type="none" w="med" len="med"/>
          </a:ln>
        </p:spPr>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5186"/>
                                        </p:tgtEl>
                                        <p:attrNameLst>
                                          <p:attrName>style.visibility</p:attrName>
                                        </p:attrNameLst>
                                      </p:cBhvr>
                                      <p:to>
                                        <p:strVal val="visible"/>
                                      </p:to>
                                    </p:set>
                                    <p:anim calcmode="lin" valueType="num">
                                      <p:cBhvr additive="base">
                                        <p:cTn id="7" dur="500" fill="hold"/>
                                        <p:tgtEl>
                                          <p:spTgt spid="605186"/>
                                        </p:tgtEl>
                                        <p:attrNameLst>
                                          <p:attrName>ppt_x</p:attrName>
                                        </p:attrNameLst>
                                      </p:cBhvr>
                                      <p:tavLst>
                                        <p:tav tm="0">
                                          <p:val>
                                            <p:strVal val="#ppt_x"/>
                                          </p:val>
                                        </p:tav>
                                        <p:tav tm="100000">
                                          <p:val>
                                            <p:strVal val="#ppt_x"/>
                                          </p:val>
                                        </p:tav>
                                      </p:tavLst>
                                    </p:anim>
                                    <p:anim calcmode="lin" valueType="num">
                                      <p:cBhvr additive="base">
                                        <p:cTn id="8" dur="500" fill="hold"/>
                                        <p:tgtEl>
                                          <p:spTgt spid="6051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5187"/>
                                        </p:tgtEl>
                                        <p:attrNameLst>
                                          <p:attrName>style.visibility</p:attrName>
                                        </p:attrNameLst>
                                      </p:cBhvr>
                                      <p:to>
                                        <p:strVal val="visible"/>
                                      </p:to>
                                    </p:set>
                                    <p:anim calcmode="lin" valueType="num">
                                      <p:cBhvr additive="base">
                                        <p:cTn id="13" dur="500" fill="hold"/>
                                        <p:tgtEl>
                                          <p:spTgt spid="605187"/>
                                        </p:tgtEl>
                                        <p:attrNameLst>
                                          <p:attrName>ppt_x</p:attrName>
                                        </p:attrNameLst>
                                      </p:cBhvr>
                                      <p:tavLst>
                                        <p:tav tm="0">
                                          <p:val>
                                            <p:strVal val="#ppt_x"/>
                                          </p:val>
                                        </p:tav>
                                        <p:tav tm="100000">
                                          <p:val>
                                            <p:strVal val="#ppt_x"/>
                                          </p:val>
                                        </p:tav>
                                      </p:tavLst>
                                    </p:anim>
                                    <p:anim calcmode="lin" valueType="num">
                                      <p:cBhvr additive="base">
                                        <p:cTn id="14" dur="500" fill="hold"/>
                                        <p:tgtEl>
                                          <p:spTgt spid="6051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32" fill="hold" nodeType="clickEffect">
                                  <p:stCondLst>
                                    <p:cond delay="0"/>
                                  </p:stCondLst>
                                  <p:childTnLst>
                                    <p:set>
                                      <p:cBhvr>
                                        <p:cTn id="18" dur="1" fill="hold">
                                          <p:stCondLst>
                                            <p:cond delay="0"/>
                                          </p:stCondLst>
                                        </p:cTn>
                                        <p:tgtEl>
                                          <p:spTgt spid="605194"/>
                                        </p:tgtEl>
                                        <p:attrNameLst>
                                          <p:attrName>style.visibility</p:attrName>
                                        </p:attrNameLst>
                                      </p:cBhvr>
                                      <p:to>
                                        <p:strVal val="visible"/>
                                      </p:to>
                                    </p:set>
                                    <p:animEffect transition="in" filter="diamond(out)">
                                      <p:cBhvr>
                                        <p:cTn id="19" dur="2000"/>
                                        <p:tgtEl>
                                          <p:spTgt spid="605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6" grpId="0"/>
      <p:bldP spid="60518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p:nvPr/>
        </p:nvSpPr>
        <p:spPr>
          <a:xfrm>
            <a:off x="250825" y="981075"/>
            <a:ext cx="3600450" cy="5616575"/>
          </a:xfrm>
          <a:prstGeom prst="rect">
            <a:avLst/>
          </a:prstGeom>
          <a:noFill/>
          <a:ln w="9525" cap="flat" cmpd="sng">
            <a:solidFill>
              <a:srgbClr val="FF0000"/>
            </a:solidFill>
            <a:prstDash val="solid"/>
            <a:miter/>
            <a:headEnd type="none" w="med" len="med"/>
            <a:tailEnd type="none" w="med" len="med"/>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X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a;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X(int  sa) {a=sa}</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getX(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 return  a;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class Y{</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b;</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Y(int sb)  {  b=sb;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getY( ) {return b;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51203" name="Rectangle 3"/>
          <p:cNvSpPr/>
          <p:nvPr/>
        </p:nvSpPr>
        <p:spPr>
          <a:xfrm>
            <a:off x="468313" y="333375"/>
            <a:ext cx="4038600" cy="519113"/>
          </a:xfrm>
          <a:prstGeom prst="rect">
            <a:avLst/>
          </a:prstGeom>
          <a:noFill/>
          <a:ln w="9525">
            <a:noFill/>
          </a:ln>
        </p:spPr>
        <p:txBody>
          <a:bodyPr anchor="b" anchorCtr="0"/>
          <a:p>
            <a:r>
              <a:rPr lang="zh-CN" altLang="en-US" sz="2800" b="1" dirty="0">
                <a:solidFill>
                  <a:srgbClr val="000066"/>
                </a:solidFill>
                <a:latin typeface="Times New Roman" panose="02020603050405020304" pitchFamily="18" charset="0"/>
              </a:rPr>
              <a:t>例 </a:t>
            </a:r>
            <a:r>
              <a:rPr lang="en-US" altLang="zh-CN" sz="2800" b="1" dirty="0">
                <a:solidFill>
                  <a:srgbClr val="000066"/>
                </a:solidFill>
                <a:latin typeface="Times New Roman" panose="02020603050405020304" pitchFamily="18" charset="0"/>
              </a:rPr>
              <a:t>4.6</a:t>
            </a:r>
            <a:endParaRPr lang="en-US" altLang="zh-CN" sz="2800" b="1" dirty="0">
              <a:solidFill>
                <a:srgbClr val="000066"/>
              </a:solidFill>
              <a:latin typeface="Times New Roman" panose="02020603050405020304" pitchFamily="18" charset="0"/>
            </a:endParaRPr>
          </a:p>
        </p:txBody>
      </p:sp>
      <p:sp>
        <p:nvSpPr>
          <p:cNvPr id="51204" name="Rectangle 4"/>
          <p:cNvSpPr/>
          <p:nvPr/>
        </p:nvSpPr>
        <p:spPr>
          <a:xfrm>
            <a:off x="3851275" y="1585913"/>
            <a:ext cx="5292725" cy="5011737"/>
          </a:xfrm>
          <a:prstGeom prst="rect">
            <a:avLst/>
          </a:prstGeom>
          <a:noFill/>
          <a:ln w="9525" cap="flat" cmpd="sng">
            <a:solidFill>
              <a:srgbClr val="FF0000"/>
            </a:solidFill>
            <a:prstDash val="solid"/>
            <a:miter/>
            <a:headEnd type="none" w="med" len="med"/>
            <a:tailEnd type="none" w="med" len="med"/>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class Z:public X , private Y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c;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public:</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Z(int sa, int sb, int sc) :X(sa),Y(sb)</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 c=sc;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getZ( )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 return c;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int  </a:t>
            </a:r>
            <a:r>
              <a:rPr lang="en-US" altLang="zh-CN" sz="2400" b="1" dirty="0">
                <a:solidFill>
                  <a:srgbClr val="FF0000"/>
                </a:solidFill>
                <a:latin typeface="Times New Roman" panose="02020603050405020304" pitchFamily="18" charset="0"/>
              </a:rPr>
              <a:t>getY</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 return </a:t>
            </a:r>
            <a:r>
              <a:rPr lang="en-US" altLang="zh-CN" sz="2400" b="1" dirty="0">
                <a:solidFill>
                  <a:srgbClr val="FF0000"/>
                </a:solidFill>
                <a:latin typeface="Times New Roman" panose="02020603050405020304" pitchFamily="18" charset="0"/>
              </a:rPr>
              <a:t>Y::getY</a:t>
            </a:r>
            <a:r>
              <a:rPr lang="en-US" altLang="zh-CN" sz="2400" b="1" dirty="0">
                <a:latin typeface="Times New Roman" panose="02020603050405020304" pitchFamily="18" charset="0"/>
              </a:rPr>
              <a:t>( );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p:nvPr/>
        </p:nvSpPr>
        <p:spPr>
          <a:xfrm>
            <a:off x="250825" y="731838"/>
            <a:ext cx="3889375" cy="5649912"/>
          </a:xfrm>
          <a:prstGeom prst="rect">
            <a:avLst/>
          </a:prstGeom>
          <a:noFill/>
          <a:ln w="9525">
            <a:noFill/>
          </a:ln>
        </p:spPr>
        <p:txBody>
          <a:bodyPr>
            <a:spAutoFit/>
          </a:bodyPr>
          <a:p>
            <a:pPr>
              <a:spcBef>
                <a:spcPct val="50000"/>
              </a:spcBef>
            </a:pP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定义一个基类</a:t>
            </a:r>
            <a:endParaRPr lang="zh-CN" altLang="en-US" sz="2800" b="1" dirty="0">
              <a:solidFill>
                <a:srgbClr val="000000"/>
              </a:solidFill>
              <a:latin typeface="Times New Roman" panose="02020603050405020304" pitchFamily="18" charset="0"/>
            </a:endParaRPr>
          </a:p>
          <a:p>
            <a:pPr>
              <a:spcBef>
                <a:spcPct val="50000"/>
              </a:spcBef>
            </a:pPr>
            <a:r>
              <a:rPr lang="en-US" altLang="zh-CN" sz="2800" b="1" dirty="0">
                <a:solidFill>
                  <a:srgbClr val="000000"/>
                </a:solidFill>
                <a:latin typeface="Times New Roman" panose="02020603050405020304" pitchFamily="18" charset="0"/>
              </a:rPr>
              <a:t>class  Person{ </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protected:</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char  name[10];</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int  age;</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char  sex;</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public:</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     </a:t>
            </a:r>
            <a:endParaRPr lang="en-US" altLang="zh-CN" sz="2800" b="1" dirty="0">
              <a:solidFill>
                <a:srgbClr val="000000"/>
              </a:solidFill>
              <a:latin typeface="Times New Roman" panose="02020603050405020304" pitchFamily="18" charset="0"/>
            </a:endParaRPr>
          </a:p>
        </p:txBody>
      </p:sp>
      <p:sp>
        <p:nvSpPr>
          <p:cNvPr id="6147" name="Rectangle 3"/>
          <p:cNvSpPr/>
          <p:nvPr/>
        </p:nvSpPr>
        <p:spPr>
          <a:xfrm>
            <a:off x="3743325" y="731838"/>
            <a:ext cx="5076825" cy="5435600"/>
          </a:xfrm>
          <a:prstGeom prst="rect">
            <a:avLst/>
          </a:prstGeom>
          <a:noFill/>
          <a:ln w="9525">
            <a:noFill/>
          </a:ln>
        </p:spPr>
        <p:txBody>
          <a:bodyPr>
            <a:spAutoFit/>
          </a:bodyPr>
          <a:p>
            <a:pPr eaLnBrk="0" hangingPunct="0">
              <a:spcBef>
                <a:spcPct val="50000"/>
              </a:spcBef>
            </a:pP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定义一个派生类</a:t>
            </a:r>
            <a:endParaRPr lang="zh-CN" altLang="en-US"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class  Employee:public  Person {</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protected:</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char     department[20];</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float  salary;</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public:</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eaLnBrk="0" hangingPunct="0">
              <a:spcBef>
                <a:spcPct val="50000"/>
              </a:spcBef>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sp>
        <p:nvSpPr>
          <p:cNvPr id="6148" name="Line 5"/>
          <p:cNvSpPr/>
          <p:nvPr/>
        </p:nvSpPr>
        <p:spPr>
          <a:xfrm>
            <a:off x="3276600" y="3573463"/>
            <a:ext cx="762000" cy="0"/>
          </a:xfrm>
          <a:prstGeom prst="line">
            <a:avLst/>
          </a:prstGeom>
          <a:ln w="76200" cap="flat" cmpd="sng">
            <a:solidFill>
              <a:schemeClr val="tx1"/>
            </a:solidFill>
            <a:prstDash val="solid"/>
            <a:headEnd type="none" w="med" len="med"/>
            <a:tailEnd type="triangle" w="med" len="med"/>
          </a:ln>
        </p:spPr>
      </p:sp>
    </p:spTree>
  </p:cSld>
  <p:clrMapOvr>
    <a:masterClrMapping/>
  </p:clrMapOvr>
  <p:transition>
    <p:blinds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395288" y="620713"/>
            <a:ext cx="6705600" cy="3810000"/>
          </a:xfrm>
          <a:prstGeom prst="rect">
            <a:avLst/>
          </a:prstGeom>
          <a:noFill/>
          <a:ln w="9525">
            <a:noFill/>
          </a:ln>
        </p:spPr>
        <p:txBody>
          <a:bodyPr/>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int main( )</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Z  obj(2,4,6);     //</a:t>
            </a:r>
            <a:r>
              <a:rPr lang="zh-CN" altLang="en-US" sz="2800" b="1" dirty="0">
                <a:latin typeface="Times New Roman" panose="02020603050405020304" pitchFamily="18" charset="0"/>
              </a:rPr>
              <a:t>调构造函数</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int ma=obj.getX( );</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cout&lt;&lt;“a=“&lt;&lt;ma&lt;&lt;endl;</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int mb=obj.</a:t>
            </a:r>
            <a:r>
              <a:rPr lang="en-US" altLang="zh-CN" sz="2800" b="1" dirty="0">
                <a:solidFill>
                  <a:srgbClr val="FF0000"/>
                </a:solidFill>
                <a:latin typeface="Times New Roman" panose="02020603050405020304" pitchFamily="18" charset="0"/>
              </a:rPr>
              <a:t>getY</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cout&lt;&lt;“b=“&lt;&lt;mb&lt;&lt;endl;</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int mc=obj.getZ( );</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cout&lt;&lt;“c=“&lt;&lt;mc&lt;&lt;endl;</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return 0 ;</a:t>
            </a:r>
            <a:endParaRPr lang="en-US" altLang="zh-CN" sz="2800" b="1" dirty="0">
              <a:latin typeface="Times New Roman" panose="02020603050405020304" pitchFamily="18" charset="0"/>
            </a:endParaRPr>
          </a:p>
          <a:p>
            <a:pPr algn="just" defTabSz="914400">
              <a:lnSpc>
                <a:spcPct val="12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607235" name="Rectangle 3"/>
          <p:cNvSpPr/>
          <p:nvPr/>
        </p:nvSpPr>
        <p:spPr>
          <a:xfrm>
            <a:off x="5292725" y="4149725"/>
            <a:ext cx="3352800" cy="2281238"/>
          </a:xfrm>
          <a:prstGeom prst="rect">
            <a:avLst/>
          </a:prstGeom>
          <a:noFill/>
          <a:ln w="9525" cap="flat" cmpd="sng">
            <a:solidFill>
              <a:schemeClr val="accent2"/>
            </a:solidFill>
            <a:prstDash val="solid"/>
            <a:miter/>
            <a:headEnd type="none" w="med" len="med"/>
            <a:tailEnd type="none" w="med" len="med"/>
          </a:ln>
        </p:spPr>
        <p:txBody>
          <a:bodyPr>
            <a:spAutoFit/>
          </a:bodyPr>
          <a:p>
            <a:pPr>
              <a:lnSpc>
                <a:spcPct val="90000"/>
              </a:lnSpc>
              <a:spcBef>
                <a:spcPct val="50000"/>
              </a:spcBef>
            </a:pPr>
            <a:r>
              <a:rPr lang="zh-CN" altLang="en-US" sz="2800" b="1" dirty="0">
                <a:solidFill>
                  <a:schemeClr val="hlink"/>
                </a:solidFill>
                <a:latin typeface="Times New Roman" panose="02020603050405020304" pitchFamily="18" charset="0"/>
              </a:rPr>
              <a:t>程序输出结果：</a:t>
            </a:r>
            <a:endParaRPr lang="zh-CN" altLang="en-US" sz="2800" b="1" dirty="0">
              <a:solidFill>
                <a:schemeClr val="hlink"/>
              </a:solidFill>
              <a:latin typeface="Times New Roman" panose="02020603050405020304" pitchFamily="18" charset="0"/>
            </a:endParaRPr>
          </a:p>
          <a:p>
            <a:pPr>
              <a:lnSpc>
                <a:spcPct val="90000"/>
              </a:lnSpc>
              <a:spcBef>
                <a:spcPct val="50000"/>
              </a:spcBef>
            </a:pPr>
            <a:r>
              <a:rPr lang="en-US" altLang="zh-CN" sz="2800" b="1" dirty="0">
                <a:latin typeface="Times New Roman" panose="02020603050405020304" pitchFamily="18" charset="0"/>
              </a:rPr>
              <a:t>a=2</a:t>
            </a:r>
            <a:endParaRPr lang="en-US" altLang="zh-CN" sz="2800" b="1" dirty="0">
              <a:latin typeface="Times New Roman" panose="02020603050405020304" pitchFamily="18" charset="0"/>
            </a:endParaRPr>
          </a:p>
          <a:p>
            <a:pPr>
              <a:lnSpc>
                <a:spcPct val="90000"/>
              </a:lnSpc>
              <a:spcBef>
                <a:spcPct val="50000"/>
              </a:spcBef>
            </a:pPr>
            <a:r>
              <a:rPr lang="en-US" altLang="zh-CN" sz="2800" b="1" dirty="0">
                <a:latin typeface="Times New Roman" panose="02020603050405020304" pitchFamily="18" charset="0"/>
              </a:rPr>
              <a:t>b=4</a:t>
            </a:r>
            <a:endParaRPr lang="en-US" altLang="zh-CN" sz="2800" b="1" dirty="0">
              <a:latin typeface="Times New Roman" panose="02020603050405020304" pitchFamily="18" charset="0"/>
            </a:endParaRPr>
          </a:p>
          <a:p>
            <a:pPr>
              <a:lnSpc>
                <a:spcPct val="90000"/>
              </a:lnSpc>
              <a:spcBef>
                <a:spcPct val="50000"/>
              </a:spcBef>
            </a:pPr>
            <a:r>
              <a:rPr lang="en-US" altLang="zh-CN" sz="2800" b="1" dirty="0">
                <a:latin typeface="Times New Roman" panose="02020603050405020304" pitchFamily="18" charset="0"/>
              </a:rPr>
              <a:t>c=6</a:t>
            </a:r>
            <a:endParaRPr lang="en-US" altLang="zh-CN" sz="2800" b="1"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7235"/>
                                        </p:tgtEl>
                                        <p:attrNameLst>
                                          <p:attrName>style.visibility</p:attrName>
                                        </p:attrNameLst>
                                      </p:cBhvr>
                                      <p:to>
                                        <p:strVal val="visible"/>
                                      </p:to>
                                    </p:set>
                                    <p:anim calcmode="lin" valueType="num">
                                      <p:cBhvr additive="base">
                                        <p:cTn id="7" dur="500" fill="hold"/>
                                        <p:tgtEl>
                                          <p:spTgt spid="607235"/>
                                        </p:tgtEl>
                                        <p:attrNameLst>
                                          <p:attrName>ppt_x</p:attrName>
                                        </p:attrNameLst>
                                      </p:cBhvr>
                                      <p:tavLst>
                                        <p:tav tm="0">
                                          <p:val>
                                            <p:strVal val="#ppt_x"/>
                                          </p:val>
                                        </p:tav>
                                        <p:tav tm="100000">
                                          <p:val>
                                            <p:strVal val="#ppt_x"/>
                                          </p:val>
                                        </p:tav>
                                      </p:tavLst>
                                    </p:anim>
                                    <p:anim calcmode="lin" valueType="num">
                                      <p:cBhvr additive="base">
                                        <p:cTn id="8" dur="500" fill="hold"/>
                                        <p:tgtEl>
                                          <p:spTgt spid="607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2"/>
          <p:cNvSpPr txBox="1"/>
          <p:nvPr/>
        </p:nvSpPr>
        <p:spPr>
          <a:xfrm>
            <a:off x="179388" y="476250"/>
            <a:ext cx="8856662" cy="6265863"/>
          </a:xfrm>
          <a:prstGeom prst="rect">
            <a:avLst/>
          </a:prstGeom>
          <a:noFill/>
          <a:ln w="9525">
            <a:noFill/>
          </a:ln>
        </p:spPr>
        <p:txBody>
          <a:bodyPr/>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class Base1 {	//</a:t>
            </a:r>
            <a:r>
              <a:rPr lang="zh-CN" altLang="en-US" sz="2800" b="1" dirty="0">
                <a:latin typeface="Times New Roman" panose="02020603050405020304" pitchFamily="18" charset="0"/>
                <a:cs typeface="Times New Roman" panose="02020603050405020304" pitchFamily="18" charset="0"/>
              </a:rPr>
              <a:t>基类</a:t>
            </a:r>
            <a:r>
              <a:rPr lang="en-US" altLang="zh-CN" sz="2800" b="1" dirty="0">
                <a:latin typeface="Times New Roman" panose="02020603050405020304" pitchFamily="18" charset="0"/>
                <a:cs typeface="Times New Roman" panose="02020603050405020304" pitchFamily="18" charset="0"/>
              </a:rPr>
              <a:t>Base1</a:t>
            </a:r>
            <a:r>
              <a:rPr lang="zh-CN" altLang="en-US" sz="2800" b="1" dirty="0">
                <a:latin typeface="Times New Roman" panose="02020603050405020304" pitchFamily="18" charset="0"/>
                <a:cs typeface="Times New Roman" panose="02020603050405020304" pitchFamily="18" charset="0"/>
              </a:rPr>
              <a:t>，构造函数有参数</a:t>
            </a:r>
            <a:endParaRPr lang="zh-CN" altLang="en-US"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public:</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Base1(int i)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 cout &lt;&lt; "Constructing Base1 " &lt;&lt; i &lt;&lt; endl;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class Base2 {	//</a:t>
            </a:r>
            <a:r>
              <a:rPr lang="zh-CN" altLang="en-US" sz="2800" b="1" dirty="0">
                <a:latin typeface="Times New Roman" panose="02020603050405020304" pitchFamily="18" charset="0"/>
                <a:cs typeface="Times New Roman" panose="02020603050405020304" pitchFamily="18" charset="0"/>
              </a:rPr>
              <a:t>基类</a:t>
            </a:r>
            <a:r>
              <a:rPr lang="en-US" altLang="zh-CN" sz="2800" b="1" dirty="0">
                <a:latin typeface="Times New Roman" panose="02020603050405020304" pitchFamily="18" charset="0"/>
                <a:cs typeface="Times New Roman" panose="02020603050405020304" pitchFamily="18" charset="0"/>
              </a:rPr>
              <a:t>Base2</a:t>
            </a:r>
            <a:r>
              <a:rPr lang="zh-CN" altLang="en-US" sz="2800" b="1" dirty="0">
                <a:latin typeface="Times New Roman" panose="02020603050405020304" pitchFamily="18" charset="0"/>
                <a:cs typeface="Times New Roman" panose="02020603050405020304" pitchFamily="18" charset="0"/>
              </a:rPr>
              <a:t>，构造函数有参数</a:t>
            </a:r>
            <a:endParaRPr lang="zh-CN" altLang="en-US"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public:</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Base2(int j)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 cout &lt;&lt; "Constructing Base2 " &lt;&lt; j &lt;&lt; endl;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class Base3 {	//</a:t>
            </a:r>
            <a:r>
              <a:rPr lang="zh-CN" altLang="en-US" sz="2800" b="1" dirty="0">
                <a:latin typeface="Times New Roman" panose="02020603050405020304" pitchFamily="18" charset="0"/>
                <a:cs typeface="Times New Roman" panose="02020603050405020304" pitchFamily="18" charset="0"/>
              </a:rPr>
              <a:t>基类</a:t>
            </a:r>
            <a:r>
              <a:rPr lang="en-US" altLang="zh-CN" sz="2800" b="1" dirty="0">
                <a:latin typeface="Times New Roman" panose="02020603050405020304" pitchFamily="18" charset="0"/>
                <a:cs typeface="Times New Roman" panose="02020603050405020304" pitchFamily="18" charset="0"/>
              </a:rPr>
              <a:t>Base3</a:t>
            </a:r>
            <a:r>
              <a:rPr lang="zh-CN" altLang="en-US" sz="2800" b="1" dirty="0">
                <a:latin typeface="Times New Roman" panose="02020603050405020304" pitchFamily="18" charset="0"/>
                <a:cs typeface="Times New Roman" panose="02020603050405020304" pitchFamily="18" charset="0"/>
              </a:rPr>
              <a:t>，构造函数无参数</a:t>
            </a:r>
            <a:endParaRPr lang="zh-CN" altLang="en-US"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public:</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	Base3() { cout &lt;&lt; "Constructing Base3 *" &lt;&lt; endl; }</a:t>
            </a:r>
            <a:endParaRPr lang="en-US" altLang="zh-CN" sz="28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ea typeface="Times New Roman" panose="02020603050405020304" pitchFamily="18" charset="0"/>
            </a:endParaRPr>
          </a:p>
        </p:txBody>
      </p:sp>
    </p:spTree>
  </p:cSld>
  <p:clrMapOvr>
    <a:masterClrMapping/>
  </p:clrMapOvr>
  <p:transition>
    <p:blinds dir="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内容占位符 2"/>
          <p:cNvSpPr txBox="1"/>
          <p:nvPr/>
        </p:nvSpPr>
        <p:spPr>
          <a:xfrm>
            <a:off x="-20637" y="549275"/>
            <a:ext cx="9056687" cy="4787900"/>
          </a:xfrm>
          <a:prstGeom prst="rect">
            <a:avLst/>
          </a:prstGeom>
          <a:noFill/>
          <a:ln w="9525">
            <a:noFill/>
          </a:ln>
        </p:spPr>
        <p:txBody>
          <a:bodyPr/>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class Derived: public</a:t>
            </a:r>
            <a:r>
              <a:rPr lang="en-US" altLang="zh-CN" sz="2600" b="1" dirty="0">
                <a:solidFill>
                  <a:srgbClr val="FF0000"/>
                </a:solidFill>
                <a:latin typeface="Times New Roman" panose="02020603050405020304" pitchFamily="18" charset="0"/>
                <a:cs typeface="Times New Roman" panose="02020603050405020304" pitchFamily="18" charset="0"/>
              </a:rPr>
              <a:t> Base2</a:t>
            </a:r>
            <a:r>
              <a:rPr lang="en-US" altLang="zh-CN" sz="2600" b="1" dirty="0">
                <a:latin typeface="Times New Roman" panose="02020603050405020304" pitchFamily="18" charset="0"/>
                <a:cs typeface="Times New Roman" panose="02020603050405020304" pitchFamily="18" charset="0"/>
              </a:rPr>
              <a:t>, public </a:t>
            </a:r>
            <a:r>
              <a:rPr lang="en-US" altLang="zh-CN" sz="2600" b="1" dirty="0">
                <a:solidFill>
                  <a:srgbClr val="FF0000"/>
                </a:solidFill>
                <a:latin typeface="Times New Roman" panose="02020603050405020304" pitchFamily="18" charset="0"/>
                <a:cs typeface="Times New Roman" panose="02020603050405020304" pitchFamily="18" charset="0"/>
              </a:rPr>
              <a:t>Base1</a:t>
            </a:r>
            <a:r>
              <a:rPr lang="en-US" altLang="zh-CN" sz="2600" b="1" dirty="0">
                <a:latin typeface="Times New Roman" panose="02020603050405020304" pitchFamily="18" charset="0"/>
                <a:cs typeface="Times New Roman" panose="02020603050405020304" pitchFamily="18" charset="0"/>
              </a:rPr>
              <a:t>, public Base3 </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public:</a:t>
            </a:r>
            <a:endParaRPr lang="zh-CN" altLang="en-US"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Derived(int a, int b, int c, int d): Base1(a), member2(d), member1(c), Base2(b)</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 }</a:t>
            </a:r>
            <a:endParaRPr lang="zh-CN" altLang="en-US"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private:</a:t>
            </a:r>
            <a:endParaRPr lang="zh-CN" altLang="en-US"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zh-CN" altLang="en-US" sz="2600" b="1" dirty="0">
                <a:latin typeface="Times New Roman" panose="02020603050405020304" pitchFamily="18" charset="0"/>
                <a:cs typeface="Times New Roman" panose="02020603050405020304" pitchFamily="18" charset="0"/>
              </a:rPr>
              <a:t>	</a:t>
            </a:r>
            <a:r>
              <a:rPr lang="en-US" altLang="zh-CN" sz="2600" b="1" dirty="0">
                <a:latin typeface="Times New Roman" panose="02020603050405020304" pitchFamily="18" charset="0"/>
                <a:cs typeface="Times New Roman" panose="02020603050405020304" pitchFamily="18" charset="0"/>
              </a:rPr>
              <a:t>Base1 member1;</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Base2 member2;</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Base3 member3;</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int main() {</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Derived obj(1, 2, 3, 4);</a:t>
            </a:r>
            <a:endParaRPr lang="en-US" altLang="zh-CN" sz="2600" b="1" dirty="0">
              <a:latin typeface="Times New Roman" panose="02020603050405020304" pitchFamily="18" charset="0"/>
              <a:cs typeface="Times New Roman" panose="02020603050405020304" pitchFamily="18" charset="0"/>
            </a:endParaRPr>
          </a:p>
          <a:p>
            <a:pPr marL="358775" indent="-250825">
              <a:buClr>
                <a:schemeClr val="folHlink"/>
              </a:buClr>
              <a:buSzPct val="60000"/>
              <a:buFont typeface="Wingdings" panose="05000000000000000000" pitchFamily="2" charset="2"/>
            </a:pPr>
            <a:r>
              <a:rPr lang="en-US" altLang="zh-CN" sz="2600" b="1" dirty="0">
                <a:latin typeface="Times New Roman" panose="02020603050405020304" pitchFamily="18" charset="0"/>
                <a:cs typeface="Times New Roman" panose="02020603050405020304" pitchFamily="18" charset="0"/>
              </a:rPr>
              <a:t>	return 0;   }</a:t>
            </a:r>
            <a:endParaRPr lang="en-US" altLang="zh-CN" sz="2600" b="1" dirty="0">
              <a:latin typeface="Times New Roman" panose="02020603050405020304" pitchFamily="18" charset="0"/>
              <a:ea typeface="Times New Roman" panose="02020603050405020304" pitchFamily="18" charset="0"/>
            </a:endParaRPr>
          </a:p>
        </p:txBody>
      </p:sp>
      <p:sp>
        <p:nvSpPr>
          <p:cNvPr id="3" name="Text Box 4"/>
          <p:cNvSpPr txBox="1">
            <a:spLocks noChangeArrowheads="1"/>
          </p:cNvSpPr>
          <p:nvPr/>
        </p:nvSpPr>
        <p:spPr bwMode="auto">
          <a:xfrm>
            <a:off x="4506913" y="3068638"/>
            <a:ext cx="3695700" cy="3048000"/>
          </a:xfrm>
          <a:prstGeom prst="rect">
            <a:avLst/>
          </a:prstGeom>
          <a:noFill/>
          <a:ln>
            <a:noFill/>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运行结果：</a:t>
            </a:r>
            <a:endParaRPr kumimoji="1" lang="zh-CN" altLang="en-US" sz="2400" b="0" i="0" u="none" strike="noStrike" kern="12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constructing Base2 2</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constructing Base1 1</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constructing Base3 *</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constructing Base1 3</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constructing Base2 4</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constructing Base3 *</a:t>
            </a:r>
            <a:endPar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2" name="TextBox 1"/>
          <p:cNvSpPr txBox="1"/>
          <p:nvPr/>
        </p:nvSpPr>
        <p:spPr>
          <a:xfrm>
            <a:off x="1363663" y="2170113"/>
            <a:ext cx="7280275" cy="461962"/>
          </a:xfrm>
          <a:prstGeom prst="rect">
            <a:avLst/>
          </a:prstGeom>
          <a:noFill/>
          <a:ln w="9525">
            <a:noFill/>
          </a:ln>
        </p:spPr>
        <p:txBody>
          <a:bodyPr wrap="none">
            <a:spAutoFit/>
          </a:bodyPr>
          <a:p>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注意基类名的个数与顺序</a:t>
            </a: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成员对象名的个数与顺序</a:t>
            </a:r>
            <a:endParaRPr lang="zh-CN" altLang="en-US" sz="2400" b="1" dirty="0">
              <a:solidFill>
                <a:srgbClr val="FF0000"/>
              </a:solidFill>
              <a:latin typeface="Tahoma" panose="020B060403050404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p:nvPr/>
        </p:nvSpPr>
        <p:spPr>
          <a:xfrm>
            <a:off x="323850" y="852488"/>
            <a:ext cx="5905500" cy="519112"/>
          </a:xfrm>
          <a:prstGeom prst="rect">
            <a:avLst/>
          </a:prstGeom>
          <a:noFill/>
          <a:ln w="9525">
            <a:noFill/>
          </a:ln>
        </p:spPr>
        <p:txBody>
          <a:bodyPr>
            <a:spAutoFit/>
          </a:bodyPr>
          <a:p>
            <a:r>
              <a:rPr lang="zh-CN" altLang="en-US" sz="2800" b="1" dirty="0">
                <a:solidFill>
                  <a:srgbClr val="000000"/>
                </a:solidFill>
                <a:latin typeface="Times New Roman" panose="02020603050405020304" pitchFamily="18" charset="0"/>
              </a:rPr>
              <a:t>例 </a:t>
            </a:r>
            <a:r>
              <a:rPr lang="en-US" altLang="zh-CN" sz="2800" b="1" dirty="0">
                <a:solidFill>
                  <a:srgbClr val="000000"/>
                </a:solidFill>
                <a:latin typeface="Times New Roman" panose="02020603050405020304" pitchFamily="18" charset="0"/>
              </a:rPr>
              <a:t>4.7 </a:t>
            </a:r>
            <a:r>
              <a:rPr lang="zh-CN" altLang="en-US" sz="2800" b="1" dirty="0">
                <a:solidFill>
                  <a:srgbClr val="000000"/>
                </a:solidFill>
                <a:latin typeface="Times New Roman" panose="02020603050405020304" pitchFamily="18" charset="0"/>
              </a:rPr>
              <a:t>虚基类的引例</a:t>
            </a:r>
            <a:endParaRPr lang="zh-CN" altLang="en-US" sz="2800" b="1" dirty="0">
              <a:solidFill>
                <a:srgbClr val="000000"/>
              </a:solidFill>
              <a:latin typeface="Times New Roman" panose="02020603050405020304" pitchFamily="18" charset="0"/>
            </a:endParaRPr>
          </a:p>
        </p:txBody>
      </p:sp>
      <p:sp>
        <p:nvSpPr>
          <p:cNvPr id="55299" name="Rectangle 3"/>
          <p:cNvSpPr/>
          <p:nvPr/>
        </p:nvSpPr>
        <p:spPr>
          <a:xfrm>
            <a:off x="179388" y="1484313"/>
            <a:ext cx="8713787" cy="5181600"/>
          </a:xfrm>
          <a:prstGeom prst="rect">
            <a:avLst/>
          </a:prstGeom>
          <a:noFill/>
          <a:ln w="9525">
            <a:noFill/>
          </a:ln>
        </p:spPr>
        <p:txBody>
          <a:bodyPr/>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Base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  ) { a=5; cout&lt;&lt;"Base a="&lt;&lt;a&lt;&lt;endl;  }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protected:</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int a;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Base1:public Base{</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Base1(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 a=a+10; cout&lt;&lt;"Base1 a="&lt;&lt;a&lt;&lt;endl; }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Base2:public Base{</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Base2(  ) {a=a+20; cout&lt;&lt;"Base2 a="&lt;&lt;a&lt;&lt;endl;}    }; </a:t>
            </a:r>
            <a:endParaRPr lang="en-US" altLang="zh-CN" sz="2600" b="1" dirty="0">
              <a:latin typeface="Times New Roman" panose="02020603050405020304" pitchFamily="18" charset="0"/>
            </a:endParaRPr>
          </a:p>
        </p:txBody>
      </p:sp>
      <p:sp>
        <p:nvSpPr>
          <p:cNvPr id="55300" name="Rectangle 2"/>
          <p:cNvSpPr/>
          <p:nvPr/>
        </p:nvSpPr>
        <p:spPr>
          <a:xfrm>
            <a:off x="323850" y="342900"/>
            <a:ext cx="7772400" cy="533400"/>
          </a:xfrm>
          <a:prstGeom prst="rect">
            <a:avLst/>
          </a:prstGeom>
          <a:noFill/>
          <a:ln w="9525">
            <a:noFill/>
          </a:ln>
        </p:spPr>
        <p:txBody>
          <a:bodyPr anchor="b" anchorCtr="0"/>
          <a:p>
            <a:r>
              <a:rPr lang="en-US" altLang="zh-CN" sz="3200" b="1" dirty="0">
                <a:solidFill>
                  <a:srgbClr val="000066"/>
                </a:solidFill>
                <a:latin typeface="Times New Roman" panose="02020603050405020304" pitchFamily="18" charset="0"/>
              </a:rPr>
              <a:t>4.5  </a:t>
            </a:r>
            <a:r>
              <a:rPr lang="zh-CN" altLang="en-US" sz="3200" b="1" dirty="0">
                <a:solidFill>
                  <a:srgbClr val="000066"/>
                </a:solidFill>
                <a:latin typeface="Times New Roman" panose="02020603050405020304" pitchFamily="18" charset="0"/>
              </a:rPr>
              <a:t>虚基类 </a:t>
            </a:r>
            <a:endParaRPr lang="zh-CN" altLang="en-US" sz="3200" b="1" dirty="0">
              <a:solidFill>
                <a:srgbClr val="000066"/>
              </a:solidFill>
              <a:latin typeface="Times New Roman" panose="02020603050405020304" pitchFamily="18" charset="0"/>
            </a:endParaRPr>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3620" name="Rectangle 4"/>
          <p:cNvSpPr/>
          <p:nvPr/>
        </p:nvSpPr>
        <p:spPr>
          <a:xfrm>
            <a:off x="4211638" y="3789363"/>
            <a:ext cx="4562475" cy="2903537"/>
          </a:xfrm>
          <a:prstGeom prst="rect">
            <a:avLst/>
          </a:prstGeom>
          <a:noFill/>
          <a:ln w="9525">
            <a:noFill/>
          </a:ln>
        </p:spPr>
        <p:txBody>
          <a:bodyPr>
            <a:spAutoFit/>
          </a:bodyPr>
          <a:p>
            <a:pPr>
              <a:lnSpc>
                <a:spcPct val="110000"/>
              </a:lnSpc>
            </a:pPr>
            <a:r>
              <a:rPr lang="zh-CN" altLang="en-US" sz="2400" b="1" dirty="0">
                <a:solidFill>
                  <a:srgbClr val="000099"/>
                </a:solidFill>
                <a:latin typeface="Times New Roman" panose="02020603050405020304" pitchFamily="18" charset="0"/>
              </a:rPr>
              <a:t>程序运行结果如下：</a:t>
            </a:r>
            <a:endParaRPr lang="zh-CN" altLang="en-US" sz="2400" b="1" dirty="0">
              <a:solidFill>
                <a:srgbClr val="000099"/>
              </a:solidFill>
              <a:latin typeface="Times New Roman" panose="02020603050405020304" pitchFamily="18" charset="0"/>
            </a:endParaRPr>
          </a:p>
          <a:p>
            <a:pPr>
              <a:lnSpc>
                <a:spcPct val="110000"/>
              </a:lnSpc>
            </a:pPr>
            <a:r>
              <a:rPr lang="en-US" altLang="zh-CN" sz="2400" b="1" dirty="0">
                <a:latin typeface="Times New Roman" panose="02020603050405020304" pitchFamily="18" charset="0"/>
              </a:rPr>
              <a:t>Base a=5</a:t>
            </a:r>
            <a:endParaRPr lang="en-US" altLang="zh-CN" sz="2400" b="1" dirty="0">
              <a:latin typeface="Times New Roman" panose="02020603050405020304" pitchFamily="18" charset="0"/>
            </a:endParaRPr>
          </a:p>
          <a:p>
            <a:pPr>
              <a:lnSpc>
                <a:spcPct val="110000"/>
              </a:lnSpc>
            </a:pPr>
            <a:r>
              <a:rPr lang="en-US" altLang="zh-CN" sz="2400" b="1" dirty="0">
                <a:latin typeface="Times New Roman" panose="02020603050405020304" pitchFamily="18" charset="0"/>
              </a:rPr>
              <a:t>Base1 a=15</a:t>
            </a:r>
            <a:endParaRPr lang="en-US" altLang="zh-CN" sz="2400" b="1" dirty="0">
              <a:latin typeface="Times New Roman" panose="02020603050405020304" pitchFamily="18" charset="0"/>
            </a:endParaRPr>
          </a:p>
          <a:p>
            <a:pPr>
              <a:lnSpc>
                <a:spcPct val="110000"/>
              </a:lnSpc>
            </a:pPr>
            <a:r>
              <a:rPr lang="en-US" altLang="zh-CN" sz="2400" b="1" dirty="0">
                <a:latin typeface="Times New Roman" panose="02020603050405020304" pitchFamily="18" charset="0"/>
              </a:rPr>
              <a:t>Base a=5</a:t>
            </a:r>
            <a:endParaRPr lang="en-US" altLang="zh-CN" sz="2400" b="1" dirty="0">
              <a:latin typeface="Times New Roman" panose="02020603050405020304" pitchFamily="18" charset="0"/>
            </a:endParaRPr>
          </a:p>
          <a:p>
            <a:pPr>
              <a:lnSpc>
                <a:spcPct val="110000"/>
              </a:lnSpc>
            </a:pPr>
            <a:r>
              <a:rPr lang="en-US" altLang="zh-CN" sz="2400" b="1" dirty="0">
                <a:latin typeface="Times New Roman" panose="02020603050405020304" pitchFamily="18" charset="0"/>
              </a:rPr>
              <a:t>Base2 a=25</a:t>
            </a:r>
            <a:endParaRPr lang="en-US" altLang="zh-CN" sz="2400" b="1" dirty="0">
              <a:latin typeface="Times New Roman" panose="02020603050405020304" pitchFamily="18" charset="0"/>
            </a:endParaRPr>
          </a:p>
          <a:p>
            <a:pPr>
              <a:lnSpc>
                <a:spcPct val="110000"/>
              </a:lnSpc>
            </a:pPr>
            <a:r>
              <a:rPr lang="en-US" altLang="zh-CN" sz="2400" b="1" dirty="0">
                <a:solidFill>
                  <a:srgbClr val="CC0000"/>
                </a:solidFill>
                <a:latin typeface="Times New Roman" panose="02020603050405020304" pitchFamily="18" charset="0"/>
              </a:rPr>
              <a:t>Base1::a=15</a:t>
            </a:r>
            <a:endParaRPr lang="en-US" altLang="zh-CN" sz="2400" b="1" dirty="0">
              <a:solidFill>
                <a:srgbClr val="CC0000"/>
              </a:solidFill>
              <a:latin typeface="Times New Roman" panose="02020603050405020304" pitchFamily="18" charset="0"/>
            </a:endParaRPr>
          </a:p>
          <a:p>
            <a:pPr>
              <a:lnSpc>
                <a:spcPct val="110000"/>
              </a:lnSpc>
            </a:pPr>
            <a:r>
              <a:rPr lang="en-US" altLang="zh-CN" sz="2400" b="1" dirty="0">
                <a:solidFill>
                  <a:srgbClr val="CC0000"/>
                </a:solidFill>
                <a:latin typeface="Times New Roman" panose="02020603050405020304" pitchFamily="18" charset="0"/>
              </a:rPr>
              <a:t>Base2::a=25</a:t>
            </a:r>
            <a:r>
              <a:rPr lang="en-US" altLang="zh-CN" sz="2400" dirty="0">
                <a:solidFill>
                  <a:srgbClr val="CC0000"/>
                </a:solidFill>
                <a:latin typeface="Times New Roman" panose="02020603050405020304" pitchFamily="18" charset="0"/>
              </a:rPr>
              <a:t> </a:t>
            </a:r>
            <a:endParaRPr lang="en-US" altLang="zh-CN" sz="2400" dirty="0">
              <a:solidFill>
                <a:srgbClr val="CC0000"/>
              </a:solidFill>
              <a:latin typeface="Times New Roman" panose="02020603050405020304" pitchFamily="18" charset="0"/>
            </a:endParaRPr>
          </a:p>
        </p:txBody>
      </p:sp>
      <p:sp>
        <p:nvSpPr>
          <p:cNvPr id="56323" name="Rectangle 3"/>
          <p:cNvSpPr/>
          <p:nvPr/>
        </p:nvSpPr>
        <p:spPr>
          <a:xfrm>
            <a:off x="457200" y="404813"/>
            <a:ext cx="7696200" cy="3887787"/>
          </a:xfrm>
          <a:prstGeom prst="rect">
            <a:avLst/>
          </a:prstGeom>
          <a:noFill/>
          <a:ln w="9525">
            <a:noFill/>
          </a:ln>
        </p:spPr>
        <p:txBody>
          <a:bodyPr/>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Derived: public Base1, public Base2{</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Derived(  )</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   cout&lt;&lt;"Base1::a="&lt;&lt;</a:t>
            </a:r>
            <a:r>
              <a:rPr lang="en-US" altLang="zh-CN" sz="2800" b="1" dirty="0">
                <a:solidFill>
                  <a:srgbClr val="000099"/>
                </a:solidFill>
                <a:latin typeface="Times New Roman" panose="02020603050405020304" pitchFamily="18" charset="0"/>
              </a:rPr>
              <a:t>Base1::a</a:t>
            </a:r>
            <a:r>
              <a:rPr lang="en-US" altLang="zh-CN" sz="2800" b="1" dirty="0">
                <a:latin typeface="Times New Roman" panose="02020603050405020304" pitchFamily="18" charset="0"/>
              </a:rPr>
              <a:t>&lt;&lt;endl;</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cout&lt;&lt;"Base2::a="&lt;&lt;</a:t>
            </a:r>
            <a:r>
              <a:rPr lang="en-US" altLang="zh-CN" sz="2800" b="1" dirty="0">
                <a:solidFill>
                  <a:srgbClr val="000099"/>
                </a:solidFill>
                <a:latin typeface="Times New Roman" panose="02020603050405020304" pitchFamily="18" charset="0"/>
              </a:rPr>
              <a:t>Base2::a</a:t>
            </a:r>
            <a:r>
              <a:rPr lang="en-US" altLang="zh-CN" sz="2800" b="1" dirty="0">
                <a:latin typeface="Times New Roman" panose="02020603050405020304" pitchFamily="18" charset="0"/>
              </a:rPr>
              <a:t>&lt;&lt;endl;     } </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int main( )</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Derived  obj;</a:t>
            </a:r>
            <a:endParaRPr lang="en-US" altLang="zh-CN" sz="2800" b="1" dirty="0">
              <a:latin typeface="Times New Roman" panose="02020603050405020304" pitchFamily="18" charset="0"/>
            </a:endParaRPr>
          </a:p>
          <a:p>
            <a:pPr algn="just" defTabSz="914400">
              <a:lnSpc>
                <a:spcPct val="13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return  0;    } </a:t>
            </a:r>
            <a:endParaRPr lang="en-US" altLang="zh-CN" sz="2800" b="1"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3620"/>
                                        </p:tgtEl>
                                        <p:attrNameLst>
                                          <p:attrName>style.visibility</p:attrName>
                                        </p:attrNameLst>
                                      </p:cBhvr>
                                      <p:to>
                                        <p:strVal val="visible"/>
                                      </p:to>
                                    </p:set>
                                    <p:anim calcmode="lin" valueType="num">
                                      <p:cBhvr additive="base">
                                        <p:cTn id="7" dur="500" fill="hold"/>
                                        <p:tgtEl>
                                          <p:spTgt spid="623620"/>
                                        </p:tgtEl>
                                        <p:attrNameLst>
                                          <p:attrName>ppt_x</p:attrName>
                                        </p:attrNameLst>
                                      </p:cBhvr>
                                      <p:tavLst>
                                        <p:tav tm="0">
                                          <p:val>
                                            <p:strVal val="#ppt_x"/>
                                          </p:val>
                                        </p:tav>
                                        <p:tav tm="100000">
                                          <p:val>
                                            <p:strVal val="#ppt_x"/>
                                          </p:val>
                                        </p:tav>
                                      </p:tavLst>
                                    </p:anim>
                                    <p:anim calcmode="lin" valueType="num">
                                      <p:cBhvr additive="base">
                                        <p:cTn id="8" dur="500" fill="hold"/>
                                        <p:tgtEl>
                                          <p:spTgt spid="623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p:nvPr/>
        </p:nvSpPr>
        <p:spPr>
          <a:xfrm>
            <a:off x="533400" y="700088"/>
            <a:ext cx="7772400" cy="579437"/>
          </a:xfrm>
          <a:prstGeom prst="rect">
            <a:avLst/>
          </a:prstGeom>
          <a:noFill/>
          <a:ln w="9525">
            <a:noFill/>
          </a:ln>
        </p:spPr>
        <p:txBody>
          <a:bodyPr>
            <a:spAutoFit/>
          </a:bodyPr>
          <a:p>
            <a:r>
              <a:rPr lang="en-US" altLang="zh-CN" sz="3200" b="1" dirty="0">
                <a:solidFill>
                  <a:srgbClr val="CC0000"/>
                </a:solidFill>
                <a:latin typeface="Times New Roman" panose="02020603050405020304" pitchFamily="18" charset="0"/>
              </a:rPr>
              <a:t>2. </a:t>
            </a:r>
            <a:r>
              <a:rPr lang="zh-CN" altLang="en-US" sz="3200" b="1" dirty="0">
                <a:solidFill>
                  <a:srgbClr val="CC0000"/>
                </a:solidFill>
                <a:latin typeface="Times New Roman" panose="02020603050405020304" pitchFamily="18" charset="0"/>
              </a:rPr>
              <a:t>虚基类的概念 </a:t>
            </a:r>
            <a:endParaRPr lang="zh-CN" altLang="en-US" sz="3200" b="1" dirty="0">
              <a:solidFill>
                <a:srgbClr val="CC0000"/>
              </a:solidFill>
              <a:latin typeface="Times New Roman" panose="02020603050405020304" pitchFamily="18" charset="0"/>
            </a:endParaRPr>
          </a:p>
        </p:txBody>
      </p:sp>
      <p:sp>
        <p:nvSpPr>
          <p:cNvPr id="57347" name="Rectangle 3"/>
          <p:cNvSpPr/>
          <p:nvPr/>
        </p:nvSpPr>
        <p:spPr>
          <a:xfrm>
            <a:off x="533400" y="1628775"/>
            <a:ext cx="7772400" cy="4484688"/>
          </a:xfrm>
          <a:prstGeom prst="rect">
            <a:avLst/>
          </a:prstGeom>
          <a:noFill/>
          <a:ln w="9525">
            <a:noFill/>
          </a:ln>
        </p:spPr>
        <p:txBody>
          <a:bodyPr>
            <a:spAutoFit/>
          </a:bodyPr>
          <a:p>
            <a:pPr>
              <a:lnSpc>
                <a:spcPct val="150000"/>
              </a:lnSpc>
              <a:spcBef>
                <a:spcPct val="50000"/>
              </a:spcBef>
              <a:buClr>
                <a:schemeClr val="accent2"/>
              </a:buClr>
              <a:buFont typeface="Wingdings" panose="05000000000000000000" pitchFamily="2" charset="2"/>
              <a:buChar char="Ø"/>
            </a:pPr>
            <a:r>
              <a:rPr lang="zh-CN" altLang="en-US" sz="3200" b="1" dirty="0">
                <a:solidFill>
                  <a:srgbClr val="000000"/>
                </a:solidFill>
                <a:latin typeface="Times New Roman" panose="02020603050405020304" pitchFamily="18" charset="0"/>
              </a:rPr>
              <a:t>虚基类的声明是在派生类中声明 ，其语法形式如下</a:t>
            </a:r>
            <a:r>
              <a:rPr lang="en-US" altLang="zh-CN" sz="3200" b="1" dirty="0">
                <a:solidFill>
                  <a:srgbClr val="000000"/>
                </a:solidFill>
                <a:latin typeface="Times New Roman" panose="02020603050405020304" pitchFamily="18" charset="0"/>
              </a:rPr>
              <a:t>:</a:t>
            </a:r>
            <a:endParaRPr lang="en-US" altLang="zh-CN" sz="3200" b="1" dirty="0">
              <a:solidFill>
                <a:srgbClr val="000000"/>
              </a:solidFill>
              <a:latin typeface="Times New Roman" panose="02020603050405020304" pitchFamily="18" charset="0"/>
            </a:endParaRPr>
          </a:p>
          <a:p>
            <a:pPr>
              <a:lnSpc>
                <a:spcPct val="150000"/>
              </a:lnSpc>
              <a:spcBef>
                <a:spcPct val="50000"/>
              </a:spcBef>
              <a:buClr>
                <a:schemeClr val="accent2"/>
              </a:buClr>
              <a:buFont typeface="Wingdings" panose="05000000000000000000" pitchFamily="2" charset="2"/>
            </a:pPr>
            <a:r>
              <a:rPr lang="en-US" altLang="zh-CN" sz="3200" b="1" dirty="0">
                <a:solidFill>
                  <a:srgbClr val="CC0000"/>
                </a:solidFill>
                <a:latin typeface="Times New Roman" panose="02020603050405020304" pitchFamily="18" charset="0"/>
              </a:rPr>
              <a:t>class  </a:t>
            </a:r>
            <a:r>
              <a:rPr lang="zh-CN" altLang="en-US" sz="3200" b="1" dirty="0">
                <a:solidFill>
                  <a:srgbClr val="CC0000"/>
                </a:solidFill>
                <a:latin typeface="Times New Roman" panose="02020603050405020304" pitchFamily="18" charset="0"/>
              </a:rPr>
              <a:t>派生类名</a:t>
            </a:r>
            <a:r>
              <a:rPr lang="en-US" altLang="zh-CN" sz="3200" b="1" dirty="0">
                <a:solidFill>
                  <a:srgbClr val="CC0000"/>
                </a:solidFill>
                <a:latin typeface="Times New Roman" panose="02020603050405020304" pitchFamily="18" charset="0"/>
              </a:rPr>
              <a:t>:virtual  </a:t>
            </a:r>
            <a:r>
              <a:rPr lang="zh-CN" altLang="en-US" sz="3200" b="1" dirty="0">
                <a:solidFill>
                  <a:srgbClr val="CC0000"/>
                </a:solidFill>
                <a:latin typeface="Times New Roman" panose="02020603050405020304" pitchFamily="18" charset="0"/>
              </a:rPr>
              <a:t>继承方式  基类名</a:t>
            </a:r>
            <a:r>
              <a:rPr lang="en-US" altLang="zh-CN" sz="3200" b="1" dirty="0">
                <a:solidFill>
                  <a:srgbClr val="CC0000"/>
                </a:solidFill>
                <a:latin typeface="Times New Roman" panose="02020603050405020304" pitchFamily="18" charset="0"/>
              </a:rPr>
              <a:t>{</a:t>
            </a:r>
            <a:endParaRPr lang="en-US" altLang="zh-CN" sz="3200" b="1" dirty="0">
              <a:solidFill>
                <a:srgbClr val="CC0000"/>
              </a:solidFill>
              <a:latin typeface="Times New Roman" panose="02020603050405020304" pitchFamily="18" charset="0"/>
            </a:endParaRPr>
          </a:p>
          <a:p>
            <a:pPr>
              <a:lnSpc>
                <a:spcPct val="150000"/>
              </a:lnSpc>
              <a:spcBef>
                <a:spcPct val="50000"/>
              </a:spcBef>
              <a:buClr>
                <a:schemeClr val="accent2"/>
              </a:buClr>
              <a:buFont typeface="Wingdings" panose="05000000000000000000" pitchFamily="2" charset="2"/>
            </a:pPr>
            <a:r>
              <a:rPr lang="en-US" altLang="zh-CN" sz="3200" b="1" dirty="0">
                <a:solidFill>
                  <a:srgbClr val="CC0000"/>
                </a:solidFill>
                <a:latin typeface="Times New Roman" panose="02020603050405020304" pitchFamily="18" charset="0"/>
              </a:rPr>
              <a:t>    //…</a:t>
            </a:r>
            <a:endParaRPr lang="en-US" altLang="zh-CN" sz="3200" b="1" dirty="0">
              <a:solidFill>
                <a:srgbClr val="CC0000"/>
              </a:solidFill>
              <a:latin typeface="Times New Roman" panose="02020603050405020304" pitchFamily="18" charset="0"/>
            </a:endParaRPr>
          </a:p>
          <a:p>
            <a:pPr>
              <a:lnSpc>
                <a:spcPct val="150000"/>
              </a:lnSpc>
              <a:spcBef>
                <a:spcPct val="50000"/>
              </a:spcBef>
              <a:buClr>
                <a:schemeClr val="accent2"/>
              </a:buClr>
              <a:buFont typeface="Wingdings" panose="05000000000000000000" pitchFamily="2" charset="2"/>
            </a:pPr>
            <a:r>
              <a:rPr lang="en-US" altLang="zh-CN" sz="3200" b="1" dirty="0">
                <a:solidFill>
                  <a:srgbClr val="CC0000"/>
                </a:solidFill>
                <a:latin typeface="Times New Roman" panose="02020603050405020304" pitchFamily="18" charset="0"/>
              </a:rPr>
              <a:t>   }</a:t>
            </a:r>
            <a:r>
              <a:rPr lang="en-US" altLang="zh-CN" sz="3200" b="1" dirty="0">
                <a:solidFill>
                  <a:srgbClr val="000000"/>
                </a:solidFill>
                <a:latin typeface="Times New Roman" panose="02020603050405020304" pitchFamily="18" charset="0"/>
              </a:rPr>
              <a:t> </a:t>
            </a:r>
            <a:endParaRPr lang="en-US" altLang="zh-CN" sz="3200" b="1" dirty="0">
              <a:solidFill>
                <a:srgbClr val="000000"/>
              </a:solidFill>
              <a:latin typeface="Times New Roman" panose="02020603050405020304" pitchFamily="18" charset="0"/>
            </a:endParaRPr>
          </a:p>
        </p:txBody>
      </p:sp>
    </p:spTree>
  </p:cSld>
  <p:clrMapOvr>
    <a:masterClrMapping/>
  </p:clrMapOvr>
  <p:transition>
    <p:blinds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70" name="Group 6"/>
          <p:cNvGrpSpPr/>
          <p:nvPr/>
        </p:nvGrpSpPr>
        <p:grpSpPr>
          <a:xfrm>
            <a:off x="323850" y="260350"/>
            <a:ext cx="8820150" cy="6264275"/>
            <a:chOff x="204" y="164"/>
            <a:chExt cx="5556" cy="3946"/>
          </a:xfrm>
        </p:grpSpPr>
        <p:sp>
          <p:nvSpPr>
            <p:cNvPr id="58371" name="Rectangle 2"/>
            <p:cNvSpPr/>
            <p:nvPr/>
          </p:nvSpPr>
          <p:spPr>
            <a:xfrm>
              <a:off x="288" y="572"/>
              <a:ext cx="5472" cy="3538"/>
            </a:xfrm>
            <a:prstGeom prst="rect">
              <a:avLst/>
            </a:prstGeom>
            <a:noFill/>
            <a:ln w="9525">
              <a:noFill/>
            </a:ln>
          </p:spPr>
          <p:txBody>
            <a:bodyPr/>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Base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  ){ a=5; cout&lt;&lt;"Base a="&lt;&lt;a&lt;&lt;endl;}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protected:</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int a;</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solidFill>
                    <a:srgbClr val="CC0000"/>
                  </a:solidFill>
                  <a:latin typeface="Times New Roman" panose="02020603050405020304" pitchFamily="18" charset="0"/>
                </a:rPr>
                <a:t>class  Base1: virtual public Base</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Base1(  ){ a=a+10; cout&lt;&lt;"Base1 a="&lt;&lt;a&lt;&lt;endl;}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solidFill>
                    <a:srgbClr val="CC0000"/>
                  </a:solidFill>
                  <a:latin typeface="Times New Roman" panose="02020603050405020304" pitchFamily="18" charset="0"/>
                </a:rPr>
                <a:t>class Base2: virtual public Base</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Base2(  ){ a=a+20; cout&lt;&lt;"Base2 a="&lt;&lt;a&lt;&lt;endl;}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p:txBody>
        </p:sp>
        <p:sp>
          <p:nvSpPr>
            <p:cNvPr id="58372" name="Rectangle 3"/>
            <p:cNvSpPr/>
            <p:nvPr/>
          </p:nvSpPr>
          <p:spPr>
            <a:xfrm>
              <a:off x="204" y="164"/>
              <a:ext cx="2448" cy="327"/>
            </a:xfrm>
            <a:prstGeom prst="rect">
              <a:avLst/>
            </a:prstGeom>
            <a:noFill/>
            <a:ln w="9525">
              <a:noFill/>
            </a:ln>
          </p:spPr>
          <p:txBody>
            <a:bodyPr>
              <a:spAutoFit/>
            </a:bodyPr>
            <a:p>
              <a:r>
                <a:rPr lang="zh-CN" altLang="en-US" sz="2800" b="1" dirty="0">
                  <a:solidFill>
                    <a:srgbClr val="000000"/>
                  </a:solidFill>
                  <a:latin typeface="Times New Roman" panose="02020603050405020304" pitchFamily="18" charset="0"/>
                </a:rPr>
                <a:t>例 </a:t>
              </a:r>
              <a:r>
                <a:rPr lang="en-US" altLang="zh-CN" sz="2800" b="1" dirty="0">
                  <a:solidFill>
                    <a:srgbClr val="000000"/>
                  </a:solidFill>
                  <a:latin typeface="Times New Roman" panose="02020603050405020304" pitchFamily="18" charset="0"/>
                </a:rPr>
                <a:t>4.8 </a:t>
              </a:r>
              <a:r>
                <a:rPr lang="zh-CN" altLang="en-US" sz="2800" b="1" dirty="0">
                  <a:solidFill>
                    <a:srgbClr val="000000"/>
                  </a:solidFill>
                  <a:latin typeface="Times New Roman" panose="02020603050405020304" pitchFamily="18" charset="0"/>
                </a:rPr>
                <a:t>虚基类的使用</a:t>
              </a:r>
              <a:endParaRPr lang="zh-CN" altLang="en-US" sz="2800" b="1" dirty="0">
                <a:solidFill>
                  <a:srgbClr val="000000"/>
                </a:solidFill>
                <a:latin typeface="Times New Roman" panose="02020603050405020304" pitchFamily="18" charset="0"/>
              </a:endParaRPr>
            </a:p>
          </p:txBody>
        </p:sp>
      </p:grpSp>
    </p:spTree>
  </p:cSld>
  <p:clrMapOvr>
    <a:masterClrMapping/>
  </p:clrMapOvr>
  <p:transition>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p:nvPr/>
        </p:nvSpPr>
        <p:spPr>
          <a:xfrm>
            <a:off x="304800" y="692150"/>
            <a:ext cx="8229600" cy="5389563"/>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Derived: public Base1, public Base2{</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public:</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Derived(  ){ cout&lt;&lt;"Derived a="&lt;&lt;a&lt;&lt;endl;}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int main(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Derived  obj;</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return  0;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endParaRPr lang="en-US" altLang="zh-CN" sz="2400" b="1" dirty="0">
              <a:latin typeface="Times New Roman" panose="02020603050405020304" pitchFamily="18" charset="0"/>
            </a:endParaRPr>
          </a:p>
        </p:txBody>
      </p:sp>
      <p:sp>
        <p:nvSpPr>
          <p:cNvPr id="627716" name="Rectangle 4"/>
          <p:cNvSpPr/>
          <p:nvPr/>
        </p:nvSpPr>
        <p:spPr>
          <a:xfrm>
            <a:off x="4186238" y="3573463"/>
            <a:ext cx="4562475" cy="2227262"/>
          </a:xfrm>
          <a:prstGeom prst="rect">
            <a:avLst/>
          </a:prstGeom>
          <a:noFill/>
          <a:ln w="9525">
            <a:noFill/>
          </a:ln>
        </p:spPr>
        <p:txBody>
          <a:bodyPr>
            <a:spAutoFit/>
          </a:bodyPr>
          <a:p>
            <a:r>
              <a:rPr lang="zh-CN" altLang="en-US" sz="2800" b="1" dirty="0">
                <a:solidFill>
                  <a:srgbClr val="CC0000"/>
                </a:solidFill>
                <a:latin typeface="Times New Roman" panose="02020603050405020304" pitchFamily="18" charset="0"/>
              </a:rPr>
              <a:t>程序运行结果如下：</a:t>
            </a:r>
            <a:endParaRPr lang="zh-CN" altLang="en-US" sz="2800" b="1" dirty="0">
              <a:solidFill>
                <a:srgbClr val="CC0000"/>
              </a:solidFill>
              <a:latin typeface="Times New Roman" panose="02020603050405020304" pitchFamily="18" charset="0"/>
            </a:endParaRPr>
          </a:p>
          <a:p>
            <a:r>
              <a:rPr lang="en-US" altLang="zh-CN" sz="2800" b="1" dirty="0">
                <a:latin typeface="Times New Roman" panose="02020603050405020304" pitchFamily="18" charset="0"/>
              </a:rPr>
              <a:t>Base a=5</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Base1 a=15</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Base2 a=35</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Derived a=35</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7716"/>
                                        </p:tgtEl>
                                        <p:attrNameLst>
                                          <p:attrName>style.visibility</p:attrName>
                                        </p:attrNameLst>
                                      </p:cBhvr>
                                      <p:to>
                                        <p:strVal val="visible"/>
                                      </p:to>
                                    </p:set>
                                    <p:anim calcmode="lin" valueType="num">
                                      <p:cBhvr additive="base">
                                        <p:cTn id="7" dur="500" fill="hold"/>
                                        <p:tgtEl>
                                          <p:spTgt spid="627716"/>
                                        </p:tgtEl>
                                        <p:attrNameLst>
                                          <p:attrName>ppt_x</p:attrName>
                                        </p:attrNameLst>
                                      </p:cBhvr>
                                      <p:tavLst>
                                        <p:tav tm="0">
                                          <p:val>
                                            <p:strVal val="#ppt_x"/>
                                          </p:val>
                                        </p:tav>
                                        <p:tav tm="100000">
                                          <p:val>
                                            <p:strVal val="#ppt_x"/>
                                          </p:val>
                                        </p:tav>
                                      </p:tavLst>
                                    </p:anim>
                                    <p:anim calcmode="lin" valueType="num">
                                      <p:cBhvr additive="base">
                                        <p:cTn id="8" dur="500" fill="hold"/>
                                        <p:tgtEl>
                                          <p:spTgt spid="627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p:nvPr/>
        </p:nvSpPr>
        <p:spPr>
          <a:xfrm>
            <a:off x="395288" y="404813"/>
            <a:ext cx="4343400" cy="579437"/>
          </a:xfrm>
          <a:prstGeom prst="rect">
            <a:avLst/>
          </a:prstGeom>
          <a:noFill/>
          <a:ln w="9525">
            <a:noFill/>
          </a:ln>
        </p:spPr>
        <p:txBody>
          <a:bodyPr>
            <a:spAutoFit/>
          </a:bodyPr>
          <a:p>
            <a:r>
              <a:rPr lang="en-US" altLang="zh-CN" sz="3200" b="1" dirty="0">
                <a:solidFill>
                  <a:srgbClr val="CC0000"/>
                </a:solidFill>
                <a:latin typeface="Times New Roman" panose="02020603050405020304" pitchFamily="18" charset="0"/>
              </a:rPr>
              <a:t>3. </a:t>
            </a:r>
            <a:r>
              <a:rPr lang="zh-CN" altLang="en-US" sz="3200" b="1" dirty="0">
                <a:solidFill>
                  <a:srgbClr val="CC0000"/>
                </a:solidFill>
                <a:latin typeface="Times New Roman" panose="02020603050405020304" pitchFamily="18" charset="0"/>
              </a:rPr>
              <a:t>虚基类的初始化 </a:t>
            </a:r>
            <a:endParaRPr lang="zh-CN" altLang="en-US" sz="3200" b="1" dirty="0">
              <a:solidFill>
                <a:srgbClr val="CC0000"/>
              </a:solidFill>
              <a:latin typeface="Times New Roman" panose="02020603050405020304" pitchFamily="18" charset="0"/>
            </a:endParaRPr>
          </a:p>
        </p:txBody>
      </p:sp>
      <p:sp>
        <p:nvSpPr>
          <p:cNvPr id="4" name="内容占位符 2"/>
          <p:cNvSpPr txBox="1"/>
          <p:nvPr/>
        </p:nvSpPr>
        <p:spPr>
          <a:xfrm>
            <a:off x="107950" y="1412875"/>
            <a:ext cx="8856663" cy="47879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建立对象时所指定的类称为最（远）派生类。</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如果虚基类定义有带参的构造函数，则在整个继承结构中，直接或间接继承虚基类的所有派生类，都必须在构造函数的成员初始化表中给出对虚基类构造函数的调用。（定义）</a:t>
            </a:r>
            <a:endParaRPr kumimoji="0" lang="en-US" altLang="zh-CN" sz="28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1" i="0" u="none" strike="noStrike" kern="1200" cap="none" spc="0" normalizeH="0" baseline="0" noProof="0" dirty="0" smtClean="0">
                <a:ln>
                  <a:noFill/>
                </a:ln>
                <a:solidFill>
                  <a:schemeClr val="tx1"/>
                </a:solidFill>
                <a:effectLst/>
                <a:uLnTx/>
                <a:uFillTx/>
                <a:latin typeface="+mn-ea"/>
                <a:ea typeface="+mn-ea"/>
                <a:cs typeface="+mn-cs"/>
              </a:rPr>
              <a:t>在建立对象时，只有最派生类的构造函数调用虚基类的构造函数，该派生类的其他基类对虚基类构造函数的调用被忽略。 （调用）</a:t>
            </a:r>
            <a:endParaRPr kumimoji="0" lang="zh-CN" altLang="en-US" sz="28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p:blinds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p:nvPr/>
        </p:nvSpPr>
        <p:spPr>
          <a:xfrm>
            <a:off x="250825" y="549275"/>
            <a:ext cx="8686800" cy="6192838"/>
          </a:xfrm>
          <a:prstGeom prst="rect">
            <a:avLst/>
          </a:prstGeom>
          <a:noFill/>
          <a:ln w="9525">
            <a:noFill/>
          </a:ln>
        </p:spPr>
        <p:txBody>
          <a:bodyPr/>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Base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Base(int  sa){ a=sa; cout&lt;&lt;“Base “ ;}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private:   int a;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solidFill>
                  <a:srgbClr val="CC0000"/>
                </a:solidFill>
                <a:latin typeface="Times New Roman" panose="02020603050405020304" pitchFamily="18" charset="0"/>
              </a:rPr>
              <a:t>class  Base1: virtual public Base</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Base1(int sa, int sb):Base(sa){ b=sb; cout&lt;&lt;“Base1”;}</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private:   int  b;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solidFill>
                  <a:srgbClr val="CC0000"/>
                </a:solidFill>
                <a:latin typeface="Times New Roman" panose="02020603050405020304" pitchFamily="18" charset="0"/>
              </a:rPr>
              <a:t>class Base2: virtual public Base</a:t>
            </a: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Base2(int sa, int sc):Base(sa){ c=sc; cout&lt;&lt;"Base2”;}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private:   int  c;     };</a:t>
            </a:r>
            <a:endParaRPr lang="en-US" altLang="zh-CN" sz="26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endParaRPr lang="en-US" altLang="zh-CN" sz="2600" b="1" dirty="0">
              <a:latin typeface="Times New Roman" panose="02020603050405020304" pitchFamily="18" charset="0"/>
            </a:endParaRPr>
          </a:p>
        </p:txBody>
      </p:sp>
    </p:spTree>
  </p:cSld>
  <p:clrMapOvr>
    <a:masterClrMapping/>
  </p:clrMapOvr>
  <p:transition>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p:nvPr/>
        </p:nvSpPr>
        <p:spPr>
          <a:xfrm>
            <a:off x="457200" y="549275"/>
            <a:ext cx="8291513" cy="6003925"/>
          </a:xfrm>
          <a:prstGeom prst="rect">
            <a:avLst/>
          </a:prstGeom>
          <a:noFill/>
          <a:ln w="9525">
            <a:noFill/>
          </a:ln>
        </p:spPr>
        <p:txBody>
          <a:bodyPr/>
          <a:p>
            <a:pPr marL="457200" indent="-457200">
              <a:lnSpc>
                <a:spcPct val="90000"/>
              </a:lnSpc>
              <a:spcBef>
                <a:spcPct val="20000"/>
              </a:spcBef>
              <a:buClr>
                <a:schemeClr val="accent2"/>
              </a:buClr>
              <a:buFont typeface="Wingdings" panose="05000000000000000000" pitchFamily="2" charset="2"/>
              <a:buChar char="Ø"/>
            </a:pPr>
            <a:r>
              <a:rPr lang="zh-CN" altLang="en-US" sz="2800" b="1" dirty="0">
                <a:solidFill>
                  <a:srgbClr val="000000"/>
                </a:solidFill>
                <a:latin typeface="Times New Roman" panose="02020603050405020304" pitchFamily="18" charset="0"/>
              </a:rPr>
              <a:t>由类</a:t>
            </a:r>
            <a:r>
              <a:rPr lang="en-US" altLang="zh-CN" sz="2800" b="1" dirty="0">
                <a:solidFill>
                  <a:srgbClr val="000000"/>
                </a:solidFill>
                <a:latin typeface="Times New Roman" panose="02020603050405020304" pitchFamily="18" charset="0"/>
              </a:rPr>
              <a:t>Person</a:t>
            </a:r>
            <a:r>
              <a:rPr lang="zh-CN" altLang="en-US" sz="2800" b="1" dirty="0">
                <a:solidFill>
                  <a:srgbClr val="000000"/>
                </a:solidFill>
                <a:latin typeface="Times New Roman" panose="02020603050405020304" pitchFamily="18" charset="0"/>
              </a:rPr>
              <a:t>继承出类</a:t>
            </a:r>
            <a:r>
              <a:rPr lang="en-US" altLang="zh-CN" sz="2800" b="1" dirty="0">
                <a:solidFill>
                  <a:srgbClr val="000000"/>
                </a:solidFill>
                <a:latin typeface="Times New Roman" panose="02020603050405020304" pitchFamily="18" charset="0"/>
              </a:rPr>
              <a:t>Employee</a:t>
            </a:r>
            <a:r>
              <a:rPr lang="zh-CN" altLang="en-US" sz="2800" b="1" dirty="0">
                <a:solidFill>
                  <a:srgbClr val="000000"/>
                </a:solidFill>
                <a:latin typeface="Times New Roman" panose="02020603050405020304" pitchFamily="18" charset="0"/>
              </a:rPr>
              <a:t>可采用三种格式</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chemeClr val="hlink"/>
                </a:solidFill>
                <a:latin typeface="Times New Roman" panose="02020603050405020304" pitchFamily="18" charset="0"/>
              </a:rPr>
              <a:t>	</a:t>
            </a:r>
            <a:r>
              <a:rPr lang="en-US" altLang="zh-CN" sz="2800" b="1" dirty="0">
                <a:solidFill>
                  <a:srgbClr val="CC0000"/>
                </a:solidFill>
                <a:latin typeface="Times New Roman" panose="02020603050405020304" pitchFamily="18" charset="0"/>
              </a:rPr>
              <a:t>(1) </a:t>
            </a:r>
            <a:r>
              <a:rPr lang="zh-CN" altLang="en-US" sz="2800" b="1" dirty="0">
                <a:solidFill>
                  <a:srgbClr val="CC0000"/>
                </a:solidFill>
                <a:latin typeface="Times New Roman" panose="02020603050405020304" pitchFamily="18" charset="0"/>
              </a:rPr>
              <a:t>公有继承</a:t>
            </a:r>
            <a:endParaRPr lang="zh-CN" altLang="en-US" sz="2800" b="1" dirty="0">
              <a:solidFill>
                <a:srgbClr val="CC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class Employee:</a:t>
            </a:r>
            <a:r>
              <a:rPr lang="en-US" altLang="zh-CN" sz="2800" b="1" dirty="0">
                <a:solidFill>
                  <a:srgbClr val="CC0000"/>
                </a:solidFill>
                <a:latin typeface="Times New Roman" panose="02020603050405020304" pitchFamily="18" charset="0"/>
              </a:rPr>
              <a:t>public </a:t>
            </a:r>
            <a:r>
              <a:rPr lang="en-US" altLang="zh-CN" sz="2800" b="1" dirty="0">
                <a:solidFill>
                  <a:srgbClr val="000000"/>
                </a:solidFill>
                <a:latin typeface="Times New Roman" panose="02020603050405020304" pitchFamily="18" charset="0"/>
              </a:rPr>
              <a:t>Person{</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chemeClr val="hlink"/>
                </a:solidFill>
                <a:latin typeface="Times New Roman" panose="02020603050405020304" pitchFamily="18" charset="0"/>
              </a:rPr>
              <a:t>	</a:t>
            </a:r>
            <a:r>
              <a:rPr lang="en-US" altLang="zh-CN" sz="2800" b="1" dirty="0">
                <a:solidFill>
                  <a:srgbClr val="CC0000"/>
                </a:solidFill>
                <a:latin typeface="Times New Roman" panose="02020603050405020304" pitchFamily="18" charset="0"/>
              </a:rPr>
              <a:t>(2) </a:t>
            </a:r>
            <a:r>
              <a:rPr lang="zh-CN" altLang="en-US" sz="2800" b="1" dirty="0">
                <a:solidFill>
                  <a:srgbClr val="CC0000"/>
                </a:solidFill>
                <a:latin typeface="Times New Roman" panose="02020603050405020304" pitchFamily="18" charset="0"/>
              </a:rPr>
              <a:t>私有继承</a:t>
            </a:r>
            <a:endParaRPr lang="zh-CN" altLang="en-US" sz="2800" b="1" dirty="0">
              <a:solidFill>
                <a:srgbClr val="CC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class Employee:</a:t>
            </a:r>
            <a:r>
              <a:rPr lang="en-US" altLang="zh-CN" sz="2800" b="1" dirty="0">
                <a:solidFill>
                  <a:srgbClr val="CC0000"/>
                </a:solidFill>
                <a:latin typeface="Times New Roman" panose="02020603050405020304" pitchFamily="18" charset="0"/>
              </a:rPr>
              <a:t>private</a:t>
            </a:r>
            <a:r>
              <a:rPr lang="en-US" altLang="zh-CN" sz="2800" b="1" dirty="0">
                <a:solidFill>
                  <a:srgbClr val="000000"/>
                </a:solidFill>
                <a:latin typeface="Times New Roman" panose="02020603050405020304" pitchFamily="18" charset="0"/>
              </a:rPr>
              <a:t> Person{</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CC0000"/>
                </a:solidFill>
                <a:latin typeface="Times New Roman" panose="02020603050405020304" pitchFamily="18" charset="0"/>
              </a:rPr>
              <a:t>	(3) </a:t>
            </a:r>
            <a:r>
              <a:rPr lang="zh-CN" altLang="en-US" sz="2800" b="1" dirty="0">
                <a:solidFill>
                  <a:srgbClr val="CC0000"/>
                </a:solidFill>
                <a:latin typeface="Times New Roman" panose="02020603050405020304" pitchFamily="18" charset="0"/>
              </a:rPr>
              <a:t>保护继承</a:t>
            </a:r>
            <a:endParaRPr lang="zh-CN" altLang="en-US" sz="2800" b="1" dirty="0">
              <a:solidFill>
                <a:srgbClr val="CC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zh-CN" altLang="en-US" sz="2800" b="1" dirty="0">
                <a:solidFill>
                  <a:srgbClr val="00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class Employee:</a:t>
            </a:r>
            <a:r>
              <a:rPr lang="en-US" altLang="zh-CN" sz="2800" b="1" dirty="0">
                <a:solidFill>
                  <a:srgbClr val="CC0000"/>
                </a:solidFill>
                <a:latin typeface="Times New Roman" panose="02020603050405020304" pitchFamily="18" charset="0"/>
              </a:rPr>
              <a:t>protected </a:t>
            </a:r>
            <a:r>
              <a:rPr lang="en-US" altLang="zh-CN" sz="2800" b="1" dirty="0">
                <a:solidFill>
                  <a:srgbClr val="000000"/>
                </a:solidFill>
                <a:latin typeface="Times New Roman" panose="02020603050405020304" pitchFamily="18" charset="0"/>
              </a:rPr>
              <a:t>Person{</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a:p>
            <a:pPr marL="457200" indent="-457200">
              <a:lnSpc>
                <a:spcPct val="90000"/>
              </a:lnSpc>
              <a:spcBef>
                <a:spcPct val="20000"/>
              </a:spcBef>
              <a:buClr>
                <a:schemeClr val="accent2"/>
              </a:buClr>
              <a:buFont typeface="Wingdings" panose="05000000000000000000" pitchFamily="2" charset="2"/>
            </a:pPr>
            <a:r>
              <a:rPr lang="en-US" altLang="zh-CN" sz="2800" b="1" dirty="0">
                <a:solidFill>
                  <a:srgbClr val="000000"/>
                </a:solidFill>
                <a:latin typeface="Times New Roman" panose="02020603050405020304" pitchFamily="18" charset="0"/>
              </a:rPr>
              <a:t>                     }; </a:t>
            </a:r>
            <a:endParaRPr lang="en-US" altLang="zh-CN" sz="2800" b="1" dirty="0">
              <a:solidFill>
                <a:srgbClr val="000000"/>
              </a:solidFill>
              <a:latin typeface="Times New Roman" panose="02020603050405020304" pitchFamily="18" charset="0"/>
            </a:endParaRPr>
          </a:p>
        </p:txBody>
      </p:sp>
      <p:sp>
        <p:nvSpPr>
          <p:cNvPr id="3" name="Rectangle 10"/>
          <p:cNvSpPr/>
          <p:nvPr/>
        </p:nvSpPr>
        <p:spPr>
          <a:xfrm>
            <a:off x="457200" y="4649788"/>
            <a:ext cx="8137525" cy="1577975"/>
          </a:xfrm>
          <a:prstGeom prst="rect">
            <a:avLst/>
          </a:prstGeom>
          <a:solidFill>
            <a:srgbClr val="993300"/>
          </a:solidFill>
          <a:ln w="9525">
            <a:noFill/>
          </a:ln>
        </p:spPr>
        <p:txBody>
          <a:bodyPr>
            <a:spAutoFit/>
          </a:bodyPr>
          <a:p>
            <a:pPr>
              <a:lnSpc>
                <a:spcPct val="130000"/>
              </a:lnSpc>
              <a:buClr>
                <a:srgbClr val="000099"/>
              </a:buClr>
              <a:buFont typeface="Wingdings" panose="05000000000000000000" pitchFamily="2" charset="2"/>
              <a:buChar char="Ø"/>
            </a:pPr>
            <a:r>
              <a:rPr lang="zh-CN" altLang="en-US" sz="2500" b="1" dirty="0">
                <a:solidFill>
                  <a:schemeClr val="bg1"/>
                </a:solidFill>
                <a:latin typeface="宋体" panose="02010600030101010101" pitchFamily="2" charset="-122"/>
              </a:rPr>
              <a:t>在</a:t>
            </a:r>
            <a:r>
              <a:rPr lang="en-US" altLang="zh-CN" sz="2500" b="1" dirty="0">
                <a:solidFill>
                  <a:schemeClr val="bg1"/>
                </a:solidFill>
                <a:latin typeface="宋体" panose="02010600030101010101" pitchFamily="2" charset="-122"/>
              </a:rPr>
              <a:t>Person</a:t>
            </a:r>
            <a:r>
              <a:rPr lang="zh-CN" altLang="en-US" sz="2500" b="1" dirty="0">
                <a:solidFill>
                  <a:schemeClr val="bg1"/>
                </a:solidFill>
                <a:latin typeface="宋体" panose="02010600030101010101" pitchFamily="2" charset="-122"/>
              </a:rPr>
              <a:t>类中的数据成员说明为</a:t>
            </a:r>
            <a:r>
              <a:rPr lang="en-US" altLang="zh-CN" sz="2500" b="1" dirty="0">
                <a:solidFill>
                  <a:schemeClr val="bg1"/>
                </a:solidFill>
                <a:latin typeface="宋体" panose="02010600030101010101" pitchFamily="2" charset="-122"/>
              </a:rPr>
              <a:t>protected,</a:t>
            </a:r>
            <a:r>
              <a:rPr lang="zh-CN" altLang="en-US" sz="2500" b="1" dirty="0">
                <a:solidFill>
                  <a:schemeClr val="bg1"/>
                </a:solidFill>
                <a:latin typeface="宋体" panose="02010600030101010101" pitchFamily="2" charset="-122"/>
              </a:rPr>
              <a:t>保护成员可以被本类的成员函数访问，也可以被本类的派生类的成员函数访问，而类外的任何访问都是非法的。</a:t>
            </a:r>
            <a:endParaRPr lang="zh-CN" altLang="en-US" sz="2500" b="1" dirty="0">
              <a:solidFill>
                <a:schemeClr val="bg1"/>
              </a:solidFill>
              <a:latin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p:nvPr/>
        </p:nvSpPr>
        <p:spPr>
          <a:xfrm>
            <a:off x="193675" y="549275"/>
            <a:ext cx="8686800" cy="6192838"/>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class Derived: public Base1, public Base2{</a:t>
            </a:r>
            <a:endParaRPr lang="en-US" altLang="zh-CN" sz="26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public:</a:t>
            </a:r>
            <a:endParaRPr lang="en-US" altLang="zh-CN" sz="26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Derived(int sa,int sb,int sc,int sd):Base(sa),Base1(sa,sb),</a:t>
            </a:r>
            <a:endParaRPr lang="en-US" altLang="zh-CN" sz="26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Base2(sa,sc)    { d=sd;  cout&lt;&lt;"Derived";}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private:   int  d;   };</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int main()</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Derived  obj(2, 4, 6, 8);</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    return  0;</a:t>
            </a:r>
            <a:endParaRPr lang="en-US" altLang="zh-CN" sz="2600" b="1" dirty="0">
              <a:latin typeface="Times New Roman" panose="02020603050405020304" pitchFamily="18" charset="0"/>
            </a:endParaRPr>
          </a:p>
          <a:p>
            <a:pPr algn="just" defTabSz="914400">
              <a:lnSpc>
                <a:spcPct val="80000"/>
              </a:lnSpc>
              <a:spcBef>
                <a:spcPct val="20000"/>
              </a:spcBef>
              <a:buClr>
                <a:schemeClr val="accent2"/>
              </a:buClr>
              <a:buFont typeface="Wingdings" panose="05000000000000000000" pitchFamily="2" charset="2"/>
              <a:tabLst>
                <a:tab pos="0" algn="l"/>
              </a:tabLst>
            </a:pPr>
            <a:r>
              <a:rPr lang="en-US" altLang="zh-CN" sz="2600" b="1" dirty="0">
                <a:latin typeface="Times New Roman" panose="02020603050405020304" pitchFamily="18" charset="0"/>
              </a:rPr>
              <a:t>}</a:t>
            </a:r>
            <a:endParaRPr lang="en-US" altLang="zh-CN" sz="2600" b="1" dirty="0">
              <a:latin typeface="Times New Roman" panose="02020603050405020304" pitchFamily="18" charset="0"/>
            </a:endParaRPr>
          </a:p>
        </p:txBody>
      </p:sp>
      <p:sp>
        <p:nvSpPr>
          <p:cNvPr id="3" name="Rectangle 4"/>
          <p:cNvSpPr/>
          <p:nvPr/>
        </p:nvSpPr>
        <p:spPr>
          <a:xfrm>
            <a:off x="5076825" y="3573463"/>
            <a:ext cx="3481388" cy="2227262"/>
          </a:xfrm>
          <a:prstGeom prst="rect">
            <a:avLst/>
          </a:prstGeom>
          <a:noFill/>
          <a:ln w="9525">
            <a:noFill/>
          </a:ln>
        </p:spPr>
        <p:txBody>
          <a:bodyPr>
            <a:spAutoFit/>
          </a:bodyPr>
          <a:p>
            <a:r>
              <a:rPr lang="zh-CN" altLang="en-US" sz="2800" b="1" dirty="0">
                <a:solidFill>
                  <a:srgbClr val="CC0000"/>
                </a:solidFill>
                <a:latin typeface="Times New Roman" panose="02020603050405020304" pitchFamily="18" charset="0"/>
              </a:rPr>
              <a:t>程序运行结果如下：</a:t>
            </a:r>
            <a:endParaRPr lang="zh-CN" altLang="en-US" sz="2800" b="1" dirty="0">
              <a:solidFill>
                <a:srgbClr val="CC0000"/>
              </a:solidFill>
              <a:latin typeface="Times New Roman" panose="02020603050405020304" pitchFamily="18" charset="0"/>
            </a:endParaRPr>
          </a:p>
          <a:p>
            <a:r>
              <a:rPr lang="en-US" altLang="zh-CN" sz="2800" b="1" dirty="0">
                <a:latin typeface="Times New Roman" panose="02020603050405020304" pitchFamily="18" charset="0"/>
              </a:rPr>
              <a:t>Base</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Base1</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Base2</a:t>
            </a:r>
            <a:endParaRPr lang="en-US" altLang="zh-CN" sz="2800" b="1" dirty="0">
              <a:latin typeface="Times New Roman" panose="02020603050405020304" pitchFamily="18" charset="0"/>
            </a:endParaRPr>
          </a:p>
          <a:p>
            <a:r>
              <a:rPr lang="en-US" altLang="zh-CN" sz="2800" b="1" dirty="0">
                <a:latin typeface="Times New Roman" panose="02020603050405020304" pitchFamily="18" charset="0"/>
              </a:rPr>
              <a:t>Derived</a:t>
            </a:r>
            <a:r>
              <a:rPr lang="en-US" altLang="zh-CN" sz="2800" dirty="0">
                <a:latin typeface="Times New Roman" panose="02020603050405020304" pitchFamily="18" charset="0"/>
              </a:rPr>
              <a:t> </a:t>
            </a:r>
            <a:endParaRPr lang="en-US" altLang="zh-CN" sz="2800"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a:spLocks noChangeArrowheads="1"/>
          </p:cNvSpPr>
          <p:nvPr/>
        </p:nvSpPr>
        <p:spPr bwMode="auto">
          <a:xfrm>
            <a:off x="161925" y="636588"/>
            <a:ext cx="86868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marR="0" lvl="0" indent="-457200" algn="l" defTabSz="914400" rtl="0" eaLnBrk="1" fontAlgn="base" latinLnBrk="0" hangingPunct="1">
              <a:lnSpc>
                <a:spcPct val="140000"/>
              </a:lnSpc>
              <a:spcBef>
                <a:spcPct val="20000"/>
              </a:spcBef>
              <a:spcAft>
                <a:spcPct val="0"/>
              </a:spcAft>
              <a:buClr>
                <a:schemeClr val="hlink"/>
              </a:buClr>
              <a:buSzTx/>
              <a:buFont typeface="Wingdings" panose="05000000000000000000" pitchFamily="2" charset="2"/>
              <a:buChar char="Ø"/>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若同一层次中同时包含虚基类和非虚基类，</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40000"/>
              </a:lnSpc>
              <a:spcBef>
                <a:spcPct val="20000"/>
              </a:spcBef>
              <a:spcAft>
                <a:spcPct val="0"/>
              </a:spcAft>
              <a:buClr>
                <a:schemeClr val="hlink"/>
              </a:buClr>
              <a:buSzTx/>
              <a:buFontTx/>
              <a:buNone/>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应</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先调用</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虚基类的构造函数</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，再调用</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非虚基类的构造函数</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，最后调用</a:t>
            </a: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派生类构造函数</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 name="Rectangle 2"/>
          <p:cNvSpPr/>
          <p:nvPr/>
        </p:nvSpPr>
        <p:spPr>
          <a:xfrm>
            <a:off x="250825" y="2636838"/>
            <a:ext cx="8686800" cy="3960812"/>
          </a:xfrm>
          <a:prstGeom prst="rect">
            <a:avLst/>
          </a:prstGeom>
          <a:noFill/>
          <a:ln w="9525">
            <a:noFill/>
          </a:ln>
        </p:spPr>
        <p:txBody>
          <a:bodyPr/>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Class X: public Y, virtual public Z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X   one;</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zh-CN" altLang="en-US" sz="2800" b="1" dirty="0">
                <a:latin typeface="Times New Roman" panose="02020603050405020304" pitchFamily="18" charset="0"/>
              </a:rPr>
              <a:t>定义类</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的对象</a:t>
            </a:r>
            <a:r>
              <a:rPr lang="en-US" altLang="zh-CN" sz="2800" b="1" dirty="0">
                <a:latin typeface="Times New Roman" panose="02020603050405020304" pitchFamily="18" charset="0"/>
              </a:rPr>
              <a:t>one</a:t>
            </a:r>
            <a:r>
              <a:rPr lang="zh-CN" altLang="en-US" sz="2800" b="1" dirty="0">
                <a:latin typeface="Times New Roman" panose="02020603050405020304" pitchFamily="18" charset="0"/>
              </a:rPr>
              <a:t>后，将产生如下的调用次序：</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r>
              <a:rPr lang="en-US" altLang="zh-CN" sz="2800" b="1" dirty="0">
                <a:latin typeface="Times New Roman" panose="02020603050405020304" pitchFamily="18" charset="0"/>
              </a:rPr>
              <a:t>    Z( );     Y( );      X( );</a:t>
            </a:r>
            <a:endParaRPr lang="en-US" altLang="zh-CN" sz="2800" b="1" dirty="0">
              <a:latin typeface="Times New Roman" panose="02020603050405020304" pitchFamily="18" charset="0"/>
            </a:endParaRPr>
          </a:p>
          <a:p>
            <a:pPr algn="just" defTabSz="914400">
              <a:lnSpc>
                <a:spcPct val="90000"/>
              </a:lnSpc>
              <a:spcBef>
                <a:spcPct val="20000"/>
              </a:spcBef>
              <a:buClr>
                <a:schemeClr val="accent2"/>
              </a:buClr>
              <a:buFont typeface="Wingdings" panose="05000000000000000000" pitchFamily="2" charset="2"/>
              <a:tabLst>
                <a:tab pos="0" algn="l"/>
              </a:tabLst>
            </a:pPr>
            <a:endParaRPr lang="en-US" altLang="zh-CN" sz="2600" b="1" dirty="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p:nvPr/>
        </p:nvSpPr>
        <p:spPr>
          <a:xfrm>
            <a:off x="323850" y="2781300"/>
            <a:ext cx="8610600" cy="3505200"/>
          </a:xfrm>
          <a:prstGeom prst="rect">
            <a:avLst/>
          </a:prstGeom>
          <a:noFill/>
          <a:ln w="9525">
            <a:noFill/>
          </a:ln>
        </p:spPr>
        <p:txBody>
          <a:bodyPr/>
          <a:p>
            <a:pPr marL="457200" indent="-457200">
              <a:lnSpc>
                <a:spcPct val="120000"/>
              </a:lnSpc>
              <a:spcBef>
                <a:spcPct val="2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从已有类派生出新类时</a:t>
            </a:r>
            <a:r>
              <a:rPr lang="en-US" altLang="zh-CN" sz="2800" b="1" dirty="0">
                <a:solidFill>
                  <a:srgbClr val="000000"/>
                </a:solidFill>
                <a:latin typeface="Verdana" panose="020B0604030504040204" pitchFamily="34" charset="0"/>
              </a:rPr>
              <a:t>,</a:t>
            </a:r>
            <a:r>
              <a:rPr lang="zh-CN" altLang="en-US" sz="2800" b="1" dirty="0">
                <a:solidFill>
                  <a:srgbClr val="000000"/>
                </a:solidFill>
                <a:latin typeface="Verdana" panose="020B0604030504040204" pitchFamily="34" charset="0"/>
              </a:rPr>
              <a:t>可以在派生类内完成以下几种功能</a:t>
            </a:r>
            <a:r>
              <a:rPr lang="en-US" altLang="zh-CN" sz="2800" b="1" dirty="0">
                <a:solidFill>
                  <a:srgbClr val="000000"/>
                </a:solidFill>
                <a:latin typeface="Verdana" panose="020B0604030504040204" pitchFamily="34" charset="0"/>
              </a:rPr>
              <a:t>:</a:t>
            </a:r>
            <a:endParaRPr lang="en-US" altLang="zh-CN" sz="2800" b="1" dirty="0">
              <a:solidFill>
                <a:srgbClr val="000000"/>
              </a:solidFill>
              <a:latin typeface="Verdana" panose="020B0604030504040204" pitchFamily="34" charset="0"/>
            </a:endParaRPr>
          </a:p>
          <a:p>
            <a:pPr marL="457200" indent="-457200">
              <a:lnSpc>
                <a:spcPct val="120000"/>
              </a:lnSpc>
              <a:spcBef>
                <a:spcPct val="20000"/>
              </a:spcBef>
              <a:buClr>
                <a:schemeClr val="accent2"/>
              </a:buClr>
              <a:buFont typeface="Wingdings" panose="05000000000000000000" pitchFamily="2" charset="2"/>
            </a:pPr>
            <a:r>
              <a:rPr lang="en-US" altLang="zh-CN" sz="2800" b="1" dirty="0">
                <a:solidFill>
                  <a:srgbClr val="CC0000"/>
                </a:solidFill>
                <a:latin typeface="Verdana" panose="020B0604030504040204" pitchFamily="34" charset="0"/>
              </a:rPr>
              <a:t>     (1)  </a:t>
            </a:r>
            <a:r>
              <a:rPr lang="zh-CN" altLang="en-US" sz="2800" b="1" dirty="0">
                <a:solidFill>
                  <a:srgbClr val="CC0000"/>
                </a:solidFill>
                <a:latin typeface="Verdana" panose="020B0604030504040204" pitchFamily="34" charset="0"/>
              </a:rPr>
              <a:t>可以增加新的数据成员</a:t>
            </a:r>
            <a:r>
              <a:rPr lang="en-US" altLang="zh-CN" sz="2800" b="1" dirty="0">
                <a:solidFill>
                  <a:srgbClr val="CC0000"/>
                </a:solidFill>
                <a:latin typeface="Verdana" panose="020B0604030504040204" pitchFamily="34" charset="0"/>
              </a:rPr>
              <a:t>;</a:t>
            </a:r>
            <a:endParaRPr lang="en-US" altLang="zh-CN" sz="2800" b="1" dirty="0">
              <a:solidFill>
                <a:srgbClr val="CC0000"/>
              </a:solidFill>
              <a:latin typeface="Verdana" panose="020B0604030504040204" pitchFamily="34" charset="0"/>
            </a:endParaRPr>
          </a:p>
          <a:p>
            <a:pPr marL="457200" indent="-457200">
              <a:lnSpc>
                <a:spcPct val="120000"/>
              </a:lnSpc>
              <a:spcBef>
                <a:spcPct val="20000"/>
              </a:spcBef>
              <a:buClr>
                <a:schemeClr val="accent2"/>
              </a:buClr>
              <a:buFont typeface="Wingdings" panose="05000000000000000000" pitchFamily="2" charset="2"/>
            </a:pPr>
            <a:r>
              <a:rPr lang="en-US" altLang="zh-CN" sz="2800" b="1" dirty="0">
                <a:solidFill>
                  <a:srgbClr val="000099"/>
                </a:solidFill>
                <a:latin typeface="Verdana" panose="020B0604030504040204" pitchFamily="34" charset="0"/>
              </a:rPr>
              <a:t>     (2)  </a:t>
            </a:r>
            <a:r>
              <a:rPr lang="zh-CN" altLang="en-US" sz="2800" b="1" dirty="0">
                <a:solidFill>
                  <a:srgbClr val="000099"/>
                </a:solidFill>
                <a:latin typeface="Verdana" panose="020B0604030504040204" pitchFamily="34" charset="0"/>
              </a:rPr>
              <a:t>可以增加新的成员函数</a:t>
            </a:r>
            <a:r>
              <a:rPr lang="en-US" altLang="zh-CN" sz="2800" b="1" dirty="0">
                <a:solidFill>
                  <a:srgbClr val="000099"/>
                </a:solidFill>
                <a:latin typeface="Verdana" panose="020B0604030504040204" pitchFamily="34" charset="0"/>
              </a:rPr>
              <a:t>;</a:t>
            </a:r>
            <a:endParaRPr lang="en-US" altLang="zh-CN" sz="2800" b="1" dirty="0">
              <a:solidFill>
                <a:srgbClr val="000099"/>
              </a:solidFill>
              <a:latin typeface="Verdana" panose="020B0604030504040204" pitchFamily="34" charset="0"/>
            </a:endParaRPr>
          </a:p>
          <a:p>
            <a:pPr marL="457200" indent="-457200">
              <a:lnSpc>
                <a:spcPct val="120000"/>
              </a:lnSpc>
              <a:spcBef>
                <a:spcPct val="20000"/>
              </a:spcBef>
              <a:buClr>
                <a:schemeClr val="accent2"/>
              </a:buClr>
              <a:buFont typeface="Wingdings" panose="05000000000000000000" pitchFamily="2" charset="2"/>
            </a:pPr>
            <a:r>
              <a:rPr lang="en-US" altLang="zh-CN" sz="2800" b="1" dirty="0">
                <a:solidFill>
                  <a:schemeClr val="hlink"/>
                </a:solidFill>
                <a:latin typeface="Verdana" panose="020B0604030504040204" pitchFamily="34" charset="0"/>
              </a:rPr>
              <a:t>     </a:t>
            </a:r>
            <a:r>
              <a:rPr lang="en-US" altLang="zh-CN" sz="2800" b="1" dirty="0">
                <a:solidFill>
                  <a:srgbClr val="CC0000"/>
                </a:solidFill>
                <a:latin typeface="Verdana" panose="020B0604030504040204" pitchFamily="34" charset="0"/>
              </a:rPr>
              <a:t>(3)  </a:t>
            </a:r>
            <a:r>
              <a:rPr lang="zh-CN" altLang="en-US" sz="2800" b="1" dirty="0">
                <a:solidFill>
                  <a:srgbClr val="CC0000"/>
                </a:solidFill>
                <a:latin typeface="Verdana" panose="020B0604030504040204" pitchFamily="34" charset="0"/>
              </a:rPr>
              <a:t>可以重新定义基类中已有的成员函数</a:t>
            </a:r>
            <a:r>
              <a:rPr lang="en-US" altLang="zh-CN" sz="2800" b="1" dirty="0">
                <a:solidFill>
                  <a:srgbClr val="CC0000"/>
                </a:solidFill>
                <a:latin typeface="Verdana" panose="020B0604030504040204" pitchFamily="34" charset="0"/>
              </a:rPr>
              <a:t>;</a:t>
            </a:r>
            <a:endParaRPr lang="en-US" altLang="zh-CN" sz="2800" b="1" dirty="0">
              <a:solidFill>
                <a:srgbClr val="CC0000"/>
              </a:solidFill>
              <a:latin typeface="Verdana" panose="020B0604030504040204" pitchFamily="34" charset="0"/>
            </a:endParaRPr>
          </a:p>
          <a:p>
            <a:pPr marL="457200" indent="-457200">
              <a:lnSpc>
                <a:spcPct val="120000"/>
              </a:lnSpc>
              <a:spcBef>
                <a:spcPct val="20000"/>
              </a:spcBef>
              <a:buClr>
                <a:schemeClr val="accent2"/>
              </a:buClr>
              <a:buFont typeface="Wingdings" panose="05000000000000000000" pitchFamily="2" charset="2"/>
            </a:pPr>
            <a:r>
              <a:rPr lang="en-US" altLang="zh-CN" sz="2800" b="1" dirty="0">
                <a:solidFill>
                  <a:srgbClr val="000099"/>
                </a:solidFill>
                <a:latin typeface="Verdana" panose="020B0604030504040204" pitchFamily="34" charset="0"/>
              </a:rPr>
              <a:t>     (4)  </a:t>
            </a:r>
            <a:r>
              <a:rPr lang="zh-CN" altLang="en-US" sz="2800" b="1" dirty="0">
                <a:solidFill>
                  <a:srgbClr val="000099"/>
                </a:solidFill>
                <a:latin typeface="Verdana" panose="020B0604030504040204" pitchFamily="34" charset="0"/>
              </a:rPr>
              <a:t>可以改变现有成员的属性。</a:t>
            </a:r>
            <a:endParaRPr lang="zh-CN" altLang="en-US" sz="2800" b="1" dirty="0">
              <a:solidFill>
                <a:srgbClr val="000099"/>
              </a:solidFill>
              <a:latin typeface="Verdana" panose="020B0604030504040204" pitchFamily="34" charset="0"/>
            </a:endParaRPr>
          </a:p>
        </p:txBody>
      </p:sp>
      <p:sp>
        <p:nvSpPr>
          <p:cNvPr id="8195" name="Rectangle 4"/>
          <p:cNvSpPr/>
          <p:nvPr/>
        </p:nvSpPr>
        <p:spPr>
          <a:xfrm>
            <a:off x="323850" y="1412875"/>
            <a:ext cx="8382000" cy="1289050"/>
          </a:xfrm>
          <a:prstGeom prst="rect">
            <a:avLst/>
          </a:prstGeom>
          <a:noFill/>
          <a:ln w="9525">
            <a:noFill/>
          </a:ln>
        </p:spPr>
        <p:txBody>
          <a:bodyPr>
            <a:spAutoFit/>
          </a:bodyPr>
          <a:p>
            <a:pPr>
              <a:lnSpc>
                <a:spcPct val="14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类的</a:t>
            </a:r>
            <a:r>
              <a:rPr lang="zh-CN" altLang="en-US" sz="2800" b="1" dirty="0">
                <a:solidFill>
                  <a:srgbClr val="CC0000"/>
                </a:solidFill>
                <a:latin typeface="Verdana" panose="020B0604030504040204" pitchFamily="34" charset="0"/>
              </a:rPr>
              <a:t>继承方式</a:t>
            </a:r>
            <a:r>
              <a:rPr lang="zh-CN" altLang="en-US" sz="2800" b="1" dirty="0">
                <a:solidFill>
                  <a:srgbClr val="000000"/>
                </a:solidFill>
                <a:latin typeface="Verdana" panose="020B0604030504040204" pitchFamily="34" charset="0"/>
              </a:rPr>
              <a:t>指定了派生类成员以及类外对象对于从基类继承来的成员的访问权限。</a:t>
            </a:r>
            <a:endParaRPr lang="zh-CN" altLang="en-US" sz="2800" b="1" dirty="0">
              <a:solidFill>
                <a:srgbClr val="000000"/>
              </a:solidFill>
              <a:latin typeface="Verdana" panose="020B0604030504040204" pitchFamily="34" charset="0"/>
            </a:endParaRPr>
          </a:p>
        </p:txBody>
      </p:sp>
    </p:spTree>
  </p:cSld>
  <p:clrMapOvr>
    <a:masterClrMapping/>
  </p:clrMapOvr>
  <p:transition>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p:nvPr/>
        </p:nvSpPr>
        <p:spPr>
          <a:xfrm>
            <a:off x="457200" y="609600"/>
            <a:ext cx="7162800" cy="549275"/>
          </a:xfrm>
          <a:prstGeom prst="rect">
            <a:avLst/>
          </a:prstGeom>
          <a:noFill/>
          <a:ln w="9525">
            <a:noFill/>
          </a:ln>
        </p:spPr>
        <p:txBody>
          <a:bodyPr anchor="b" anchorCtr="0"/>
          <a:p>
            <a:r>
              <a:rPr lang="en-US" altLang="zh-CN" sz="2800" b="1" dirty="0">
                <a:solidFill>
                  <a:srgbClr val="000066"/>
                </a:solidFill>
                <a:latin typeface="Verdana" panose="020B0604030504040204" pitchFamily="34" charset="0"/>
              </a:rPr>
              <a:t>4.1.3  </a:t>
            </a:r>
            <a:r>
              <a:rPr lang="zh-CN" altLang="en-US" sz="2800" b="1" dirty="0">
                <a:solidFill>
                  <a:srgbClr val="000066"/>
                </a:solidFill>
                <a:latin typeface="Verdana" panose="020B0604030504040204" pitchFamily="34" charset="0"/>
              </a:rPr>
              <a:t>基类成员在派生类中的访问属性</a:t>
            </a:r>
            <a:endParaRPr lang="zh-CN" altLang="en-US" sz="2800" b="1" dirty="0">
              <a:solidFill>
                <a:srgbClr val="000066"/>
              </a:solidFill>
              <a:latin typeface="Verdana" panose="020B0604030504040204" pitchFamily="34" charset="0"/>
            </a:endParaRPr>
          </a:p>
        </p:txBody>
      </p:sp>
      <p:grpSp>
        <p:nvGrpSpPr>
          <p:cNvPr id="9219" name="Group 4"/>
          <p:cNvGrpSpPr/>
          <p:nvPr/>
        </p:nvGrpSpPr>
        <p:grpSpPr>
          <a:xfrm>
            <a:off x="233363" y="1447800"/>
            <a:ext cx="8605837" cy="5253038"/>
            <a:chOff x="0" y="381"/>
            <a:chExt cx="5759" cy="3843"/>
          </a:xfrm>
        </p:grpSpPr>
        <p:grpSp>
          <p:nvGrpSpPr>
            <p:cNvPr id="9221" name="Group 5"/>
            <p:cNvGrpSpPr/>
            <p:nvPr/>
          </p:nvGrpSpPr>
          <p:grpSpPr>
            <a:xfrm>
              <a:off x="0" y="381"/>
              <a:ext cx="2107" cy="387"/>
              <a:chOff x="0" y="381"/>
              <a:chExt cx="2107" cy="387"/>
            </a:xfrm>
          </p:grpSpPr>
          <p:sp>
            <p:nvSpPr>
              <p:cNvPr id="9307" name="Rectangle 6"/>
              <p:cNvSpPr/>
              <p:nvPr/>
            </p:nvSpPr>
            <p:spPr>
              <a:xfrm>
                <a:off x="18" y="381"/>
                <a:ext cx="2089" cy="384"/>
              </a:xfrm>
              <a:prstGeom prst="rect">
                <a:avLst/>
              </a:prstGeom>
              <a:noFill/>
              <a:ln w="9525">
                <a:noFill/>
              </a:ln>
            </p:spPr>
            <p:txBody>
              <a:bodyPr/>
              <a:p>
                <a:r>
                  <a:rPr lang="zh-CN" altLang="en-US" sz="2400" b="1" dirty="0">
                    <a:solidFill>
                      <a:srgbClr val="000000"/>
                    </a:solidFill>
                    <a:latin typeface="Times New Roman" panose="02020603050405020304" pitchFamily="18" charset="0"/>
                  </a:rPr>
                  <a:t>在基类中的访问属性</a:t>
                </a:r>
                <a:endParaRPr lang="zh-CN" altLang="en-US"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308" name="Rectangle 7"/>
              <p:cNvSpPr/>
              <p:nvPr/>
            </p:nvSpPr>
            <p:spPr>
              <a:xfrm>
                <a:off x="0" y="384"/>
                <a:ext cx="2036"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22" name="Group 8"/>
            <p:cNvGrpSpPr/>
            <p:nvPr/>
          </p:nvGrpSpPr>
          <p:grpSpPr>
            <a:xfrm>
              <a:off x="2036" y="384"/>
              <a:ext cx="1755" cy="384"/>
              <a:chOff x="2036" y="384"/>
              <a:chExt cx="1755" cy="384"/>
            </a:xfrm>
          </p:grpSpPr>
          <p:sp>
            <p:nvSpPr>
              <p:cNvPr id="9305" name="Rectangle 9"/>
              <p:cNvSpPr/>
              <p:nvPr/>
            </p:nvSpPr>
            <p:spPr>
              <a:xfrm>
                <a:off x="2127" y="384"/>
                <a:ext cx="1664" cy="384"/>
              </a:xfrm>
              <a:prstGeom prst="rect">
                <a:avLst/>
              </a:prstGeom>
              <a:noFill/>
              <a:ln w="9525">
                <a:noFill/>
              </a:ln>
            </p:spPr>
            <p:txBody>
              <a:bodyPr/>
              <a:p>
                <a:r>
                  <a:rPr lang="zh-CN" altLang="en-US" sz="2400" b="1" dirty="0">
                    <a:solidFill>
                      <a:srgbClr val="000000"/>
                    </a:solidFill>
                    <a:latin typeface="Times New Roman" panose="02020603050405020304" pitchFamily="18" charset="0"/>
                  </a:rPr>
                  <a:t>继承方式</a:t>
                </a:r>
                <a:endParaRPr lang="zh-CN" altLang="en-US"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306" name="Rectangle 10"/>
              <p:cNvSpPr/>
              <p:nvPr/>
            </p:nvSpPr>
            <p:spPr>
              <a:xfrm>
                <a:off x="2036" y="384"/>
                <a:ext cx="1542"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sp>
          <p:nvSpPr>
            <p:cNvPr id="9223" name="Rectangle 12"/>
            <p:cNvSpPr/>
            <p:nvPr/>
          </p:nvSpPr>
          <p:spPr>
            <a:xfrm>
              <a:off x="3578" y="381"/>
              <a:ext cx="2181" cy="384"/>
            </a:xfrm>
            <a:prstGeom prst="rect">
              <a:avLst/>
            </a:prstGeom>
            <a:noFill/>
            <a:ln w="9525">
              <a:noFill/>
            </a:ln>
          </p:spPr>
          <p:txBody>
            <a:bodyPr/>
            <a:p>
              <a:r>
                <a:rPr lang="zh-CN" altLang="en-US" sz="2400" b="1" dirty="0">
                  <a:solidFill>
                    <a:srgbClr val="000000"/>
                  </a:solidFill>
                  <a:latin typeface="Times New Roman" panose="02020603050405020304" pitchFamily="18" charset="0"/>
                </a:rPr>
                <a:t>在派生类中的访问属性</a:t>
              </a:r>
              <a:endParaRPr lang="zh-CN" altLang="en-US"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grpSp>
          <p:nvGrpSpPr>
            <p:cNvPr id="9224" name="Group 14"/>
            <p:cNvGrpSpPr/>
            <p:nvPr/>
          </p:nvGrpSpPr>
          <p:grpSpPr>
            <a:xfrm>
              <a:off x="0" y="768"/>
              <a:ext cx="1919" cy="384"/>
              <a:chOff x="0" y="768"/>
              <a:chExt cx="1919" cy="384"/>
            </a:xfrm>
          </p:grpSpPr>
          <p:sp>
            <p:nvSpPr>
              <p:cNvPr id="9303" name="Rectangle 15"/>
              <p:cNvSpPr/>
              <p:nvPr/>
            </p:nvSpPr>
            <p:spPr>
              <a:xfrm>
                <a:off x="43" y="768"/>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304" name="Rectangle 16"/>
              <p:cNvSpPr/>
              <p:nvPr/>
            </p:nvSpPr>
            <p:spPr>
              <a:xfrm>
                <a:off x="0" y="768"/>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25" name="Group 17"/>
            <p:cNvGrpSpPr/>
            <p:nvPr/>
          </p:nvGrpSpPr>
          <p:grpSpPr>
            <a:xfrm>
              <a:off x="1919" y="768"/>
              <a:ext cx="1920" cy="384"/>
              <a:chOff x="1919" y="768"/>
              <a:chExt cx="1920" cy="384"/>
            </a:xfrm>
          </p:grpSpPr>
          <p:sp>
            <p:nvSpPr>
              <p:cNvPr id="9301" name="Rectangle 18"/>
              <p:cNvSpPr/>
              <p:nvPr/>
            </p:nvSpPr>
            <p:spPr>
              <a:xfrm>
                <a:off x="1962" y="768"/>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302" name="Rectangle 19"/>
              <p:cNvSpPr/>
              <p:nvPr/>
            </p:nvSpPr>
            <p:spPr>
              <a:xfrm>
                <a:off x="1919" y="768"/>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26" name="Group 20"/>
            <p:cNvGrpSpPr/>
            <p:nvPr/>
          </p:nvGrpSpPr>
          <p:grpSpPr>
            <a:xfrm>
              <a:off x="3839" y="768"/>
              <a:ext cx="1920" cy="384"/>
              <a:chOff x="3839" y="768"/>
              <a:chExt cx="1920" cy="384"/>
            </a:xfrm>
          </p:grpSpPr>
          <p:sp>
            <p:nvSpPr>
              <p:cNvPr id="9299" name="Rectangle 21"/>
              <p:cNvSpPr/>
              <p:nvPr/>
            </p:nvSpPr>
            <p:spPr>
              <a:xfrm>
                <a:off x="3882" y="768"/>
                <a:ext cx="1834" cy="384"/>
              </a:xfrm>
              <a:prstGeom prst="rect">
                <a:avLst/>
              </a:prstGeom>
              <a:noFill/>
              <a:ln w="9525">
                <a:noFill/>
              </a:ln>
            </p:spPr>
            <p:txBody>
              <a:bodyPr/>
              <a:p>
                <a:r>
                  <a:rPr lang="en-US" altLang="zh-CN" sz="2400" b="1" dirty="0">
                    <a:solidFill>
                      <a:srgbClr val="CC0000"/>
                    </a:solidFill>
                    <a:latin typeface="Times New Roman" panose="02020603050405020304" pitchFamily="18" charset="0"/>
                  </a:rPr>
                  <a:t>    </a:t>
                </a:r>
                <a:r>
                  <a:rPr lang="zh-CN" altLang="en-US" sz="2400" b="1" dirty="0">
                    <a:solidFill>
                      <a:srgbClr val="CC0000"/>
                    </a:solidFill>
                    <a:latin typeface="Times New Roman" panose="02020603050405020304" pitchFamily="18" charset="0"/>
                  </a:rPr>
                  <a:t>不可直接访问</a:t>
                </a:r>
                <a:endParaRPr lang="zh-CN" altLang="en-US" sz="2400" b="1" dirty="0">
                  <a:solidFill>
                    <a:srgbClr val="CC0000"/>
                  </a:solidFill>
                  <a:latin typeface="Times New Roman" panose="02020603050405020304" pitchFamily="18" charset="0"/>
                </a:endParaRPr>
              </a:p>
              <a:p>
                <a:pPr eaLnBrk="0" hangingPunct="0"/>
                <a:endParaRPr lang="en-US" altLang="zh-CN" sz="2400" b="1" dirty="0">
                  <a:solidFill>
                    <a:srgbClr val="CC0000"/>
                  </a:solidFill>
                  <a:latin typeface="Times New Roman" panose="02020603050405020304" pitchFamily="18" charset="0"/>
                </a:endParaRPr>
              </a:p>
            </p:txBody>
          </p:sp>
          <p:sp>
            <p:nvSpPr>
              <p:cNvPr id="9300" name="Rectangle 22"/>
              <p:cNvSpPr/>
              <p:nvPr/>
            </p:nvSpPr>
            <p:spPr>
              <a:xfrm>
                <a:off x="3839" y="768"/>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27" name="Group 23"/>
            <p:cNvGrpSpPr/>
            <p:nvPr/>
          </p:nvGrpSpPr>
          <p:grpSpPr>
            <a:xfrm>
              <a:off x="0" y="1152"/>
              <a:ext cx="1919" cy="384"/>
              <a:chOff x="0" y="1152"/>
              <a:chExt cx="1919" cy="384"/>
            </a:xfrm>
          </p:grpSpPr>
          <p:sp>
            <p:nvSpPr>
              <p:cNvPr id="9297" name="Rectangle 24"/>
              <p:cNvSpPr/>
              <p:nvPr/>
            </p:nvSpPr>
            <p:spPr>
              <a:xfrm>
                <a:off x="43" y="1152"/>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98" name="Rectangle 25"/>
              <p:cNvSpPr/>
              <p:nvPr/>
            </p:nvSpPr>
            <p:spPr>
              <a:xfrm>
                <a:off x="0" y="1152"/>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28" name="Group 26"/>
            <p:cNvGrpSpPr/>
            <p:nvPr/>
          </p:nvGrpSpPr>
          <p:grpSpPr>
            <a:xfrm>
              <a:off x="1919" y="1152"/>
              <a:ext cx="1920" cy="384"/>
              <a:chOff x="1919" y="1152"/>
              <a:chExt cx="1920" cy="384"/>
            </a:xfrm>
          </p:grpSpPr>
          <p:sp>
            <p:nvSpPr>
              <p:cNvPr id="9295" name="Rectangle 27"/>
              <p:cNvSpPr/>
              <p:nvPr/>
            </p:nvSpPr>
            <p:spPr>
              <a:xfrm>
                <a:off x="1962" y="1152"/>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96" name="Rectangle 28"/>
              <p:cNvSpPr/>
              <p:nvPr/>
            </p:nvSpPr>
            <p:spPr>
              <a:xfrm>
                <a:off x="1919" y="1152"/>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29" name="Group 29"/>
            <p:cNvGrpSpPr/>
            <p:nvPr/>
          </p:nvGrpSpPr>
          <p:grpSpPr>
            <a:xfrm>
              <a:off x="3839" y="1152"/>
              <a:ext cx="1920" cy="384"/>
              <a:chOff x="3839" y="1152"/>
              <a:chExt cx="1920" cy="384"/>
            </a:xfrm>
          </p:grpSpPr>
          <p:sp>
            <p:nvSpPr>
              <p:cNvPr id="9293" name="Rectangle 30"/>
              <p:cNvSpPr/>
              <p:nvPr/>
            </p:nvSpPr>
            <p:spPr>
              <a:xfrm>
                <a:off x="3882" y="1152"/>
                <a:ext cx="1834" cy="384"/>
              </a:xfrm>
              <a:prstGeom prst="rect">
                <a:avLst/>
              </a:prstGeom>
              <a:noFill/>
              <a:ln w="9525">
                <a:noFill/>
              </a:ln>
            </p:spPr>
            <p:txBody>
              <a:bodyPr/>
              <a:p>
                <a:r>
                  <a:rPr lang="en-US" altLang="zh-CN" sz="2400" b="1" dirty="0">
                    <a:solidFill>
                      <a:srgbClr val="CC0000"/>
                    </a:solidFill>
                    <a:latin typeface="Times New Roman" panose="02020603050405020304" pitchFamily="18" charset="0"/>
                  </a:rPr>
                  <a:t>     </a:t>
                </a:r>
                <a:r>
                  <a:rPr lang="zh-CN" altLang="en-US" sz="2400" b="1" dirty="0">
                    <a:solidFill>
                      <a:srgbClr val="CC0000"/>
                    </a:solidFill>
                    <a:latin typeface="Times New Roman" panose="02020603050405020304" pitchFamily="18" charset="0"/>
                  </a:rPr>
                  <a:t>不可直接访问</a:t>
                </a:r>
                <a:endParaRPr lang="zh-CN" altLang="en-US" sz="2400" b="1" dirty="0">
                  <a:solidFill>
                    <a:srgbClr val="CC0000"/>
                  </a:solidFill>
                  <a:latin typeface="Times New Roman" panose="02020603050405020304" pitchFamily="18" charset="0"/>
                </a:endParaRPr>
              </a:p>
              <a:p>
                <a:pPr eaLnBrk="0" hangingPunct="0"/>
                <a:endParaRPr lang="en-US" altLang="zh-CN" sz="2400" b="1" dirty="0">
                  <a:solidFill>
                    <a:srgbClr val="CC0000"/>
                  </a:solidFill>
                  <a:latin typeface="Times New Roman" panose="02020603050405020304" pitchFamily="18" charset="0"/>
                </a:endParaRPr>
              </a:p>
            </p:txBody>
          </p:sp>
          <p:sp>
            <p:nvSpPr>
              <p:cNvPr id="9294" name="Rectangle 31"/>
              <p:cNvSpPr/>
              <p:nvPr/>
            </p:nvSpPr>
            <p:spPr>
              <a:xfrm>
                <a:off x="3839" y="1152"/>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0" name="Group 32"/>
            <p:cNvGrpSpPr/>
            <p:nvPr/>
          </p:nvGrpSpPr>
          <p:grpSpPr>
            <a:xfrm>
              <a:off x="0" y="1536"/>
              <a:ext cx="1919" cy="384"/>
              <a:chOff x="0" y="1536"/>
              <a:chExt cx="1919" cy="384"/>
            </a:xfrm>
          </p:grpSpPr>
          <p:sp>
            <p:nvSpPr>
              <p:cNvPr id="9291" name="Rectangle 33"/>
              <p:cNvSpPr/>
              <p:nvPr/>
            </p:nvSpPr>
            <p:spPr>
              <a:xfrm>
                <a:off x="43" y="1536"/>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92" name="Rectangle 34"/>
              <p:cNvSpPr/>
              <p:nvPr/>
            </p:nvSpPr>
            <p:spPr>
              <a:xfrm>
                <a:off x="0" y="1536"/>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1" name="Group 35"/>
            <p:cNvGrpSpPr/>
            <p:nvPr/>
          </p:nvGrpSpPr>
          <p:grpSpPr>
            <a:xfrm>
              <a:off x="1919" y="1536"/>
              <a:ext cx="1920" cy="384"/>
              <a:chOff x="1919" y="1536"/>
              <a:chExt cx="1920" cy="384"/>
            </a:xfrm>
          </p:grpSpPr>
          <p:sp>
            <p:nvSpPr>
              <p:cNvPr id="9289" name="Rectangle 36"/>
              <p:cNvSpPr/>
              <p:nvPr/>
            </p:nvSpPr>
            <p:spPr>
              <a:xfrm>
                <a:off x="1962" y="1536"/>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90" name="Rectangle 37"/>
              <p:cNvSpPr/>
              <p:nvPr/>
            </p:nvSpPr>
            <p:spPr>
              <a:xfrm>
                <a:off x="1919" y="1536"/>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2" name="Group 38"/>
            <p:cNvGrpSpPr/>
            <p:nvPr/>
          </p:nvGrpSpPr>
          <p:grpSpPr>
            <a:xfrm>
              <a:off x="3839" y="1536"/>
              <a:ext cx="1920" cy="384"/>
              <a:chOff x="3839" y="1536"/>
              <a:chExt cx="1920" cy="384"/>
            </a:xfrm>
          </p:grpSpPr>
          <p:sp>
            <p:nvSpPr>
              <p:cNvPr id="9287" name="Rectangle 39"/>
              <p:cNvSpPr/>
              <p:nvPr/>
            </p:nvSpPr>
            <p:spPr>
              <a:xfrm>
                <a:off x="3882" y="1536"/>
                <a:ext cx="1834" cy="384"/>
              </a:xfrm>
              <a:prstGeom prst="rect">
                <a:avLst/>
              </a:prstGeom>
              <a:noFill/>
              <a:ln w="9525">
                <a:noFill/>
              </a:ln>
            </p:spPr>
            <p:txBody>
              <a:bodyPr/>
              <a:p>
                <a:r>
                  <a:rPr lang="en-US" altLang="zh-CN" sz="2400" b="1" dirty="0">
                    <a:solidFill>
                      <a:srgbClr val="CC0000"/>
                    </a:solidFill>
                    <a:latin typeface="Times New Roman" panose="02020603050405020304" pitchFamily="18" charset="0"/>
                  </a:rPr>
                  <a:t>     </a:t>
                </a:r>
                <a:r>
                  <a:rPr lang="zh-CN" altLang="en-US" sz="2400" b="1" dirty="0">
                    <a:solidFill>
                      <a:srgbClr val="CC0000"/>
                    </a:solidFill>
                    <a:latin typeface="Times New Roman" panose="02020603050405020304" pitchFamily="18" charset="0"/>
                  </a:rPr>
                  <a:t>不可直接访问</a:t>
                </a:r>
                <a:endParaRPr lang="zh-CN" altLang="en-US" sz="2400" b="1" dirty="0">
                  <a:solidFill>
                    <a:srgbClr val="CC0000"/>
                  </a:solidFill>
                  <a:latin typeface="Times New Roman" panose="02020603050405020304" pitchFamily="18" charset="0"/>
                </a:endParaRPr>
              </a:p>
              <a:p>
                <a:pPr eaLnBrk="0" hangingPunct="0"/>
                <a:endParaRPr lang="en-US" altLang="zh-CN" sz="2400" b="1" dirty="0">
                  <a:solidFill>
                    <a:srgbClr val="CC0000"/>
                  </a:solidFill>
                  <a:latin typeface="Times New Roman" panose="02020603050405020304" pitchFamily="18" charset="0"/>
                </a:endParaRPr>
              </a:p>
            </p:txBody>
          </p:sp>
          <p:sp>
            <p:nvSpPr>
              <p:cNvPr id="9288" name="Rectangle 40"/>
              <p:cNvSpPr/>
              <p:nvPr/>
            </p:nvSpPr>
            <p:spPr>
              <a:xfrm>
                <a:off x="3839" y="1536"/>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3" name="Group 41"/>
            <p:cNvGrpSpPr/>
            <p:nvPr/>
          </p:nvGrpSpPr>
          <p:grpSpPr>
            <a:xfrm>
              <a:off x="0" y="1920"/>
              <a:ext cx="1919" cy="384"/>
              <a:chOff x="0" y="1920"/>
              <a:chExt cx="1919" cy="384"/>
            </a:xfrm>
          </p:grpSpPr>
          <p:sp>
            <p:nvSpPr>
              <p:cNvPr id="9285" name="Rectangle 42"/>
              <p:cNvSpPr/>
              <p:nvPr/>
            </p:nvSpPr>
            <p:spPr>
              <a:xfrm>
                <a:off x="43" y="1920"/>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86" name="Rectangle 43"/>
              <p:cNvSpPr/>
              <p:nvPr/>
            </p:nvSpPr>
            <p:spPr>
              <a:xfrm>
                <a:off x="0" y="1920"/>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4" name="Group 44"/>
            <p:cNvGrpSpPr/>
            <p:nvPr/>
          </p:nvGrpSpPr>
          <p:grpSpPr>
            <a:xfrm>
              <a:off x="1919" y="1920"/>
              <a:ext cx="1920" cy="384"/>
              <a:chOff x="1919" y="1920"/>
              <a:chExt cx="1920" cy="384"/>
            </a:xfrm>
          </p:grpSpPr>
          <p:sp>
            <p:nvSpPr>
              <p:cNvPr id="9283" name="Rectangle 45"/>
              <p:cNvSpPr/>
              <p:nvPr/>
            </p:nvSpPr>
            <p:spPr>
              <a:xfrm>
                <a:off x="1962" y="1920"/>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84" name="Rectangle 46"/>
              <p:cNvSpPr/>
              <p:nvPr/>
            </p:nvSpPr>
            <p:spPr>
              <a:xfrm>
                <a:off x="1919" y="1920"/>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5" name="Group 47"/>
            <p:cNvGrpSpPr/>
            <p:nvPr/>
          </p:nvGrpSpPr>
          <p:grpSpPr>
            <a:xfrm>
              <a:off x="3839" y="1920"/>
              <a:ext cx="1920" cy="384"/>
              <a:chOff x="3839" y="1920"/>
              <a:chExt cx="1920" cy="384"/>
            </a:xfrm>
          </p:grpSpPr>
          <p:sp>
            <p:nvSpPr>
              <p:cNvPr id="9281" name="Rectangle 48"/>
              <p:cNvSpPr/>
              <p:nvPr/>
            </p:nvSpPr>
            <p:spPr>
              <a:xfrm>
                <a:off x="3882" y="1920"/>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82" name="Rectangle 49"/>
              <p:cNvSpPr/>
              <p:nvPr/>
            </p:nvSpPr>
            <p:spPr>
              <a:xfrm>
                <a:off x="3839" y="1920"/>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6" name="Group 50"/>
            <p:cNvGrpSpPr/>
            <p:nvPr/>
          </p:nvGrpSpPr>
          <p:grpSpPr>
            <a:xfrm>
              <a:off x="0" y="2304"/>
              <a:ext cx="1919" cy="384"/>
              <a:chOff x="0" y="2304"/>
              <a:chExt cx="1919" cy="384"/>
            </a:xfrm>
          </p:grpSpPr>
          <p:sp>
            <p:nvSpPr>
              <p:cNvPr id="9279" name="Rectangle 51"/>
              <p:cNvSpPr/>
              <p:nvPr/>
            </p:nvSpPr>
            <p:spPr>
              <a:xfrm>
                <a:off x="43" y="2304"/>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80" name="Rectangle 52"/>
              <p:cNvSpPr/>
              <p:nvPr/>
            </p:nvSpPr>
            <p:spPr>
              <a:xfrm>
                <a:off x="0" y="2304"/>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7" name="Group 53"/>
            <p:cNvGrpSpPr/>
            <p:nvPr/>
          </p:nvGrpSpPr>
          <p:grpSpPr>
            <a:xfrm>
              <a:off x="1919" y="2304"/>
              <a:ext cx="1920" cy="384"/>
              <a:chOff x="1919" y="2304"/>
              <a:chExt cx="1920" cy="384"/>
            </a:xfrm>
          </p:grpSpPr>
          <p:sp>
            <p:nvSpPr>
              <p:cNvPr id="9277" name="Rectangle 54"/>
              <p:cNvSpPr/>
              <p:nvPr/>
            </p:nvSpPr>
            <p:spPr>
              <a:xfrm>
                <a:off x="1962" y="2304"/>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78" name="Rectangle 55"/>
              <p:cNvSpPr/>
              <p:nvPr/>
            </p:nvSpPr>
            <p:spPr>
              <a:xfrm>
                <a:off x="1919" y="2304"/>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8" name="Group 56"/>
            <p:cNvGrpSpPr/>
            <p:nvPr/>
          </p:nvGrpSpPr>
          <p:grpSpPr>
            <a:xfrm>
              <a:off x="3839" y="2304"/>
              <a:ext cx="1920" cy="384"/>
              <a:chOff x="3839" y="2304"/>
              <a:chExt cx="1920" cy="384"/>
            </a:xfrm>
          </p:grpSpPr>
          <p:sp>
            <p:nvSpPr>
              <p:cNvPr id="9275" name="Rectangle 57"/>
              <p:cNvSpPr/>
              <p:nvPr/>
            </p:nvSpPr>
            <p:spPr>
              <a:xfrm>
                <a:off x="3882" y="2304"/>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76" name="Rectangle 58"/>
              <p:cNvSpPr/>
              <p:nvPr/>
            </p:nvSpPr>
            <p:spPr>
              <a:xfrm>
                <a:off x="3839" y="2304"/>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39" name="Group 59"/>
            <p:cNvGrpSpPr/>
            <p:nvPr/>
          </p:nvGrpSpPr>
          <p:grpSpPr>
            <a:xfrm>
              <a:off x="0" y="2688"/>
              <a:ext cx="1919" cy="384"/>
              <a:chOff x="0" y="2688"/>
              <a:chExt cx="1919" cy="384"/>
            </a:xfrm>
          </p:grpSpPr>
          <p:sp>
            <p:nvSpPr>
              <p:cNvPr id="9273" name="Rectangle 60"/>
              <p:cNvSpPr/>
              <p:nvPr/>
            </p:nvSpPr>
            <p:spPr>
              <a:xfrm>
                <a:off x="43" y="2688"/>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74" name="Rectangle 61"/>
              <p:cNvSpPr/>
              <p:nvPr/>
            </p:nvSpPr>
            <p:spPr>
              <a:xfrm>
                <a:off x="0" y="2688"/>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0" name="Group 62"/>
            <p:cNvGrpSpPr/>
            <p:nvPr/>
          </p:nvGrpSpPr>
          <p:grpSpPr>
            <a:xfrm>
              <a:off x="1919" y="2688"/>
              <a:ext cx="1920" cy="384"/>
              <a:chOff x="1919" y="2688"/>
              <a:chExt cx="1920" cy="384"/>
            </a:xfrm>
          </p:grpSpPr>
          <p:sp>
            <p:nvSpPr>
              <p:cNvPr id="9271" name="Rectangle 63"/>
              <p:cNvSpPr/>
              <p:nvPr/>
            </p:nvSpPr>
            <p:spPr>
              <a:xfrm>
                <a:off x="1962" y="2688"/>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72" name="Rectangle 64"/>
              <p:cNvSpPr/>
              <p:nvPr/>
            </p:nvSpPr>
            <p:spPr>
              <a:xfrm>
                <a:off x="1919" y="2688"/>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1" name="Group 65"/>
            <p:cNvGrpSpPr/>
            <p:nvPr/>
          </p:nvGrpSpPr>
          <p:grpSpPr>
            <a:xfrm>
              <a:off x="3839" y="2688"/>
              <a:ext cx="1920" cy="384"/>
              <a:chOff x="3839" y="2688"/>
              <a:chExt cx="1920" cy="384"/>
            </a:xfrm>
          </p:grpSpPr>
          <p:sp>
            <p:nvSpPr>
              <p:cNvPr id="9269" name="Rectangle 66"/>
              <p:cNvSpPr/>
              <p:nvPr/>
            </p:nvSpPr>
            <p:spPr>
              <a:xfrm>
                <a:off x="3882" y="2688"/>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70" name="Rectangle 67"/>
              <p:cNvSpPr/>
              <p:nvPr/>
            </p:nvSpPr>
            <p:spPr>
              <a:xfrm>
                <a:off x="3839" y="2688"/>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2" name="Group 68"/>
            <p:cNvGrpSpPr/>
            <p:nvPr/>
          </p:nvGrpSpPr>
          <p:grpSpPr>
            <a:xfrm>
              <a:off x="0" y="3072"/>
              <a:ext cx="1919" cy="384"/>
              <a:chOff x="0" y="3072"/>
              <a:chExt cx="1919" cy="384"/>
            </a:xfrm>
          </p:grpSpPr>
          <p:sp>
            <p:nvSpPr>
              <p:cNvPr id="9267" name="Rectangle 69"/>
              <p:cNvSpPr/>
              <p:nvPr/>
            </p:nvSpPr>
            <p:spPr>
              <a:xfrm>
                <a:off x="43" y="3072"/>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68" name="Rectangle 70"/>
              <p:cNvSpPr/>
              <p:nvPr/>
            </p:nvSpPr>
            <p:spPr>
              <a:xfrm>
                <a:off x="0" y="3072"/>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3" name="Group 71"/>
            <p:cNvGrpSpPr/>
            <p:nvPr/>
          </p:nvGrpSpPr>
          <p:grpSpPr>
            <a:xfrm>
              <a:off x="1919" y="3072"/>
              <a:ext cx="1920" cy="384"/>
              <a:chOff x="1919" y="3072"/>
              <a:chExt cx="1920" cy="384"/>
            </a:xfrm>
          </p:grpSpPr>
          <p:sp>
            <p:nvSpPr>
              <p:cNvPr id="9265" name="Rectangle 72"/>
              <p:cNvSpPr/>
              <p:nvPr/>
            </p:nvSpPr>
            <p:spPr>
              <a:xfrm>
                <a:off x="1962" y="3072"/>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public</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66" name="Rectangle 73"/>
              <p:cNvSpPr/>
              <p:nvPr/>
            </p:nvSpPr>
            <p:spPr>
              <a:xfrm>
                <a:off x="1919" y="3072"/>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4" name="Group 74"/>
            <p:cNvGrpSpPr/>
            <p:nvPr/>
          </p:nvGrpSpPr>
          <p:grpSpPr>
            <a:xfrm>
              <a:off x="3839" y="3072"/>
              <a:ext cx="1920" cy="384"/>
              <a:chOff x="3839" y="3072"/>
              <a:chExt cx="1920" cy="384"/>
            </a:xfrm>
          </p:grpSpPr>
          <p:sp>
            <p:nvSpPr>
              <p:cNvPr id="9263" name="Rectangle 75"/>
              <p:cNvSpPr/>
              <p:nvPr/>
            </p:nvSpPr>
            <p:spPr>
              <a:xfrm>
                <a:off x="3882" y="3072"/>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64" name="Rectangle 76"/>
              <p:cNvSpPr/>
              <p:nvPr/>
            </p:nvSpPr>
            <p:spPr>
              <a:xfrm>
                <a:off x="3839" y="3072"/>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5" name="Group 77"/>
            <p:cNvGrpSpPr/>
            <p:nvPr/>
          </p:nvGrpSpPr>
          <p:grpSpPr>
            <a:xfrm>
              <a:off x="0" y="3456"/>
              <a:ext cx="1919" cy="384"/>
              <a:chOff x="0" y="3456"/>
              <a:chExt cx="1919" cy="384"/>
            </a:xfrm>
          </p:grpSpPr>
          <p:sp>
            <p:nvSpPr>
              <p:cNvPr id="9261" name="Rectangle 78"/>
              <p:cNvSpPr/>
              <p:nvPr/>
            </p:nvSpPr>
            <p:spPr>
              <a:xfrm>
                <a:off x="43" y="3456"/>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62" name="Rectangle 79"/>
              <p:cNvSpPr/>
              <p:nvPr/>
            </p:nvSpPr>
            <p:spPr>
              <a:xfrm>
                <a:off x="0" y="3456"/>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6" name="Group 80"/>
            <p:cNvGrpSpPr/>
            <p:nvPr/>
          </p:nvGrpSpPr>
          <p:grpSpPr>
            <a:xfrm>
              <a:off x="1919" y="3456"/>
              <a:ext cx="1920" cy="384"/>
              <a:chOff x="1919" y="3456"/>
              <a:chExt cx="1920" cy="384"/>
            </a:xfrm>
          </p:grpSpPr>
          <p:sp>
            <p:nvSpPr>
              <p:cNvPr id="9259" name="Rectangle 81"/>
              <p:cNvSpPr/>
              <p:nvPr/>
            </p:nvSpPr>
            <p:spPr>
              <a:xfrm>
                <a:off x="1962" y="3456"/>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60" name="Rectangle 82"/>
              <p:cNvSpPr/>
              <p:nvPr/>
            </p:nvSpPr>
            <p:spPr>
              <a:xfrm>
                <a:off x="1919" y="3456"/>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7" name="Group 83"/>
            <p:cNvGrpSpPr/>
            <p:nvPr/>
          </p:nvGrpSpPr>
          <p:grpSpPr>
            <a:xfrm>
              <a:off x="3839" y="3456"/>
              <a:ext cx="1920" cy="384"/>
              <a:chOff x="3839" y="3456"/>
              <a:chExt cx="1920" cy="384"/>
            </a:xfrm>
          </p:grpSpPr>
          <p:sp>
            <p:nvSpPr>
              <p:cNvPr id="9257" name="Rectangle 84"/>
              <p:cNvSpPr/>
              <p:nvPr/>
            </p:nvSpPr>
            <p:spPr>
              <a:xfrm>
                <a:off x="3882" y="3456"/>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private</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58" name="Rectangle 85"/>
              <p:cNvSpPr/>
              <p:nvPr/>
            </p:nvSpPr>
            <p:spPr>
              <a:xfrm>
                <a:off x="3839" y="3456"/>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8" name="Group 86"/>
            <p:cNvGrpSpPr/>
            <p:nvPr/>
          </p:nvGrpSpPr>
          <p:grpSpPr>
            <a:xfrm>
              <a:off x="0" y="3840"/>
              <a:ext cx="1919" cy="384"/>
              <a:chOff x="0" y="3840"/>
              <a:chExt cx="1919" cy="384"/>
            </a:xfrm>
          </p:grpSpPr>
          <p:sp>
            <p:nvSpPr>
              <p:cNvPr id="9255" name="Rectangle 87"/>
              <p:cNvSpPr/>
              <p:nvPr/>
            </p:nvSpPr>
            <p:spPr>
              <a:xfrm>
                <a:off x="43" y="3840"/>
                <a:ext cx="1833"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56" name="Rectangle 88"/>
              <p:cNvSpPr/>
              <p:nvPr/>
            </p:nvSpPr>
            <p:spPr>
              <a:xfrm>
                <a:off x="0" y="3840"/>
                <a:ext cx="1919"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49" name="Group 89"/>
            <p:cNvGrpSpPr/>
            <p:nvPr/>
          </p:nvGrpSpPr>
          <p:grpSpPr>
            <a:xfrm>
              <a:off x="1919" y="3840"/>
              <a:ext cx="1920" cy="384"/>
              <a:chOff x="1919" y="3840"/>
              <a:chExt cx="1920" cy="384"/>
            </a:xfrm>
          </p:grpSpPr>
          <p:sp>
            <p:nvSpPr>
              <p:cNvPr id="9253" name="Rectangle 90"/>
              <p:cNvSpPr/>
              <p:nvPr/>
            </p:nvSpPr>
            <p:spPr>
              <a:xfrm>
                <a:off x="1962" y="3840"/>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54" name="Rectangle 91"/>
              <p:cNvSpPr/>
              <p:nvPr/>
            </p:nvSpPr>
            <p:spPr>
              <a:xfrm>
                <a:off x="1919" y="3840"/>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nvGrpSpPr>
            <p:cNvPr id="9250" name="Group 92"/>
            <p:cNvGrpSpPr/>
            <p:nvPr/>
          </p:nvGrpSpPr>
          <p:grpSpPr>
            <a:xfrm>
              <a:off x="3839" y="3840"/>
              <a:ext cx="1920" cy="384"/>
              <a:chOff x="3839" y="3840"/>
              <a:chExt cx="1920" cy="384"/>
            </a:xfrm>
          </p:grpSpPr>
          <p:sp>
            <p:nvSpPr>
              <p:cNvPr id="9251" name="Rectangle 93"/>
              <p:cNvSpPr/>
              <p:nvPr/>
            </p:nvSpPr>
            <p:spPr>
              <a:xfrm>
                <a:off x="3882" y="3840"/>
                <a:ext cx="1834" cy="384"/>
              </a:xfrm>
              <a:prstGeom prst="rect">
                <a:avLst/>
              </a:prstGeom>
              <a:noFill/>
              <a:ln w="9525">
                <a:noFill/>
              </a:ln>
            </p:spPr>
            <p:txBody>
              <a:bodyPr/>
              <a:p>
                <a:r>
                  <a:rPr lang="en-US" altLang="zh-CN" sz="2400" b="1" dirty="0">
                    <a:solidFill>
                      <a:srgbClr val="000000"/>
                    </a:solidFill>
                    <a:latin typeface="Times New Roman" panose="02020603050405020304" pitchFamily="18" charset="0"/>
                  </a:rPr>
                  <a:t>      protected</a:t>
                </a:r>
                <a:endParaRPr lang="en-US" altLang="zh-CN" sz="2400" b="1" dirty="0">
                  <a:solidFill>
                    <a:srgbClr val="000000"/>
                  </a:solidFill>
                  <a:latin typeface="Times New Roman" panose="02020603050405020304" pitchFamily="18" charset="0"/>
                </a:endParaRPr>
              </a:p>
              <a:p>
                <a:pPr eaLnBrk="0" hangingPunct="0"/>
                <a:endParaRPr lang="en-US" altLang="zh-CN" sz="2400" b="1" dirty="0">
                  <a:solidFill>
                    <a:srgbClr val="000000"/>
                  </a:solidFill>
                  <a:latin typeface="Times New Roman" panose="02020603050405020304" pitchFamily="18" charset="0"/>
                </a:endParaRPr>
              </a:p>
            </p:txBody>
          </p:sp>
          <p:sp>
            <p:nvSpPr>
              <p:cNvPr id="9252" name="Rectangle 94"/>
              <p:cNvSpPr/>
              <p:nvPr/>
            </p:nvSpPr>
            <p:spPr>
              <a:xfrm>
                <a:off x="3839" y="3840"/>
                <a:ext cx="1920" cy="384"/>
              </a:xfrm>
              <a:prstGeom prst="rect">
                <a:avLst/>
              </a:prstGeom>
              <a:noFill/>
              <a:ln w="7" cap="flat" cmpd="sng">
                <a:solidFill>
                  <a:srgbClr val="A0A0A0"/>
                </a:solidFill>
                <a:prstDash val="solid"/>
                <a:miter/>
                <a:headEnd type="none" w="med" len="med"/>
                <a:tailEnd type="none" w="med" len="med"/>
              </a:ln>
            </p:spPr>
            <p:txBody>
              <a:bodyPr wrap="none"/>
              <a:p>
                <a:endParaRPr lang="zh-CN" altLang="en-US" sz="2400" dirty="0">
                  <a:latin typeface="Tahoma" panose="020B0604030504040204" pitchFamily="34" charset="0"/>
                </a:endParaRPr>
              </a:p>
            </p:txBody>
          </p:sp>
        </p:grpSp>
      </p:grpSp>
      <p:sp>
        <p:nvSpPr>
          <p:cNvPr id="9220" name="Rectangle 95"/>
          <p:cNvSpPr/>
          <p:nvPr/>
        </p:nvSpPr>
        <p:spPr>
          <a:xfrm>
            <a:off x="228600" y="1447800"/>
            <a:ext cx="8610600" cy="5257800"/>
          </a:xfrm>
          <a:prstGeom prst="rect">
            <a:avLst/>
          </a:prstGeom>
          <a:noFill/>
          <a:ln w="9525" cap="flat" cmpd="sng">
            <a:solidFill>
              <a:srgbClr val="A0A0A0"/>
            </a:solidFill>
            <a:prstDash val="solid"/>
            <a:miter/>
            <a:headEnd type="none" w="med" len="med"/>
            <a:tailEnd type="none" w="med" len="med"/>
          </a:ln>
        </p:spPr>
        <p:txBody>
          <a:bodyPr wrap="none"/>
          <a:p>
            <a:endParaRPr lang="zh-CN" altLang="en-US" dirty="0">
              <a:latin typeface="Tahoma" panose="020B0604030504040204" pitchFamily="34" charset="0"/>
            </a:endParaRP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p:nvPr/>
        </p:nvSpPr>
        <p:spPr>
          <a:xfrm>
            <a:off x="533400" y="762000"/>
            <a:ext cx="7772400" cy="457200"/>
          </a:xfrm>
          <a:prstGeom prst="rect">
            <a:avLst/>
          </a:prstGeom>
          <a:noFill/>
          <a:ln w="9525">
            <a:noFill/>
          </a:ln>
        </p:spPr>
        <p:txBody>
          <a:bodyPr anchor="b" anchorCtr="0"/>
          <a:p>
            <a:r>
              <a:rPr lang="en-US" altLang="zh-CN" sz="2800" b="1" dirty="0">
                <a:solidFill>
                  <a:srgbClr val="000066"/>
                </a:solidFill>
                <a:latin typeface="Verdana" panose="020B0604030504040204" pitchFamily="34" charset="0"/>
              </a:rPr>
              <a:t>4.1.4  </a:t>
            </a:r>
            <a:r>
              <a:rPr lang="zh-CN" altLang="en-US" sz="2800" b="1" dirty="0">
                <a:solidFill>
                  <a:srgbClr val="000066"/>
                </a:solidFill>
                <a:latin typeface="Verdana" panose="020B0604030504040204" pitchFamily="34" charset="0"/>
              </a:rPr>
              <a:t>派生类对基类成员的访问规则 </a:t>
            </a:r>
            <a:endParaRPr lang="zh-CN" altLang="en-US" sz="2800" b="1" dirty="0">
              <a:solidFill>
                <a:srgbClr val="000066"/>
              </a:solidFill>
              <a:latin typeface="Verdana" panose="020B0604030504040204" pitchFamily="34" charset="0"/>
            </a:endParaRPr>
          </a:p>
        </p:txBody>
      </p:sp>
      <p:sp>
        <p:nvSpPr>
          <p:cNvPr id="10243" name="Rectangle 3"/>
          <p:cNvSpPr/>
          <p:nvPr/>
        </p:nvSpPr>
        <p:spPr>
          <a:xfrm>
            <a:off x="228600" y="1773238"/>
            <a:ext cx="8610600" cy="4616450"/>
          </a:xfrm>
          <a:prstGeom prst="rect">
            <a:avLst/>
          </a:prstGeom>
          <a:noFill/>
          <a:ln w="9525">
            <a:noFill/>
          </a:ln>
        </p:spPr>
        <p:txBody>
          <a:bodyPr>
            <a:spAutoFit/>
          </a:bodyPr>
          <a:p>
            <a:pPr>
              <a:lnSpc>
                <a:spcPct val="190000"/>
              </a:lnSpc>
              <a:spcBef>
                <a:spcPct val="50000"/>
              </a:spcBef>
              <a:buClr>
                <a:schemeClr val="accent2"/>
              </a:buClr>
              <a:buFont typeface="Wingdings" panose="05000000000000000000" pitchFamily="2" charset="2"/>
              <a:buChar char="Ø"/>
            </a:pPr>
            <a:r>
              <a:rPr lang="zh-CN" altLang="en-US" sz="2800" b="1" dirty="0">
                <a:solidFill>
                  <a:srgbClr val="000000"/>
                </a:solidFill>
                <a:latin typeface="Verdana" panose="020B0604030504040204" pitchFamily="34" charset="0"/>
              </a:rPr>
              <a:t>派生类对基类成员的访问形式主要有以下</a:t>
            </a:r>
            <a:r>
              <a:rPr lang="zh-CN" altLang="en-US" sz="2800" b="1" dirty="0">
                <a:solidFill>
                  <a:srgbClr val="000099"/>
                </a:solidFill>
                <a:latin typeface="Verdana" panose="020B0604030504040204" pitchFamily="34" charset="0"/>
              </a:rPr>
              <a:t>两种</a:t>
            </a:r>
            <a:r>
              <a:rPr lang="en-US" altLang="zh-CN" sz="2800" b="1" dirty="0">
                <a:solidFill>
                  <a:srgbClr val="000000"/>
                </a:solidFill>
                <a:latin typeface="Verdana" panose="020B0604030504040204" pitchFamily="34" charset="0"/>
              </a:rPr>
              <a:t>:</a:t>
            </a:r>
            <a:endParaRPr lang="en-US" altLang="zh-CN" sz="2800" b="1" dirty="0">
              <a:solidFill>
                <a:srgbClr val="000000"/>
              </a:solidFill>
              <a:latin typeface="Verdana" panose="020B0604030504040204" pitchFamily="34" charset="0"/>
            </a:endParaRPr>
          </a:p>
          <a:p>
            <a:pPr>
              <a:lnSpc>
                <a:spcPct val="190000"/>
              </a:lnSpc>
              <a:spcBef>
                <a:spcPct val="50000"/>
              </a:spcBef>
              <a:buClr>
                <a:schemeClr val="accent2"/>
              </a:buClr>
              <a:buFont typeface="Wingdings" panose="05000000000000000000" pitchFamily="2" charset="2"/>
            </a:pPr>
            <a:r>
              <a:rPr lang="en-US" altLang="zh-CN" sz="2800" b="1" dirty="0">
                <a:solidFill>
                  <a:srgbClr val="000000"/>
                </a:solidFill>
                <a:latin typeface="Verdana" panose="020B0604030504040204" pitchFamily="34" charset="0"/>
              </a:rPr>
              <a:t>    (1) </a:t>
            </a:r>
            <a:r>
              <a:rPr lang="zh-CN" altLang="en-US" sz="2800" b="1" dirty="0">
                <a:solidFill>
                  <a:srgbClr val="CC0000"/>
                </a:solidFill>
                <a:latin typeface="Verdana" panose="020B0604030504040204" pitchFamily="34" charset="0"/>
              </a:rPr>
              <a:t>内部访问</a:t>
            </a:r>
            <a:r>
              <a:rPr lang="en-US" altLang="zh-CN" sz="2800" b="1" dirty="0">
                <a:solidFill>
                  <a:srgbClr val="000000"/>
                </a:solidFill>
                <a:latin typeface="Verdana" panose="020B0604030504040204" pitchFamily="34" charset="0"/>
              </a:rPr>
              <a:t>:  </a:t>
            </a:r>
            <a:r>
              <a:rPr lang="zh-CN" altLang="en-US" sz="2800" b="1" dirty="0">
                <a:solidFill>
                  <a:srgbClr val="000099"/>
                </a:solidFill>
                <a:latin typeface="Verdana" panose="020B0604030504040204" pitchFamily="34" charset="0"/>
              </a:rPr>
              <a:t>由派生类中新增成员对基类继承来的成员的访问。</a:t>
            </a:r>
            <a:endParaRPr lang="zh-CN" altLang="en-US" sz="2800" b="1" dirty="0">
              <a:solidFill>
                <a:srgbClr val="000099"/>
              </a:solidFill>
              <a:latin typeface="Verdana" panose="020B0604030504040204" pitchFamily="34" charset="0"/>
            </a:endParaRPr>
          </a:p>
          <a:p>
            <a:pPr>
              <a:lnSpc>
                <a:spcPct val="190000"/>
              </a:lnSpc>
              <a:spcBef>
                <a:spcPct val="50000"/>
              </a:spcBef>
              <a:buClr>
                <a:schemeClr val="accent2"/>
              </a:buClr>
              <a:buFont typeface="Wingdings" panose="05000000000000000000" pitchFamily="2" charset="2"/>
            </a:pPr>
            <a:r>
              <a:rPr lang="zh-CN" altLang="en-US" sz="2800" b="1" dirty="0">
                <a:solidFill>
                  <a:srgbClr val="000000"/>
                </a:solidFill>
                <a:latin typeface="Verdana" panose="020B0604030504040204" pitchFamily="34" charset="0"/>
              </a:rPr>
              <a:t>    </a:t>
            </a:r>
            <a:r>
              <a:rPr lang="en-US" altLang="zh-CN" sz="2800" b="1" dirty="0">
                <a:solidFill>
                  <a:srgbClr val="000000"/>
                </a:solidFill>
                <a:latin typeface="Verdana" panose="020B0604030504040204" pitchFamily="34" charset="0"/>
              </a:rPr>
              <a:t>(2) </a:t>
            </a:r>
            <a:r>
              <a:rPr lang="zh-CN" altLang="en-US" sz="2800" b="1" dirty="0">
                <a:solidFill>
                  <a:srgbClr val="CC0000"/>
                </a:solidFill>
                <a:latin typeface="Verdana" panose="020B0604030504040204" pitchFamily="34" charset="0"/>
              </a:rPr>
              <a:t>对象访问</a:t>
            </a:r>
            <a:r>
              <a:rPr lang="en-US" altLang="zh-CN" sz="2800" b="1" dirty="0">
                <a:solidFill>
                  <a:srgbClr val="000000"/>
                </a:solidFill>
                <a:latin typeface="Verdana" panose="020B0604030504040204" pitchFamily="34" charset="0"/>
              </a:rPr>
              <a:t>:  </a:t>
            </a:r>
            <a:r>
              <a:rPr lang="zh-CN" altLang="en-US" sz="2800" b="1" dirty="0">
                <a:solidFill>
                  <a:srgbClr val="000099"/>
                </a:solidFill>
                <a:latin typeface="Verdana" panose="020B0604030504040204" pitchFamily="34" charset="0"/>
              </a:rPr>
              <a:t>在</a:t>
            </a:r>
            <a:r>
              <a:rPr lang="zh-CN" altLang="en-US" sz="2800" b="1" dirty="0">
                <a:solidFill>
                  <a:srgbClr val="CC0000"/>
                </a:solidFill>
                <a:latin typeface="Verdana" panose="020B0604030504040204" pitchFamily="34" charset="0"/>
              </a:rPr>
              <a:t>派生类外部</a:t>
            </a:r>
            <a:r>
              <a:rPr lang="en-US" altLang="zh-CN" sz="2800" b="1" dirty="0">
                <a:solidFill>
                  <a:srgbClr val="000099"/>
                </a:solidFill>
                <a:latin typeface="Verdana" panose="020B0604030504040204" pitchFamily="34" charset="0"/>
              </a:rPr>
              <a:t>,</a:t>
            </a:r>
            <a:r>
              <a:rPr lang="zh-CN" altLang="en-US" sz="2800" b="1" dirty="0">
                <a:solidFill>
                  <a:srgbClr val="000099"/>
                </a:solidFill>
                <a:latin typeface="Verdana" panose="020B0604030504040204" pitchFamily="34" charset="0"/>
              </a:rPr>
              <a:t>通过</a:t>
            </a:r>
            <a:r>
              <a:rPr lang="zh-CN" altLang="en-US" sz="2800" b="1" dirty="0">
                <a:solidFill>
                  <a:srgbClr val="CC0000"/>
                </a:solidFill>
                <a:latin typeface="Verdana" panose="020B0604030504040204" pitchFamily="34" charset="0"/>
              </a:rPr>
              <a:t>派生类的对象</a:t>
            </a:r>
            <a:r>
              <a:rPr lang="zh-CN" altLang="en-US" sz="2800" b="1" dirty="0">
                <a:solidFill>
                  <a:srgbClr val="000099"/>
                </a:solidFill>
                <a:latin typeface="Verdana" panose="020B0604030504040204" pitchFamily="34" charset="0"/>
              </a:rPr>
              <a:t>对从基类继承来的成员的访问。</a:t>
            </a:r>
            <a:r>
              <a:rPr lang="zh-CN" altLang="en-US" sz="2800" b="1" dirty="0">
                <a:solidFill>
                  <a:srgbClr val="000000"/>
                </a:solidFill>
                <a:latin typeface="Verdana" panose="020B0604030504040204" pitchFamily="34" charset="0"/>
              </a:rPr>
              <a:t> </a:t>
            </a:r>
            <a:endParaRPr lang="zh-CN" altLang="en-US" sz="2800" b="1" dirty="0">
              <a:solidFill>
                <a:srgbClr val="000000"/>
              </a:solidFill>
              <a:latin typeface="Verdana" panose="020B0604030504040204" pitchFamily="34" charset="0"/>
            </a:endParaRPr>
          </a:p>
        </p:txBody>
      </p:sp>
    </p:spTree>
  </p:cSld>
  <p:clrMapOvr>
    <a:masterClrMapping/>
  </p:clrMapOvr>
  <p:transition>
    <p:blinds dir="vert"/>
  </p:transition>
</p:sld>
</file>

<file path=ppt/tags/tag1.xml><?xml version="1.0" encoding="utf-8"?>
<p:tagLst xmlns:p="http://schemas.openxmlformats.org/presentationml/2006/main">
  <p:tag name="COMMONDATA" val="eyJoZGlkIjoiNzZmNDI5ZmM4MThiZDk2NDljZjhlNWNkNGZiYTExNDU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0</TotalTime>
  <Words>14602</Words>
  <Application>WPS 演示</Application>
  <PresentationFormat>全屏显示(4:3)</PresentationFormat>
  <Paragraphs>985</Paragraphs>
  <Slides>61</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61</vt:i4>
      </vt:variant>
    </vt:vector>
  </HeadingPairs>
  <TitlesOfParts>
    <vt:vector size="72" baseType="lpstr">
      <vt:lpstr>Arial</vt:lpstr>
      <vt:lpstr>宋体</vt:lpstr>
      <vt:lpstr>Wingdings</vt:lpstr>
      <vt:lpstr>Tahoma</vt:lpstr>
      <vt:lpstr>Verdana</vt:lpstr>
      <vt:lpstr>Times New Roman</vt:lpstr>
      <vt:lpstr>楷体_GB2312</vt:lpstr>
      <vt:lpstr>新宋体</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LEGEND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第4章 派生类与继承</dc:title>
  <dc:creator>wqq</dc:creator>
  <cp:lastModifiedBy>admin</cp:lastModifiedBy>
  <cp:revision>501</cp:revision>
  <dcterms:created xsi:type="dcterms:W3CDTF">2004-06-17T03:30:58Z</dcterms:created>
  <dcterms:modified xsi:type="dcterms:W3CDTF">2023-04-24T12:46:42Z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8A138E55CEA840E29229049E5639DA60_13</vt:lpwstr>
  </property>
  <property fmtid="{D5CDD505-2E9C-101B-9397-08002B2CF9AE}" pid="3" name="KSOProductBuildVer">
    <vt:lpwstr>2052-11.1.0.14036</vt:lpwstr>
  </property>
</Properties>
</file>