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5"/>
  </p:notesMasterIdLst>
  <p:sldIdLst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24" autoAdjust="0"/>
  </p:normalViewPr>
  <p:slideViewPr>
    <p:cSldViewPr>
      <p:cViewPr varScale="1">
        <p:scale>
          <a:sx n="51" d="100"/>
          <a:sy n="51" d="100"/>
        </p:scale>
        <p:origin x="-11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E8B42-C29A-4732-96BB-8518FF9830EE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F3919-EEBF-4009-92B9-8B6C9B83C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47EE-6E4C-42D4-A41A-092B5FB741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5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94749" y="2759476"/>
            <a:ext cx="7467600" cy="66952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0" name="页脚占位符 1"/>
          <p:cNvSpPr>
            <a:spLocks noGrp="1"/>
          </p:cNvSpPr>
          <p:nvPr>
            <p:ph type="ftr" sz="quarter" idx="3"/>
          </p:nvPr>
        </p:nvSpPr>
        <p:spPr>
          <a:xfrm>
            <a:off x="7236296" y="6525344"/>
            <a:ext cx="1836248" cy="47667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31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AEBA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52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1671"/>
            <a:ext cx="7467600" cy="581025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640960" cy="5688632"/>
          </a:xfrm>
        </p:spPr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3"/>
          </p:nvPr>
        </p:nvSpPr>
        <p:spPr>
          <a:xfrm>
            <a:off x="6732240" y="6525344"/>
            <a:ext cx="2340304" cy="47667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AEBA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154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51520" y="1052736"/>
            <a:ext cx="3863280" cy="511946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11960" y="1124744"/>
            <a:ext cx="4608512" cy="49685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3"/>
          </p:nvPr>
        </p:nvSpPr>
        <p:spPr>
          <a:xfrm>
            <a:off x="6732240" y="6525344"/>
            <a:ext cx="2340304" cy="47667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21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543800" cy="50733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10"/>
          </p:nvPr>
        </p:nvSpPr>
        <p:spPr>
          <a:xfrm>
            <a:off x="7020272" y="6525344"/>
            <a:ext cx="2052272" cy="47667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36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页脚占位符 1"/>
          <p:cNvSpPr>
            <a:spLocks noGrp="1"/>
          </p:cNvSpPr>
          <p:nvPr>
            <p:ph type="ftr" sz="quarter" idx="3"/>
          </p:nvPr>
        </p:nvSpPr>
        <p:spPr>
          <a:xfrm>
            <a:off x="7092280" y="6525344"/>
            <a:ext cx="1980264" cy="47667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54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1"/>
          <p:cNvSpPr>
            <a:spLocks noGrp="1"/>
          </p:cNvSpPr>
          <p:nvPr>
            <p:ph type="ftr" sz="quarter" idx="3"/>
          </p:nvPr>
        </p:nvSpPr>
        <p:spPr>
          <a:xfrm>
            <a:off x="6732240" y="6525344"/>
            <a:ext cx="2340304" cy="47667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2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5" name="页脚占位符 1"/>
          <p:cNvSpPr>
            <a:spLocks noGrp="1"/>
          </p:cNvSpPr>
          <p:nvPr>
            <p:ph type="ftr" sz="quarter" idx="3"/>
          </p:nvPr>
        </p:nvSpPr>
        <p:spPr>
          <a:xfrm>
            <a:off x="6732240" y="6525344"/>
            <a:ext cx="2340304" cy="47667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16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445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4" name="页脚占位符 1"/>
          <p:cNvSpPr>
            <a:spLocks noGrp="1"/>
          </p:cNvSpPr>
          <p:nvPr>
            <p:ph type="ftr" sz="quarter" idx="3"/>
          </p:nvPr>
        </p:nvSpPr>
        <p:spPr>
          <a:xfrm>
            <a:off x="6732240" y="6525344"/>
            <a:ext cx="2340304" cy="47667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15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86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3"/>
          </p:nvPr>
        </p:nvSpPr>
        <p:spPr>
          <a:xfrm>
            <a:off x="6732240" y="6525344"/>
            <a:ext cx="2340304" cy="47667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3"/>
          </p:nvPr>
        </p:nvSpPr>
        <p:spPr>
          <a:xfrm>
            <a:off x="6732240" y="6525344"/>
            <a:ext cx="2340304" cy="47667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2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03272-0F95-437B-AFA2-8A402FEF53A2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34079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sicau.edu.cn/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251520" y="95180"/>
            <a:ext cx="7467600" cy="66952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70256" y="980728"/>
            <a:ext cx="8782971" cy="540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pic>
        <p:nvPicPr>
          <p:cNvPr id="15" name="Picture 4" descr="http://www.sicau.edu.cn/skins/sicau/static/images/logo.png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57"/>
          <a:stretch>
            <a:fillRect/>
          </a:stretch>
        </p:blipFill>
        <p:spPr bwMode="auto">
          <a:xfrm>
            <a:off x="8387026" y="410"/>
            <a:ext cx="756973" cy="7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9226" y="790993"/>
            <a:ext cx="9134774" cy="45719"/>
            <a:chOff x="971550" y="547424"/>
            <a:chExt cx="8172450" cy="73264"/>
          </a:xfrm>
        </p:grpSpPr>
        <p:sp>
          <p:nvSpPr>
            <p:cNvPr id="17" name="直接连接符 16"/>
            <p:cNvSpPr>
              <a:spLocks noChangeShapeType="1"/>
            </p:cNvSpPr>
            <p:nvPr userDrawn="1"/>
          </p:nvSpPr>
          <p:spPr bwMode="auto">
            <a:xfrm>
              <a:off x="971550" y="620688"/>
              <a:ext cx="817245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Times New Roman" pitchFamily="18" charset="0"/>
                  <a:ea typeface="굴림" pitchFamily="34" charset="-127"/>
                </a:rPr>
                <a:t>                      </a:t>
              </a:r>
            </a:p>
          </p:txBody>
        </p:sp>
        <p:sp>
          <p:nvSpPr>
            <p:cNvPr id="18" name="直接连接符 17"/>
            <p:cNvSpPr>
              <a:spLocks noChangeShapeType="1"/>
            </p:cNvSpPr>
            <p:nvPr userDrawn="1"/>
          </p:nvSpPr>
          <p:spPr bwMode="auto">
            <a:xfrm>
              <a:off x="1115616" y="620688"/>
              <a:ext cx="8028384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Times New Roman" pitchFamily="18" charset="0"/>
                  <a:ea typeface="굴림" pitchFamily="34" charset="-127"/>
                </a:rPr>
                <a:t>                      </a:t>
              </a:r>
            </a:p>
          </p:txBody>
        </p:sp>
        <p:sp>
          <p:nvSpPr>
            <p:cNvPr id="19" name="直接连接符 18"/>
            <p:cNvSpPr>
              <a:spLocks noChangeShapeType="1"/>
            </p:cNvSpPr>
            <p:nvPr userDrawn="1"/>
          </p:nvSpPr>
          <p:spPr bwMode="auto">
            <a:xfrm>
              <a:off x="1403648" y="547424"/>
              <a:ext cx="7740352" cy="1256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Times New Roman" pitchFamily="18" charset="0"/>
                  <a:ea typeface="굴림" pitchFamily="34" charset="-127"/>
                </a:rPr>
                <a:t>                      </a:t>
              </a:r>
            </a:p>
          </p:txBody>
        </p:sp>
        <p:sp>
          <p:nvSpPr>
            <p:cNvPr id="20" name="直接连接符 19"/>
            <p:cNvSpPr>
              <a:spLocks noChangeShapeType="1"/>
            </p:cNvSpPr>
            <p:nvPr userDrawn="1"/>
          </p:nvSpPr>
          <p:spPr bwMode="auto">
            <a:xfrm>
              <a:off x="1259632" y="598097"/>
              <a:ext cx="7884368" cy="0"/>
            </a:xfrm>
            <a:prstGeom prst="line">
              <a:avLst/>
            </a:prstGeom>
            <a:noFill/>
            <a:ln w="57150" cap="flat" cmpd="thickThin" algn="ctr">
              <a:solidFill>
                <a:schemeClr val="accent1">
                  <a:tint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imes New Roman" pitchFamily="18" charset="0"/>
                <a:ea typeface="굴림" pitchFamily="34" charset="-127"/>
              </a:endParaRPr>
            </a:p>
          </p:txBody>
        </p:sp>
      </p:grpSp>
      <p:sp>
        <p:nvSpPr>
          <p:cNvPr id="16" name="页脚占位符 1"/>
          <p:cNvSpPr>
            <a:spLocks noGrp="1"/>
          </p:cNvSpPr>
          <p:nvPr>
            <p:ph type="ftr" sz="quarter" idx="3"/>
          </p:nvPr>
        </p:nvSpPr>
        <p:spPr>
          <a:xfrm>
            <a:off x="6948264" y="6525344"/>
            <a:ext cx="2124280" cy="47667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AEBA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07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small" baseline="0">
          <a:solidFill>
            <a:schemeClr val="accent2">
              <a:lumMod val="50000"/>
            </a:schemeClr>
          </a:solidFill>
          <a:latin typeface="+mn-ea"/>
          <a:ea typeface="+mn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u"/>
        <a:defRPr kumimoji="0" sz="2800" b="1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" panose="05000000000000000000" pitchFamily="2" charset="2"/>
        <a:buChar char="Ø"/>
        <a:defRPr kumimoji="0"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7.1%20get&#20989;&#25968;&#24212;&#29992;&#20030;&#20363;.cpp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838;&#20214;&#20013;&#30340;&#20363;&#39064;/&#20363;7.2&#29992;getline&#20989;&#25968;&#35835;&#20837;&#19968;&#34892;&#23383;&#31526;.c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7.3%20&#35774;&#32622;&#29366;&#24577;&#26631;&#24535;&#20030;&#20363;.cpp" TargetMode="Externa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7.4%20%20&#25104;&#21592;&#20989;&#25968;&#36827;&#34892;&#26684;&#24335;&#25511;&#21046;.cpp" TargetMode="Externa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7.5%20&#25805;&#32437;&#31526;&#30340;&#20351;&#29992;.cpp" TargetMode="Externa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hyperlink" Target="&#35838;&#20214;&#20013;&#30340;&#20363;&#39064;/&#20363;7.8%20%20%20&#36755;&#20986;&#36816;&#31639;&#31526;&#37325;&#36733;.cpp" TargetMode="Externa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7.9%20&#36755;&#20837;&#36816;&#31639;&#31526;&#37325;&#36733;.cpp" TargetMode="Externa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hyperlink" Target="&#35838;&#20214;&#20013;&#30340;&#20363;&#39064;/&#20363;7.11%20&#20808;&#24314;&#31435;&#19968;&#20010;&#36755;&#20986;&#25991;&#20214;&#65292;&#21521;&#23427;&#20889;&#20837;&#25968;&#25454;&#65292;&#28982;&#21518;&#20851;&#38381;&#25991;&#20214;&#65292;&#22312;&#25353;&#36755;&#20837;&#27169;&#24335;&#25171;&#24320;&#23427;&#65292;&#24182;&#35835;&#21462;&#20449;&#24687;.cpp" TargetMode="External"/><Relationship Id="rId5" Type="http://schemas.openxmlformats.org/officeDocument/2006/relationships/hyperlink" Target="&#35838;&#20214;&#20013;&#30340;&#20363;&#39064;/&#20363;7.10%20&#25226;&#19968;&#20010;&#25972;&#25968;&#12289;&#19968;&#20010;&#28014;&#28857;&#25968;&#21644;&#19968;&#20010;&#23383;&#31526;&#20018;&#20889;&#21040;&#30913;&#30424;&#25991;&#20214;f1.dat&#20013;.cpp" TargetMode="Externa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5" Type="http://schemas.openxmlformats.org/officeDocument/2006/relationships/hyperlink" Target="&#35838;&#20214;&#20013;&#30340;&#20363;&#39064;/&#20363;7.12%20&#23558;'a'%20&#33267;'z'%20&#30340;26&#20010;&#33521;&#25991;&#23383;&#27597;&#20889;&#20837;&#25991;&#20214;&#65292;&#32780;&#21518;&#20174;&#35813;&#25991;&#20214;&#20013;&#35835;&#20986;&#24182;&#26174;&#31034;&#20986;&#26469;&#12290;.cpp" TargetMode="Externa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hyperlink" Target="&#35838;&#20214;&#20013;&#30340;&#20363;&#39064;/&#20363;7.14%20%20&#23558;&#20363;7.13&#20197;&#20108;&#36827;&#21046;&#24418;&#24335;&#23384;&#25918;&#22312;&#30913;&#30424;&#25991;&#20214;&#20013;&#30340;&#25968;&#25454;&#65288;&#20004;&#38376;&#35838;&#31243;&#30340;&#35838;&#31243;&#21517;&#21644;&#25104;&#32489;&#65289;&#35835;&#20837;&#20869;&#23384;&#65292;&#24182;&#22312;&#26174;&#31034;&#22120;&#19978;&#26174;&#31034;.cpp" TargetMode="External"/><Relationship Id="rId5" Type="http://schemas.openxmlformats.org/officeDocument/2006/relationships/hyperlink" Target="&#35838;&#20214;&#20013;&#30340;&#20363;&#39064;/&#20363;7.13%20%20&#23558;&#20004;&#38376;&#35838;&#31243;&#30340;&#35838;&#31243;&#21517;&#21644;&#25104;&#32489;&#20197;&#20108;&#36827;&#21046;&#24418;&#24335;&#23384;&#25918;&#22312;&#30913;&#30424;&#25991;&#20214;&#20013;.cpp" TargetMode="Externa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7.15%20&#38543;&#26426;&#35775;&#38382;&#20108;&#36827;&#21046;&#25968;&#25454;&#25991;&#20214;.cpp" TargetMode="Externa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"/>
          <p:cNvSpPr>
            <a:spLocks noGrp="1"/>
          </p:cNvSpPr>
          <p:nvPr>
            <p:ph type="ctrTitle"/>
          </p:nvPr>
        </p:nvSpPr>
        <p:spPr>
          <a:xfrm>
            <a:off x="1196850" y="2276872"/>
            <a:ext cx="6750301" cy="936104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zh-CN" altLang="en-US" sz="4400" dirty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面向对象程序设计</a:t>
            </a:r>
            <a:r>
              <a:rPr lang="en-US" altLang="zh-CN" sz="4400" dirty="0">
                <a:solidFill>
                  <a:srgbClr val="0070C0"/>
                </a:solidFill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C++</a:t>
            </a:r>
            <a:endParaRPr lang="zh-CN" altLang="en-US" sz="4400" dirty="0" smtClean="0">
              <a:solidFill>
                <a:srgbClr val="0070C0"/>
              </a:solidFill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94673" y="5003359"/>
            <a:ext cx="2954655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1">
              <a:lnSpc>
                <a:spcPct val="90000"/>
              </a:lnSpc>
              <a:defRPr/>
            </a:pPr>
            <a:r>
              <a:rPr lang="zh-CN" altLang="en-US" sz="36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信息工程学院</a:t>
            </a:r>
            <a:endParaRPr lang="zh-CN" altLang="en-US" sz="3600" kern="0" dirty="0">
              <a:solidFill>
                <a:sysClr val="windowText" lastClr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018002" y="4149080"/>
            <a:ext cx="1107996" cy="60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latinLnBrk="1">
              <a:lnSpc>
                <a:spcPct val="90000"/>
              </a:lnSpc>
              <a:defRPr/>
            </a:pPr>
            <a:r>
              <a:rPr lang="zh-CN" altLang="en-US" sz="3600" kern="0" smtClean="0">
                <a:solidFill>
                  <a:srgbClr val="B32C16">
                    <a:lumMod val="75000"/>
                  </a:srgbClr>
                </a:solidFill>
                <a:latin typeface="华文隶书" pitchFamily="2" charset="-122"/>
                <a:ea typeface="华文隶书" pitchFamily="2" charset="-122"/>
              </a:rPr>
              <a:t>王莉</a:t>
            </a:r>
            <a:endParaRPr lang="zh-CN" altLang="en-US" sz="3600" kern="0" dirty="0">
              <a:solidFill>
                <a:srgbClr val="B32C16">
                  <a:lumMod val="75000"/>
                </a:srgbClr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6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88640"/>
            <a:ext cx="8763000" cy="62436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800000"/>
                </a:solidFill>
                <a:latin typeface="宋体" pitchFamily="2" charset="-122"/>
              </a:rPr>
              <a:t>7.2.2 </a:t>
            </a:r>
            <a:r>
              <a:rPr lang="zh-CN" altLang="en-US" sz="3200" b="1" dirty="0">
                <a:solidFill>
                  <a:srgbClr val="800000"/>
                </a:solidFill>
                <a:latin typeface="宋体" pitchFamily="2" charset="-122"/>
              </a:rPr>
              <a:t>预定义的流对象</a:t>
            </a:r>
          </a:p>
          <a:p>
            <a:pPr marL="0" indent="0" algn="just">
              <a:lnSpc>
                <a:spcPct val="120000"/>
              </a:lnSpc>
              <a:buFontTx/>
              <a:buNone/>
            </a:pPr>
            <a:r>
              <a:rPr lang="zh-CN" altLang="en-US" dirty="0"/>
              <a:t> </a:t>
            </a:r>
            <a:r>
              <a:rPr lang="en-US" altLang="zh-CN" sz="2800" b="1" dirty="0">
                <a:solidFill>
                  <a:srgbClr val="000000"/>
                </a:solidFill>
              </a:rPr>
              <a:t>C++</a:t>
            </a:r>
            <a:r>
              <a:rPr lang="zh-CN" altLang="en-US" sz="2800" b="1" dirty="0">
                <a:solidFill>
                  <a:srgbClr val="000000"/>
                </a:solidFill>
              </a:rPr>
              <a:t>中包含几个预定义的</a:t>
            </a:r>
            <a:r>
              <a:rPr lang="zh-CN" altLang="en-US" sz="2800" b="1" dirty="0">
                <a:solidFill>
                  <a:srgbClr val="FF0066"/>
                </a:solidFill>
              </a:rPr>
              <a:t>流对象</a:t>
            </a:r>
            <a:r>
              <a:rPr lang="en-US" altLang="zh-CN" sz="2800" b="1" dirty="0">
                <a:solidFill>
                  <a:srgbClr val="000000"/>
                </a:solidFill>
              </a:rPr>
              <a:t>:</a:t>
            </a:r>
          </a:p>
          <a:p>
            <a:pPr marL="0" indent="0" algn="just">
              <a:lnSpc>
                <a:spcPct val="120000"/>
              </a:lnSpc>
              <a:buClr>
                <a:schemeClr val="hlink"/>
              </a:buClr>
              <a:buSzPct val="125000"/>
              <a:buFont typeface="Wingdings" pitchFamily="2" charset="2"/>
              <a:buChar char="Ø"/>
            </a:pPr>
            <a:r>
              <a:rPr lang="en-US" altLang="zh-CN" sz="2800" b="0" dirty="0" err="1">
                <a:solidFill>
                  <a:srgbClr val="000000"/>
                </a:solidFill>
              </a:rPr>
              <a:t>cin</a:t>
            </a:r>
            <a:r>
              <a:rPr lang="en-US" altLang="zh-CN" sz="2800" b="0" dirty="0">
                <a:solidFill>
                  <a:srgbClr val="000000"/>
                </a:solidFill>
              </a:rPr>
              <a:t> </a:t>
            </a:r>
            <a:r>
              <a:rPr lang="zh-CN" altLang="en-US" sz="2800" b="0" dirty="0">
                <a:solidFill>
                  <a:srgbClr val="000000"/>
                </a:solidFill>
              </a:rPr>
              <a:t>是</a:t>
            </a:r>
            <a:r>
              <a:rPr lang="en-US" altLang="zh-CN" sz="2800" b="0" dirty="0" err="1">
                <a:solidFill>
                  <a:srgbClr val="000000"/>
                </a:solidFill>
              </a:rPr>
              <a:t>istream</a:t>
            </a:r>
            <a:r>
              <a:rPr lang="zh-CN" altLang="en-US" sz="2800" b="0" dirty="0">
                <a:solidFill>
                  <a:srgbClr val="000000"/>
                </a:solidFill>
              </a:rPr>
              <a:t>的派生类</a:t>
            </a:r>
            <a:r>
              <a:rPr lang="en-US" altLang="zh-CN" sz="2800" b="0" dirty="0" err="1">
                <a:solidFill>
                  <a:srgbClr val="000000"/>
                </a:solidFill>
              </a:rPr>
              <a:t>istream_withassign</a:t>
            </a:r>
            <a:r>
              <a:rPr lang="zh-CN" altLang="en-US" sz="2800" b="0" dirty="0">
                <a:solidFill>
                  <a:srgbClr val="000000"/>
                </a:solidFill>
              </a:rPr>
              <a:t>的对象，它与标准输入设备（键盘）相联系</a:t>
            </a:r>
          </a:p>
          <a:p>
            <a:pPr marL="0" indent="0" algn="just">
              <a:lnSpc>
                <a:spcPct val="120000"/>
              </a:lnSpc>
              <a:buClr>
                <a:schemeClr val="hlink"/>
              </a:buClr>
              <a:buSzPct val="125000"/>
              <a:buFont typeface="Wingdings" pitchFamily="2" charset="2"/>
              <a:buChar char="Ø"/>
            </a:pPr>
            <a:r>
              <a:rPr lang="en-US" altLang="zh-CN" sz="2800" b="0" dirty="0" err="1">
                <a:solidFill>
                  <a:srgbClr val="000000"/>
                </a:solidFill>
              </a:rPr>
              <a:t>cout</a:t>
            </a:r>
            <a:r>
              <a:rPr lang="zh-CN" altLang="en-US" sz="2800" b="0" dirty="0">
                <a:solidFill>
                  <a:srgbClr val="000000"/>
                </a:solidFill>
              </a:rPr>
              <a:t>是</a:t>
            </a:r>
            <a:r>
              <a:rPr lang="en-US" altLang="zh-CN" sz="2800" b="0" dirty="0" err="1">
                <a:solidFill>
                  <a:srgbClr val="000000"/>
                </a:solidFill>
              </a:rPr>
              <a:t>ostream</a:t>
            </a:r>
            <a:r>
              <a:rPr lang="zh-CN" altLang="en-US" sz="2800" b="0" dirty="0">
                <a:solidFill>
                  <a:srgbClr val="000000"/>
                </a:solidFill>
              </a:rPr>
              <a:t>的派生类</a:t>
            </a:r>
            <a:r>
              <a:rPr lang="en-US" altLang="zh-CN" sz="2800" b="0" dirty="0" err="1">
                <a:solidFill>
                  <a:srgbClr val="000000"/>
                </a:solidFill>
              </a:rPr>
              <a:t>ostream_withassign</a:t>
            </a:r>
            <a:r>
              <a:rPr lang="zh-CN" altLang="en-US" sz="2800" b="0" dirty="0">
                <a:solidFill>
                  <a:srgbClr val="000000"/>
                </a:solidFill>
              </a:rPr>
              <a:t>的对象，它与标准输出设备（显示器）相联系</a:t>
            </a:r>
          </a:p>
          <a:p>
            <a:pPr marL="0" indent="0" algn="just">
              <a:lnSpc>
                <a:spcPct val="120000"/>
              </a:lnSpc>
              <a:buClr>
                <a:schemeClr val="hlink"/>
              </a:buClr>
              <a:buSzPct val="125000"/>
              <a:buFont typeface="Wingdings" pitchFamily="2" charset="2"/>
              <a:buChar char="Ø"/>
            </a:pPr>
            <a:r>
              <a:rPr lang="en-US" altLang="zh-CN" sz="2800" b="0" dirty="0" err="1">
                <a:solidFill>
                  <a:srgbClr val="000000"/>
                </a:solidFill>
              </a:rPr>
              <a:t>cerr</a:t>
            </a:r>
            <a:r>
              <a:rPr lang="zh-CN" altLang="en-US" sz="2800" b="0" dirty="0">
                <a:solidFill>
                  <a:srgbClr val="000000"/>
                </a:solidFill>
              </a:rPr>
              <a:t>是</a:t>
            </a:r>
            <a:r>
              <a:rPr lang="en-US" altLang="zh-CN" sz="2800" b="0" dirty="0" err="1">
                <a:solidFill>
                  <a:srgbClr val="000000"/>
                </a:solidFill>
              </a:rPr>
              <a:t>ostream</a:t>
            </a:r>
            <a:r>
              <a:rPr lang="zh-CN" altLang="en-US" sz="2800" b="0" dirty="0">
                <a:solidFill>
                  <a:srgbClr val="000000"/>
                </a:solidFill>
              </a:rPr>
              <a:t>的派生类</a:t>
            </a:r>
            <a:r>
              <a:rPr lang="en-US" altLang="zh-CN" sz="2800" b="0" dirty="0" err="1">
                <a:solidFill>
                  <a:srgbClr val="000000"/>
                </a:solidFill>
              </a:rPr>
              <a:t>ostream_withassign</a:t>
            </a:r>
            <a:r>
              <a:rPr lang="zh-CN" altLang="en-US" sz="2800" b="0" dirty="0">
                <a:solidFill>
                  <a:srgbClr val="000000"/>
                </a:solidFill>
              </a:rPr>
              <a:t>的对象，它与标准错误输出设备（显示器）相联系</a:t>
            </a:r>
          </a:p>
          <a:p>
            <a:pPr marL="0" indent="0" algn="just">
              <a:lnSpc>
                <a:spcPct val="120000"/>
              </a:lnSpc>
              <a:buClr>
                <a:schemeClr val="hlink"/>
              </a:buClr>
              <a:buSzPct val="125000"/>
              <a:buFont typeface="Wingdings" pitchFamily="2" charset="2"/>
              <a:buChar char="Ø"/>
            </a:pPr>
            <a:r>
              <a:rPr lang="en-US" altLang="zh-CN" sz="2800" b="0" dirty="0">
                <a:solidFill>
                  <a:srgbClr val="000000"/>
                </a:solidFill>
              </a:rPr>
              <a:t>clog</a:t>
            </a:r>
            <a:r>
              <a:rPr lang="zh-CN" altLang="en-US" sz="2800" b="0" dirty="0">
                <a:solidFill>
                  <a:srgbClr val="000000"/>
                </a:solidFill>
              </a:rPr>
              <a:t>是</a:t>
            </a:r>
            <a:r>
              <a:rPr lang="en-US" altLang="zh-CN" sz="2800" b="0" dirty="0" err="1">
                <a:solidFill>
                  <a:srgbClr val="000000"/>
                </a:solidFill>
              </a:rPr>
              <a:t>ostream</a:t>
            </a:r>
            <a:r>
              <a:rPr lang="zh-CN" altLang="en-US" sz="2800" b="0" dirty="0">
                <a:solidFill>
                  <a:srgbClr val="000000"/>
                </a:solidFill>
              </a:rPr>
              <a:t>的派生类</a:t>
            </a:r>
            <a:r>
              <a:rPr lang="en-US" altLang="zh-CN" sz="2800" b="0" dirty="0" err="1">
                <a:solidFill>
                  <a:srgbClr val="000000"/>
                </a:solidFill>
              </a:rPr>
              <a:t>ostream_withassign</a:t>
            </a:r>
            <a:r>
              <a:rPr lang="zh-CN" altLang="en-US" sz="2800" b="0" dirty="0">
                <a:solidFill>
                  <a:srgbClr val="000000"/>
                </a:solidFill>
              </a:rPr>
              <a:t>的对象，它与标准错误输出设备（显示器）相联系（有缓冲）</a:t>
            </a:r>
            <a:endParaRPr lang="zh-CN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584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-99392"/>
            <a:ext cx="8640763" cy="854075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rgbClr val="800000"/>
                </a:solidFill>
                <a:latin typeface="宋体" pitchFamily="2" charset="-122"/>
              </a:rPr>
              <a:t>7.2.3 </a:t>
            </a:r>
            <a:r>
              <a:rPr lang="zh-CN" altLang="en-US" b="1" dirty="0">
                <a:solidFill>
                  <a:srgbClr val="800000"/>
                </a:solidFill>
                <a:latin typeface="宋体" pitchFamily="2" charset="-122"/>
              </a:rPr>
              <a:t>输入输出流的成员函数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712968" cy="554446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000000"/>
                </a:solidFill>
              </a:rPr>
              <a:t>除了用</a:t>
            </a:r>
            <a:r>
              <a:rPr lang="en-US" altLang="zh-CN" b="0" dirty="0">
                <a:solidFill>
                  <a:srgbClr val="000000"/>
                </a:solidFill>
              </a:rPr>
              <a:t>"&lt;&lt;"</a:t>
            </a:r>
            <a:r>
              <a:rPr lang="zh-CN" altLang="en-US" b="0" dirty="0">
                <a:solidFill>
                  <a:srgbClr val="000000"/>
                </a:solidFill>
              </a:rPr>
              <a:t>和</a:t>
            </a:r>
            <a:r>
              <a:rPr lang="en-US" altLang="zh-CN" b="0" dirty="0">
                <a:solidFill>
                  <a:srgbClr val="000000"/>
                </a:solidFill>
              </a:rPr>
              <a:t>"&gt;&gt;"</a:t>
            </a:r>
            <a:r>
              <a:rPr lang="zh-CN" altLang="en-US" b="0" dirty="0">
                <a:solidFill>
                  <a:srgbClr val="000000"/>
                </a:solidFill>
              </a:rPr>
              <a:t>实现输入和输出外，还可用以下流对象的成员函数：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1.put()</a:t>
            </a:r>
            <a:r>
              <a:rPr lang="zh-CN" altLang="en-US" b="1" dirty="0">
                <a:solidFill>
                  <a:srgbClr val="0000FF"/>
                </a:solidFill>
              </a:rPr>
              <a:t>函数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0000FF"/>
                </a:solidFill>
              </a:rPr>
              <a:t>功能：用于输出一个字符。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0" dirty="0"/>
              <a:t>参数：可以是</a:t>
            </a:r>
            <a:r>
              <a:rPr lang="zh-CN" altLang="en-US" b="0" dirty="0">
                <a:solidFill>
                  <a:srgbClr val="C00000"/>
                </a:solidFill>
              </a:rPr>
              <a:t>字符、字符的</a:t>
            </a:r>
            <a:r>
              <a:rPr lang="en-US" altLang="zh-CN" b="0" dirty="0">
                <a:solidFill>
                  <a:srgbClr val="C00000"/>
                </a:solidFill>
              </a:rPr>
              <a:t>ASCII</a:t>
            </a:r>
            <a:r>
              <a:rPr lang="zh-CN" altLang="en-US" b="0" dirty="0">
                <a:solidFill>
                  <a:srgbClr val="C00000"/>
                </a:solidFill>
              </a:rPr>
              <a:t>、一个整型表达式</a:t>
            </a:r>
            <a:r>
              <a:rPr lang="zh-CN" altLang="en-US" b="0" dirty="0"/>
              <a:t>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0" dirty="0">
                <a:solidFill>
                  <a:srgbClr val="000000"/>
                </a:solidFill>
              </a:rPr>
              <a:t>    如：</a:t>
            </a:r>
            <a:r>
              <a:rPr lang="en-US" altLang="zh-CN" b="0" dirty="0" err="1">
                <a:solidFill>
                  <a:srgbClr val="000000"/>
                </a:solidFill>
              </a:rPr>
              <a:t>cout.put</a:t>
            </a:r>
            <a:r>
              <a:rPr lang="en-US" altLang="zh-CN" b="0" dirty="0">
                <a:solidFill>
                  <a:srgbClr val="000000"/>
                </a:solidFill>
              </a:rPr>
              <a:t>('A'); </a:t>
            </a:r>
            <a:r>
              <a:rPr lang="en-US" altLang="zh-CN" b="0" dirty="0" smtClean="0">
                <a:solidFill>
                  <a:srgbClr val="000000"/>
                </a:solidFill>
              </a:rPr>
              <a:t>    </a:t>
            </a:r>
            <a:r>
              <a:rPr lang="en-US" altLang="zh-CN" b="0" dirty="0">
                <a:solidFill>
                  <a:srgbClr val="000000"/>
                </a:solidFill>
                <a:sym typeface="Symbol" pitchFamily="18" charset="2"/>
              </a:rPr>
              <a:t>   </a:t>
            </a:r>
            <a:r>
              <a:rPr lang="en-US" altLang="zh-CN" b="0" dirty="0" err="1">
                <a:solidFill>
                  <a:srgbClr val="000000"/>
                </a:solidFill>
              </a:rPr>
              <a:t>cout</a:t>
            </a:r>
            <a:r>
              <a:rPr lang="en-US" altLang="zh-CN" b="0" dirty="0">
                <a:solidFill>
                  <a:srgbClr val="000000"/>
                </a:solidFill>
              </a:rPr>
              <a:t>&lt;&lt;'A';</a:t>
            </a:r>
            <a:endParaRPr lang="en-US" altLang="zh-CN" b="0" dirty="0">
              <a:solidFill>
                <a:srgbClr val="000000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505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9386"/>
            <a:ext cx="8425061" cy="6048524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2.get()</a:t>
            </a:r>
            <a:r>
              <a:rPr lang="zh-CN" altLang="en-US" b="1" dirty="0">
                <a:solidFill>
                  <a:srgbClr val="0000FF"/>
                </a:solidFill>
              </a:rPr>
              <a:t>函数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000000"/>
                </a:solidFill>
              </a:rPr>
              <a:t>功能：从输入流中读取一个字符（包括空白符），遇文件结束标志</a:t>
            </a:r>
            <a:r>
              <a:rPr lang="en-US" altLang="zh-CN" b="0" dirty="0" smtClean="0">
                <a:solidFill>
                  <a:srgbClr val="000000"/>
                </a:solidFill>
              </a:rPr>
              <a:t>EOF(</a:t>
            </a:r>
            <a:r>
              <a:rPr lang="en-US" altLang="zh-CN" b="0" dirty="0" err="1" smtClean="0">
                <a:solidFill>
                  <a:srgbClr val="000000"/>
                </a:solidFill>
              </a:rPr>
              <a:t>ctrl+z</a:t>
            </a:r>
            <a:r>
              <a:rPr lang="zh-CN" altLang="en-US" b="0" dirty="0"/>
              <a:t>和回车）</a:t>
            </a:r>
            <a:r>
              <a:rPr lang="zh-CN" altLang="en-US" b="0" dirty="0" smtClean="0">
                <a:solidFill>
                  <a:srgbClr val="000000"/>
                </a:solidFill>
              </a:rPr>
              <a:t>则</a:t>
            </a:r>
            <a:r>
              <a:rPr lang="zh-CN" altLang="en-US" b="0" dirty="0">
                <a:solidFill>
                  <a:srgbClr val="000000"/>
                </a:solidFill>
              </a:rPr>
              <a:t>函数返回</a:t>
            </a:r>
            <a:r>
              <a:rPr lang="en-US" altLang="zh-CN" b="0" dirty="0">
                <a:solidFill>
                  <a:srgbClr val="000000"/>
                </a:solidFill>
              </a:rPr>
              <a:t>0</a:t>
            </a:r>
            <a:r>
              <a:rPr lang="zh-CN" altLang="en-US" b="0" dirty="0">
                <a:solidFill>
                  <a:srgbClr val="000000"/>
                </a:solidFill>
              </a:rPr>
              <a:t>值 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0" dirty="0">
                <a:solidFill>
                  <a:srgbClr val="000000"/>
                </a:solidFill>
              </a:rPr>
              <a:t>如：</a:t>
            </a:r>
            <a:r>
              <a:rPr lang="en-US" altLang="zh-CN" b="0" dirty="0" err="1">
                <a:solidFill>
                  <a:srgbClr val="000000"/>
                </a:solidFill>
              </a:rPr>
              <a:t>cin.get</a:t>
            </a:r>
            <a:r>
              <a:rPr lang="en-US" altLang="zh-CN" b="0" dirty="0">
                <a:solidFill>
                  <a:srgbClr val="000000"/>
                </a:solidFill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</a:rPr>
              <a:t>ch</a:t>
            </a:r>
            <a:r>
              <a:rPr lang="en-US" altLang="zh-CN" b="0" dirty="0">
                <a:solidFill>
                  <a:srgbClr val="000000"/>
                </a:solidFill>
              </a:rPr>
              <a:t>);      </a:t>
            </a:r>
            <a:r>
              <a:rPr lang="en-US" altLang="zh-CN" b="0" dirty="0">
                <a:solidFill>
                  <a:srgbClr val="000000"/>
                </a:solidFill>
                <a:sym typeface="Symbol" pitchFamily="18" charset="2"/>
              </a:rPr>
              <a:t>   </a:t>
            </a:r>
            <a:r>
              <a:rPr lang="en-US" altLang="zh-CN" b="0" dirty="0" err="1">
                <a:solidFill>
                  <a:srgbClr val="000000"/>
                </a:solidFill>
              </a:rPr>
              <a:t>cin</a:t>
            </a:r>
            <a:r>
              <a:rPr lang="en-US" altLang="zh-CN" b="0" dirty="0">
                <a:solidFill>
                  <a:srgbClr val="000000"/>
                </a:solidFill>
              </a:rPr>
              <a:t>&gt;&gt;</a:t>
            </a:r>
            <a:r>
              <a:rPr lang="en-US" altLang="zh-CN" b="0" dirty="0" err="1">
                <a:solidFill>
                  <a:srgbClr val="000000"/>
                </a:solidFill>
              </a:rPr>
              <a:t>ch</a:t>
            </a:r>
            <a:r>
              <a:rPr lang="en-US" altLang="zh-CN" b="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zh-CN" b="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0" dirty="0">
                <a:solidFill>
                  <a:srgbClr val="669900"/>
                </a:solidFill>
                <a:hlinkClick r:id="rId2" action="ppaction://hlinkfile"/>
              </a:rPr>
              <a:t>例</a:t>
            </a:r>
            <a:r>
              <a:rPr lang="en-US" altLang="zh-CN" b="0" dirty="0">
                <a:solidFill>
                  <a:srgbClr val="669900"/>
                </a:solidFill>
                <a:hlinkClick r:id="rId2" action="ppaction://hlinkfile"/>
              </a:rPr>
              <a:t>7.1  get</a:t>
            </a:r>
            <a:r>
              <a:rPr lang="zh-CN" altLang="en-US" b="0" dirty="0">
                <a:solidFill>
                  <a:srgbClr val="669900"/>
                </a:solidFill>
                <a:hlinkClick r:id="rId2" action="ppaction://hlinkfile"/>
              </a:rPr>
              <a:t>函数应用举例</a:t>
            </a:r>
            <a:endParaRPr lang="zh-CN" altLang="en-US" b="0" dirty="0">
              <a:solidFill>
                <a:srgbClr val="66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1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10158"/>
            <a:ext cx="8568952" cy="619125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>
                <a:solidFill>
                  <a:srgbClr val="0000FF"/>
                </a:solidFill>
              </a:rPr>
              <a:t>3.getline()</a:t>
            </a:r>
            <a:r>
              <a:rPr lang="zh-CN" altLang="en-US" sz="3000" b="1" dirty="0">
                <a:solidFill>
                  <a:srgbClr val="0000FF"/>
                </a:solidFill>
              </a:rPr>
              <a:t>函数</a:t>
            </a:r>
          </a:p>
          <a:p>
            <a:pPr>
              <a:lnSpc>
                <a:spcPct val="150000"/>
              </a:lnSpc>
            </a:pPr>
            <a:r>
              <a:rPr lang="zh-CN" altLang="en-US" sz="3000" b="0" dirty="0" smtClean="0">
                <a:solidFill>
                  <a:srgbClr val="000000"/>
                </a:solidFill>
              </a:rPr>
              <a:t>格式：</a:t>
            </a:r>
            <a:r>
              <a:rPr lang="en-US" altLang="zh-CN" b="0" dirty="0" err="1" smtClean="0">
                <a:solidFill>
                  <a:srgbClr val="C00000"/>
                </a:solidFill>
              </a:rPr>
              <a:t>cin</a:t>
            </a:r>
            <a:r>
              <a:rPr lang="en-US" altLang="zh-CN" b="0" dirty="0">
                <a:solidFill>
                  <a:srgbClr val="C00000"/>
                </a:solidFill>
              </a:rPr>
              <a:t>. </a:t>
            </a:r>
            <a:r>
              <a:rPr lang="en-US" altLang="zh-CN" b="0" dirty="0" err="1">
                <a:solidFill>
                  <a:srgbClr val="C00000"/>
                </a:solidFill>
              </a:rPr>
              <a:t>getline</a:t>
            </a:r>
            <a:r>
              <a:rPr lang="en-US" altLang="zh-CN" b="0" dirty="0">
                <a:solidFill>
                  <a:srgbClr val="C00000"/>
                </a:solidFill>
              </a:rPr>
              <a:t>(</a:t>
            </a:r>
            <a:r>
              <a:rPr lang="zh-CN" altLang="en-US" b="0" dirty="0">
                <a:solidFill>
                  <a:srgbClr val="C00000"/>
                </a:solidFill>
              </a:rPr>
              <a:t>字符指针</a:t>
            </a:r>
            <a:r>
              <a:rPr lang="en-US" altLang="zh-CN" b="0" dirty="0">
                <a:solidFill>
                  <a:srgbClr val="C00000"/>
                </a:solidFill>
              </a:rPr>
              <a:t>,</a:t>
            </a:r>
            <a:r>
              <a:rPr lang="zh-CN" altLang="en-US" b="0" dirty="0">
                <a:solidFill>
                  <a:srgbClr val="C00000"/>
                </a:solidFill>
              </a:rPr>
              <a:t>字符个数</a:t>
            </a:r>
            <a:r>
              <a:rPr lang="en-US" altLang="zh-CN" b="0" dirty="0">
                <a:solidFill>
                  <a:srgbClr val="C00000"/>
                </a:solidFill>
              </a:rPr>
              <a:t>,</a:t>
            </a:r>
            <a:r>
              <a:rPr lang="zh-CN" altLang="en-US" b="0" dirty="0">
                <a:solidFill>
                  <a:srgbClr val="C00000"/>
                </a:solidFill>
              </a:rPr>
              <a:t>终止标志字符</a:t>
            </a:r>
            <a:r>
              <a:rPr lang="en-US" altLang="zh-CN" b="0" dirty="0">
                <a:solidFill>
                  <a:srgbClr val="C00000"/>
                </a:solidFill>
              </a:rPr>
              <a:t>)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b="0" dirty="0">
                <a:solidFill>
                  <a:srgbClr val="C00000"/>
                </a:solidFill>
              </a:rPr>
              <a:t> </a:t>
            </a:r>
            <a:r>
              <a:rPr lang="en-US" altLang="zh-CN" b="0" dirty="0" smtClean="0">
                <a:solidFill>
                  <a:srgbClr val="C00000"/>
                </a:solidFill>
              </a:rPr>
              <a:t>              </a:t>
            </a:r>
            <a:r>
              <a:rPr lang="en-US" altLang="zh-CN" b="0" dirty="0" err="1" smtClean="0">
                <a:solidFill>
                  <a:srgbClr val="C00000"/>
                </a:solidFill>
              </a:rPr>
              <a:t>cin</a:t>
            </a:r>
            <a:r>
              <a:rPr lang="en-US" altLang="zh-CN" b="0" dirty="0">
                <a:solidFill>
                  <a:srgbClr val="C00000"/>
                </a:solidFill>
              </a:rPr>
              <a:t>. </a:t>
            </a:r>
            <a:r>
              <a:rPr lang="en-US" altLang="zh-CN" b="0" dirty="0" err="1">
                <a:solidFill>
                  <a:srgbClr val="C00000"/>
                </a:solidFill>
              </a:rPr>
              <a:t>getline</a:t>
            </a:r>
            <a:r>
              <a:rPr lang="en-US" altLang="zh-CN" b="0" dirty="0">
                <a:solidFill>
                  <a:srgbClr val="C00000"/>
                </a:solidFill>
              </a:rPr>
              <a:t>(</a:t>
            </a:r>
            <a:r>
              <a:rPr lang="zh-CN" altLang="en-US" b="0" dirty="0">
                <a:solidFill>
                  <a:srgbClr val="C00000"/>
                </a:solidFill>
              </a:rPr>
              <a:t>字符数组</a:t>
            </a:r>
            <a:r>
              <a:rPr lang="en-US" altLang="zh-CN" b="0" dirty="0">
                <a:solidFill>
                  <a:srgbClr val="C00000"/>
                </a:solidFill>
              </a:rPr>
              <a:t>,</a:t>
            </a:r>
            <a:r>
              <a:rPr lang="zh-CN" altLang="en-US" b="0" dirty="0">
                <a:solidFill>
                  <a:srgbClr val="C00000"/>
                </a:solidFill>
              </a:rPr>
              <a:t>字符个数</a:t>
            </a:r>
            <a:r>
              <a:rPr lang="en-US" altLang="zh-CN" b="0" dirty="0">
                <a:solidFill>
                  <a:srgbClr val="C00000"/>
                </a:solidFill>
              </a:rPr>
              <a:t>,</a:t>
            </a:r>
            <a:r>
              <a:rPr lang="zh-CN" altLang="en-US" b="0" dirty="0">
                <a:solidFill>
                  <a:srgbClr val="C00000"/>
                </a:solidFill>
              </a:rPr>
              <a:t>终止标志字符</a:t>
            </a:r>
            <a:r>
              <a:rPr lang="en-US" altLang="zh-CN" b="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0" dirty="0"/>
              <a:t>功能：从输入流读</a:t>
            </a:r>
            <a:r>
              <a:rPr lang="en-US" altLang="zh-CN" b="0" dirty="0"/>
              <a:t>n-1</a:t>
            </a:r>
            <a:r>
              <a:rPr lang="zh-CN" altLang="en-US" b="0" dirty="0"/>
              <a:t>个字符，赋给指定的字符数组，然后插入一个字符串结束标志‘</a:t>
            </a:r>
            <a:r>
              <a:rPr lang="en-US" altLang="zh-CN" b="0" dirty="0"/>
              <a:t>\n’</a:t>
            </a:r>
            <a:r>
              <a:rPr lang="zh-CN" altLang="en-US" b="0" dirty="0"/>
              <a:t>，如提前遇到</a:t>
            </a:r>
            <a:r>
              <a:rPr lang="zh-CN" altLang="en-US" b="0" dirty="0">
                <a:solidFill>
                  <a:srgbClr val="C00000"/>
                </a:solidFill>
              </a:rPr>
              <a:t>终止标志字符，则结束，</a:t>
            </a:r>
            <a:r>
              <a:rPr lang="zh-CN" altLang="en-US" b="0" dirty="0"/>
              <a:t>然后插入一个字符串结束标志‘</a:t>
            </a:r>
            <a:r>
              <a:rPr lang="en-US" altLang="zh-CN" b="0" dirty="0"/>
              <a:t>\n’</a:t>
            </a:r>
            <a:r>
              <a:rPr lang="zh-CN" altLang="en-US" b="0" dirty="0"/>
              <a:t>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3000" b="0" dirty="0">
                <a:solidFill>
                  <a:srgbClr val="000000"/>
                </a:solidFill>
              </a:rPr>
              <a:t>    如：</a:t>
            </a:r>
            <a:r>
              <a:rPr lang="en-US" altLang="zh-CN" sz="3000" b="0" dirty="0">
                <a:solidFill>
                  <a:srgbClr val="000000"/>
                </a:solidFill>
              </a:rPr>
              <a:t>char line[20];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3000" b="0" dirty="0">
                <a:solidFill>
                  <a:srgbClr val="000000"/>
                </a:solidFill>
              </a:rPr>
              <a:t>            </a:t>
            </a:r>
            <a:r>
              <a:rPr lang="en-US" altLang="zh-CN" sz="3000" b="0" dirty="0" err="1">
                <a:solidFill>
                  <a:srgbClr val="000000"/>
                </a:solidFill>
              </a:rPr>
              <a:t>cin</a:t>
            </a:r>
            <a:r>
              <a:rPr lang="en-US" altLang="zh-CN" sz="3000" b="0" dirty="0">
                <a:solidFill>
                  <a:srgbClr val="000000"/>
                </a:solidFill>
              </a:rPr>
              <a:t>. </a:t>
            </a:r>
            <a:r>
              <a:rPr lang="en-US" altLang="zh-CN" sz="3000" b="0" dirty="0" err="1">
                <a:solidFill>
                  <a:srgbClr val="000000"/>
                </a:solidFill>
              </a:rPr>
              <a:t>getline</a:t>
            </a:r>
            <a:r>
              <a:rPr lang="en-US" altLang="zh-CN" sz="3000" b="0" dirty="0">
                <a:solidFill>
                  <a:srgbClr val="000000"/>
                </a:solidFill>
              </a:rPr>
              <a:t>(line,20,'t');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3000" b="0" dirty="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lang="zh-CN" altLang="en-US" sz="3000" b="0" dirty="0">
                <a:solidFill>
                  <a:srgbClr val="669900"/>
                </a:solidFill>
                <a:hlinkClick r:id="rId3" action="ppaction://hlinkfile"/>
              </a:rPr>
              <a:t>例</a:t>
            </a:r>
            <a:r>
              <a:rPr lang="en-US" altLang="zh-CN" sz="3000" b="0" dirty="0">
                <a:solidFill>
                  <a:srgbClr val="669900"/>
                </a:solidFill>
                <a:hlinkClick r:id="rId3" action="ppaction://hlinkfile"/>
              </a:rPr>
              <a:t>7.2</a:t>
            </a:r>
            <a:r>
              <a:rPr lang="zh-CN" altLang="en-US" sz="3000" b="0" dirty="0">
                <a:solidFill>
                  <a:srgbClr val="669900"/>
                </a:solidFill>
                <a:hlinkClick r:id="rId3" action="ppaction://hlinkfile"/>
              </a:rPr>
              <a:t>用</a:t>
            </a:r>
            <a:r>
              <a:rPr lang="en-US" altLang="zh-CN" sz="3000" b="0" dirty="0" err="1">
                <a:solidFill>
                  <a:srgbClr val="669900"/>
                </a:solidFill>
                <a:hlinkClick r:id="rId3" action="ppaction://hlinkfile"/>
              </a:rPr>
              <a:t>getline</a:t>
            </a:r>
            <a:r>
              <a:rPr lang="zh-CN" altLang="en-US" sz="3000" b="0" dirty="0">
                <a:solidFill>
                  <a:srgbClr val="669900"/>
                </a:solidFill>
                <a:hlinkClick r:id="rId3" action="ppaction://hlinkfile"/>
              </a:rPr>
              <a:t>函数读入一行字符</a:t>
            </a:r>
            <a:endParaRPr lang="zh-CN" altLang="en-US" sz="3000" b="0" dirty="0">
              <a:solidFill>
                <a:srgbClr val="66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9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568952" cy="597535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3400" b="1" dirty="0">
                <a:solidFill>
                  <a:srgbClr val="0000FF"/>
                </a:solidFill>
              </a:rPr>
              <a:t>4.ignore()</a:t>
            </a:r>
            <a:r>
              <a:rPr lang="zh-CN" altLang="en-US" sz="3400" b="1" dirty="0">
                <a:solidFill>
                  <a:srgbClr val="0000FF"/>
                </a:solidFill>
              </a:rPr>
              <a:t>函数</a:t>
            </a:r>
          </a:p>
          <a:p>
            <a:pPr>
              <a:lnSpc>
                <a:spcPct val="150000"/>
              </a:lnSpc>
            </a:pPr>
            <a:r>
              <a:rPr lang="zh-CN" altLang="en-US" sz="3000" b="1" dirty="0">
                <a:solidFill>
                  <a:srgbClr val="000000"/>
                </a:solidFill>
              </a:rPr>
              <a:t>  </a:t>
            </a:r>
            <a:r>
              <a:rPr lang="zh-CN" altLang="en-US" b="0" dirty="0">
                <a:solidFill>
                  <a:srgbClr val="000000"/>
                </a:solidFill>
              </a:rPr>
              <a:t>格式：</a:t>
            </a:r>
            <a:r>
              <a:rPr lang="en-US" altLang="zh-CN" b="0" dirty="0" err="1">
                <a:solidFill>
                  <a:srgbClr val="000000"/>
                </a:solidFill>
              </a:rPr>
              <a:t>cin</a:t>
            </a:r>
            <a:r>
              <a:rPr lang="en-US" altLang="zh-CN" b="0" dirty="0">
                <a:solidFill>
                  <a:srgbClr val="000000"/>
                </a:solidFill>
              </a:rPr>
              <a:t>. ignore(n,</a:t>
            </a:r>
            <a:r>
              <a:rPr lang="zh-CN" altLang="en-US" b="0" dirty="0">
                <a:solidFill>
                  <a:srgbClr val="000000"/>
                </a:solidFill>
              </a:rPr>
              <a:t>终止字符</a:t>
            </a:r>
            <a:r>
              <a:rPr lang="en-US" altLang="zh-CN" b="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</a:rPr>
              <a:t>  </a:t>
            </a:r>
            <a:r>
              <a:rPr lang="zh-CN" altLang="en-US" b="0" dirty="0">
                <a:solidFill>
                  <a:srgbClr val="000000"/>
                </a:solidFill>
              </a:rPr>
              <a:t>功能：跳过输入流中</a:t>
            </a:r>
            <a:r>
              <a:rPr lang="en-US" altLang="zh-CN" b="0" dirty="0">
                <a:solidFill>
                  <a:srgbClr val="000000"/>
                </a:solidFill>
              </a:rPr>
              <a:t>n</a:t>
            </a:r>
            <a:r>
              <a:rPr lang="zh-CN" altLang="en-US" b="0" dirty="0">
                <a:solidFill>
                  <a:srgbClr val="000000"/>
                </a:solidFill>
              </a:rPr>
              <a:t>个字符（默认为</a:t>
            </a:r>
            <a:r>
              <a:rPr lang="en-US" altLang="zh-CN" b="0" dirty="0">
                <a:solidFill>
                  <a:srgbClr val="000000"/>
                </a:solidFill>
              </a:rPr>
              <a:t>1</a:t>
            </a:r>
            <a:r>
              <a:rPr lang="zh-CN" altLang="en-US" b="0" dirty="0">
                <a:solidFill>
                  <a:srgbClr val="000000"/>
                </a:solidFill>
              </a:rPr>
              <a:t>），或遇到</a:t>
            </a:r>
            <a:r>
              <a:rPr lang="zh-CN" altLang="en-US" b="0" dirty="0">
                <a:solidFill>
                  <a:srgbClr val="C00000"/>
                </a:solidFill>
              </a:rPr>
              <a:t>终止字符</a:t>
            </a:r>
            <a:r>
              <a:rPr lang="zh-CN" altLang="en-US" b="0" dirty="0">
                <a:solidFill>
                  <a:srgbClr val="000000"/>
                </a:solidFill>
              </a:rPr>
              <a:t>（默认为</a:t>
            </a:r>
            <a:r>
              <a:rPr lang="en-US" altLang="zh-CN" b="0" dirty="0">
                <a:solidFill>
                  <a:srgbClr val="000000"/>
                </a:solidFill>
              </a:rPr>
              <a:t>EOF</a:t>
            </a:r>
            <a:r>
              <a:rPr lang="zh-CN" altLang="en-US" b="0" dirty="0">
                <a:solidFill>
                  <a:srgbClr val="000000"/>
                </a:solidFill>
              </a:rPr>
              <a:t>）时提前结束。</a:t>
            </a:r>
            <a:endParaRPr lang="zh-CN" altLang="en-US" b="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0" dirty="0">
                <a:solidFill>
                  <a:srgbClr val="000000"/>
                </a:solidFill>
              </a:rPr>
              <a:t>    如：</a:t>
            </a:r>
            <a:r>
              <a:rPr lang="en-US" altLang="zh-CN" b="0" dirty="0" err="1">
                <a:solidFill>
                  <a:srgbClr val="000000"/>
                </a:solidFill>
              </a:rPr>
              <a:t>cin</a:t>
            </a:r>
            <a:r>
              <a:rPr lang="en-US" altLang="zh-CN" b="0" dirty="0">
                <a:solidFill>
                  <a:srgbClr val="000000"/>
                </a:solidFill>
              </a:rPr>
              <a:t>. ignore(10 ,'t');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b="0" dirty="0">
                <a:solidFill>
                  <a:srgbClr val="000000"/>
                </a:solidFill>
              </a:rPr>
              <a:t>            </a:t>
            </a:r>
            <a:r>
              <a:rPr lang="en-US" altLang="zh-CN" b="0" dirty="0" err="1">
                <a:solidFill>
                  <a:srgbClr val="000000"/>
                </a:solidFill>
              </a:rPr>
              <a:t>cin</a:t>
            </a:r>
            <a:r>
              <a:rPr lang="en-US" altLang="zh-CN" b="0" dirty="0">
                <a:solidFill>
                  <a:srgbClr val="000000"/>
                </a:solidFill>
              </a:rPr>
              <a:t>. ignore(); </a:t>
            </a:r>
            <a:r>
              <a:rPr lang="en-US" altLang="zh-CN" b="0" dirty="0">
                <a:solidFill>
                  <a:srgbClr val="000000"/>
                </a:solidFill>
                <a:sym typeface="Symbol" pitchFamily="18" charset="2"/>
              </a:rPr>
              <a:t> </a:t>
            </a:r>
            <a:r>
              <a:rPr lang="en-US" altLang="zh-CN" b="0" dirty="0" err="1">
                <a:solidFill>
                  <a:srgbClr val="000000"/>
                </a:solidFill>
              </a:rPr>
              <a:t>cin</a:t>
            </a:r>
            <a:r>
              <a:rPr lang="en-US" altLang="zh-CN" b="0" dirty="0">
                <a:solidFill>
                  <a:srgbClr val="000000"/>
                </a:solidFill>
              </a:rPr>
              <a:t>. ignore(1 ,EOF); </a:t>
            </a:r>
          </a:p>
        </p:txBody>
      </p:sp>
    </p:spTree>
    <p:extLst>
      <p:ext uri="{BB962C8B-B14F-4D97-AF65-F5344CB8AC3E}">
        <p14:creationId xmlns:p14="http://schemas.microsoft.com/office/powerpoint/2010/main" val="55828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278813" cy="609600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latin typeface="宋体" pitchFamily="2" charset="-122"/>
              </a:rPr>
              <a:t>7.3  </a:t>
            </a:r>
            <a:r>
              <a:rPr lang="zh-CN" altLang="en-US" sz="3600" b="1" dirty="0">
                <a:latin typeface="宋体" pitchFamily="2" charset="-122"/>
              </a:rPr>
              <a:t>预定义类型的输入输出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426326" cy="532901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b="1" dirty="0" smtClean="0">
                <a:solidFill>
                  <a:srgbClr val="800000"/>
                </a:solidFill>
                <a:latin typeface="宋体" pitchFamily="2" charset="-122"/>
              </a:rPr>
              <a:t>7.3.1 </a:t>
            </a:r>
            <a:r>
              <a:rPr lang="zh-CN" altLang="en-US" b="1" dirty="0">
                <a:solidFill>
                  <a:srgbClr val="800000"/>
                </a:solidFill>
                <a:latin typeface="宋体" pitchFamily="2" charset="-122"/>
              </a:rPr>
              <a:t>插入运算符</a:t>
            </a:r>
            <a:r>
              <a:rPr lang="en-US" altLang="zh-CN" b="1" dirty="0">
                <a:solidFill>
                  <a:srgbClr val="800000"/>
                </a:solidFill>
                <a:latin typeface="宋体" pitchFamily="2" charset="-122"/>
              </a:rPr>
              <a:t>"&lt;&lt;"</a:t>
            </a:r>
            <a:r>
              <a:rPr lang="zh-CN" altLang="en-US" b="1" dirty="0">
                <a:solidFill>
                  <a:srgbClr val="800000"/>
                </a:solidFill>
                <a:latin typeface="宋体" pitchFamily="2" charset="-122"/>
              </a:rPr>
              <a:t>和提取运算符</a:t>
            </a:r>
            <a:r>
              <a:rPr lang="en-US" altLang="zh-CN" b="1" dirty="0">
                <a:solidFill>
                  <a:srgbClr val="800000"/>
                </a:solidFill>
                <a:latin typeface="宋体" pitchFamily="2" charset="-122"/>
              </a:rPr>
              <a:t>"&gt;&gt;"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sz="3000" b="0" dirty="0" smtClean="0">
                <a:solidFill>
                  <a:srgbClr val="000000"/>
                </a:solidFill>
                <a:latin typeface="宋体" pitchFamily="2" charset="-122"/>
              </a:rPr>
              <a:t>基于</a:t>
            </a:r>
            <a:r>
              <a:rPr lang="en-US" altLang="zh-CN" sz="3000" b="0" dirty="0">
                <a:solidFill>
                  <a:srgbClr val="000000"/>
                </a:solidFill>
                <a:latin typeface="宋体" pitchFamily="2" charset="-122"/>
              </a:rPr>
              <a:t>C++</a:t>
            </a: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类库的输入输出需使用两个</a:t>
            </a:r>
            <a:r>
              <a:rPr lang="zh-CN" altLang="en-US" sz="3000" b="0" dirty="0">
                <a:solidFill>
                  <a:srgbClr val="FF0000"/>
                </a:solidFill>
                <a:latin typeface="宋体" pitchFamily="2" charset="-122"/>
              </a:rPr>
              <a:t>流对象</a:t>
            </a:r>
            <a:r>
              <a:rPr lang="en-US" altLang="zh-CN" sz="3000" b="0" dirty="0" err="1">
                <a:solidFill>
                  <a:srgbClr val="3333CC"/>
                </a:solidFill>
                <a:latin typeface="宋体" pitchFamily="2" charset="-122"/>
              </a:rPr>
              <a:t>cin</a:t>
            </a: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lang="en-US" altLang="zh-CN" sz="3000" b="0" dirty="0" err="1">
                <a:solidFill>
                  <a:srgbClr val="3333CC"/>
                </a:solidFill>
                <a:latin typeface="宋体" pitchFamily="2" charset="-122"/>
              </a:rPr>
              <a:t>cout</a:t>
            </a: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，还要用与之相配套的两个输入输出</a:t>
            </a:r>
            <a:r>
              <a:rPr lang="zh-CN" altLang="en-US" sz="3000" b="0" dirty="0">
                <a:solidFill>
                  <a:srgbClr val="FF0000"/>
                </a:solidFill>
                <a:latin typeface="宋体" pitchFamily="2" charset="-122"/>
              </a:rPr>
              <a:t>运算符</a:t>
            </a:r>
            <a:r>
              <a:rPr lang="en-US" altLang="zh-CN" sz="3000" b="0" dirty="0">
                <a:solidFill>
                  <a:srgbClr val="000000"/>
                </a:solidFill>
                <a:latin typeface="宋体" pitchFamily="2" charset="-122"/>
              </a:rPr>
              <a:t>"</a:t>
            </a:r>
            <a:r>
              <a:rPr lang="en-US" altLang="zh-CN" sz="3000" b="0" dirty="0">
                <a:solidFill>
                  <a:srgbClr val="3333CC"/>
                </a:solidFill>
                <a:latin typeface="宋体" pitchFamily="2" charset="-122"/>
              </a:rPr>
              <a:t>&gt;&gt;</a:t>
            </a:r>
            <a:r>
              <a:rPr lang="en-US" altLang="zh-CN" sz="3000" b="0" dirty="0">
                <a:solidFill>
                  <a:srgbClr val="000000"/>
                </a:solidFill>
                <a:latin typeface="宋体" pitchFamily="2" charset="-122"/>
              </a:rPr>
              <a:t>"</a:t>
            </a: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lang="en-US" altLang="zh-CN" sz="3000" b="0" dirty="0">
                <a:solidFill>
                  <a:srgbClr val="000000"/>
                </a:solidFill>
                <a:latin typeface="宋体" pitchFamily="2" charset="-122"/>
              </a:rPr>
              <a:t>"</a:t>
            </a:r>
            <a:r>
              <a:rPr lang="en-US" altLang="zh-CN" sz="3000" b="0" dirty="0">
                <a:solidFill>
                  <a:srgbClr val="3333CC"/>
                </a:solidFill>
                <a:latin typeface="宋体" pitchFamily="2" charset="-122"/>
              </a:rPr>
              <a:t>&lt;&lt;</a:t>
            </a:r>
            <a:r>
              <a:rPr lang="en-US" altLang="zh-CN" sz="3000" b="0" dirty="0">
                <a:solidFill>
                  <a:srgbClr val="000000"/>
                </a:solidFill>
                <a:latin typeface="宋体" pitchFamily="2" charset="-122"/>
              </a:rPr>
              <a:t>"</a:t>
            </a: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，其一般的格式为</a:t>
            </a:r>
          </a:p>
          <a:p>
            <a:pPr marL="0" indent="363538" algn="just">
              <a:lnSpc>
                <a:spcPct val="110000"/>
              </a:lnSpc>
              <a:buFontTx/>
              <a:buNone/>
            </a:pP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     </a:t>
            </a:r>
            <a:r>
              <a:rPr lang="en-US" altLang="zh-CN" sz="3000" b="0" dirty="0" err="1">
                <a:solidFill>
                  <a:srgbClr val="FF0066"/>
                </a:solidFill>
                <a:latin typeface="宋体" pitchFamily="2" charset="-122"/>
              </a:rPr>
              <a:t>cin</a:t>
            </a:r>
            <a:r>
              <a:rPr lang="en-US" altLang="zh-CN" sz="3000" b="0" dirty="0">
                <a:solidFill>
                  <a:srgbClr val="FF0066"/>
                </a:solidFill>
                <a:latin typeface="宋体" pitchFamily="2" charset="-122"/>
              </a:rPr>
              <a:t>&gt;&gt;</a:t>
            </a:r>
            <a:r>
              <a:rPr lang="zh-CN" altLang="en-US" sz="3000" b="0" dirty="0">
                <a:solidFill>
                  <a:srgbClr val="FF0066"/>
                </a:solidFill>
                <a:latin typeface="宋体" pitchFamily="2" charset="-122"/>
              </a:rPr>
              <a:t>变量</a:t>
            </a:r>
            <a:r>
              <a:rPr lang="en-US" altLang="zh-CN" sz="3000" b="0" dirty="0">
                <a:solidFill>
                  <a:srgbClr val="FF0066"/>
                </a:solidFill>
                <a:latin typeface="宋体" pitchFamily="2" charset="-122"/>
              </a:rPr>
              <a:t>;</a:t>
            </a:r>
            <a:r>
              <a:rPr lang="en-US" altLang="zh-CN" sz="3000" b="0" dirty="0">
                <a:solidFill>
                  <a:srgbClr val="000000"/>
                </a:solidFill>
                <a:latin typeface="宋体" pitchFamily="2" charset="-122"/>
              </a:rPr>
              <a:t>          // </a:t>
            </a: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输人</a:t>
            </a:r>
          </a:p>
          <a:p>
            <a:pPr marL="0" indent="363538">
              <a:lnSpc>
                <a:spcPct val="110000"/>
              </a:lnSpc>
              <a:buFontTx/>
              <a:buNone/>
            </a:pP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     </a:t>
            </a:r>
            <a:r>
              <a:rPr lang="en-US" altLang="zh-CN" sz="3000" b="0" dirty="0" err="1">
                <a:solidFill>
                  <a:srgbClr val="FF0066"/>
                </a:solidFill>
                <a:latin typeface="宋体" pitchFamily="2" charset="-122"/>
              </a:rPr>
              <a:t>cout</a:t>
            </a:r>
            <a:r>
              <a:rPr lang="en-US" altLang="zh-CN" sz="3000" b="0" dirty="0">
                <a:solidFill>
                  <a:srgbClr val="FF0066"/>
                </a:solidFill>
                <a:latin typeface="宋体" pitchFamily="2" charset="-122"/>
              </a:rPr>
              <a:t>&lt;&lt; </a:t>
            </a:r>
            <a:r>
              <a:rPr lang="zh-CN" altLang="en-US" sz="3000" b="0" dirty="0">
                <a:solidFill>
                  <a:srgbClr val="FF0066"/>
                </a:solidFill>
                <a:latin typeface="宋体" pitchFamily="2" charset="-122"/>
              </a:rPr>
              <a:t>常量或变量</a:t>
            </a:r>
            <a:r>
              <a:rPr lang="en-US" altLang="zh-CN" sz="3000" b="0" dirty="0">
                <a:solidFill>
                  <a:srgbClr val="000000"/>
                </a:solidFill>
                <a:latin typeface="宋体" pitchFamily="2" charset="-122"/>
              </a:rPr>
              <a:t>;  // </a:t>
            </a: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输出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sz="3000" b="0" dirty="0" smtClean="0">
                <a:solidFill>
                  <a:srgbClr val="000000"/>
                </a:solidFill>
                <a:latin typeface="宋体" pitchFamily="2" charset="-122"/>
              </a:rPr>
              <a:t>其</a:t>
            </a: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含义是</a:t>
            </a:r>
            <a:r>
              <a:rPr lang="en-US" altLang="zh-CN" sz="3000" b="0" dirty="0">
                <a:solidFill>
                  <a:srgbClr val="000000"/>
                </a:solidFill>
                <a:latin typeface="宋体" pitchFamily="2" charset="-122"/>
              </a:rPr>
              <a:t>:</a:t>
            </a:r>
          </a:p>
          <a:p>
            <a:pPr marL="0" indent="363538">
              <a:lnSpc>
                <a:spcPct val="110000"/>
              </a:lnSpc>
              <a:buFontTx/>
              <a:buNone/>
            </a:pPr>
            <a:r>
              <a:rPr lang="en-US" altLang="zh-CN" sz="3000" b="0" dirty="0">
                <a:solidFill>
                  <a:srgbClr val="000000"/>
                </a:solidFill>
                <a:latin typeface="宋体" pitchFamily="2" charset="-122"/>
              </a:rPr>
              <a:t>     </a:t>
            </a:r>
            <a:r>
              <a:rPr lang="en-US" altLang="zh-CN" sz="3000" b="0" dirty="0" err="1">
                <a:solidFill>
                  <a:srgbClr val="FF0066"/>
                </a:solidFill>
                <a:latin typeface="宋体" pitchFamily="2" charset="-122"/>
              </a:rPr>
              <a:t>cin.operator</a:t>
            </a:r>
            <a:r>
              <a:rPr lang="en-US" altLang="zh-CN" sz="3000" b="0" dirty="0">
                <a:solidFill>
                  <a:srgbClr val="FF0066"/>
                </a:solidFill>
                <a:latin typeface="宋体" pitchFamily="2" charset="-122"/>
              </a:rPr>
              <a:t>&gt;&gt;</a:t>
            </a:r>
            <a:r>
              <a:rPr lang="zh-CN" altLang="en-US" sz="3000" b="0" dirty="0">
                <a:solidFill>
                  <a:srgbClr val="FF0066"/>
                </a:solidFill>
                <a:latin typeface="宋体" pitchFamily="2" charset="-122"/>
              </a:rPr>
              <a:t>变量</a:t>
            </a:r>
            <a:r>
              <a:rPr lang="en-US" altLang="zh-CN" sz="3000" b="0" dirty="0">
                <a:solidFill>
                  <a:srgbClr val="FF0066"/>
                </a:solidFill>
                <a:latin typeface="宋体" pitchFamily="2" charset="-122"/>
              </a:rPr>
              <a:t>;</a:t>
            </a:r>
            <a:r>
              <a:rPr lang="en-US" altLang="zh-CN" sz="3000" b="0" dirty="0">
                <a:solidFill>
                  <a:srgbClr val="000000"/>
                </a:solidFill>
                <a:latin typeface="宋体" pitchFamily="2" charset="-122"/>
              </a:rPr>
              <a:t>          </a:t>
            </a:r>
          </a:p>
          <a:p>
            <a:pPr marL="0" indent="363538">
              <a:lnSpc>
                <a:spcPct val="110000"/>
              </a:lnSpc>
              <a:buFontTx/>
              <a:buNone/>
            </a:pPr>
            <a:r>
              <a:rPr lang="en-US" altLang="zh-CN" sz="3000" b="0" dirty="0">
                <a:solidFill>
                  <a:srgbClr val="000000"/>
                </a:solidFill>
                <a:latin typeface="宋体" pitchFamily="2" charset="-122"/>
              </a:rPr>
              <a:t>     </a:t>
            </a:r>
            <a:r>
              <a:rPr lang="en-US" altLang="zh-CN" sz="3000" b="0" dirty="0" err="1">
                <a:solidFill>
                  <a:srgbClr val="FF0066"/>
                </a:solidFill>
                <a:latin typeface="宋体" pitchFamily="2" charset="-122"/>
              </a:rPr>
              <a:t>cout.oprator</a:t>
            </a:r>
            <a:r>
              <a:rPr lang="en-US" altLang="zh-CN" sz="3000" b="0" dirty="0">
                <a:solidFill>
                  <a:srgbClr val="FF0066"/>
                </a:solidFill>
                <a:latin typeface="宋体" pitchFamily="2" charset="-122"/>
              </a:rPr>
              <a:t>&lt;&lt; </a:t>
            </a:r>
            <a:r>
              <a:rPr lang="zh-CN" altLang="en-US" sz="3000" b="0" dirty="0">
                <a:solidFill>
                  <a:srgbClr val="FF0066"/>
                </a:solidFill>
                <a:latin typeface="宋体" pitchFamily="2" charset="-122"/>
              </a:rPr>
              <a:t>常量或变量</a:t>
            </a:r>
            <a:r>
              <a:rPr lang="en-US" altLang="zh-CN" sz="3000" b="0" dirty="0">
                <a:solidFill>
                  <a:srgbClr val="000000"/>
                </a:solidFill>
                <a:latin typeface="宋体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39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46125"/>
            <a:ext cx="8713788" cy="5883275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1.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插入运算符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0000"/>
                </a:solidFill>
              </a:rPr>
              <a:t> </a:t>
            </a: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从运算符角度来看，输出通过输出运算符</a:t>
            </a:r>
            <a:r>
              <a:rPr lang="en-US" altLang="zh-CN" sz="3000" b="0" dirty="0">
                <a:solidFill>
                  <a:srgbClr val="000000"/>
                </a:solidFill>
                <a:latin typeface="宋体" pitchFamily="2" charset="-122"/>
              </a:rPr>
              <a:t>"</a:t>
            </a:r>
            <a:r>
              <a:rPr lang="en-US" altLang="zh-CN" sz="3000" b="0" dirty="0">
                <a:solidFill>
                  <a:srgbClr val="FF00FF"/>
                </a:solidFill>
                <a:latin typeface="宋体" pitchFamily="2" charset="-122"/>
              </a:rPr>
              <a:t>&lt;&lt;</a:t>
            </a:r>
            <a:r>
              <a:rPr lang="en-US" altLang="zh-CN" sz="3000" b="0" dirty="0">
                <a:solidFill>
                  <a:srgbClr val="000000"/>
                </a:solidFill>
                <a:latin typeface="宋体" pitchFamily="2" charset="-122"/>
              </a:rPr>
              <a:t>"</a:t>
            </a: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来完成的，输出运算符</a:t>
            </a:r>
            <a:r>
              <a:rPr lang="en-US" altLang="zh-CN" sz="3000" b="0" dirty="0">
                <a:solidFill>
                  <a:srgbClr val="000000"/>
                </a:solidFill>
                <a:latin typeface="宋体" pitchFamily="2" charset="-122"/>
              </a:rPr>
              <a:t>"&lt;&lt;" </a:t>
            </a: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也称</a:t>
            </a:r>
            <a:r>
              <a:rPr lang="zh-CN" altLang="en-US" sz="3000" b="0" u="sng" dirty="0">
                <a:solidFill>
                  <a:srgbClr val="000000"/>
                </a:solidFill>
                <a:latin typeface="宋体" pitchFamily="2" charset="-122"/>
              </a:rPr>
              <a:t>插入运算符</a:t>
            </a: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，它是一个</a:t>
            </a:r>
            <a:r>
              <a:rPr lang="zh-CN" altLang="en-US" sz="3000" b="0" u="sng" dirty="0">
                <a:solidFill>
                  <a:srgbClr val="000000"/>
                </a:solidFill>
                <a:latin typeface="宋体" pitchFamily="2" charset="-122"/>
              </a:rPr>
              <a:t>双目运算符</a:t>
            </a: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，有两个操作数，左操作数为</a:t>
            </a:r>
            <a:r>
              <a:rPr lang="en-US" altLang="zh-CN" sz="3000" b="0" dirty="0" err="1">
                <a:solidFill>
                  <a:srgbClr val="000000"/>
                </a:solidFill>
                <a:latin typeface="宋体" pitchFamily="2" charset="-122"/>
              </a:rPr>
              <a:t>ostream</a:t>
            </a: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类的一个对象（如</a:t>
            </a:r>
            <a:r>
              <a:rPr lang="en-US" altLang="zh-CN" sz="3000" b="0" dirty="0" err="1">
                <a:solidFill>
                  <a:srgbClr val="000000"/>
                </a:solidFill>
                <a:latin typeface="宋体" pitchFamily="2" charset="-122"/>
              </a:rPr>
              <a:t>cout</a:t>
            </a: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），右操作数为一个系统预定义类型的常量或变量。</a:t>
            </a:r>
          </a:p>
          <a:p>
            <a:pPr marL="0" indent="715963" algn="just">
              <a:lnSpc>
                <a:spcPct val="110000"/>
              </a:lnSpc>
              <a:buFontTx/>
              <a:buNone/>
            </a:pP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例如</a:t>
            </a:r>
          </a:p>
          <a:p>
            <a:pPr marL="0" indent="715963" algn="just">
              <a:lnSpc>
                <a:spcPct val="110000"/>
              </a:lnSpc>
              <a:buFontTx/>
              <a:buNone/>
            </a:pP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en-US" altLang="zh-CN" sz="3000" b="0" dirty="0" err="1">
                <a:solidFill>
                  <a:srgbClr val="3333CC"/>
                </a:solidFill>
                <a:latin typeface="宋体" pitchFamily="2" charset="-122"/>
              </a:rPr>
              <a:t>cout</a:t>
            </a:r>
            <a:r>
              <a:rPr lang="en-US" altLang="zh-CN" sz="3000" b="0" dirty="0">
                <a:solidFill>
                  <a:srgbClr val="3333CC"/>
                </a:solidFill>
                <a:latin typeface="宋体" pitchFamily="2" charset="-122"/>
              </a:rPr>
              <a:t>&lt;&lt;"This is a string.\n";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完成的功能：写字符串</a:t>
            </a:r>
            <a:r>
              <a:rPr lang="en-US" altLang="zh-CN" sz="3000" b="0" dirty="0">
                <a:solidFill>
                  <a:srgbClr val="000000"/>
                </a:solidFill>
                <a:latin typeface="宋体" pitchFamily="2" charset="-122"/>
              </a:rPr>
              <a:t>"</a:t>
            </a:r>
            <a:r>
              <a:rPr lang="en-US" altLang="zh-CN" sz="3000" b="0" dirty="0">
                <a:solidFill>
                  <a:srgbClr val="000000"/>
                </a:solidFill>
              </a:rPr>
              <a:t>This is a string. </a:t>
            </a:r>
            <a:r>
              <a:rPr lang="en-US" altLang="zh-CN" sz="3000" b="0" dirty="0">
                <a:solidFill>
                  <a:srgbClr val="000000"/>
                </a:solidFill>
                <a:latin typeface="宋体" pitchFamily="2" charset="-122"/>
              </a:rPr>
              <a:t>" </a:t>
            </a: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到流对象</a:t>
            </a:r>
            <a:r>
              <a:rPr lang="en-US" altLang="zh-CN" sz="3000" b="0" dirty="0" err="1">
                <a:solidFill>
                  <a:srgbClr val="000000"/>
                </a:solidFill>
              </a:rPr>
              <a:t>cout</a:t>
            </a:r>
            <a:r>
              <a:rPr lang="zh-CN" altLang="en-US" sz="3000" b="0" dirty="0">
                <a:solidFill>
                  <a:srgbClr val="000000"/>
                </a:solidFill>
              </a:rPr>
              <a:t>，</a:t>
            </a:r>
            <a:r>
              <a:rPr lang="en-US" altLang="zh-CN" sz="3000" b="0" dirty="0" err="1">
                <a:solidFill>
                  <a:srgbClr val="000000"/>
                </a:solidFill>
              </a:rPr>
              <a:t>cout</a:t>
            </a:r>
            <a:r>
              <a:rPr lang="zh-CN" altLang="en-US" sz="3000" b="0" dirty="0">
                <a:solidFill>
                  <a:srgbClr val="000000"/>
                </a:solidFill>
                <a:latin typeface="宋体" pitchFamily="2" charset="-122"/>
              </a:rPr>
              <a:t>为标准输出流，通常为屏幕。</a:t>
            </a:r>
            <a:r>
              <a:rPr lang="zh-CN" altLang="en-US" sz="30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133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51520" y="1052736"/>
            <a:ext cx="8351837" cy="475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660066"/>
                </a:solidFill>
              </a:rPr>
              <a:t>说明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3000" dirty="0">
                <a:solidFill>
                  <a:srgbClr val="000000"/>
                </a:solidFill>
              </a:rPr>
              <a:t>输出运算符</a:t>
            </a:r>
            <a:r>
              <a:rPr lang="en-US" altLang="zh-CN" sz="3000" dirty="0">
                <a:solidFill>
                  <a:srgbClr val="000000"/>
                </a:solidFill>
              </a:rPr>
              <a:t>&lt;&lt;</a:t>
            </a:r>
            <a:r>
              <a:rPr lang="zh-CN" altLang="en-US" sz="3000" dirty="0">
                <a:solidFill>
                  <a:srgbClr val="000000"/>
                </a:solidFill>
              </a:rPr>
              <a:t>采用</a:t>
            </a:r>
            <a:r>
              <a:rPr lang="zh-CN" altLang="en-US" sz="3000" u="sng" dirty="0">
                <a:solidFill>
                  <a:srgbClr val="000000"/>
                </a:solidFill>
              </a:rPr>
              <a:t>左结合方式</a:t>
            </a:r>
            <a:r>
              <a:rPr lang="zh-CN" altLang="en-US" sz="3000" dirty="0">
                <a:solidFill>
                  <a:srgbClr val="000000"/>
                </a:solidFill>
              </a:rPr>
              <a:t>工作</a:t>
            </a:r>
            <a:r>
              <a:rPr lang="en-US" altLang="zh-CN" sz="3000" dirty="0">
                <a:solidFill>
                  <a:srgbClr val="000000"/>
                </a:solidFill>
              </a:rPr>
              <a:t>, </a:t>
            </a:r>
            <a:r>
              <a:rPr lang="zh-CN" altLang="en-US" sz="3000" dirty="0">
                <a:solidFill>
                  <a:srgbClr val="000000"/>
                </a:solidFill>
              </a:rPr>
              <a:t>并且返回它的左操作数</a:t>
            </a:r>
            <a:r>
              <a:rPr lang="en-US" altLang="zh-CN" sz="3000" dirty="0">
                <a:solidFill>
                  <a:srgbClr val="000000"/>
                </a:solidFill>
              </a:rPr>
              <a:t>, </a:t>
            </a:r>
            <a:r>
              <a:rPr lang="zh-CN" altLang="en-US" sz="3000" dirty="0">
                <a:solidFill>
                  <a:srgbClr val="000000"/>
                </a:solidFill>
              </a:rPr>
              <a:t>因此</a:t>
            </a:r>
            <a:r>
              <a:rPr lang="en-US" altLang="zh-CN" sz="3000" dirty="0">
                <a:solidFill>
                  <a:srgbClr val="000000"/>
                </a:solidFill>
              </a:rPr>
              <a:t>, </a:t>
            </a:r>
            <a:r>
              <a:rPr lang="zh-CN" altLang="en-US" sz="3000" dirty="0">
                <a:solidFill>
                  <a:srgbClr val="000000"/>
                </a:solidFill>
              </a:rPr>
              <a:t>可以把多个输出组合到一个语句中</a:t>
            </a:r>
            <a:r>
              <a:rPr lang="zh-CN" altLang="en-US" sz="3000" dirty="0" smtClean="0">
                <a:solidFill>
                  <a:srgbClr val="000000"/>
                </a:solidFill>
              </a:rPr>
              <a:t>工作</a:t>
            </a:r>
            <a:r>
              <a:rPr lang="zh-CN" altLang="en-US" sz="3000" dirty="0">
                <a:solidFill>
                  <a:srgbClr val="000000"/>
                </a:solidFill>
              </a:rPr>
              <a:t>。</a:t>
            </a:r>
            <a:endParaRPr lang="en-US" altLang="zh-CN" sz="3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3000" dirty="0">
                <a:solidFill>
                  <a:srgbClr val="000000"/>
                </a:solidFill>
              </a:rPr>
              <a:t>在使用输出运算符</a:t>
            </a:r>
            <a:r>
              <a:rPr lang="en-US" altLang="zh-CN" sz="3000" dirty="0">
                <a:solidFill>
                  <a:srgbClr val="000000"/>
                </a:solidFill>
              </a:rPr>
              <a:t>&lt;&lt;</a:t>
            </a:r>
            <a:r>
              <a:rPr lang="zh-CN" altLang="en-US" sz="3000" dirty="0">
                <a:solidFill>
                  <a:srgbClr val="000000"/>
                </a:solidFill>
              </a:rPr>
              <a:t>进行输出操作时</a:t>
            </a:r>
            <a:r>
              <a:rPr lang="en-US" altLang="zh-CN" sz="3000" dirty="0">
                <a:solidFill>
                  <a:srgbClr val="000000"/>
                </a:solidFill>
              </a:rPr>
              <a:t>, </a:t>
            </a:r>
            <a:r>
              <a:rPr lang="zh-CN" altLang="en-US" sz="3000" u="sng" dirty="0">
                <a:solidFill>
                  <a:srgbClr val="C00000"/>
                </a:solidFill>
              </a:rPr>
              <a:t>不同类型的变量也可以组合在一条语句</a:t>
            </a:r>
            <a:r>
              <a:rPr lang="zh-CN" altLang="en-US" sz="3000" u="sng" dirty="0" smtClean="0">
                <a:solidFill>
                  <a:srgbClr val="C00000"/>
                </a:solidFill>
              </a:rPr>
              <a:t>中</a:t>
            </a:r>
            <a:r>
              <a:rPr lang="zh-CN" altLang="en-US" sz="3000" dirty="0" smtClean="0">
                <a:solidFill>
                  <a:srgbClr val="000000"/>
                </a:solidFill>
              </a:rPr>
              <a:t>。</a:t>
            </a:r>
            <a:endParaRPr lang="en-US" altLang="zh-CN" sz="3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4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50824" y="980728"/>
            <a:ext cx="8588375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7113" indent="-4556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FF0000"/>
                </a:solidFill>
                <a:latin typeface="宋体" pitchFamily="2" charset="-122"/>
              </a:rPr>
              <a:t>2. </a:t>
            </a:r>
            <a:r>
              <a:rPr lang="zh-CN" altLang="en-US" sz="3000" b="1" dirty="0">
                <a:solidFill>
                  <a:srgbClr val="FF0000"/>
                </a:solidFill>
                <a:latin typeface="宋体" pitchFamily="2" charset="-122"/>
              </a:rPr>
              <a:t>提取运算符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00"/>
                </a:solidFill>
              </a:rPr>
              <a:t> </a:t>
            </a:r>
            <a:r>
              <a:rPr lang="zh-CN" altLang="en-US" sz="3000" dirty="0">
                <a:solidFill>
                  <a:srgbClr val="000000"/>
                </a:solidFill>
                <a:latin typeface="宋体" pitchFamily="2" charset="-122"/>
              </a:rPr>
              <a:t>从运算符角度来看，输入操作通过输入运算符 </a:t>
            </a:r>
            <a:r>
              <a:rPr lang="en-US" altLang="zh-CN" sz="3000" dirty="0" smtClean="0">
                <a:solidFill>
                  <a:srgbClr val="000000"/>
                </a:solidFill>
                <a:latin typeface="宋体" pitchFamily="2" charset="-122"/>
              </a:rPr>
              <a:t>“</a:t>
            </a:r>
            <a:r>
              <a:rPr lang="en-US" altLang="zh-CN" sz="3000" dirty="0" smtClean="0">
                <a:solidFill>
                  <a:srgbClr val="FF00FF"/>
                </a:solidFill>
                <a:latin typeface="宋体" pitchFamily="2" charset="-122"/>
              </a:rPr>
              <a:t>&gt;&gt;</a:t>
            </a:r>
            <a:r>
              <a:rPr lang="en-US" altLang="zh-CN" sz="3000" dirty="0" smtClean="0">
                <a:solidFill>
                  <a:srgbClr val="000000"/>
                </a:solidFill>
                <a:latin typeface="宋体" pitchFamily="2" charset="-122"/>
              </a:rPr>
              <a:t>”</a:t>
            </a:r>
            <a:r>
              <a:rPr lang="zh-CN" altLang="en-US" sz="3000" dirty="0" smtClean="0">
                <a:solidFill>
                  <a:srgbClr val="000000"/>
                </a:solidFill>
                <a:latin typeface="宋体" pitchFamily="2" charset="-122"/>
              </a:rPr>
              <a:t>来</a:t>
            </a:r>
            <a:r>
              <a:rPr lang="zh-CN" altLang="en-US" sz="3000" dirty="0">
                <a:solidFill>
                  <a:srgbClr val="000000"/>
                </a:solidFill>
                <a:latin typeface="宋体" pitchFamily="2" charset="-122"/>
              </a:rPr>
              <a:t>完成，输入</a:t>
            </a:r>
            <a:r>
              <a:rPr lang="zh-CN" altLang="en-US" sz="3000" dirty="0" smtClean="0">
                <a:solidFill>
                  <a:srgbClr val="000000"/>
                </a:solidFill>
                <a:latin typeface="宋体" pitchFamily="2" charset="-122"/>
              </a:rPr>
              <a:t>运算符</a:t>
            </a:r>
            <a:r>
              <a:rPr lang="en-US" altLang="zh-CN" sz="3000" dirty="0" smtClean="0">
                <a:solidFill>
                  <a:srgbClr val="000000"/>
                </a:solidFill>
                <a:latin typeface="宋体" pitchFamily="2" charset="-122"/>
              </a:rPr>
              <a:t>“&gt;&gt;” </a:t>
            </a:r>
            <a:r>
              <a:rPr lang="zh-CN" altLang="en-US" sz="3000" dirty="0">
                <a:solidFill>
                  <a:srgbClr val="000000"/>
                </a:solidFill>
                <a:latin typeface="宋体" pitchFamily="2" charset="-122"/>
              </a:rPr>
              <a:t>也称</a:t>
            </a:r>
            <a:r>
              <a:rPr lang="zh-CN" altLang="en-US" sz="3000" u="sng" dirty="0">
                <a:solidFill>
                  <a:srgbClr val="000000"/>
                </a:solidFill>
                <a:latin typeface="宋体" pitchFamily="2" charset="-122"/>
              </a:rPr>
              <a:t>提取运算符</a:t>
            </a:r>
            <a:r>
              <a:rPr lang="zh-CN" altLang="en-US" sz="3000" dirty="0">
                <a:solidFill>
                  <a:srgbClr val="000000"/>
                </a:solidFill>
                <a:latin typeface="宋体" pitchFamily="2" charset="-122"/>
              </a:rPr>
              <a:t>，它也是一个</a:t>
            </a:r>
            <a:r>
              <a:rPr lang="zh-CN" altLang="en-US" sz="3000" u="sng" dirty="0">
                <a:solidFill>
                  <a:srgbClr val="000000"/>
                </a:solidFill>
                <a:latin typeface="宋体" pitchFamily="2" charset="-122"/>
              </a:rPr>
              <a:t>双目运算符</a:t>
            </a:r>
            <a:r>
              <a:rPr lang="zh-CN" altLang="en-US" sz="3000" dirty="0">
                <a:solidFill>
                  <a:srgbClr val="000000"/>
                </a:solidFill>
                <a:latin typeface="宋体" pitchFamily="2" charset="-122"/>
              </a:rPr>
              <a:t>，有两个操作数，左操作数为</a:t>
            </a:r>
            <a:r>
              <a:rPr lang="en-US" altLang="zh-CN" sz="3000" dirty="0" err="1">
                <a:solidFill>
                  <a:srgbClr val="000000"/>
                </a:solidFill>
                <a:latin typeface="宋体" pitchFamily="2" charset="-122"/>
              </a:rPr>
              <a:t>istream</a:t>
            </a:r>
            <a:r>
              <a:rPr lang="zh-CN" altLang="en-US" sz="3000" dirty="0">
                <a:solidFill>
                  <a:srgbClr val="000000"/>
                </a:solidFill>
                <a:latin typeface="宋体" pitchFamily="2" charset="-122"/>
              </a:rPr>
              <a:t>类的一个对象（如</a:t>
            </a:r>
            <a:r>
              <a:rPr lang="en-US" altLang="zh-CN" sz="3000" dirty="0" err="1">
                <a:solidFill>
                  <a:srgbClr val="000000"/>
                </a:solidFill>
                <a:latin typeface="宋体" pitchFamily="2" charset="-122"/>
              </a:rPr>
              <a:t>cin</a:t>
            </a:r>
            <a:r>
              <a:rPr lang="zh-CN" altLang="en-US" sz="3000" dirty="0">
                <a:solidFill>
                  <a:srgbClr val="000000"/>
                </a:solidFill>
                <a:latin typeface="宋体" pitchFamily="2" charset="-122"/>
              </a:rPr>
              <a:t>），右操作数为一个系统预定义类型的常量或变量。</a:t>
            </a:r>
            <a:r>
              <a:rPr lang="zh-CN" altLang="en-US" sz="3000" dirty="0" smtClean="0">
                <a:solidFill>
                  <a:srgbClr val="000000"/>
                </a:solidFill>
                <a:latin typeface="宋体" pitchFamily="2" charset="-122"/>
              </a:rPr>
              <a:t>例如，</a:t>
            </a:r>
            <a:r>
              <a:rPr lang="en-US" altLang="zh-CN" sz="3000" dirty="0" err="1" smtClean="0">
                <a:solidFill>
                  <a:srgbClr val="3333CC"/>
                </a:solidFill>
                <a:latin typeface="宋体" pitchFamily="2" charset="-122"/>
              </a:rPr>
              <a:t>cin</a:t>
            </a:r>
            <a:r>
              <a:rPr lang="en-US" altLang="zh-CN" sz="3000" dirty="0">
                <a:solidFill>
                  <a:srgbClr val="3333CC"/>
                </a:solidFill>
                <a:latin typeface="宋体" pitchFamily="2" charset="-122"/>
              </a:rPr>
              <a:t>&gt;&gt;x;</a:t>
            </a:r>
            <a:endParaRPr lang="en-US" altLang="zh-CN" sz="30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3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16244" y="890588"/>
            <a:ext cx="8676235" cy="5527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660066"/>
                </a:solidFill>
              </a:rPr>
              <a:t>说明</a:t>
            </a:r>
          </a:p>
          <a:p>
            <a:pPr>
              <a:lnSpc>
                <a:spcPct val="115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u="sng" dirty="0">
                <a:solidFill>
                  <a:srgbClr val="000000"/>
                </a:solidFill>
              </a:rPr>
              <a:t>在缺省情况下</a:t>
            </a:r>
            <a:r>
              <a:rPr lang="en-US" altLang="zh-CN" sz="2800" u="sng" dirty="0">
                <a:solidFill>
                  <a:srgbClr val="000000"/>
                </a:solidFill>
              </a:rPr>
              <a:t>, </a:t>
            </a:r>
            <a:r>
              <a:rPr lang="zh-CN" altLang="en-US" sz="2800" u="sng" dirty="0">
                <a:solidFill>
                  <a:srgbClr val="000000"/>
                </a:solidFill>
              </a:rPr>
              <a:t>运算符</a:t>
            </a:r>
            <a:r>
              <a:rPr lang="en-US" altLang="zh-CN" sz="2800" u="sng" dirty="0">
                <a:solidFill>
                  <a:srgbClr val="000000"/>
                </a:solidFill>
              </a:rPr>
              <a:t>&gt;&gt;</a:t>
            </a:r>
            <a:r>
              <a:rPr lang="zh-CN" altLang="en-US" sz="2800" u="sng" dirty="0">
                <a:solidFill>
                  <a:srgbClr val="000000"/>
                </a:solidFill>
              </a:rPr>
              <a:t>将跳过空白符</a:t>
            </a:r>
            <a:r>
              <a:rPr lang="en-US" altLang="zh-CN" sz="2800" u="sng" dirty="0">
                <a:solidFill>
                  <a:srgbClr val="000000"/>
                </a:solidFill>
              </a:rPr>
              <a:t>, </a:t>
            </a:r>
            <a:r>
              <a:rPr lang="zh-CN" altLang="en-US" sz="2800" u="sng" dirty="0">
                <a:solidFill>
                  <a:srgbClr val="000000"/>
                </a:solidFill>
              </a:rPr>
              <a:t>然后读入后面与变量类型相对应的</a:t>
            </a:r>
            <a:r>
              <a:rPr lang="zh-CN" altLang="en-US" sz="2800" u="sng" dirty="0" smtClean="0">
                <a:solidFill>
                  <a:srgbClr val="000000"/>
                </a:solidFill>
              </a:rPr>
              <a:t>值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       </a:t>
            </a:r>
            <a:r>
              <a:rPr lang="en-US" altLang="zh-CN" sz="2800" dirty="0" err="1">
                <a:solidFill>
                  <a:srgbClr val="000000"/>
                </a:solidFill>
              </a:rPr>
              <a:t>cin</a:t>
            </a:r>
            <a:r>
              <a:rPr lang="en-US" altLang="zh-CN" sz="2800" dirty="0">
                <a:solidFill>
                  <a:srgbClr val="000000"/>
                </a:solidFill>
              </a:rPr>
              <a:t>&gt;&gt;</a:t>
            </a:r>
            <a:r>
              <a:rPr lang="en-US" altLang="zh-CN" sz="2800" dirty="0" err="1">
                <a:solidFill>
                  <a:srgbClr val="000000"/>
                </a:solidFill>
              </a:rPr>
              <a:t>i</a:t>
            </a:r>
            <a:r>
              <a:rPr lang="en-US" altLang="zh-CN" sz="2800" dirty="0">
                <a:solidFill>
                  <a:srgbClr val="000000"/>
                </a:solidFill>
              </a:rPr>
              <a:t>&gt;&gt;x;      </a:t>
            </a:r>
            <a:r>
              <a:rPr lang="en-US" altLang="zh-CN" sz="2800" dirty="0">
                <a:solidFill>
                  <a:srgbClr val="FF0000"/>
                </a:solidFill>
              </a:rPr>
              <a:t>23   56.78</a:t>
            </a:r>
          </a:p>
          <a:p>
            <a:pPr>
              <a:lnSpc>
                <a:spcPct val="115000"/>
              </a:lnSpc>
              <a:spcBef>
                <a:spcPct val="50000"/>
              </a:spcBef>
              <a:buFontTx/>
              <a:buAutoNum type="arabicPeriod" startAt="2"/>
            </a:pPr>
            <a:r>
              <a:rPr lang="zh-CN" altLang="en-US" sz="2800" u="sng" dirty="0">
                <a:solidFill>
                  <a:srgbClr val="000000"/>
                </a:solidFill>
              </a:rPr>
              <a:t>当输入字符串时</a:t>
            </a:r>
            <a:r>
              <a:rPr lang="en-US" altLang="zh-CN" sz="2800" u="sng" dirty="0">
                <a:solidFill>
                  <a:srgbClr val="000000"/>
                </a:solidFill>
              </a:rPr>
              <a:t>, &gt;&gt;</a:t>
            </a:r>
            <a:r>
              <a:rPr lang="zh-CN" altLang="en-US" sz="2800" u="sng" dirty="0">
                <a:solidFill>
                  <a:srgbClr val="000000"/>
                </a:solidFill>
              </a:rPr>
              <a:t>跳过空白符</a:t>
            </a:r>
            <a:r>
              <a:rPr lang="en-US" altLang="zh-CN" sz="2800" u="sng" dirty="0">
                <a:solidFill>
                  <a:srgbClr val="000000"/>
                </a:solidFill>
              </a:rPr>
              <a:t>, </a:t>
            </a:r>
            <a:r>
              <a:rPr lang="zh-CN" altLang="en-US" sz="2800" u="sng" dirty="0">
                <a:solidFill>
                  <a:srgbClr val="000000"/>
                </a:solidFill>
              </a:rPr>
              <a:t>读入后面的非空白符</a:t>
            </a:r>
            <a:r>
              <a:rPr lang="en-US" altLang="zh-CN" sz="2800" u="sng" dirty="0">
                <a:solidFill>
                  <a:srgbClr val="000000"/>
                </a:solidFill>
              </a:rPr>
              <a:t>, </a:t>
            </a:r>
            <a:r>
              <a:rPr lang="zh-CN" altLang="en-US" sz="2800" u="sng" dirty="0">
                <a:solidFill>
                  <a:srgbClr val="000000"/>
                </a:solidFill>
              </a:rPr>
              <a:t>直到遇到另一个空白符为止</a:t>
            </a:r>
            <a:r>
              <a:rPr lang="en-US" altLang="zh-CN" sz="2800" u="sng" dirty="0">
                <a:solidFill>
                  <a:srgbClr val="000000"/>
                </a:solidFill>
              </a:rPr>
              <a:t>, </a:t>
            </a:r>
            <a:r>
              <a:rPr lang="zh-CN" altLang="en-US" sz="2800" u="sng" dirty="0">
                <a:solidFill>
                  <a:srgbClr val="000000"/>
                </a:solidFill>
              </a:rPr>
              <a:t>并在串尾缀上</a:t>
            </a:r>
            <a:r>
              <a:rPr lang="en-US" altLang="zh-CN" sz="2800" u="sng" dirty="0">
                <a:solidFill>
                  <a:srgbClr val="000000"/>
                </a:solidFill>
              </a:rPr>
              <a:t>"\0</a:t>
            </a:r>
            <a:r>
              <a:rPr lang="en-US" altLang="zh-CN" sz="2800" u="sng" dirty="0" smtClean="0">
                <a:solidFill>
                  <a:srgbClr val="000000"/>
                </a:solidFill>
              </a:rPr>
              <a:t>"</a:t>
            </a:r>
            <a:r>
              <a:rPr lang="zh-CN" altLang="en-US" sz="2800" u="sng" dirty="0" smtClean="0">
                <a:solidFill>
                  <a:srgbClr val="000000"/>
                </a:solidFill>
              </a:rPr>
              <a:t>。</a:t>
            </a:r>
            <a:endParaRPr lang="en-US" altLang="zh-CN" sz="2800" u="sng" dirty="0">
              <a:solidFill>
                <a:srgbClr val="000000"/>
              </a:solidFill>
            </a:endParaRPr>
          </a:p>
          <a:p>
            <a:pPr>
              <a:spcBef>
                <a:spcPct val="35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       </a:t>
            </a:r>
            <a:r>
              <a:rPr lang="en-US" altLang="zh-CN" sz="2800" dirty="0" err="1">
                <a:solidFill>
                  <a:srgbClr val="3333CC"/>
                </a:solidFill>
              </a:rPr>
              <a:t>cin</a:t>
            </a:r>
            <a:r>
              <a:rPr lang="en-US" altLang="zh-CN" sz="2800" dirty="0">
                <a:solidFill>
                  <a:srgbClr val="3333CC"/>
                </a:solidFill>
              </a:rPr>
              <a:t>&gt;&gt;</a:t>
            </a:r>
            <a:r>
              <a:rPr lang="en-US" altLang="zh-CN" sz="2800" dirty="0" err="1">
                <a:solidFill>
                  <a:srgbClr val="3333CC"/>
                </a:solidFill>
              </a:rPr>
              <a:t>str</a:t>
            </a:r>
            <a:r>
              <a:rPr lang="en-US" altLang="zh-CN" sz="2800" dirty="0">
                <a:solidFill>
                  <a:srgbClr val="3333CC"/>
                </a:solidFill>
              </a:rPr>
              <a:t>;</a:t>
            </a:r>
          </a:p>
          <a:p>
            <a:pPr>
              <a:spcBef>
                <a:spcPct val="35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       </a:t>
            </a:r>
            <a:r>
              <a:rPr lang="en-US" altLang="zh-CN" sz="2800" dirty="0" err="1">
                <a:solidFill>
                  <a:srgbClr val="FF0000"/>
                </a:solidFill>
              </a:rPr>
              <a:t>object_oriented</a:t>
            </a:r>
            <a:r>
              <a:rPr lang="en-US" altLang="zh-CN" sz="2800" dirty="0">
                <a:solidFill>
                  <a:srgbClr val="FF0000"/>
                </a:solidFill>
              </a:rPr>
              <a:t>  programming.</a:t>
            </a:r>
          </a:p>
          <a:p>
            <a:pPr>
              <a:spcBef>
                <a:spcPct val="3500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       </a:t>
            </a:r>
            <a:r>
              <a:rPr lang="en-US" altLang="zh-CN" sz="2800" dirty="0" err="1">
                <a:solidFill>
                  <a:srgbClr val="FF0000"/>
                </a:solidFill>
              </a:rPr>
              <a:t>str</a:t>
            </a:r>
            <a:r>
              <a:rPr lang="en-US" altLang="zh-CN" sz="2800" dirty="0">
                <a:solidFill>
                  <a:srgbClr val="FF0000"/>
                </a:solidFill>
              </a:rPr>
              <a:t> = "</a:t>
            </a:r>
            <a:r>
              <a:rPr lang="en-US" altLang="zh-CN" sz="2800" dirty="0" err="1">
                <a:solidFill>
                  <a:srgbClr val="FF0000"/>
                </a:solidFill>
              </a:rPr>
              <a:t>object_oriented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59049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1043608" y="1052736"/>
            <a:ext cx="4824535" cy="735747"/>
            <a:chOff x="1043608" y="1052736"/>
            <a:chExt cx="4824535" cy="735747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gray">
            <a:xfrm>
              <a:off x="1428996" y="1141532"/>
              <a:ext cx="4439147" cy="578882"/>
            </a:xfrm>
            <a:prstGeom prst="roundRect">
              <a:avLst/>
            </a:prstGeom>
            <a:gradFill flip="none" rotWithShape="1">
              <a:gsLst>
                <a:gs pos="9750">
                  <a:srgbClr val="F9AC6A"/>
                </a:gs>
                <a:gs pos="6500">
                  <a:srgbClr val="FAA88A"/>
                </a:gs>
                <a:gs pos="0">
                  <a:srgbClr val="FC9FCB"/>
                </a:gs>
                <a:gs pos="14000">
                  <a:srgbClr val="00B0F0"/>
                </a:gs>
                <a:gs pos="21001">
                  <a:srgbClr val="F8B049"/>
                </a:gs>
                <a:gs pos="38000">
                  <a:srgbClr val="FEE7F2">
                    <a:lumMod val="34000"/>
                    <a:lumOff val="66000"/>
                  </a:srgbClr>
                </a:gs>
                <a:gs pos="59000">
                  <a:srgbClr val="00B0F0">
                    <a:lumMod val="0"/>
                    <a:lumOff val="100000"/>
                  </a:srgbClr>
                </a:gs>
                <a:gs pos="90000">
                  <a:srgbClr val="C50849"/>
                </a:gs>
                <a:gs pos="78000">
                  <a:srgbClr val="FFFF00"/>
                </a:gs>
                <a:gs pos="100000">
                  <a:srgbClr val="FF0000"/>
                </a:gs>
              </a:gsLst>
              <a:lin ang="6000000" scaled="0"/>
              <a:tileRect/>
            </a:gradFill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2060"/>
                  </a:solidFill>
                  <a:latin typeface="+mj-lt"/>
                </a:rPr>
                <a:t>    面向对象程序设计概述</a:t>
              </a:r>
              <a:endParaRPr lang="en-US" altLang="zh-CN" sz="2800" b="1" dirty="0">
                <a:solidFill>
                  <a:srgbClr val="002060"/>
                </a:solidFill>
                <a:latin typeface="+mj-lt"/>
                <a:ea typeface="Cambria Math" panose="02040503050406030204" pitchFamily="18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gray">
            <a:xfrm>
              <a:off x="1043608" y="1052736"/>
              <a:ext cx="701616" cy="735747"/>
            </a:xfrm>
            <a:prstGeom prst="ellipse">
              <a:avLst/>
            </a:prstGeom>
            <a:gradFill flip="none" rotWithShape="1">
              <a:gsLst>
                <a:gs pos="9750">
                  <a:srgbClr val="F9AC6A"/>
                </a:gs>
                <a:gs pos="6500">
                  <a:srgbClr val="FAA88A"/>
                </a:gs>
                <a:gs pos="0">
                  <a:srgbClr val="FC9FCB"/>
                </a:gs>
                <a:gs pos="14000">
                  <a:srgbClr val="00B0F0"/>
                </a:gs>
                <a:gs pos="21001">
                  <a:srgbClr val="F8B049"/>
                </a:gs>
                <a:gs pos="38000">
                  <a:srgbClr val="FEE7F2">
                    <a:lumMod val="34000"/>
                    <a:lumOff val="66000"/>
                  </a:srgbClr>
                </a:gs>
                <a:gs pos="59000">
                  <a:srgbClr val="00B0F0">
                    <a:lumMod val="0"/>
                    <a:lumOff val="100000"/>
                  </a:srgbClr>
                </a:gs>
                <a:gs pos="90000">
                  <a:srgbClr val="C50849"/>
                </a:gs>
                <a:gs pos="78000">
                  <a:srgbClr val="FFFF00"/>
                </a:gs>
                <a:gs pos="100000">
                  <a:srgbClr val="FF0000"/>
                </a:gs>
              </a:gsLst>
              <a:lin ang="6000000" scaled="0"/>
              <a:tileRect/>
            </a:gradFill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002060"/>
                  </a:solidFill>
                  <a:latin typeface="+mj-lt"/>
                  <a:ea typeface="Cambria Math" panose="02040503050406030204" pitchFamily="18" charset="0"/>
                </a:rPr>
                <a:t>1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638136" y="1832823"/>
            <a:ext cx="2757799" cy="735747"/>
            <a:chOff x="1638136" y="1832823"/>
            <a:chExt cx="2757799" cy="735747"/>
          </a:xfrm>
          <a:gradFill flip="none" rotWithShape="1">
            <a:gsLst>
              <a:gs pos="9750">
                <a:srgbClr val="F9AC6A"/>
              </a:gs>
              <a:gs pos="6500">
                <a:srgbClr val="FAA88A"/>
              </a:gs>
              <a:gs pos="0">
                <a:srgbClr val="FC9FCB"/>
              </a:gs>
              <a:gs pos="14000">
                <a:srgbClr val="00B0F0"/>
              </a:gs>
              <a:gs pos="21001">
                <a:srgbClr val="F8B049"/>
              </a:gs>
              <a:gs pos="38000">
                <a:srgbClr val="FEE7F2">
                  <a:lumMod val="34000"/>
                  <a:lumOff val="66000"/>
                </a:srgbClr>
              </a:gs>
              <a:gs pos="59000">
                <a:srgbClr val="00B0F0">
                  <a:lumMod val="0"/>
                  <a:lumOff val="100000"/>
                </a:srgbClr>
              </a:gs>
              <a:gs pos="90000">
                <a:srgbClr val="C50849"/>
              </a:gs>
              <a:gs pos="78000">
                <a:srgbClr val="FFFF00"/>
              </a:gs>
              <a:gs pos="100000">
                <a:srgbClr val="FF0000"/>
              </a:gs>
            </a:gsLst>
            <a:lin ang="6000000" scaled="0"/>
            <a:tileRect/>
          </a:gradFill>
          <a:effectLst/>
        </p:grpSpPr>
        <p:sp>
          <p:nvSpPr>
            <p:cNvPr id="39" name="Text Box 7"/>
            <p:cNvSpPr txBox="1">
              <a:spLocks noChangeArrowheads="1"/>
            </p:cNvSpPr>
            <p:nvPr/>
          </p:nvSpPr>
          <p:spPr bwMode="gray">
            <a:xfrm>
              <a:off x="2023524" y="1921619"/>
              <a:ext cx="2372411" cy="578882"/>
            </a:xfrm>
            <a:prstGeom prst="roundRect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2060"/>
                  </a:solidFill>
                </a:rPr>
                <a:t>    </a:t>
              </a:r>
              <a:r>
                <a:rPr lang="en-US" altLang="zh-CN" sz="2800" b="1" dirty="0" smtClean="0">
                  <a:solidFill>
                    <a:srgbClr val="002060"/>
                  </a:solidFill>
                </a:rPr>
                <a:t>C</a:t>
              </a:r>
              <a:r>
                <a:rPr lang="en-US" altLang="zh-CN" sz="2800" b="1" dirty="0">
                  <a:solidFill>
                    <a:srgbClr val="002060"/>
                  </a:solidFill>
                </a:rPr>
                <a:t>++</a:t>
              </a:r>
              <a:r>
                <a:rPr lang="zh-CN" altLang="en-US" sz="2800" b="1" dirty="0">
                  <a:solidFill>
                    <a:srgbClr val="002060"/>
                  </a:solidFill>
                </a:rPr>
                <a:t>概述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gray">
            <a:xfrm>
              <a:off x="1638136" y="1832823"/>
              <a:ext cx="701616" cy="735747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</a:rPr>
                <a:t>2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228297" y="2612910"/>
            <a:ext cx="2775751" cy="735747"/>
            <a:chOff x="1641584" y="2612910"/>
            <a:chExt cx="2775751" cy="735747"/>
          </a:xfrm>
          <a:gradFill flip="none" rotWithShape="1">
            <a:gsLst>
              <a:gs pos="9750">
                <a:srgbClr val="F9AC6A"/>
              </a:gs>
              <a:gs pos="6500">
                <a:srgbClr val="FAA88A"/>
              </a:gs>
              <a:gs pos="0">
                <a:srgbClr val="FC9FCB"/>
              </a:gs>
              <a:gs pos="14000">
                <a:srgbClr val="00B0F0"/>
              </a:gs>
              <a:gs pos="21001">
                <a:srgbClr val="F8B049"/>
              </a:gs>
              <a:gs pos="38000">
                <a:srgbClr val="FEE7F2">
                  <a:lumMod val="34000"/>
                  <a:lumOff val="66000"/>
                </a:srgbClr>
              </a:gs>
              <a:gs pos="59000">
                <a:srgbClr val="00B0F0">
                  <a:lumMod val="0"/>
                  <a:lumOff val="100000"/>
                </a:srgbClr>
              </a:gs>
              <a:gs pos="90000">
                <a:srgbClr val="C50849"/>
              </a:gs>
              <a:gs pos="78000">
                <a:srgbClr val="FFFF00"/>
              </a:gs>
              <a:gs pos="100000">
                <a:srgbClr val="FF0000"/>
              </a:gs>
            </a:gsLst>
            <a:lin ang="6000000" scaled="0"/>
            <a:tileRect/>
          </a:gradFill>
        </p:grpSpPr>
        <p:sp>
          <p:nvSpPr>
            <p:cNvPr id="42" name="Text Box 7"/>
            <p:cNvSpPr txBox="1">
              <a:spLocks noChangeArrowheads="1"/>
            </p:cNvSpPr>
            <p:nvPr/>
          </p:nvSpPr>
          <p:spPr bwMode="gray">
            <a:xfrm>
              <a:off x="2026973" y="2701706"/>
              <a:ext cx="2390362" cy="578882"/>
            </a:xfrm>
            <a:prstGeom prst="roundRect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2060"/>
                  </a:solidFill>
                </a:rPr>
                <a:t>    类</a:t>
              </a:r>
              <a:r>
                <a:rPr lang="zh-CN" altLang="en-US" sz="2800" b="1" dirty="0">
                  <a:solidFill>
                    <a:srgbClr val="002060"/>
                  </a:solidFill>
                </a:rPr>
                <a:t>和对象 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gray">
            <a:xfrm>
              <a:off x="1641584" y="2612910"/>
              <a:ext cx="701616" cy="735747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</a:rPr>
                <a:t>3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646247" y="3392997"/>
            <a:ext cx="3365913" cy="735747"/>
            <a:chOff x="1638136" y="3392997"/>
            <a:chExt cx="3365913" cy="735747"/>
          </a:xfrm>
          <a:gradFill flip="none" rotWithShape="1">
            <a:gsLst>
              <a:gs pos="9750">
                <a:srgbClr val="F9AC6A"/>
              </a:gs>
              <a:gs pos="6500">
                <a:srgbClr val="FAA88A"/>
              </a:gs>
              <a:gs pos="0">
                <a:srgbClr val="FC9FCB"/>
              </a:gs>
              <a:gs pos="14000">
                <a:srgbClr val="00B0F0"/>
              </a:gs>
              <a:gs pos="21001">
                <a:srgbClr val="F8B049"/>
              </a:gs>
              <a:gs pos="38000">
                <a:srgbClr val="FEE7F2">
                  <a:lumMod val="34000"/>
                  <a:lumOff val="66000"/>
                </a:srgbClr>
              </a:gs>
              <a:gs pos="59000">
                <a:srgbClr val="00B0F0">
                  <a:lumMod val="0"/>
                  <a:lumOff val="100000"/>
                </a:srgbClr>
              </a:gs>
              <a:gs pos="90000">
                <a:srgbClr val="C50849"/>
              </a:gs>
              <a:gs pos="78000">
                <a:srgbClr val="FFFF00"/>
              </a:gs>
              <a:gs pos="100000">
                <a:srgbClr val="FF0000"/>
              </a:gs>
            </a:gsLst>
            <a:lin ang="6000000" scaled="0"/>
            <a:tileRect/>
          </a:gradFill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gray">
            <a:xfrm>
              <a:off x="2023525" y="3481793"/>
              <a:ext cx="2980524" cy="578882"/>
            </a:xfrm>
            <a:prstGeom prst="roundRect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2060"/>
                  </a:solidFill>
                </a:rPr>
                <a:t>    派生</a:t>
              </a:r>
              <a:r>
                <a:rPr lang="zh-CN" altLang="en-US" sz="2800" b="1" dirty="0">
                  <a:solidFill>
                    <a:srgbClr val="002060"/>
                  </a:solidFill>
                </a:rPr>
                <a:t>类和继承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gray">
            <a:xfrm>
              <a:off x="1638136" y="3392997"/>
              <a:ext cx="701616" cy="735747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</a:rPr>
                <a:t>4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340265" y="4173084"/>
            <a:ext cx="2375751" cy="735747"/>
            <a:chOff x="1620185" y="4173084"/>
            <a:chExt cx="2375751" cy="735747"/>
          </a:xfrm>
          <a:gradFill flip="none" rotWithShape="1">
            <a:gsLst>
              <a:gs pos="9750">
                <a:srgbClr val="F9AC6A"/>
              </a:gs>
              <a:gs pos="6500">
                <a:srgbClr val="FAA88A"/>
              </a:gs>
              <a:gs pos="0">
                <a:srgbClr val="FC9FCB"/>
              </a:gs>
              <a:gs pos="14000">
                <a:srgbClr val="00B0F0"/>
              </a:gs>
              <a:gs pos="21001">
                <a:srgbClr val="F8B049"/>
              </a:gs>
              <a:gs pos="38000">
                <a:srgbClr val="FEE7F2">
                  <a:lumMod val="34000"/>
                  <a:lumOff val="66000"/>
                </a:srgbClr>
              </a:gs>
              <a:gs pos="59000">
                <a:srgbClr val="00B0F0">
                  <a:lumMod val="0"/>
                  <a:lumOff val="100000"/>
                </a:srgbClr>
              </a:gs>
              <a:gs pos="90000">
                <a:srgbClr val="C50849"/>
              </a:gs>
              <a:gs pos="78000">
                <a:srgbClr val="FFFF00"/>
              </a:gs>
              <a:gs pos="100000">
                <a:srgbClr val="FF0000"/>
              </a:gs>
            </a:gsLst>
            <a:lin ang="6000000" scaled="0"/>
            <a:tileRect/>
          </a:gradFill>
        </p:grpSpPr>
        <p:sp>
          <p:nvSpPr>
            <p:cNvPr id="48" name="Text Box 7"/>
            <p:cNvSpPr txBox="1">
              <a:spLocks noChangeArrowheads="1"/>
            </p:cNvSpPr>
            <p:nvPr/>
          </p:nvSpPr>
          <p:spPr bwMode="gray">
            <a:xfrm>
              <a:off x="2005573" y="4261880"/>
              <a:ext cx="1990363" cy="578882"/>
            </a:xfrm>
            <a:prstGeom prst="roundRect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2060"/>
                  </a:solidFill>
                </a:rPr>
                <a:t>    多态性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 Box 8"/>
            <p:cNvSpPr txBox="1">
              <a:spLocks noChangeArrowheads="1"/>
            </p:cNvSpPr>
            <p:nvPr/>
          </p:nvSpPr>
          <p:spPr bwMode="gray">
            <a:xfrm>
              <a:off x="1620185" y="4173084"/>
              <a:ext cx="701616" cy="735747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</a:rPr>
                <a:t>5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187624" y="5733256"/>
            <a:ext cx="3745831" cy="735747"/>
            <a:chOff x="1690266" y="5733256"/>
            <a:chExt cx="3745831" cy="735747"/>
          </a:xfrm>
          <a:gradFill flip="none" rotWithShape="1">
            <a:gsLst>
              <a:gs pos="9750">
                <a:srgbClr val="F9AC6A"/>
              </a:gs>
              <a:gs pos="6500">
                <a:srgbClr val="FAA88A"/>
              </a:gs>
              <a:gs pos="0">
                <a:srgbClr val="FC9FCB"/>
              </a:gs>
              <a:gs pos="14000">
                <a:srgbClr val="00B0F0"/>
              </a:gs>
              <a:gs pos="21001">
                <a:srgbClr val="F8B049"/>
              </a:gs>
              <a:gs pos="38000">
                <a:srgbClr val="FEE7F2">
                  <a:lumMod val="34000"/>
                  <a:lumOff val="66000"/>
                </a:srgbClr>
              </a:gs>
              <a:gs pos="59000">
                <a:srgbClr val="00B0F0">
                  <a:lumMod val="0"/>
                  <a:lumOff val="100000"/>
                </a:srgbClr>
              </a:gs>
              <a:gs pos="90000">
                <a:srgbClr val="C50849"/>
              </a:gs>
              <a:gs pos="78000">
                <a:srgbClr val="FFFF00"/>
              </a:gs>
              <a:gs pos="100000">
                <a:srgbClr val="FF0000"/>
              </a:gs>
            </a:gsLst>
            <a:lin ang="6000000" scaled="0"/>
            <a:tileRect/>
          </a:gradFill>
          <a:effectLst>
            <a:glow rad="228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3" name="Text Box 7"/>
            <p:cNvSpPr txBox="1">
              <a:spLocks noChangeArrowheads="1"/>
            </p:cNvSpPr>
            <p:nvPr/>
          </p:nvSpPr>
          <p:spPr bwMode="gray">
            <a:xfrm>
              <a:off x="2075654" y="5822052"/>
              <a:ext cx="3360443" cy="578882"/>
            </a:xfrm>
            <a:prstGeom prst="roundRect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2060"/>
                  </a:solidFill>
                </a:rPr>
                <a:t>    输入输出</a:t>
              </a:r>
              <a:r>
                <a:rPr lang="zh-CN" altLang="en-US" sz="2800" b="1" dirty="0">
                  <a:solidFill>
                    <a:srgbClr val="002060"/>
                  </a:solidFill>
                </a:rPr>
                <a:t>流类库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54" name="Text Box 8"/>
            <p:cNvSpPr txBox="1">
              <a:spLocks noChangeArrowheads="1"/>
            </p:cNvSpPr>
            <p:nvPr/>
          </p:nvSpPr>
          <p:spPr bwMode="gray">
            <a:xfrm>
              <a:off x="1690266" y="5733256"/>
              <a:ext cx="701616" cy="735747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</a:rPr>
                <a:t>6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762273" y="4953171"/>
            <a:ext cx="3745831" cy="735747"/>
            <a:chOff x="1690266" y="4953171"/>
            <a:chExt cx="3745831" cy="735747"/>
          </a:xfrm>
          <a:gradFill flip="none" rotWithShape="1">
            <a:gsLst>
              <a:gs pos="9750">
                <a:srgbClr val="F9AC6A"/>
              </a:gs>
              <a:gs pos="6500">
                <a:srgbClr val="FAA88A"/>
              </a:gs>
              <a:gs pos="0">
                <a:srgbClr val="FC9FCB"/>
              </a:gs>
              <a:gs pos="14000">
                <a:srgbClr val="00B0F0"/>
              </a:gs>
              <a:gs pos="21001">
                <a:srgbClr val="F8B049"/>
              </a:gs>
              <a:gs pos="38000">
                <a:srgbClr val="FEE7F2">
                  <a:lumMod val="34000"/>
                  <a:lumOff val="66000"/>
                </a:srgbClr>
              </a:gs>
              <a:gs pos="59000">
                <a:srgbClr val="00B0F0">
                  <a:lumMod val="0"/>
                  <a:lumOff val="100000"/>
                </a:srgbClr>
              </a:gs>
              <a:gs pos="90000">
                <a:srgbClr val="C50849"/>
              </a:gs>
              <a:gs pos="78000">
                <a:srgbClr val="FFFF00"/>
              </a:gs>
              <a:gs pos="100000">
                <a:srgbClr val="FF0000"/>
              </a:gs>
            </a:gsLst>
            <a:lin ang="6000000" scaled="0"/>
            <a:tileRect/>
          </a:gradFill>
        </p:grpSpPr>
        <p:sp>
          <p:nvSpPr>
            <p:cNvPr id="56" name="Text Box 7"/>
            <p:cNvSpPr txBox="1">
              <a:spLocks noChangeArrowheads="1"/>
            </p:cNvSpPr>
            <p:nvPr/>
          </p:nvSpPr>
          <p:spPr bwMode="gray">
            <a:xfrm>
              <a:off x="2075655" y="5041967"/>
              <a:ext cx="3360442" cy="578882"/>
            </a:xfrm>
            <a:prstGeom prst="roundRect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2060"/>
                  </a:solidFill>
                </a:rPr>
                <a:t>    模板</a:t>
              </a:r>
              <a:r>
                <a:rPr lang="zh-CN" altLang="en-US" sz="2800" b="1" dirty="0">
                  <a:solidFill>
                    <a:srgbClr val="002060"/>
                  </a:solidFill>
                </a:rPr>
                <a:t>与异常处理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gray">
            <a:xfrm>
              <a:off x="1690266" y="4953171"/>
              <a:ext cx="701616" cy="735747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</a:rPr>
                <a:t>7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67408" y="2612910"/>
            <a:ext cx="7829575" cy="3211850"/>
            <a:chOff x="667408" y="2612910"/>
            <a:chExt cx="7829575" cy="3211850"/>
          </a:xfrm>
        </p:grpSpPr>
        <p:grpSp>
          <p:nvGrpSpPr>
            <p:cNvPr id="78" name="组合 77"/>
            <p:cNvGrpSpPr/>
            <p:nvPr/>
          </p:nvGrpSpPr>
          <p:grpSpPr>
            <a:xfrm>
              <a:off x="667408" y="2612910"/>
              <a:ext cx="1445673" cy="2340261"/>
              <a:chOff x="667408" y="2612910"/>
              <a:chExt cx="1445673" cy="2340261"/>
            </a:xfrm>
          </p:grpSpPr>
          <p:sp>
            <p:nvSpPr>
              <p:cNvPr id="65" name="椭圆 64"/>
              <p:cNvSpPr/>
              <p:nvPr/>
            </p:nvSpPr>
            <p:spPr bwMode="auto">
              <a:xfrm>
                <a:off x="1471657" y="3440158"/>
                <a:ext cx="641424" cy="641424"/>
              </a:xfrm>
              <a:prstGeom prst="ellipse">
                <a:avLst/>
              </a:prstGeom>
              <a:ln w="28575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 bwMode="auto">
              <a:xfrm>
                <a:off x="667408" y="3962691"/>
                <a:ext cx="137160" cy="137160"/>
              </a:xfrm>
              <a:prstGeom prst="ellipse">
                <a:avLst/>
              </a:prstGeom>
              <a:ln w="12700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 bwMode="auto">
              <a:xfrm>
                <a:off x="1240536" y="4250211"/>
                <a:ext cx="274320" cy="274320"/>
              </a:xfrm>
              <a:prstGeom prst="ellipse">
                <a:avLst/>
              </a:prstGeom>
              <a:ln w="12700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874776" y="2612910"/>
                <a:ext cx="365760" cy="365760"/>
              </a:xfrm>
              <a:prstGeom prst="ellipse">
                <a:avLst/>
              </a:prstGeom>
              <a:ln w="28575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 bwMode="auto">
              <a:xfrm>
                <a:off x="804568" y="4816011"/>
                <a:ext cx="137160" cy="137160"/>
              </a:xfrm>
              <a:prstGeom prst="ellipse">
                <a:avLst/>
              </a:prstGeom>
              <a:ln w="12700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 bwMode="auto">
              <a:xfrm>
                <a:off x="1723789" y="2843623"/>
                <a:ext cx="137160" cy="137160"/>
              </a:xfrm>
              <a:prstGeom prst="ellipse">
                <a:avLst/>
              </a:prstGeom>
              <a:ln w="12700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7008111" y="2651656"/>
              <a:ext cx="1488872" cy="3173104"/>
              <a:chOff x="7008111" y="2651656"/>
              <a:chExt cx="1488872" cy="3173104"/>
            </a:xfrm>
          </p:grpSpPr>
          <p:sp>
            <p:nvSpPr>
              <p:cNvPr id="71" name="椭圆 70"/>
              <p:cNvSpPr/>
              <p:nvPr/>
            </p:nvSpPr>
            <p:spPr bwMode="auto">
              <a:xfrm>
                <a:off x="7855559" y="2651656"/>
                <a:ext cx="641424" cy="641424"/>
              </a:xfrm>
              <a:prstGeom prst="ellipse">
                <a:avLst/>
              </a:prstGeom>
              <a:ln w="28575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 bwMode="auto">
              <a:xfrm>
                <a:off x="7008111" y="4834280"/>
                <a:ext cx="137160" cy="137160"/>
              </a:xfrm>
              <a:prstGeom prst="ellipse">
                <a:avLst/>
              </a:prstGeom>
              <a:ln w="12700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 bwMode="auto">
              <a:xfrm>
                <a:off x="7581239" y="5121800"/>
                <a:ext cx="274320" cy="274320"/>
              </a:xfrm>
              <a:prstGeom prst="ellipse">
                <a:avLst/>
              </a:prstGeom>
              <a:ln w="12700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8018772" y="4021611"/>
                <a:ext cx="365760" cy="365760"/>
              </a:xfrm>
              <a:prstGeom prst="ellipse">
                <a:avLst/>
              </a:prstGeom>
              <a:ln w="28575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 bwMode="auto">
              <a:xfrm>
                <a:off x="7145271" y="5687600"/>
                <a:ext cx="137160" cy="137160"/>
              </a:xfrm>
              <a:prstGeom prst="ellipse">
                <a:avLst/>
              </a:prstGeom>
              <a:ln w="12700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 bwMode="auto">
              <a:xfrm>
                <a:off x="7574652" y="4261880"/>
                <a:ext cx="137160" cy="137160"/>
              </a:xfrm>
              <a:prstGeom prst="ellipse">
                <a:avLst/>
              </a:prstGeom>
              <a:ln w="12700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1" name="标题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4521898" y="1877163"/>
            <a:ext cx="4101909" cy="735747"/>
            <a:chOff x="4847429" y="1886265"/>
            <a:chExt cx="4101909" cy="735747"/>
          </a:xfrm>
        </p:grpSpPr>
        <p:sp>
          <p:nvSpPr>
            <p:cNvPr id="44" name="Text Box 7"/>
            <p:cNvSpPr txBox="1">
              <a:spLocks noChangeArrowheads="1"/>
            </p:cNvSpPr>
            <p:nvPr/>
          </p:nvSpPr>
          <p:spPr bwMode="gray">
            <a:xfrm>
              <a:off x="5140142" y="1964698"/>
              <a:ext cx="3809196" cy="578882"/>
            </a:xfrm>
            <a:prstGeom prst="roundRect">
              <a:avLst/>
            </a:prstGeom>
            <a:gradFill flip="none" rotWithShape="1">
              <a:gsLst>
                <a:gs pos="9750">
                  <a:srgbClr val="F9AC6A"/>
                </a:gs>
                <a:gs pos="6500">
                  <a:srgbClr val="FAA88A"/>
                </a:gs>
                <a:gs pos="0">
                  <a:srgbClr val="FC9FCB"/>
                </a:gs>
                <a:gs pos="14000">
                  <a:srgbClr val="00B0F0"/>
                </a:gs>
                <a:gs pos="21001">
                  <a:srgbClr val="F8B049"/>
                </a:gs>
                <a:gs pos="38000">
                  <a:srgbClr val="FEE7F2">
                    <a:lumMod val="34000"/>
                    <a:lumOff val="66000"/>
                  </a:srgbClr>
                </a:gs>
                <a:gs pos="59000">
                  <a:srgbClr val="00B0F0">
                    <a:lumMod val="0"/>
                    <a:lumOff val="100000"/>
                  </a:srgbClr>
                </a:gs>
                <a:gs pos="90000">
                  <a:srgbClr val="C50849"/>
                </a:gs>
                <a:gs pos="78000">
                  <a:srgbClr val="FFFF00"/>
                </a:gs>
                <a:gs pos="100000">
                  <a:srgbClr val="FF0000"/>
                </a:gs>
              </a:gsLst>
              <a:lin ang="6000000" scaled="0"/>
              <a:tileRect/>
            </a:gradFill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2060"/>
                  </a:solidFill>
                </a:rPr>
                <a:t>    补充 数组指针应用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47" name="Text Box 8"/>
            <p:cNvSpPr txBox="1">
              <a:spLocks noChangeArrowheads="1"/>
            </p:cNvSpPr>
            <p:nvPr/>
          </p:nvSpPr>
          <p:spPr bwMode="gray">
            <a:xfrm>
              <a:off x="4847429" y="1886265"/>
              <a:ext cx="618788" cy="735747"/>
            </a:xfrm>
            <a:prstGeom prst="ellipse">
              <a:avLst/>
            </a:prstGeom>
            <a:gradFill flip="none" rotWithShape="1">
              <a:gsLst>
                <a:gs pos="9750">
                  <a:srgbClr val="F9AC6A"/>
                </a:gs>
                <a:gs pos="6500">
                  <a:srgbClr val="FAA88A"/>
                </a:gs>
                <a:gs pos="0">
                  <a:srgbClr val="FC9FCB"/>
                </a:gs>
                <a:gs pos="14000">
                  <a:srgbClr val="00B0F0"/>
                </a:gs>
                <a:gs pos="21001">
                  <a:srgbClr val="F8B049"/>
                </a:gs>
                <a:gs pos="38000">
                  <a:srgbClr val="FEE7F2">
                    <a:lumMod val="34000"/>
                    <a:lumOff val="66000"/>
                  </a:srgbClr>
                </a:gs>
                <a:gs pos="59000">
                  <a:srgbClr val="00B0F0">
                    <a:lumMod val="0"/>
                    <a:lumOff val="100000"/>
                  </a:srgbClr>
                </a:gs>
                <a:gs pos="90000">
                  <a:srgbClr val="C50849"/>
                </a:gs>
                <a:gs pos="78000">
                  <a:srgbClr val="FFFF00"/>
                </a:gs>
                <a:gs pos="100000">
                  <a:srgbClr val="FF0000"/>
                </a:gs>
              </a:gsLst>
              <a:lin ang="6000000" scaled="0"/>
              <a:tileRect/>
            </a:gradFill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</a:rPr>
                <a:t>2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33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026"/>
          <p:cNvSpPr txBox="1">
            <a:spLocks noChangeArrowheads="1"/>
          </p:cNvSpPr>
          <p:nvPr/>
        </p:nvSpPr>
        <p:spPr bwMode="auto">
          <a:xfrm>
            <a:off x="179512" y="1000125"/>
            <a:ext cx="8784976" cy="508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buFontTx/>
              <a:buAutoNum type="arabicPeriod" startAt="3"/>
            </a:pPr>
            <a:r>
              <a:rPr lang="zh-CN" altLang="en-US" sz="2800" u="sng" dirty="0">
                <a:solidFill>
                  <a:srgbClr val="000000"/>
                </a:solidFill>
              </a:rPr>
              <a:t>数据输入时</a:t>
            </a:r>
            <a:r>
              <a:rPr lang="en-US" altLang="zh-CN" sz="2800" u="sng" dirty="0">
                <a:solidFill>
                  <a:srgbClr val="000000"/>
                </a:solidFill>
              </a:rPr>
              <a:t>,  </a:t>
            </a:r>
            <a:r>
              <a:rPr lang="zh-CN" altLang="en-US" sz="2800" u="sng" dirty="0">
                <a:solidFill>
                  <a:srgbClr val="000000"/>
                </a:solidFill>
              </a:rPr>
              <a:t>系统除检查是否有空白外</a:t>
            </a:r>
            <a:r>
              <a:rPr lang="en-US" altLang="zh-CN" sz="2800" u="sng" dirty="0">
                <a:solidFill>
                  <a:srgbClr val="000000"/>
                </a:solidFill>
              </a:rPr>
              <a:t>,</a:t>
            </a:r>
            <a:r>
              <a:rPr lang="zh-CN" altLang="en-US" sz="2800" u="sng" dirty="0">
                <a:solidFill>
                  <a:srgbClr val="000000"/>
                </a:solidFill>
              </a:rPr>
              <a:t>还检查数据与变量的匹配</a:t>
            </a:r>
            <a:r>
              <a:rPr lang="zh-CN" altLang="en-US" sz="2800" u="sng" dirty="0" smtClean="0">
                <a:solidFill>
                  <a:srgbClr val="000000"/>
                </a:solidFill>
              </a:rPr>
              <a:t>情况。</a:t>
            </a:r>
            <a:endParaRPr lang="en-US" altLang="zh-CN" sz="2800" u="sng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       </a:t>
            </a:r>
            <a:r>
              <a:rPr lang="en-US" altLang="zh-CN" sz="2800" dirty="0" err="1">
                <a:solidFill>
                  <a:srgbClr val="000000"/>
                </a:solidFill>
              </a:rPr>
              <a:t>cin</a:t>
            </a:r>
            <a:r>
              <a:rPr lang="en-US" altLang="zh-CN" sz="2800" dirty="0">
                <a:solidFill>
                  <a:srgbClr val="000000"/>
                </a:solidFill>
              </a:rPr>
              <a:t>&gt;&gt;</a:t>
            </a:r>
            <a:r>
              <a:rPr lang="en-US" altLang="zh-CN" sz="2800" dirty="0" err="1">
                <a:solidFill>
                  <a:srgbClr val="000000"/>
                </a:solidFill>
              </a:rPr>
              <a:t>i</a:t>
            </a:r>
            <a:r>
              <a:rPr lang="en-US" altLang="zh-CN" sz="2800" dirty="0">
                <a:solidFill>
                  <a:srgbClr val="000000"/>
                </a:solidFill>
              </a:rPr>
              <a:t>&gt;&gt;x;    </a:t>
            </a:r>
            <a:r>
              <a:rPr lang="en-US" altLang="zh-CN" sz="2800" dirty="0">
                <a:solidFill>
                  <a:srgbClr val="FF0000"/>
                </a:solidFill>
              </a:rPr>
              <a:t>// 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zh-CN" altLang="en-US" sz="2800" dirty="0">
                <a:solidFill>
                  <a:srgbClr val="FF0000"/>
                </a:solidFill>
              </a:rPr>
              <a:t>为</a:t>
            </a: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zh-CN" altLang="en-US" sz="2800" dirty="0">
                <a:solidFill>
                  <a:srgbClr val="FF0000"/>
                </a:solidFill>
              </a:rPr>
              <a:t>型</a:t>
            </a:r>
            <a:r>
              <a:rPr lang="en-US" altLang="zh-CN" sz="2800" dirty="0">
                <a:solidFill>
                  <a:srgbClr val="FF0000"/>
                </a:solidFill>
              </a:rPr>
              <a:t>, x</a:t>
            </a:r>
            <a:r>
              <a:rPr lang="zh-CN" altLang="en-US" sz="2800" dirty="0">
                <a:solidFill>
                  <a:srgbClr val="FF0000"/>
                </a:solidFill>
              </a:rPr>
              <a:t>为</a:t>
            </a:r>
            <a:r>
              <a:rPr lang="en-US" altLang="zh-CN" sz="2800" dirty="0">
                <a:solidFill>
                  <a:srgbClr val="FF0000"/>
                </a:solidFill>
              </a:rPr>
              <a:t>float</a:t>
            </a:r>
            <a:r>
              <a:rPr lang="zh-CN" altLang="en-US" sz="2800" dirty="0">
                <a:solidFill>
                  <a:srgbClr val="FF0000"/>
                </a:solidFill>
              </a:rPr>
              <a:t>型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       </a:t>
            </a:r>
            <a:r>
              <a:rPr lang="en-US" altLang="zh-CN" sz="2800" dirty="0">
                <a:solidFill>
                  <a:srgbClr val="FF0000"/>
                </a:solidFill>
              </a:rPr>
              <a:t>56.79  32.5              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 = 56, x = 0.79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       </a:t>
            </a:r>
            <a:r>
              <a:rPr lang="en-US" altLang="zh-CN" sz="2800" dirty="0" err="1">
                <a:solidFill>
                  <a:srgbClr val="000000"/>
                </a:solidFill>
              </a:rPr>
              <a:t>cin</a:t>
            </a:r>
            <a:r>
              <a:rPr lang="en-US" altLang="zh-CN" sz="2800" dirty="0">
                <a:solidFill>
                  <a:srgbClr val="000000"/>
                </a:solidFill>
              </a:rPr>
              <a:t>&gt;&gt;</a:t>
            </a:r>
            <a:r>
              <a:rPr lang="en-US" altLang="zh-CN" sz="2800" dirty="0" err="1">
                <a:solidFill>
                  <a:srgbClr val="000000"/>
                </a:solidFill>
              </a:rPr>
              <a:t>i</a:t>
            </a:r>
            <a:r>
              <a:rPr lang="en-US" altLang="zh-CN" sz="2800" dirty="0">
                <a:solidFill>
                  <a:srgbClr val="000000"/>
                </a:solidFill>
              </a:rPr>
              <a:t>&gt;&gt;</a:t>
            </a:r>
            <a:r>
              <a:rPr lang="en-US" altLang="zh-CN" sz="2800" dirty="0" err="1">
                <a:solidFill>
                  <a:srgbClr val="000000"/>
                </a:solidFill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</a:rPr>
              <a:t>;    </a:t>
            </a:r>
            <a:r>
              <a:rPr lang="en-US" altLang="zh-CN" sz="2800" dirty="0">
                <a:solidFill>
                  <a:srgbClr val="FF0000"/>
                </a:solidFill>
              </a:rPr>
              <a:t>// 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zh-CN" altLang="en-US" sz="2800" dirty="0">
                <a:solidFill>
                  <a:srgbClr val="FF0000"/>
                </a:solidFill>
              </a:rPr>
              <a:t>为</a:t>
            </a: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zh-CN" altLang="en-US" sz="2800" dirty="0">
                <a:solidFill>
                  <a:srgbClr val="FF0000"/>
                </a:solidFill>
              </a:rPr>
              <a:t>型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en-US" altLang="zh-CN" sz="2800" dirty="0" err="1">
                <a:solidFill>
                  <a:srgbClr val="FF0000"/>
                </a:solidFill>
              </a:rPr>
              <a:t>str</a:t>
            </a:r>
            <a:r>
              <a:rPr lang="zh-CN" altLang="en-US" sz="2800" dirty="0">
                <a:solidFill>
                  <a:srgbClr val="FF0000"/>
                </a:solidFill>
              </a:rPr>
              <a:t>为字符指针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       </a:t>
            </a:r>
            <a:r>
              <a:rPr lang="en-US" altLang="zh-CN" sz="2800" dirty="0">
                <a:solidFill>
                  <a:srgbClr val="FF0000"/>
                </a:solidFill>
              </a:rPr>
              <a:t>20 windows (20windows)           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=20,   </a:t>
            </a:r>
            <a:r>
              <a:rPr lang="en-US" altLang="zh-CN" sz="2800" dirty="0" err="1">
                <a:solidFill>
                  <a:srgbClr val="FF0000"/>
                </a:solidFill>
              </a:rPr>
              <a:t>str</a:t>
            </a:r>
            <a:r>
              <a:rPr lang="en-US" altLang="zh-CN" sz="2800" dirty="0">
                <a:solidFill>
                  <a:srgbClr val="FF0000"/>
                </a:solidFill>
              </a:rPr>
              <a:t>="windows"</a:t>
            </a:r>
          </a:p>
          <a:p>
            <a:pPr>
              <a:lnSpc>
                <a:spcPct val="115000"/>
              </a:lnSpc>
              <a:spcBef>
                <a:spcPct val="50000"/>
              </a:spcBef>
              <a:buFontTx/>
              <a:buAutoNum type="arabicPeriod" startAt="4"/>
            </a:pPr>
            <a:r>
              <a:rPr lang="zh-CN" altLang="en-US" sz="2800" u="sng" dirty="0">
                <a:solidFill>
                  <a:srgbClr val="000000"/>
                </a:solidFill>
              </a:rPr>
              <a:t>在缺省的情况下</a:t>
            </a:r>
            <a:r>
              <a:rPr lang="en-US" altLang="zh-CN" sz="2800" u="sng" dirty="0">
                <a:solidFill>
                  <a:srgbClr val="000000"/>
                </a:solidFill>
              </a:rPr>
              <a:t>, </a:t>
            </a:r>
            <a:r>
              <a:rPr lang="zh-CN" altLang="en-US" sz="2800" u="sng" dirty="0">
                <a:solidFill>
                  <a:srgbClr val="000000"/>
                </a:solidFill>
              </a:rPr>
              <a:t>对一组变量输入时可用空格或换行将数值之间</a:t>
            </a:r>
            <a:r>
              <a:rPr lang="zh-CN" altLang="en-US" sz="2800" u="sng" dirty="0" smtClean="0">
                <a:solidFill>
                  <a:srgbClr val="000000"/>
                </a:solidFill>
              </a:rPr>
              <a:t>隔开。</a:t>
            </a:r>
            <a:endParaRPr lang="en-US" altLang="zh-CN" sz="2800" u="sng" dirty="0">
              <a:solidFill>
                <a:srgbClr val="000000"/>
              </a:solidFill>
            </a:endParaRPr>
          </a:p>
        </p:txBody>
      </p:sp>
      <p:sp>
        <p:nvSpPr>
          <p:cNvPr id="53251" name="AutoShape 1027"/>
          <p:cNvSpPr>
            <a:spLocks noChangeArrowheads="1"/>
          </p:cNvSpPr>
          <p:nvPr/>
        </p:nvSpPr>
        <p:spPr bwMode="auto">
          <a:xfrm>
            <a:off x="2716213" y="306896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DA31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2" name="AutoShape 1028"/>
          <p:cNvSpPr>
            <a:spLocks noChangeArrowheads="1"/>
          </p:cNvSpPr>
          <p:nvPr/>
        </p:nvSpPr>
        <p:spPr bwMode="auto">
          <a:xfrm>
            <a:off x="4716016" y="450912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DA31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1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435975" cy="720725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rgbClr val="800000"/>
                </a:solidFill>
              </a:rPr>
              <a:t>7.3.2</a:t>
            </a:r>
            <a:r>
              <a:rPr lang="zh-CN" altLang="en-US" b="1" dirty="0">
                <a:solidFill>
                  <a:srgbClr val="800000"/>
                </a:solidFill>
              </a:rPr>
              <a:t>输入输出的格式控制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50514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b="0" dirty="0">
                <a:solidFill>
                  <a:srgbClr val="000000"/>
                </a:solidFill>
              </a:rPr>
              <a:t>C++</a:t>
            </a:r>
            <a:r>
              <a:rPr lang="zh-CN" altLang="en-US" b="0" dirty="0">
                <a:solidFill>
                  <a:srgbClr val="000000"/>
                </a:solidFill>
              </a:rPr>
              <a:t>提供了</a:t>
            </a:r>
            <a:r>
              <a:rPr lang="zh-CN" altLang="en-US" b="0" u="sng" dirty="0">
                <a:solidFill>
                  <a:srgbClr val="000000"/>
                </a:solidFill>
              </a:rPr>
              <a:t>两种</a:t>
            </a:r>
            <a:r>
              <a:rPr lang="zh-CN" altLang="en-US" b="0" dirty="0">
                <a:solidFill>
                  <a:srgbClr val="000000"/>
                </a:solidFill>
              </a:rPr>
              <a:t>进行格式控制的方法：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000000"/>
                </a:solidFill>
              </a:rPr>
              <a:t>一种</a:t>
            </a:r>
            <a:r>
              <a:rPr lang="en-US" altLang="zh-CN" b="0" dirty="0">
                <a:solidFill>
                  <a:srgbClr val="000000"/>
                </a:solidFill>
              </a:rPr>
              <a:t>: </a:t>
            </a:r>
            <a:r>
              <a:rPr lang="zh-CN" altLang="en-US" b="0" dirty="0">
                <a:solidFill>
                  <a:srgbClr val="000000"/>
                </a:solidFill>
              </a:rPr>
              <a:t>是使用</a:t>
            </a:r>
            <a:r>
              <a:rPr lang="en-US" altLang="zh-CN" b="0" dirty="0" err="1">
                <a:solidFill>
                  <a:srgbClr val="FF0000"/>
                </a:solidFill>
              </a:rPr>
              <a:t>ios</a:t>
            </a:r>
            <a:r>
              <a:rPr lang="zh-CN" altLang="en-US" b="0" dirty="0">
                <a:solidFill>
                  <a:srgbClr val="FF0000"/>
                </a:solidFill>
              </a:rPr>
              <a:t>类</a:t>
            </a:r>
            <a:r>
              <a:rPr lang="zh-CN" altLang="en-US" b="0" dirty="0">
                <a:solidFill>
                  <a:srgbClr val="000000"/>
                </a:solidFill>
              </a:rPr>
              <a:t>中有关</a:t>
            </a:r>
            <a:r>
              <a:rPr lang="zh-CN" altLang="en-US" b="0" dirty="0">
                <a:solidFill>
                  <a:srgbClr val="000066"/>
                </a:solidFill>
              </a:rPr>
              <a:t>格式控制的成员函数</a:t>
            </a:r>
            <a:r>
              <a:rPr lang="zh-CN" altLang="en-US" b="0" dirty="0">
                <a:solidFill>
                  <a:srgbClr val="000000"/>
                </a:solidFill>
              </a:rPr>
              <a:t>进行格式控制；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000000"/>
                </a:solidFill>
              </a:rPr>
              <a:t>另一种</a:t>
            </a:r>
            <a:r>
              <a:rPr lang="en-US" altLang="zh-CN" b="0" dirty="0">
                <a:solidFill>
                  <a:srgbClr val="000000"/>
                </a:solidFill>
              </a:rPr>
              <a:t>: </a:t>
            </a:r>
            <a:r>
              <a:rPr lang="zh-CN" altLang="en-US" b="0" dirty="0">
                <a:solidFill>
                  <a:srgbClr val="000000"/>
                </a:solidFill>
              </a:rPr>
              <a:t>是使用称为</a:t>
            </a:r>
            <a:r>
              <a:rPr lang="zh-CN" altLang="en-US" b="0" dirty="0">
                <a:solidFill>
                  <a:srgbClr val="FF0000"/>
                </a:solidFill>
              </a:rPr>
              <a:t>操纵符</a:t>
            </a:r>
            <a:r>
              <a:rPr lang="zh-CN" altLang="en-US" b="0" dirty="0">
                <a:solidFill>
                  <a:srgbClr val="000066"/>
                </a:solidFill>
              </a:rPr>
              <a:t>的特殊类型的函数</a:t>
            </a:r>
            <a:r>
              <a:rPr lang="zh-CN" altLang="en-US" b="0" dirty="0">
                <a:solidFill>
                  <a:srgbClr val="000000"/>
                </a:solidFill>
              </a:rPr>
              <a:t>进行格式控制。</a:t>
            </a:r>
            <a:r>
              <a:rPr lang="zh-CN" altLang="en-US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84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</a:rPr>
              <a:t>控制输入输出格式的成员函数</a:t>
            </a:r>
          </a:p>
        </p:txBody>
      </p:sp>
      <p:grpSp>
        <p:nvGrpSpPr>
          <p:cNvPr id="18450" name="Group 18"/>
          <p:cNvGrpSpPr>
            <a:grpSpLocks/>
          </p:cNvGrpSpPr>
          <p:nvPr/>
        </p:nvGrpSpPr>
        <p:grpSpPr bwMode="auto">
          <a:xfrm>
            <a:off x="0" y="1628775"/>
            <a:ext cx="9144000" cy="4464050"/>
            <a:chOff x="0" y="754"/>
            <a:chExt cx="5760" cy="2812"/>
          </a:xfrm>
        </p:grpSpPr>
        <p:grpSp>
          <p:nvGrpSpPr>
            <p:cNvPr id="18440" name="Group 8"/>
            <p:cNvGrpSpPr>
              <a:grpSpLocks/>
            </p:cNvGrpSpPr>
            <p:nvPr/>
          </p:nvGrpSpPr>
          <p:grpSpPr bwMode="auto">
            <a:xfrm>
              <a:off x="0" y="754"/>
              <a:ext cx="2789" cy="317"/>
              <a:chOff x="0" y="384"/>
              <a:chExt cx="1694" cy="384"/>
            </a:xfrm>
          </p:grpSpPr>
          <p:sp>
            <p:nvSpPr>
              <p:cNvPr id="18435" name="Rectangle 3"/>
              <p:cNvSpPr>
                <a:spLocks noChangeArrowheads="1"/>
              </p:cNvSpPr>
              <p:nvPr/>
            </p:nvSpPr>
            <p:spPr bwMode="auto">
              <a:xfrm>
                <a:off x="11" y="384"/>
                <a:ext cx="167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 b="1">
                    <a:solidFill>
                      <a:srgbClr val="000000"/>
                    </a:solidFill>
                  </a:rPr>
                  <a:t>            </a:t>
                </a:r>
                <a:r>
                  <a:rPr lang="zh-CN" altLang="en-US" sz="2800" b="1">
                    <a:solidFill>
                      <a:srgbClr val="000000"/>
                    </a:solidFill>
                  </a:rPr>
                  <a:t>函 数 原 型</a:t>
                </a:r>
              </a:p>
              <a:p>
                <a:pPr eaLnBrk="0" hangingPunct="0"/>
                <a:endParaRPr lang="en-US" altLang="zh-CN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439" name="Rectangle 7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169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442" name="Group 10"/>
            <p:cNvGrpSpPr>
              <a:grpSpLocks/>
            </p:cNvGrpSpPr>
            <p:nvPr/>
          </p:nvGrpSpPr>
          <p:grpSpPr bwMode="auto">
            <a:xfrm>
              <a:off x="2789" y="754"/>
              <a:ext cx="2961" cy="317"/>
              <a:chOff x="1694" y="384"/>
              <a:chExt cx="1694" cy="384"/>
            </a:xfrm>
          </p:grpSpPr>
          <p:sp>
            <p:nvSpPr>
              <p:cNvPr id="18436" name="Rectangle 4"/>
              <p:cNvSpPr>
                <a:spLocks noChangeArrowheads="1"/>
              </p:cNvSpPr>
              <p:nvPr/>
            </p:nvSpPr>
            <p:spPr bwMode="auto">
              <a:xfrm>
                <a:off x="1705" y="384"/>
                <a:ext cx="167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800" b="1">
                    <a:solidFill>
                      <a:srgbClr val="000000"/>
                    </a:solidFill>
                  </a:rPr>
                  <a:t>             </a:t>
                </a:r>
                <a:r>
                  <a:rPr lang="zh-CN" altLang="en-US" sz="2800" b="1">
                    <a:solidFill>
                      <a:srgbClr val="000000"/>
                    </a:solidFill>
                  </a:rPr>
                  <a:t>功    能</a:t>
                </a:r>
              </a:p>
              <a:p>
                <a:pPr eaLnBrk="0" hangingPunct="0"/>
                <a:endParaRPr lang="en-US" altLang="zh-CN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441" name="Rectangle 9"/>
              <p:cNvSpPr>
                <a:spLocks noChangeArrowheads="1"/>
              </p:cNvSpPr>
              <p:nvPr/>
            </p:nvSpPr>
            <p:spPr bwMode="auto">
              <a:xfrm>
                <a:off x="1694" y="384"/>
                <a:ext cx="169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444" name="Group 12"/>
            <p:cNvGrpSpPr>
              <a:grpSpLocks/>
            </p:cNvGrpSpPr>
            <p:nvPr/>
          </p:nvGrpSpPr>
          <p:grpSpPr bwMode="auto">
            <a:xfrm>
              <a:off x="0" y="1207"/>
              <a:ext cx="2789" cy="2338"/>
              <a:chOff x="0" y="768"/>
              <a:chExt cx="1694" cy="1152"/>
            </a:xfrm>
          </p:grpSpPr>
          <p:sp>
            <p:nvSpPr>
              <p:cNvPr id="18437" name="Rectangle 5"/>
              <p:cNvSpPr>
                <a:spLocks noChangeArrowheads="1"/>
              </p:cNvSpPr>
              <p:nvPr/>
            </p:nvSpPr>
            <p:spPr bwMode="auto">
              <a:xfrm>
                <a:off x="11" y="768"/>
                <a:ext cx="1672" cy="1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rgbClr val="000000"/>
                    </a:solidFill>
                  </a:rPr>
                  <a:t>long </a:t>
                </a:r>
                <a:r>
                  <a:rPr lang="en-US" altLang="zh-CN" sz="2400" b="1" dirty="0" err="1">
                    <a:solidFill>
                      <a:srgbClr val="000000"/>
                    </a:solidFill>
                  </a:rPr>
                  <a:t>ios∷setf</a:t>
                </a:r>
                <a:r>
                  <a:rPr lang="en-US" altLang="zh-CN" sz="2400" b="1" dirty="0">
                    <a:solidFill>
                      <a:srgbClr val="000000"/>
                    </a:solidFill>
                  </a:rPr>
                  <a:t>(long flags);</a:t>
                </a:r>
              </a:p>
              <a:p>
                <a:pPr eaLnBrk="0" hangingPunct="0"/>
                <a:r>
                  <a:rPr lang="en-US" altLang="zh-CN" sz="2400" b="1" dirty="0">
                    <a:solidFill>
                      <a:srgbClr val="000000"/>
                    </a:solidFill>
                  </a:rPr>
                  <a:t> long </a:t>
                </a:r>
                <a:r>
                  <a:rPr lang="en-US" altLang="zh-CN" sz="2400" b="1" dirty="0" err="1">
                    <a:solidFill>
                      <a:srgbClr val="000000"/>
                    </a:solidFill>
                  </a:rPr>
                  <a:t>ios∷unsetf</a:t>
                </a:r>
                <a:r>
                  <a:rPr lang="en-US" altLang="zh-CN" sz="2400" b="1" dirty="0">
                    <a:solidFill>
                      <a:srgbClr val="000000"/>
                    </a:solidFill>
                  </a:rPr>
                  <a:t>(long flags);</a:t>
                </a:r>
              </a:p>
              <a:p>
                <a:pPr eaLnBrk="0" hangingPunct="0"/>
                <a:r>
                  <a:rPr lang="en-US" altLang="zh-CN" sz="2400" b="1" dirty="0">
                    <a:solidFill>
                      <a:srgbClr val="000000"/>
                    </a:solidFill>
                  </a:rPr>
                  <a:t> long </a:t>
                </a:r>
                <a:r>
                  <a:rPr lang="en-US" altLang="zh-CN" sz="2400" b="1" dirty="0" err="1">
                    <a:solidFill>
                      <a:srgbClr val="000000"/>
                    </a:solidFill>
                  </a:rPr>
                  <a:t>ios∷flags</a:t>
                </a:r>
                <a:r>
                  <a:rPr lang="en-US" altLang="zh-CN" sz="2400" b="1" dirty="0">
                    <a:solidFill>
                      <a:srgbClr val="000000"/>
                    </a:solidFill>
                  </a:rPr>
                  <a:t>();</a:t>
                </a:r>
              </a:p>
              <a:p>
                <a:pPr eaLnBrk="0" hangingPunct="0"/>
                <a:r>
                  <a:rPr lang="en-US" altLang="zh-CN" sz="2400" b="1" dirty="0">
                    <a:solidFill>
                      <a:srgbClr val="000000"/>
                    </a:solidFill>
                  </a:rPr>
                  <a:t> long </a:t>
                </a:r>
                <a:r>
                  <a:rPr lang="en-US" altLang="zh-CN" sz="2400" b="1" dirty="0" err="1">
                    <a:solidFill>
                      <a:srgbClr val="000000"/>
                    </a:solidFill>
                  </a:rPr>
                  <a:t>ios∷flags</a:t>
                </a:r>
                <a:r>
                  <a:rPr lang="en-US" altLang="zh-CN" sz="2400" b="1" dirty="0">
                    <a:solidFill>
                      <a:srgbClr val="000000"/>
                    </a:solidFill>
                  </a:rPr>
                  <a:t>(long flags);</a:t>
                </a:r>
              </a:p>
              <a:p>
                <a:pPr eaLnBrk="0" hangingPunct="0"/>
                <a:r>
                  <a:rPr lang="en-US" altLang="zh-CN" sz="2400" b="1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400" b="1" dirty="0" err="1">
                    <a:solidFill>
                      <a:srgbClr val="000000"/>
                    </a:solidFill>
                  </a:rPr>
                  <a:t>int</a:t>
                </a:r>
                <a:r>
                  <a:rPr lang="en-US" altLang="zh-CN" sz="2400" b="1" dirty="0">
                    <a:solidFill>
                      <a:srgbClr val="000000"/>
                    </a:solidFill>
                  </a:rPr>
                  <a:t>  </a:t>
                </a:r>
                <a:r>
                  <a:rPr lang="en-US" altLang="zh-CN" sz="2400" b="1" dirty="0" err="1">
                    <a:solidFill>
                      <a:srgbClr val="000000"/>
                    </a:solidFill>
                  </a:rPr>
                  <a:t>ios∷width</a:t>
                </a:r>
                <a:r>
                  <a:rPr lang="en-US" altLang="zh-CN" sz="2400" b="1" dirty="0">
                    <a:solidFill>
                      <a:srgbClr val="000000"/>
                    </a:solidFill>
                  </a:rPr>
                  <a:t>();</a:t>
                </a:r>
              </a:p>
              <a:p>
                <a:pPr eaLnBrk="0" hangingPunct="0"/>
                <a:r>
                  <a:rPr lang="en-US" altLang="zh-CN" sz="2400" b="1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400" b="1" dirty="0" err="1">
                    <a:solidFill>
                      <a:srgbClr val="000000"/>
                    </a:solidFill>
                  </a:rPr>
                  <a:t>int</a:t>
                </a:r>
                <a:r>
                  <a:rPr lang="en-US" altLang="zh-CN" sz="2400" b="1" dirty="0">
                    <a:solidFill>
                      <a:srgbClr val="000000"/>
                    </a:solidFill>
                  </a:rPr>
                  <a:t>  </a:t>
                </a:r>
                <a:r>
                  <a:rPr lang="en-US" altLang="zh-CN" sz="2400" b="1" dirty="0" err="1">
                    <a:solidFill>
                      <a:srgbClr val="000000"/>
                    </a:solidFill>
                  </a:rPr>
                  <a:t>ios∷width</a:t>
                </a:r>
                <a:r>
                  <a:rPr lang="en-US" altLang="zh-CN" sz="2400" b="1" dirty="0">
                    <a:solidFill>
                      <a:srgbClr val="000000"/>
                    </a:solidFill>
                  </a:rPr>
                  <a:t>(</a:t>
                </a:r>
                <a:r>
                  <a:rPr lang="en-US" altLang="zh-CN" sz="2400" b="1" dirty="0" err="1">
                    <a:solidFill>
                      <a:srgbClr val="000000"/>
                    </a:solidFill>
                  </a:rPr>
                  <a:t>int</a:t>
                </a:r>
                <a:r>
                  <a:rPr lang="en-US" altLang="zh-CN" sz="2400" b="1" dirty="0">
                    <a:solidFill>
                      <a:srgbClr val="000000"/>
                    </a:solidFill>
                  </a:rPr>
                  <a:t> w);</a:t>
                </a:r>
              </a:p>
              <a:p>
                <a:pPr eaLnBrk="0" hangingPunct="0"/>
                <a:r>
                  <a:rPr lang="en-US" altLang="zh-CN" sz="2400" b="1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400" b="1" dirty="0" err="1">
                    <a:solidFill>
                      <a:srgbClr val="000000"/>
                    </a:solidFill>
                  </a:rPr>
                  <a:t>int</a:t>
                </a:r>
                <a:r>
                  <a:rPr lang="en-US" altLang="zh-CN" sz="2400" b="1" dirty="0">
                    <a:solidFill>
                      <a:srgbClr val="000000"/>
                    </a:solidFill>
                  </a:rPr>
                  <a:t>  </a:t>
                </a:r>
                <a:r>
                  <a:rPr lang="en-US" altLang="zh-CN" sz="2400" b="1" dirty="0" err="1">
                    <a:solidFill>
                      <a:srgbClr val="000000"/>
                    </a:solidFill>
                  </a:rPr>
                  <a:t>ios∷precision</a:t>
                </a:r>
                <a:r>
                  <a:rPr lang="en-US" altLang="zh-CN" sz="2400" b="1" dirty="0">
                    <a:solidFill>
                      <a:srgbClr val="000000"/>
                    </a:solidFill>
                  </a:rPr>
                  <a:t>(</a:t>
                </a:r>
                <a:r>
                  <a:rPr lang="en-US" altLang="zh-CN" sz="2400" b="1" dirty="0" err="1">
                    <a:solidFill>
                      <a:srgbClr val="000000"/>
                    </a:solidFill>
                  </a:rPr>
                  <a:t>int</a:t>
                </a:r>
                <a:r>
                  <a:rPr lang="en-US" altLang="zh-CN" sz="2400" b="1" dirty="0">
                    <a:solidFill>
                      <a:srgbClr val="000000"/>
                    </a:solidFill>
                  </a:rPr>
                  <a:t> p);</a:t>
                </a:r>
              </a:p>
              <a:p>
                <a:pPr eaLnBrk="0" hangingPunct="0"/>
                <a:r>
                  <a:rPr lang="en-US" altLang="zh-CN" sz="2400" b="1" dirty="0">
                    <a:solidFill>
                      <a:srgbClr val="000000"/>
                    </a:solidFill>
                  </a:rPr>
                  <a:t> char </a:t>
                </a:r>
                <a:r>
                  <a:rPr lang="en-US" altLang="zh-CN" sz="2400" b="1" dirty="0" err="1">
                    <a:solidFill>
                      <a:srgbClr val="000000"/>
                    </a:solidFill>
                  </a:rPr>
                  <a:t>ios∷fill</a:t>
                </a:r>
                <a:r>
                  <a:rPr lang="en-US" altLang="zh-CN" sz="2400" b="1" dirty="0">
                    <a:solidFill>
                      <a:srgbClr val="000000"/>
                    </a:solidFill>
                  </a:rPr>
                  <a:t>();</a:t>
                </a:r>
              </a:p>
              <a:p>
                <a:pPr eaLnBrk="0" hangingPunct="0"/>
                <a:r>
                  <a:rPr lang="en-US" altLang="zh-CN" sz="2400" b="1" dirty="0">
                    <a:solidFill>
                      <a:srgbClr val="000000"/>
                    </a:solidFill>
                  </a:rPr>
                  <a:t> char </a:t>
                </a:r>
                <a:r>
                  <a:rPr lang="en-US" altLang="zh-CN" sz="2400" b="1" dirty="0" err="1">
                    <a:solidFill>
                      <a:srgbClr val="000000"/>
                    </a:solidFill>
                  </a:rPr>
                  <a:t>ios∷fill</a:t>
                </a:r>
                <a:r>
                  <a:rPr lang="en-US" altLang="zh-CN" sz="2400" b="1" dirty="0">
                    <a:solidFill>
                      <a:srgbClr val="000000"/>
                    </a:solidFill>
                  </a:rPr>
                  <a:t>(char </a:t>
                </a:r>
                <a:r>
                  <a:rPr lang="en-US" altLang="zh-CN" sz="2400" b="1" dirty="0" err="1">
                    <a:solidFill>
                      <a:srgbClr val="000000"/>
                    </a:solidFill>
                  </a:rPr>
                  <a:t>ch</a:t>
                </a:r>
                <a:r>
                  <a:rPr lang="en-US" altLang="zh-CN" sz="2400" b="1" dirty="0">
                    <a:solidFill>
                      <a:srgbClr val="000000"/>
                    </a:solidFill>
                  </a:rPr>
                  <a:t>);</a:t>
                </a:r>
              </a:p>
              <a:p>
                <a:pPr eaLnBrk="0" hangingPunct="0"/>
                <a:endParaRPr lang="en-US" altLang="zh-CN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43" name="Rectangle 11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1694" cy="115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446" name="Group 14"/>
            <p:cNvGrpSpPr>
              <a:grpSpLocks/>
            </p:cNvGrpSpPr>
            <p:nvPr/>
          </p:nvGrpSpPr>
          <p:grpSpPr bwMode="auto">
            <a:xfrm>
              <a:off x="2789" y="1207"/>
              <a:ext cx="2971" cy="2338"/>
              <a:chOff x="1694" y="768"/>
              <a:chExt cx="1694" cy="1152"/>
            </a:xfrm>
          </p:grpSpPr>
          <p:sp>
            <p:nvSpPr>
              <p:cNvPr id="18438" name="Rectangle 6"/>
              <p:cNvSpPr>
                <a:spLocks noChangeArrowheads="1"/>
              </p:cNvSpPr>
              <p:nvPr/>
            </p:nvSpPr>
            <p:spPr bwMode="auto">
              <a:xfrm>
                <a:off x="1705" y="768"/>
                <a:ext cx="1672" cy="1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115000"/>
                  </a:lnSpc>
                </a:pPr>
                <a:r>
                  <a:rPr lang="zh-CN" altLang="en-US" sz="2100" b="1" dirty="0">
                    <a:solidFill>
                      <a:srgbClr val="000000"/>
                    </a:solidFill>
                  </a:rPr>
                  <a:t>设置状态标志</a:t>
                </a:r>
                <a:r>
                  <a:rPr lang="en-US" altLang="zh-CN" sz="2100" b="1" dirty="0">
                    <a:solidFill>
                      <a:srgbClr val="000000"/>
                    </a:solidFill>
                  </a:rPr>
                  <a:t>flags</a:t>
                </a:r>
              </a:p>
              <a:p>
                <a:pPr eaLnBrk="0" hangingPunct="0">
                  <a:lnSpc>
                    <a:spcPct val="115000"/>
                  </a:lnSpc>
                </a:pPr>
                <a:r>
                  <a:rPr lang="zh-CN" altLang="en-US" sz="2100" b="1" dirty="0">
                    <a:solidFill>
                      <a:srgbClr val="000000"/>
                    </a:solidFill>
                  </a:rPr>
                  <a:t>清除状态标志，并返回前状态标志</a:t>
                </a:r>
              </a:p>
              <a:p>
                <a:pPr eaLnBrk="0" hangingPunct="0">
                  <a:lnSpc>
                    <a:spcPct val="115000"/>
                  </a:lnSpc>
                </a:pPr>
                <a:r>
                  <a:rPr lang="zh-CN" altLang="en-US" sz="2100" b="1" dirty="0">
                    <a:solidFill>
                      <a:srgbClr val="000000"/>
                    </a:solidFill>
                  </a:rPr>
                  <a:t>测试状态标志</a:t>
                </a:r>
              </a:p>
              <a:p>
                <a:pPr eaLnBrk="0" hangingPunct="0">
                  <a:lnSpc>
                    <a:spcPct val="115000"/>
                  </a:lnSpc>
                </a:pPr>
                <a:r>
                  <a:rPr lang="zh-CN" altLang="en-US" sz="2100" b="1" dirty="0">
                    <a:solidFill>
                      <a:srgbClr val="000000"/>
                    </a:solidFill>
                  </a:rPr>
                  <a:t>设置标志</a:t>
                </a:r>
                <a:r>
                  <a:rPr lang="en-US" altLang="zh-CN" sz="2100" b="1" dirty="0">
                    <a:solidFill>
                      <a:srgbClr val="000000"/>
                    </a:solidFill>
                  </a:rPr>
                  <a:t>flags</a:t>
                </a:r>
                <a:r>
                  <a:rPr lang="zh-CN" altLang="en-US" sz="2100" b="1" dirty="0">
                    <a:solidFill>
                      <a:srgbClr val="000000"/>
                    </a:solidFill>
                  </a:rPr>
                  <a:t>，并返回前状态标志</a:t>
                </a:r>
              </a:p>
              <a:p>
                <a:pPr eaLnBrk="0" hangingPunct="0">
                  <a:lnSpc>
                    <a:spcPct val="115000"/>
                  </a:lnSpc>
                </a:pPr>
                <a:r>
                  <a:rPr lang="zh-CN" altLang="en-US" sz="2100" b="1" dirty="0">
                    <a:solidFill>
                      <a:srgbClr val="000000"/>
                    </a:solidFill>
                  </a:rPr>
                  <a:t>返回当前的宽度设置值</a:t>
                </a:r>
              </a:p>
              <a:p>
                <a:pPr eaLnBrk="0" hangingPunct="0">
                  <a:lnSpc>
                    <a:spcPct val="115000"/>
                  </a:lnSpc>
                </a:pPr>
                <a:r>
                  <a:rPr lang="zh-CN" altLang="en-US" sz="2100" b="1" dirty="0">
                    <a:solidFill>
                      <a:srgbClr val="000000"/>
                    </a:solidFill>
                  </a:rPr>
                  <a:t>设置域宽</a:t>
                </a:r>
                <a:r>
                  <a:rPr lang="en-US" altLang="zh-CN" sz="2100" b="1" dirty="0">
                    <a:solidFill>
                      <a:srgbClr val="000000"/>
                    </a:solidFill>
                  </a:rPr>
                  <a:t>w</a:t>
                </a:r>
                <a:r>
                  <a:rPr lang="zh-CN" altLang="en-US" sz="2100" b="1" dirty="0">
                    <a:solidFill>
                      <a:srgbClr val="000000"/>
                    </a:solidFill>
                  </a:rPr>
                  <a:t>，返回以前的设置</a:t>
                </a:r>
              </a:p>
              <a:p>
                <a:pPr eaLnBrk="0" hangingPunct="0">
                  <a:lnSpc>
                    <a:spcPct val="115000"/>
                  </a:lnSpc>
                </a:pPr>
                <a:r>
                  <a:rPr lang="zh-CN" altLang="en-US" sz="2100" b="1" dirty="0">
                    <a:solidFill>
                      <a:srgbClr val="000000"/>
                    </a:solidFill>
                  </a:rPr>
                  <a:t>设置小数位数</a:t>
                </a:r>
                <a:r>
                  <a:rPr lang="en-US" altLang="zh-CN" sz="2100" b="1" dirty="0">
                    <a:solidFill>
                      <a:srgbClr val="000000"/>
                    </a:solidFill>
                  </a:rPr>
                  <a:t>p,</a:t>
                </a:r>
                <a:r>
                  <a:rPr lang="zh-CN" altLang="en-US" sz="2100" b="1" dirty="0">
                    <a:solidFill>
                      <a:srgbClr val="000000"/>
                    </a:solidFill>
                  </a:rPr>
                  <a:t>返回以前的小数位数</a:t>
                </a:r>
              </a:p>
              <a:p>
                <a:pPr eaLnBrk="0" hangingPunct="0">
                  <a:lnSpc>
                    <a:spcPct val="115000"/>
                  </a:lnSpc>
                </a:pPr>
                <a:r>
                  <a:rPr lang="zh-CN" altLang="en-US" sz="2100" b="1" dirty="0">
                    <a:solidFill>
                      <a:srgbClr val="000000"/>
                    </a:solidFill>
                  </a:rPr>
                  <a:t>返回当前的填充字符</a:t>
                </a:r>
              </a:p>
              <a:p>
                <a:pPr eaLnBrk="0" hangingPunct="0">
                  <a:lnSpc>
                    <a:spcPct val="115000"/>
                  </a:lnSpc>
                </a:pPr>
                <a:r>
                  <a:rPr lang="zh-CN" altLang="en-US" sz="2100" b="1" dirty="0">
                    <a:solidFill>
                      <a:srgbClr val="000000"/>
                    </a:solidFill>
                  </a:rPr>
                  <a:t>设置填充字符</a:t>
                </a:r>
                <a:r>
                  <a:rPr lang="en-US" altLang="zh-CN" sz="2100" b="1" dirty="0" err="1">
                    <a:solidFill>
                      <a:srgbClr val="000000"/>
                    </a:solidFill>
                  </a:rPr>
                  <a:t>ch</a:t>
                </a:r>
                <a:r>
                  <a:rPr lang="en-US" altLang="zh-CN" sz="2100" b="1" dirty="0">
                    <a:solidFill>
                      <a:srgbClr val="000000"/>
                    </a:solidFill>
                  </a:rPr>
                  <a:t>,</a:t>
                </a:r>
                <a:r>
                  <a:rPr lang="zh-CN" altLang="en-US" sz="2100" b="1" dirty="0">
                    <a:solidFill>
                      <a:srgbClr val="000000"/>
                    </a:solidFill>
                  </a:rPr>
                  <a:t>返回当前的填充字符</a:t>
                </a:r>
              </a:p>
              <a:p>
                <a:pPr eaLnBrk="0" hangingPunct="0"/>
                <a:endParaRPr lang="en-US" altLang="zh-CN" sz="21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45" name="Rectangle 13"/>
              <p:cNvSpPr>
                <a:spLocks noChangeArrowheads="1"/>
              </p:cNvSpPr>
              <p:nvPr/>
            </p:nvSpPr>
            <p:spPr bwMode="auto">
              <a:xfrm>
                <a:off x="1694" y="768"/>
                <a:ext cx="1694" cy="115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0" y="1071"/>
              <a:ext cx="5760" cy="2495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250825" y="188913"/>
            <a:ext cx="82994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200" b="1" dirty="0">
                <a:solidFill>
                  <a:srgbClr val="C00000"/>
                </a:solidFill>
              </a:rPr>
              <a:t>1. </a:t>
            </a:r>
            <a:r>
              <a:rPr lang="en-US" altLang="zh-CN" sz="3200" b="1" dirty="0" err="1">
                <a:solidFill>
                  <a:srgbClr val="C00000"/>
                </a:solidFill>
              </a:rPr>
              <a:t>ios</a:t>
            </a:r>
            <a:r>
              <a:rPr lang="zh-CN" altLang="en-US" sz="3200" b="1" dirty="0">
                <a:solidFill>
                  <a:srgbClr val="C00000"/>
                </a:solidFill>
              </a:rPr>
              <a:t>类流成员函数进行输入输出格式控制 </a:t>
            </a:r>
          </a:p>
        </p:txBody>
      </p:sp>
    </p:spTree>
    <p:extLst>
      <p:ext uri="{BB962C8B-B14F-4D97-AF65-F5344CB8AC3E}">
        <p14:creationId xmlns:p14="http://schemas.microsoft.com/office/powerpoint/2010/main" val="1623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79512" y="991779"/>
            <a:ext cx="8497887" cy="586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3000" b="1" dirty="0">
                <a:solidFill>
                  <a:srgbClr val="660066"/>
                </a:solidFill>
              </a:rPr>
              <a:t>成员函数的使用方法</a:t>
            </a:r>
          </a:p>
          <a:p>
            <a:pPr>
              <a:spcBef>
                <a:spcPct val="30000"/>
              </a:spcBef>
              <a:buFontTx/>
              <a:buAutoNum type="circleNumDbPlain"/>
            </a:pPr>
            <a:r>
              <a:rPr lang="zh-CN" altLang="en-US" sz="2800" dirty="0">
                <a:solidFill>
                  <a:srgbClr val="000000"/>
                </a:solidFill>
              </a:rPr>
              <a:t>设置状态标志</a:t>
            </a:r>
          </a:p>
          <a:p>
            <a:pPr>
              <a:spcBef>
                <a:spcPct val="30000"/>
              </a:spcBef>
            </a:pPr>
            <a:r>
              <a:rPr lang="zh-CN" altLang="en-US" sz="2800" dirty="0">
                <a:solidFill>
                  <a:srgbClr val="000000"/>
                </a:solidFill>
              </a:rPr>
              <a:t>      一般的调用格式为</a:t>
            </a:r>
            <a:r>
              <a:rPr lang="en-US" altLang="zh-CN" sz="2800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ct val="30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      </a:t>
            </a:r>
            <a:r>
              <a:rPr lang="zh-CN" altLang="en-US" sz="2800" dirty="0">
                <a:solidFill>
                  <a:srgbClr val="C00000"/>
                </a:solidFill>
              </a:rPr>
              <a:t>流对象</a:t>
            </a:r>
            <a:r>
              <a:rPr lang="en-US" altLang="zh-CN" sz="2800" dirty="0">
                <a:solidFill>
                  <a:srgbClr val="C00000"/>
                </a:solidFill>
              </a:rPr>
              <a:t>.</a:t>
            </a:r>
            <a:r>
              <a:rPr lang="en-US" altLang="zh-CN" sz="2800" dirty="0" err="1">
                <a:solidFill>
                  <a:srgbClr val="C00000"/>
                </a:solidFill>
              </a:rPr>
              <a:t>setf</a:t>
            </a:r>
            <a:r>
              <a:rPr lang="en-US" altLang="zh-CN" sz="2800" dirty="0">
                <a:solidFill>
                  <a:srgbClr val="C00000"/>
                </a:solidFill>
              </a:rPr>
              <a:t> ( </a:t>
            </a:r>
            <a:r>
              <a:rPr lang="en-US" altLang="zh-CN" sz="2800" dirty="0" err="1">
                <a:solidFill>
                  <a:srgbClr val="C00000"/>
                </a:solidFill>
              </a:rPr>
              <a:t>ios</a:t>
            </a:r>
            <a:r>
              <a:rPr lang="en-US" altLang="zh-CN" sz="2800" dirty="0">
                <a:solidFill>
                  <a:srgbClr val="C00000"/>
                </a:solidFill>
              </a:rPr>
              <a:t>::</a:t>
            </a:r>
            <a:r>
              <a:rPr lang="zh-CN" altLang="en-US" sz="2800" dirty="0">
                <a:solidFill>
                  <a:srgbClr val="C00000"/>
                </a:solidFill>
              </a:rPr>
              <a:t>状态标志 </a:t>
            </a:r>
            <a:r>
              <a:rPr lang="en-US" altLang="zh-CN" sz="2800" dirty="0">
                <a:solidFill>
                  <a:srgbClr val="C00000"/>
                </a:solidFill>
              </a:rPr>
              <a:t>);  </a:t>
            </a:r>
          </a:p>
          <a:p>
            <a:pPr>
              <a:spcBef>
                <a:spcPct val="30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      </a:t>
            </a:r>
            <a:r>
              <a:rPr lang="en-US" altLang="zh-CN" sz="2800" dirty="0" err="1">
                <a:solidFill>
                  <a:srgbClr val="000000"/>
                </a:solidFill>
              </a:rPr>
              <a:t>cin.setf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</a:rPr>
              <a:t>ios</a:t>
            </a:r>
            <a:r>
              <a:rPr lang="en-US" altLang="zh-CN" sz="2800" dirty="0">
                <a:solidFill>
                  <a:srgbClr val="000000"/>
                </a:solidFill>
              </a:rPr>
              <a:t>::</a:t>
            </a:r>
            <a:r>
              <a:rPr lang="en-US" altLang="zh-CN" sz="2800" dirty="0" err="1">
                <a:solidFill>
                  <a:srgbClr val="000000"/>
                </a:solidFill>
              </a:rPr>
              <a:t>skipws</a:t>
            </a:r>
            <a:r>
              <a:rPr lang="en-US" altLang="zh-CN" sz="2800" dirty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ct val="30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      </a:t>
            </a:r>
            <a:r>
              <a:rPr lang="en-US" altLang="zh-CN" sz="2800" dirty="0" err="1">
                <a:solidFill>
                  <a:srgbClr val="000000"/>
                </a:solidFill>
              </a:rPr>
              <a:t>cout.setf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</a:rPr>
              <a:t>ios</a:t>
            </a:r>
            <a:r>
              <a:rPr lang="en-US" altLang="zh-CN" sz="2800" dirty="0">
                <a:solidFill>
                  <a:srgbClr val="000000"/>
                </a:solidFill>
              </a:rPr>
              <a:t>::</a:t>
            </a:r>
            <a:r>
              <a:rPr lang="en-US" altLang="zh-CN" sz="2800" dirty="0" err="1">
                <a:solidFill>
                  <a:srgbClr val="000000"/>
                </a:solidFill>
              </a:rPr>
              <a:t>showpos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|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ios</a:t>
            </a:r>
            <a:r>
              <a:rPr lang="en-US" altLang="zh-CN" sz="2800" dirty="0">
                <a:solidFill>
                  <a:srgbClr val="000000"/>
                </a:solidFill>
              </a:rPr>
              <a:t>::scientific );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zh-CN" altLang="en-US" sz="3000" dirty="0">
                <a:solidFill>
                  <a:srgbClr val="669900"/>
                </a:solidFill>
                <a:hlinkClick r:id="rId2" action="ppaction://hlinkfile"/>
              </a:rPr>
              <a:t>例</a:t>
            </a:r>
            <a:r>
              <a:rPr lang="en-US" altLang="zh-CN" sz="3000" dirty="0">
                <a:solidFill>
                  <a:srgbClr val="669900"/>
                </a:solidFill>
                <a:hlinkClick r:id="rId2" action="ppaction://hlinkfile"/>
              </a:rPr>
              <a:t>7.3 </a:t>
            </a:r>
            <a:r>
              <a:rPr lang="zh-CN" altLang="en-US" sz="3000" dirty="0">
                <a:solidFill>
                  <a:srgbClr val="669900"/>
                </a:solidFill>
                <a:hlinkClick r:id="rId2" action="ppaction://hlinkfile"/>
              </a:rPr>
              <a:t>设置状态标志举例</a:t>
            </a:r>
            <a:endParaRPr lang="zh-CN" altLang="en-US" sz="3000" dirty="0">
              <a:solidFill>
                <a:srgbClr val="669900"/>
              </a:solidFill>
            </a:endParaRPr>
          </a:p>
          <a:p>
            <a:pPr>
              <a:spcBef>
                <a:spcPct val="30000"/>
              </a:spcBef>
              <a:buFontTx/>
              <a:buAutoNum type="circleNumDbPlain" startAt="2"/>
            </a:pPr>
            <a:r>
              <a:rPr lang="zh-CN" altLang="en-US" sz="2800" dirty="0">
                <a:solidFill>
                  <a:srgbClr val="000000"/>
                </a:solidFill>
              </a:rPr>
              <a:t>清除状态标志</a:t>
            </a:r>
          </a:p>
          <a:p>
            <a:pPr>
              <a:spcBef>
                <a:spcPct val="30000"/>
              </a:spcBef>
            </a:pPr>
            <a:r>
              <a:rPr lang="zh-CN" altLang="en-US" sz="2800" dirty="0">
                <a:solidFill>
                  <a:srgbClr val="000000"/>
                </a:solidFill>
              </a:rPr>
              <a:t>      一般的调用格式为</a:t>
            </a:r>
            <a:r>
              <a:rPr lang="en-US" altLang="zh-CN" sz="2800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ct val="30000"/>
              </a:spcBef>
            </a:pPr>
            <a:r>
              <a:rPr lang="en-US" altLang="zh-CN" sz="2800" dirty="0">
                <a:solidFill>
                  <a:srgbClr val="C00000"/>
                </a:solidFill>
              </a:rPr>
              <a:t>      </a:t>
            </a:r>
            <a:r>
              <a:rPr lang="zh-CN" altLang="en-US" sz="2800" dirty="0">
                <a:solidFill>
                  <a:srgbClr val="C00000"/>
                </a:solidFill>
              </a:rPr>
              <a:t>流对象</a:t>
            </a:r>
            <a:r>
              <a:rPr lang="en-US" altLang="zh-CN" sz="2800" dirty="0">
                <a:solidFill>
                  <a:srgbClr val="C00000"/>
                </a:solidFill>
              </a:rPr>
              <a:t>.</a:t>
            </a:r>
            <a:r>
              <a:rPr lang="en-US" altLang="zh-CN" sz="2800" dirty="0" err="1">
                <a:solidFill>
                  <a:srgbClr val="C00000"/>
                </a:solidFill>
              </a:rPr>
              <a:t>unsetf</a:t>
            </a:r>
            <a:r>
              <a:rPr lang="en-US" altLang="zh-CN" sz="2800" dirty="0">
                <a:solidFill>
                  <a:srgbClr val="C00000"/>
                </a:solidFill>
              </a:rPr>
              <a:t> ( </a:t>
            </a:r>
            <a:r>
              <a:rPr lang="en-US" altLang="zh-CN" sz="2800" dirty="0" err="1">
                <a:solidFill>
                  <a:srgbClr val="C00000"/>
                </a:solidFill>
              </a:rPr>
              <a:t>ios</a:t>
            </a:r>
            <a:r>
              <a:rPr lang="en-US" altLang="zh-CN" sz="2800" dirty="0">
                <a:solidFill>
                  <a:srgbClr val="C00000"/>
                </a:solidFill>
              </a:rPr>
              <a:t>::</a:t>
            </a:r>
            <a:r>
              <a:rPr lang="zh-CN" altLang="en-US" sz="2800" dirty="0">
                <a:solidFill>
                  <a:srgbClr val="C00000"/>
                </a:solidFill>
              </a:rPr>
              <a:t>状态标志 </a:t>
            </a:r>
            <a:r>
              <a:rPr lang="en-US" altLang="zh-CN" sz="2800" dirty="0">
                <a:solidFill>
                  <a:srgbClr val="C00000"/>
                </a:solidFill>
              </a:rPr>
              <a:t>);</a:t>
            </a:r>
          </a:p>
        </p:txBody>
      </p:sp>
      <p:grpSp>
        <p:nvGrpSpPr>
          <p:cNvPr id="3" name="组合 2"/>
          <p:cNvGrpSpPr/>
          <p:nvPr/>
        </p:nvGrpSpPr>
        <p:grpSpPr>
          <a:xfrm rot="10114733">
            <a:off x="6129498" y="1897895"/>
            <a:ext cx="3051406" cy="3335254"/>
            <a:chOff x="4067944" y="3426455"/>
            <a:chExt cx="4192337" cy="3292030"/>
          </a:xfrm>
        </p:grpSpPr>
        <p:sp>
          <p:nvSpPr>
            <p:cNvPr id="4" name="椭圆 3"/>
            <p:cNvSpPr/>
            <p:nvPr/>
          </p:nvSpPr>
          <p:spPr bwMode="auto">
            <a:xfrm>
              <a:off x="4067944" y="6077061"/>
              <a:ext cx="641424" cy="641424"/>
            </a:xfrm>
            <a:prstGeom prst="ellipse">
              <a:avLst/>
            </a:prstGeom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7668344" y="4527665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6372200" y="5153158"/>
              <a:ext cx="274320" cy="27432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868144" y="5829416"/>
              <a:ext cx="365760" cy="365760"/>
            </a:xfrm>
            <a:prstGeom prst="ellipse">
              <a:avLst/>
            </a:prstGeom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7203900" y="5398843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8123121" y="3426455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34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310974" y="1052736"/>
            <a:ext cx="8521700" cy="5563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30000"/>
              </a:spcBef>
              <a:buFontTx/>
              <a:buAutoNum type="circleNumDbPlain" startAt="3"/>
            </a:pPr>
            <a:r>
              <a:rPr lang="zh-CN" altLang="en-US" sz="3000" b="1" dirty="0">
                <a:solidFill>
                  <a:srgbClr val="000000"/>
                </a:solidFill>
              </a:rPr>
              <a:t>设置域宽</a:t>
            </a:r>
          </a:p>
          <a:p>
            <a:pPr>
              <a:lnSpc>
                <a:spcPct val="115000"/>
              </a:lnSpc>
              <a:spcBef>
                <a:spcPct val="30000"/>
              </a:spcBef>
            </a:pPr>
            <a:r>
              <a:rPr lang="zh-CN" altLang="en-US" sz="3000" dirty="0">
                <a:solidFill>
                  <a:srgbClr val="000000"/>
                </a:solidFill>
              </a:rPr>
              <a:t>       在</a:t>
            </a:r>
            <a:r>
              <a:rPr lang="en-US" altLang="zh-CN" sz="3000" dirty="0" err="1">
                <a:solidFill>
                  <a:srgbClr val="000000"/>
                </a:solidFill>
              </a:rPr>
              <a:t>ios</a:t>
            </a:r>
            <a:r>
              <a:rPr lang="zh-CN" altLang="en-US" sz="3000" dirty="0">
                <a:solidFill>
                  <a:srgbClr val="000000"/>
                </a:solidFill>
              </a:rPr>
              <a:t>类中</a:t>
            </a:r>
            <a:r>
              <a:rPr lang="en-US" altLang="zh-CN" sz="3000" dirty="0">
                <a:solidFill>
                  <a:srgbClr val="000000"/>
                </a:solidFill>
              </a:rPr>
              <a:t>, </a:t>
            </a:r>
            <a:r>
              <a:rPr lang="zh-CN" altLang="en-US" sz="3000" dirty="0">
                <a:solidFill>
                  <a:srgbClr val="000000"/>
                </a:solidFill>
              </a:rPr>
              <a:t>域宽放在数据成员</a:t>
            </a:r>
            <a:r>
              <a:rPr lang="en-US" altLang="zh-CN" sz="3000" dirty="0" err="1">
                <a:solidFill>
                  <a:srgbClr val="000000"/>
                </a:solidFill>
              </a:rPr>
              <a:t>int</a:t>
            </a:r>
            <a:r>
              <a:rPr lang="en-US" altLang="zh-CN" sz="3000" dirty="0">
                <a:solidFill>
                  <a:srgbClr val="000000"/>
                </a:solidFill>
              </a:rPr>
              <a:t> </a:t>
            </a:r>
            <a:r>
              <a:rPr lang="en-US" altLang="zh-CN" sz="3000" dirty="0" err="1">
                <a:solidFill>
                  <a:srgbClr val="000000"/>
                </a:solidFill>
              </a:rPr>
              <a:t>x_width</a:t>
            </a:r>
            <a:r>
              <a:rPr lang="zh-CN" altLang="en-US" sz="3000" dirty="0">
                <a:solidFill>
                  <a:srgbClr val="000000"/>
                </a:solidFill>
              </a:rPr>
              <a:t>中</a:t>
            </a:r>
            <a:r>
              <a:rPr lang="en-US" altLang="zh-CN" sz="3000" dirty="0">
                <a:solidFill>
                  <a:srgbClr val="000000"/>
                </a:solidFill>
              </a:rPr>
              <a:t>, </a:t>
            </a:r>
            <a:r>
              <a:rPr lang="zh-CN" altLang="en-US" sz="3000" dirty="0">
                <a:solidFill>
                  <a:srgbClr val="000000"/>
                </a:solidFill>
              </a:rPr>
              <a:t>一般格式为</a:t>
            </a:r>
            <a:r>
              <a:rPr lang="en-US" altLang="zh-CN" sz="3000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15000"/>
              </a:lnSpc>
              <a:spcBef>
                <a:spcPct val="30000"/>
              </a:spcBef>
            </a:pPr>
            <a:r>
              <a:rPr lang="en-US" altLang="zh-CN" sz="3000" dirty="0">
                <a:solidFill>
                  <a:srgbClr val="000000"/>
                </a:solidFill>
              </a:rPr>
              <a:t>       </a:t>
            </a:r>
            <a:r>
              <a:rPr lang="en-US" altLang="zh-CN" sz="3000" dirty="0" err="1">
                <a:solidFill>
                  <a:srgbClr val="FF00FF"/>
                </a:solidFill>
              </a:rPr>
              <a:t>int</a:t>
            </a:r>
            <a:r>
              <a:rPr lang="en-US" altLang="zh-CN" sz="3000" dirty="0">
                <a:solidFill>
                  <a:srgbClr val="FF00FF"/>
                </a:solidFill>
              </a:rPr>
              <a:t>  </a:t>
            </a:r>
            <a:r>
              <a:rPr lang="en-US" altLang="zh-CN" sz="3000" dirty="0" err="1">
                <a:solidFill>
                  <a:srgbClr val="FF00FF"/>
                </a:solidFill>
              </a:rPr>
              <a:t>ios∷width</a:t>
            </a:r>
            <a:r>
              <a:rPr lang="en-US" altLang="zh-CN" sz="3000" dirty="0">
                <a:solidFill>
                  <a:srgbClr val="FF00FF"/>
                </a:solidFill>
              </a:rPr>
              <a:t>();</a:t>
            </a:r>
          </a:p>
          <a:p>
            <a:pPr eaLnBrk="0" hangingPunct="0">
              <a:lnSpc>
                <a:spcPct val="115000"/>
              </a:lnSpc>
              <a:spcBef>
                <a:spcPct val="30000"/>
              </a:spcBef>
            </a:pPr>
            <a:r>
              <a:rPr lang="en-US" altLang="zh-CN" sz="3000" dirty="0">
                <a:solidFill>
                  <a:srgbClr val="FF00FF"/>
                </a:solidFill>
              </a:rPr>
              <a:t>       </a:t>
            </a:r>
            <a:r>
              <a:rPr lang="en-US" altLang="zh-CN" sz="3000" dirty="0" err="1">
                <a:solidFill>
                  <a:srgbClr val="FF00FF"/>
                </a:solidFill>
              </a:rPr>
              <a:t>int</a:t>
            </a:r>
            <a:r>
              <a:rPr lang="en-US" altLang="zh-CN" sz="3000" dirty="0">
                <a:solidFill>
                  <a:srgbClr val="FF00FF"/>
                </a:solidFill>
              </a:rPr>
              <a:t>  </a:t>
            </a:r>
            <a:r>
              <a:rPr lang="en-US" altLang="zh-CN" sz="3000" dirty="0" err="1">
                <a:solidFill>
                  <a:srgbClr val="FF00FF"/>
                </a:solidFill>
              </a:rPr>
              <a:t>ios∷width</a:t>
            </a:r>
            <a:r>
              <a:rPr lang="en-US" altLang="zh-CN" sz="3000" dirty="0">
                <a:solidFill>
                  <a:srgbClr val="FF00FF"/>
                </a:solidFill>
              </a:rPr>
              <a:t>(</a:t>
            </a:r>
            <a:r>
              <a:rPr lang="en-US" altLang="zh-CN" sz="3000" dirty="0" err="1">
                <a:solidFill>
                  <a:srgbClr val="FF00FF"/>
                </a:solidFill>
              </a:rPr>
              <a:t>int</a:t>
            </a:r>
            <a:r>
              <a:rPr lang="en-US" altLang="zh-CN" sz="3000" dirty="0">
                <a:solidFill>
                  <a:srgbClr val="FF00FF"/>
                </a:solidFill>
              </a:rPr>
              <a:t> w);</a:t>
            </a:r>
          </a:p>
          <a:p>
            <a:pPr eaLnBrk="0" hangingPunct="0">
              <a:lnSpc>
                <a:spcPct val="115000"/>
              </a:lnSpc>
              <a:spcBef>
                <a:spcPct val="30000"/>
              </a:spcBef>
            </a:pPr>
            <a:r>
              <a:rPr lang="en-US" altLang="zh-CN" sz="3000" dirty="0">
                <a:solidFill>
                  <a:srgbClr val="000000"/>
                </a:solidFill>
              </a:rPr>
              <a:t>      </a:t>
            </a:r>
            <a:r>
              <a:rPr lang="zh-CN" altLang="en-US" sz="3000" dirty="0">
                <a:solidFill>
                  <a:srgbClr val="000000"/>
                </a:solidFill>
              </a:rPr>
              <a:t>前者返回当前域宽</a:t>
            </a:r>
            <a:r>
              <a:rPr lang="zh-CN" altLang="en-US" sz="3000" dirty="0" smtClean="0">
                <a:solidFill>
                  <a:srgbClr val="000000"/>
                </a:solidFill>
              </a:rPr>
              <a:t>值。</a:t>
            </a:r>
            <a:r>
              <a:rPr lang="en-US" altLang="zh-CN" sz="3000" dirty="0" smtClean="0">
                <a:solidFill>
                  <a:srgbClr val="000000"/>
                </a:solidFill>
              </a:rPr>
              <a:t> </a:t>
            </a:r>
            <a:r>
              <a:rPr lang="zh-CN" altLang="en-US" sz="3000" dirty="0">
                <a:solidFill>
                  <a:srgbClr val="000000"/>
                </a:solidFill>
              </a:rPr>
              <a:t>后者设置域宽</a:t>
            </a:r>
            <a:r>
              <a:rPr lang="en-US" altLang="zh-CN" sz="3000" dirty="0">
                <a:solidFill>
                  <a:srgbClr val="000000"/>
                </a:solidFill>
              </a:rPr>
              <a:t>, </a:t>
            </a:r>
            <a:r>
              <a:rPr lang="zh-CN" altLang="en-US" sz="3000" dirty="0">
                <a:solidFill>
                  <a:srgbClr val="000000"/>
                </a:solidFill>
              </a:rPr>
              <a:t>并返回设置前的</a:t>
            </a:r>
            <a:r>
              <a:rPr lang="zh-CN" altLang="en-US" sz="3000" dirty="0" smtClean="0">
                <a:solidFill>
                  <a:srgbClr val="000000"/>
                </a:solidFill>
              </a:rPr>
              <a:t>值。</a:t>
            </a:r>
            <a:endParaRPr lang="en-US" altLang="zh-CN" sz="30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30000"/>
              </a:spcBef>
            </a:pPr>
            <a:r>
              <a:rPr lang="en-US" altLang="zh-CN" sz="3000" dirty="0">
                <a:solidFill>
                  <a:srgbClr val="FF0000"/>
                </a:solidFill>
              </a:rPr>
              <a:t>      </a:t>
            </a:r>
            <a:r>
              <a:rPr lang="zh-CN" altLang="en-US" sz="3000" dirty="0">
                <a:solidFill>
                  <a:srgbClr val="FF0000"/>
                </a:solidFill>
              </a:rPr>
              <a:t>注</a:t>
            </a:r>
            <a:r>
              <a:rPr lang="en-US" altLang="zh-CN" sz="3000" dirty="0">
                <a:solidFill>
                  <a:srgbClr val="FF0000"/>
                </a:solidFill>
              </a:rPr>
              <a:t>:</a:t>
            </a:r>
            <a:r>
              <a:rPr lang="en-US" altLang="zh-CN" sz="3000" dirty="0">
                <a:solidFill>
                  <a:srgbClr val="000000"/>
                </a:solidFill>
              </a:rPr>
              <a:t> </a:t>
            </a:r>
            <a:r>
              <a:rPr lang="zh-CN" altLang="en-US" sz="3000" u="sng" dirty="0">
                <a:solidFill>
                  <a:srgbClr val="000000"/>
                </a:solidFill>
              </a:rPr>
              <a:t>所设置的域宽仅对下一个流输出有效</a:t>
            </a:r>
            <a:r>
              <a:rPr lang="en-US" altLang="zh-CN" sz="3000" u="sng" dirty="0">
                <a:solidFill>
                  <a:srgbClr val="000000"/>
                </a:solidFill>
              </a:rPr>
              <a:t>, </a:t>
            </a:r>
            <a:r>
              <a:rPr lang="zh-CN" altLang="en-US" sz="3000" u="sng" dirty="0">
                <a:solidFill>
                  <a:srgbClr val="000000"/>
                </a:solidFill>
              </a:rPr>
              <a:t>当一次输出操作完成以后</a:t>
            </a:r>
            <a:r>
              <a:rPr lang="en-US" altLang="zh-CN" sz="3000" u="sng" dirty="0">
                <a:solidFill>
                  <a:srgbClr val="000000"/>
                </a:solidFill>
              </a:rPr>
              <a:t>, </a:t>
            </a:r>
            <a:r>
              <a:rPr lang="zh-CN" altLang="en-US" sz="3000" u="sng" dirty="0">
                <a:solidFill>
                  <a:srgbClr val="000000"/>
                </a:solidFill>
              </a:rPr>
              <a:t>域宽又恢复为</a:t>
            </a:r>
            <a:r>
              <a:rPr lang="en-US" altLang="zh-CN" sz="3000" u="sng" dirty="0" smtClean="0">
                <a:solidFill>
                  <a:srgbClr val="000000"/>
                </a:solidFill>
              </a:rPr>
              <a:t>0</a:t>
            </a:r>
            <a:r>
              <a:rPr lang="zh-CN" altLang="en-US" sz="3000" dirty="0" smtClean="0">
                <a:solidFill>
                  <a:srgbClr val="000000"/>
                </a:solidFill>
              </a:rPr>
              <a:t>。</a:t>
            </a:r>
            <a:endParaRPr lang="en-US" altLang="zh-CN" sz="3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48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026"/>
          <p:cNvSpPr txBox="1">
            <a:spLocks noChangeArrowheads="1"/>
          </p:cNvSpPr>
          <p:nvPr/>
        </p:nvSpPr>
        <p:spPr bwMode="auto">
          <a:xfrm>
            <a:off x="229121" y="915676"/>
            <a:ext cx="8642350" cy="592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5000"/>
              </a:spcBef>
              <a:buFontTx/>
              <a:buAutoNum type="circleNumDbPlain" startAt="4"/>
            </a:pPr>
            <a:r>
              <a:rPr lang="zh-CN" altLang="en-US" sz="3000" b="1" dirty="0">
                <a:solidFill>
                  <a:srgbClr val="000000"/>
                </a:solidFill>
              </a:rPr>
              <a:t>设置实数精度</a:t>
            </a:r>
          </a:p>
          <a:p>
            <a:pPr>
              <a:spcBef>
                <a:spcPct val="25000"/>
              </a:spcBef>
            </a:pPr>
            <a:r>
              <a:rPr lang="zh-CN" altLang="en-US" sz="3000" b="1" dirty="0">
                <a:solidFill>
                  <a:srgbClr val="000000"/>
                </a:solidFill>
              </a:rPr>
              <a:t>      </a:t>
            </a:r>
            <a:r>
              <a:rPr lang="zh-CN" altLang="en-US" sz="3000" dirty="0">
                <a:solidFill>
                  <a:srgbClr val="000000"/>
                </a:solidFill>
              </a:rPr>
              <a:t>设置显示精度函数一般形式为</a:t>
            </a:r>
            <a:r>
              <a:rPr lang="en-US" altLang="zh-CN" sz="3000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ct val="25000"/>
              </a:spcBef>
            </a:pPr>
            <a:r>
              <a:rPr lang="en-US" altLang="zh-CN" sz="3000" dirty="0">
                <a:solidFill>
                  <a:srgbClr val="000000"/>
                </a:solidFill>
              </a:rPr>
              <a:t>           </a:t>
            </a:r>
            <a:r>
              <a:rPr lang="en-US" altLang="zh-CN" sz="3000" dirty="0" err="1">
                <a:solidFill>
                  <a:srgbClr val="FF00FF"/>
                </a:solidFill>
              </a:rPr>
              <a:t>int</a:t>
            </a:r>
            <a:r>
              <a:rPr lang="en-US" altLang="zh-CN" sz="3000" dirty="0">
                <a:solidFill>
                  <a:srgbClr val="FF00FF"/>
                </a:solidFill>
              </a:rPr>
              <a:t> </a:t>
            </a:r>
            <a:r>
              <a:rPr lang="en-US" altLang="zh-CN" sz="3000" dirty="0" err="1">
                <a:solidFill>
                  <a:srgbClr val="FF00FF"/>
                </a:solidFill>
              </a:rPr>
              <a:t>ios</a:t>
            </a:r>
            <a:r>
              <a:rPr lang="en-US" altLang="zh-CN" sz="3000" dirty="0">
                <a:solidFill>
                  <a:srgbClr val="FF00FF"/>
                </a:solidFill>
              </a:rPr>
              <a:t>::precision( </a:t>
            </a:r>
            <a:r>
              <a:rPr lang="en-US" altLang="zh-CN" sz="3000" dirty="0" err="1">
                <a:solidFill>
                  <a:srgbClr val="FF00FF"/>
                </a:solidFill>
              </a:rPr>
              <a:t>int</a:t>
            </a:r>
            <a:r>
              <a:rPr lang="en-US" altLang="zh-CN" sz="3000" dirty="0">
                <a:solidFill>
                  <a:srgbClr val="FF00FF"/>
                </a:solidFill>
              </a:rPr>
              <a:t> n);</a:t>
            </a:r>
          </a:p>
          <a:p>
            <a:pPr>
              <a:spcBef>
                <a:spcPct val="25000"/>
              </a:spcBef>
              <a:buFontTx/>
              <a:buAutoNum type="circleNumDbPlain" startAt="5"/>
            </a:pPr>
            <a:r>
              <a:rPr lang="zh-CN" altLang="en-US" sz="3000" b="1" dirty="0">
                <a:solidFill>
                  <a:srgbClr val="000000"/>
                </a:solidFill>
              </a:rPr>
              <a:t>填充字符</a:t>
            </a:r>
          </a:p>
          <a:p>
            <a:pPr>
              <a:spcBef>
                <a:spcPct val="25000"/>
              </a:spcBef>
            </a:pPr>
            <a:r>
              <a:rPr lang="zh-CN" altLang="en-US" sz="3000" b="1" dirty="0">
                <a:solidFill>
                  <a:srgbClr val="000000"/>
                </a:solidFill>
              </a:rPr>
              <a:t>      </a:t>
            </a:r>
            <a:r>
              <a:rPr lang="zh-CN" altLang="en-US" sz="3000" dirty="0">
                <a:solidFill>
                  <a:srgbClr val="000000"/>
                </a:solidFill>
              </a:rPr>
              <a:t>当输出值不满域宽时用填充字符来</a:t>
            </a:r>
            <a:r>
              <a:rPr lang="zh-CN" altLang="en-US" sz="3000" dirty="0" smtClean="0">
                <a:solidFill>
                  <a:srgbClr val="000000"/>
                </a:solidFill>
              </a:rPr>
              <a:t>填充。</a:t>
            </a:r>
            <a:r>
              <a:rPr lang="en-US" altLang="zh-CN" sz="3000" dirty="0" smtClean="0">
                <a:solidFill>
                  <a:srgbClr val="000000"/>
                </a:solidFill>
              </a:rPr>
              <a:t>  </a:t>
            </a:r>
            <a:r>
              <a:rPr lang="zh-CN" altLang="en-US" sz="3000" u="sng" dirty="0">
                <a:solidFill>
                  <a:srgbClr val="000000"/>
                </a:solidFill>
              </a:rPr>
              <a:t>缺省情况下填充字符为</a:t>
            </a:r>
            <a:r>
              <a:rPr lang="zh-CN" altLang="en-US" sz="3000" u="sng" dirty="0" smtClean="0">
                <a:solidFill>
                  <a:srgbClr val="000000"/>
                </a:solidFill>
              </a:rPr>
              <a:t>空格</a:t>
            </a:r>
            <a:r>
              <a:rPr lang="zh-CN" altLang="en-US" sz="3000" dirty="0" smtClean="0">
                <a:solidFill>
                  <a:srgbClr val="000000"/>
                </a:solidFill>
              </a:rPr>
              <a:t>。</a:t>
            </a:r>
            <a:r>
              <a:rPr lang="en-US" altLang="zh-CN" sz="3000" dirty="0" smtClean="0">
                <a:solidFill>
                  <a:srgbClr val="000000"/>
                </a:solidFill>
              </a:rPr>
              <a:t> </a:t>
            </a:r>
            <a:r>
              <a:rPr lang="zh-CN" altLang="en-US" sz="3000" dirty="0">
                <a:solidFill>
                  <a:srgbClr val="000000"/>
                </a:solidFill>
              </a:rPr>
              <a:t>所以在使用填充字符函数时</a:t>
            </a:r>
            <a:r>
              <a:rPr lang="en-US" altLang="zh-CN" sz="3000" dirty="0">
                <a:solidFill>
                  <a:srgbClr val="000000"/>
                </a:solidFill>
              </a:rPr>
              <a:t>, </a:t>
            </a:r>
            <a:r>
              <a:rPr lang="zh-CN" altLang="en-US" sz="3000" dirty="0">
                <a:solidFill>
                  <a:srgbClr val="000000"/>
                </a:solidFill>
              </a:rPr>
              <a:t>必须与</a:t>
            </a:r>
            <a:r>
              <a:rPr lang="en-US" altLang="zh-CN" sz="3000" dirty="0">
                <a:solidFill>
                  <a:srgbClr val="000000"/>
                </a:solidFill>
              </a:rPr>
              <a:t>width( )</a:t>
            </a:r>
            <a:r>
              <a:rPr lang="zh-CN" altLang="en-US" sz="3000" dirty="0">
                <a:solidFill>
                  <a:srgbClr val="000000"/>
                </a:solidFill>
              </a:rPr>
              <a:t>函数</a:t>
            </a:r>
            <a:r>
              <a:rPr lang="zh-CN" altLang="en-US" sz="3000" dirty="0" smtClean="0">
                <a:solidFill>
                  <a:srgbClr val="000000"/>
                </a:solidFill>
              </a:rPr>
              <a:t>配合。</a:t>
            </a:r>
            <a:r>
              <a:rPr lang="en-US" altLang="zh-CN" sz="3000" dirty="0" smtClean="0">
                <a:solidFill>
                  <a:srgbClr val="000000"/>
                </a:solidFill>
              </a:rPr>
              <a:t> </a:t>
            </a:r>
            <a:r>
              <a:rPr lang="zh-CN" altLang="en-US" sz="3000" dirty="0">
                <a:solidFill>
                  <a:srgbClr val="000000"/>
                </a:solidFill>
              </a:rPr>
              <a:t>填充字符函数一般形式为</a:t>
            </a:r>
            <a:r>
              <a:rPr lang="en-US" altLang="zh-CN" sz="3000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ct val="25000"/>
              </a:spcBef>
            </a:pPr>
            <a:r>
              <a:rPr lang="en-US" altLang="zh-CN" sz="3000" dirty="0">
                <a:solidFill>
                  <a:srgbClr val="000000"/>
                </a:solidFill>
              </a:rPr>
              <a:t>      </a:t>
            </a:r>
            <a:r>
              <a:rPr lang="en-US" altLang="zh-CN" sz="3000" dirty="0">
                <a:solidFill>
                  <a:srgbClr val="FF00FF"/>
                </a:solidFill>
              </a:rPr>
              <a:t>char </a:t>
            </a:r>
            <a:r>
              <a:rPr lang="en-US" altLang="zh-CN" sz="3000" dirty="0" err="1">
                <a:solidFill>
                  <a:srgbClr val="FF00FF"/>
                </a:solidFill>
              </a:rPr>
              <a:t>ios</a:t>
            </a:r>
            <a:r>
              <a:rPr lang="en-US" altLang="zh-CN" sz="3000" dirty="0">
                <a:solidFill>
                  <a:srgbClr val="FF00FF"/>
                </a:solidFill>
              </a:rPr>
              <a:t>::fill( );</a:t>
            </a:r>
          </a:p>
          <a:p>
            <a:pPr>
              <a:spcBef>
                <a:spcPct val="25000"/>
              </a:spcBef>
            </a:pPr>
            <a:r>
              <a:rPr lang="en-US" altLang="zh-CN" sz="3000" dirty="0">
                <a:solidFill>
                  <a:srgbClr val="FF00FF"/>
                </a:solidFill>
              </a:rPr>
              <a:t>      char </a:t>
            </a:r>
            <a:r>
              <a:rPr lang="en-US" altLang="zh-CN" sz="3000" dirty="0" err="1">
                <a:solidFill>
                  <a:srgbClr val="FF00FF"/>
                </a:solidFill>
              </a:rPr>
              <a:t>ios</a:t>
            </a:r>
            <a:r>
              <a:rPr lang="en-US" altLang="zh-CN" sz="3000" dirty="0">
                <a:solidFill>
                  <a:srgbClr val="FF00FF"/>
                </a:solidFill>
              </a:rPr>
              <a:t>::fill( char </a:t>
            </a:r>
            <a:r>
              <a:rPr lang="en-US" altLang="zh-CN" sz="3000" dirty="0" err="1">
                <a:solidFill>
                  <a:srgbClr val="FF00FF"/>
                </a:solidFill>
              </a:rPr>
              <a:t>ch</a:t>
            </a:r>
            <a:r>
              <a:rPr lang="en-US" altLang="zh-CN" sz="3000" dirty="0">
                <a:solidFill>
                  <a:srgbClr val="FF00FF"/>
                </a:solidFill>
              </a:rPr>
              <a:t>);</a:t>
            </a:r>
          </a:p>
          <a:p>
            <a:pPr>
              <a:spcBef>
                <a:spcPct val="25000"/>
              </a:spcBef>
            </a:pPr>
            <a:r>
              <a:rPr lang="en-US" altLang="zh-CN" sz="3000" dirty="0">
                <a:solidFill>
                  <a:srgbClr val="669900"/>
                </a:solidFill>
                <a:hlinkClick r:id="rId2" action="ppaction://hlinkfile"/>
              </a:rPr>
              <a:t> </a:t>
            </a:r>
            <a:r>
              <a:rPr lang="zh-CN" altLang="en-US" sz="3000" dirty="0">
                <a:solidFill>
                  <a:srgbClr val="669900"/>
                </a:solidFill>
                <a:hlinkClick r:id="rId2" action="ppaction://hlinkfile"/>
              </a:rPr>
              <a:t>例</a:t>
            </a:r>
            <a:r>
              <a:rPr lang="en-US" altLang="zh-CN" sz="3000" dirty="0">
                <a:solidFill>
                  <a:srgbClr val="669900"/>
                </a:solidFill>
                <a:hlinkClick r:id="rId2" action="ppaction://hlinkfile"/>
              </a:rPr>
              <a:t>7.4  </a:t>
            </a:r>
            <a:r>
              <a:rPr lang="zh-CN" altLang="en-US" sz="3000" dirty="0">
                <a:solidFill>
                  <a:srgbClr val="669900"/>
                </a:solidFill>
                <a:hlinkClick r:id="rId2" action="ppaction://hlinkfile"/>
              </a:rPr>
              <a:t>成员函数进行格式</a:t>
            </a:r>
            <a:r>
              <a:rPr lang="zh-CN" altLang="en-US" sz="3000" dirty="0" smtClean="0">
                <a:solidFill>
                  <a:srgbClr val="669900"/>
                </a:solidFill>
                <a:hlinkClick r:id="rId2" action="ppaction://hlinkfile"/>
              </a:rPr>
              <a:t>控制</a:t>
            </a:r>
            <a:endParaRPr lang="zh-CN" altLang="en-US" sz="3000" dirty="0">
              <a:solidFill>
                <a:srgbClr val="66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1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07950" y="1125538"/>
            <a:ext cx="8856538" cy="533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538288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174875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811463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268663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725863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183063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640263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600" dirty="0">
                <a:solidFill>
                  <a:srgbClr val="000000"/>
                </a:solidFill>
              </a:rPr>
              <a:t>C++</a:t>
            </a:r>
            <a:r>
              <a:rPr lang="zh-CN" altLang="en-US" sz="2600" dirty="0">
                <a:solidFill>
                  <a:srgbClr val="000000"/>
                </a:solidFill>
              </a:rPr>
              <a:t>提供的预定义操纵符如下</a:t>
            </a:r>
            <a:r>
              <a:rPr lang="en-US" altLang="zh-CN" sz="2600" dirty="0">
                <a:solidFill>
                  <a:srgbClr val="000000"/>
                </a:solidFill>
              </a:rPr>
              <a:t>:</a:t>
            </a:r>
          </a:p>
          <a:p>
            <a:pPr eaLnBrk="0" hangingPunct="0">
              <a:lnSpc>
                <a:spcPct val="110000"/>
              </a:lnSpc>
              <a:spcBef>
                <a:spcPct val="30000"/>
              </a:spcBef>
              <a:buFontTx/>
              <a:buAutoNum type="arabicParenBoth"/>
            </a:pPr>
            <a:r>
              <a:rPr lang="en-US" altLang="zh-CN" sz="2600" dirty="0" err="1">
                <a:solidFill>
                  <a:srgbClr val="000000"/>
                </a:solidFill>
              </a:rPr>
              <a:t>dec</a:t>
            </a:r>
            <a:r>
              <a:rPr lang="en-US" altLang="zh-CN" sz="2600" dirty="0">
                <a:solidFill>
                  <a:srgbClr val="000000"/>
                </a:solidFill>
              </a:rPr>
              <a:t>   </a:t>
            </a:r>
            <a:r>
              <a:rPr lang="zh-CN" altLang="en-US" sz="2600" dirty="0">
                <a:solidFill>
                  <a:srgbClr val="000000"/>
                </a:solidFill>
              </a:rPr>
              <a:t>以</a:t>
            </a:r>
            <a:r>
              <a:rPr lang="zh-CN" altLang="en-US" sz="2600" u="sng" dirty="0">
                <a:solidFill>
                  <a:srgbClr val="000000"/>
                </a:solidFill>
              </a:rPr>
              <a:t>十进制形式</a:t>
            </a:r>
            <a:r>
              <a:rPr lang="zh-CN" altLang="en-US" sz="2600" dirty="0">
                <a:solidFill>
                  <a:srgbClr val="000000"/>
                </a:solidFill>
              </a:rPr>
              <a:t>输入或输出整型数，可用于输入或 输出 </a:t>
            </a:r>
          </a:p>
          <a:p>
            <a:pPr eaLnBrk="0" hangingPunct="0">
              <a:lnSpc>
                <a:spcPct val="110000"/>
              </a:lnSpc>
              <a:spcBef>
                <a:spcPct val="30000"/>
              </a:spcBef>
              <a:buFontTx/>
              <a:buAutoNum type="arabicParenBoth"/>
            </a:pPr>
            <a:r>
              <a:rPr lang="en-US" altLang="zh-CN" sz="2600" dirty="0">
                <a:solidFill>
                  <a:srgbClr val="000000"/>
                </a:solidFill>
              </a:rPr>
              <a:t>hex    </a:t>
            </a:r>
            <a:r>
              <a:rPr lang="zh-CN" altLang="en-US" sz="2600" dirty="0">
                <a:solidFill>
                  <a:srgbClr val="000000"/>
                </a:solidFill>
              </a:rPr>
              <a:t>以</a:t>
            </a:r>
            <a:r>
              <a:rPr lang="zh-CN" altLang="en-US" sz="2600" u="sng" dirty="0">
                <a:solidFill>
                  <a:srgbClr val="000000"/>
                </a:solidFill>
              </a:rPr>
              <a:t>十六进制形式</a:t>
            </a:r>
            <a:r>
              <a:rPr lang="zh-CN" altLang="en-US" sz="2600" dirty="0">
                <a:solidFill>
                  <a:srgbClr val="000000"/>
                </a:solidFill>
              </a:rPr>
              <a:t>输入或输出整型数，可用于输或</a:t>
            </a:r>
          </a:p>
          <a:p>
            <a:pPr eaLnBrk="0" hangingPunct="0">
              <a:lnSpc>
                <a:spcPct val="110000"/>
              </a:lnSpc>
              <a:spcBef>
                <a:spcPct val="30000"/>
              </a:spcBef>
              <a:buFontTx/>
              <a:buAutoNum type="arabicParenBoth"/>
            </a:pPr>
            <a:r>
              <a:rPr lang="en-US" altLang="zh-CN" sz="2600" dirty="0" err="1">
                <a:solidFill>
                  <a:srgbClr val="000000"/>
                </a:solidFill>
              </a:rPr>
              <a:t>oct</a:t>
            </a:r>
            <a:r>
              <a:rPr lang="en-US" altLang="zh-CN" sz="2600" dirty="0">
                <a:solidFill>
                  <a:srgbClr val="000000"/>
                </a:solidFill>
              </a:rPr>
              <a:t>     </a:t>
            </a:r>
            <a:r>
              <a:rPr lang="zh-CN" altLang="en-US" sz="2600" dirty="0">
                <a:solidFill>
                  <a:srgbClr val="000000"/>
                </a:solidFill>
              </a:rPr>
              <a:t>以</a:t>
            </a:r>
            <a:r>
              <a:rPr lang="zh-CN" altLang="en-US" sz="2600" u="sng" dirty="0">
                <a:solidFill>
                  <a:srgbClr val="000000"/>
                </a:solidFill>
              </a:rPr>
              <a:t>八进制形式</a:t>
            </a:r>
            <a:r>
              <a:rPr lang="zh-CN" altLang="en-US" sz="2600" dirty="0">
                <a:solidFill>
                  <a:srgbClr val="000000"/>
                </a:solidFill>
              </a:rPr>
              <a:t>输入或输出整型数，可用于输入输出 </a:t>
            </a:r>
          </a:p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en-US" altLang="zh-CN" sz="2600" dirty="0">
                <a:solidFill>
                  <a:srgbClr val="000000"/>
                </a:solidFill>
              </a:rPr>
              <a:t>(4) </a:t>
            </a:r>
            <a:r>
              <a:rPr lang="en-US" altLang="zh-CN" sz="2600" dirty="0" err="1">
                <a:solidFill>
                  <a:srgbClr val="000000"/>
                </a:solidFill>
              </a:rPr>
              <a:t>ws</a:t>
            </a:r>
            <a:r>
              <a:rPr lang="en-US" altLang="zh-CN" sz="2600" dirty="0">
                <a:solidFill>
                  <a:srgbClr val="000000"/>
                </a:solidFill>
              </a:rPr>
              <a:t>      </a:t>
            </a:r>
            <a:r>
              <a:rPr lang="zh-CN" altLang="en-US" sz="2600" dirty="0">
                <a:solidFill>
                  <a:srgbClr val="000000"/>
                </a:solidFill>
              </a:rPr>
              <a:t>用于在输入时</a:t>
            </a:r>
            <a:r>
              <a:rPr lang="zh-CN" altLang="en-US" sz="2600" u="sng" dirty="0">
                <a:solidFill>
                  <a:srgbClr val="000000"/>
                </a:solidFill>
              </a:rPr>
              <a:t>跳过前导的空白符</a:t>
            </a:r>
            <a:r>
              <a:rPr lang="zh-CN" altLang="en-US" sz="2600" dirty="0">
                <a:solidFill>
                  <a:srgbClr val="000000"/>
                </a:solidFill>
              </a:rPr>
              <a:t>，可用于输入。</a:t>
            </a:r>
          </a:p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en-US" altLang="zh-CN" sz="2600" dirty="0">
                <a:solidFill>
                  <a:srgbClr val="000000"/>
                </a:solidFill>
              </a:rPr>
              <a:t>(5) </a:t>
            </a:r>
            <a:r>
              <a:rPr lang="en-US" altLang="zh-CN" sz="2600" dirty="0" err="1">
                <a:solidFill>
                  <a:srgbClr val="000000"/>
                </a:solidFill>
              </a:rPr>
              <a:t>endl</a:t>
            </a:r>
            <a:r>
              <a:rPr lang="en-US" altLang="zh-CN" sz="2600" dirty="0">
                <a:solidFill>
                  <a:srgbClr val="000000"/>
                </a:solidFill>
              </a:rPr>
              <a:t>   </a:t>
            </a:r>
            <a:r>
              <a:rPr lang="zh-CN" altLang="en-US" sz="2600" u="sng" dirty="0">
                <a:solidFill>
                  <a:srgbClr val="000000"/>
                </a:solidFill>
              </a:rPr>
              <a:t>插入一个换行符并刷新输出流</a:t>
            </a:r>
            <a:r>
              <a:rPr lang="zh-CN" altLang="en-US" sz="2600" dirty="0">
                <a:solidFill>
                  <a:srgbClr val="000000"/>
                </a:solidFill>
              </a:rPr>
              <a:t>，仅用于输出。</a:t>
            </a:r>
          </a:p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en-US" altLang="zh-CN" sz="2600" dirty="0">
                <a:solidFill>
                  <a:srgbClr val="000000"/>
                </a:solidFill>
              </a:rPr>
              <a:t>(6) ends  </a:t>
            </a:r>
            <a:r>
              <a:rPr lang="zh-CN" altLang="en-US" sz="2600" u="sng" dirty="0">
                <a:solidFill>
                  <a:srgbClr val="000000"/>
                </a:solidFill>
              </a:rPr>
              <a:t>插入一个空字符</a:t>
            </a:r>
            <a:r>
              <a:rPr lang="zh-CN" altLang="en-US" sz="2600" u="sng" dirty="0">
                <a:solidFill>
                  <a:srgbClr val="000000"/>
                </a:solidFill>
                <a:latin typeface="Times New Roman"/>
              </a:rPr>
              <a:t>‘</a:t>
            </a:r>
            <a:r>
              <a:rPr lang="en-US" altLang="zh-CN" sz="2600" u="sng" dirty="0">
                <a:solidFill>
                  <a:srgbClr val="000000"/>
                </a:solidFill>
              </a:rPr>
              <a:t>\0</a:t>
            </a:r>
            <a:r>
              <a:rPr lang="en-US" altLang="zh-CN" sz="2600" u="sng" dirty="0">
                <a:solidFill>
                  <a:srgbClr val="000000"/>
                </a:solidFill>
                <a:latin typeface="Times New Roman"/>
              </a:rPr>
              <a:t>’</a:t>
            </a:r>
            <a:r>
              <a:rPr lang="zh-CN" altLang="en-US" sz="2600" u="sng" dirty="0">
                <a:solidFill>
                  <a:srgbClr val="000000"/>
                </a:solidFill>
              </a:rPr>
              <a:t>，</a:t>
            </a:r>
            <a:r>
              <a:rPr lang="zh-CN" altLang="en-US" sz="2600" dirty="0">
                <a:solidFill>
                  <a:srgbClr val="000000"/>
                </a:solidFill>
              </a:rPr>
              <a:t>通常用来结束一个字串，仅用于输出。</a:t>
            </a:r>
          </a:p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en-US" altLang="zh-CN" sz="2600" dirty="0">
                <a:solidFill>
                  <a:srgbClr val="000000"/>
                </a:solidFill>
              </a:rPr>
              <a:t>(7) flush  </a:t>
            </a:r>
            <a:r>
              <a:rPr lang="zh-CN" altLang="en-US" sz="2600" u="sng" dirty="0">
                <a:solidFill>
                  <a:srgbClr val="000000"/>
                </a:solidFill>
              </a:rPr>
              <a:t>刷新</a:t>
            </a:r>
            <a:r>
              <a:rPr lang="zh-CN" altLang="en-US" sz="2600" dirty="0">
                <a:solidFill>
                  <a:srgbClr val="000000"/>
                </a:solidFill>
              </a:rPr>
              <a:t>一个输出流，仅用于输出 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79388" y="188913"/>
            <a:ext cx="82296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C00000"/>
                </a:solidFill>
              </a:rPr>
              <a:t>2.  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用</a:t>
            </a:r>
            <a:r>
              <a:rPr lang="zh-CN" altLang="en-US" sz="3200" b="1" dirty="0">
                <a:solidFill>
                  <a:srgbClr val="C00000"/>
                </a:solidFill>
              </a:rPr>
              <a:t>预定义操作符进行</a:t>
            </a:r>
            <a:r>
              <a:rPr lang="en-US" altLang="zh-CN" sz="3200" b="1" dirty="0">
                <a:solidFill>
                  <a:srgbClr val="C00000"/>
                </a:solidFill>
              </a:rPr>
              <a:t>I/O</a:t>
            </a:r>
            <a:r>
              <a:rPr lang="zh-CN" altLang="en-US" sz="3200" b="1" dirty="0">
                <a:solidFill>
                  <a:srgbClr val="C00000"/>
                </a:solidFill>
              </a:rPr>
              <a:t>格式控制 </a:t>
            </a:r>
          </a:p>
        </p:txBody>
      </p:sp>
    </p:spTree>
    <p:extLst>
      <p:ext uri="{BB962C8B-B14F-4D97-AF65-F5344CB8AC3E}">
        <p14:creationId xmlns:p14="http://schemas.microsoft.com/office/powerpoint/2010/main" val="31211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23850" y="188913"/>
            <a:ext cx="8640763" cy="649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(8) </a:t>
            </a:r>
            <a:r>
              <a:rPr lang="en-US" altLang="zh-CN" sz="2600" dirty="0" err="1">
                <a:solidFill>
                  <a:srgbClr val="000000"/>
                </a:solidFill>
              </a:rPr>
              <a:t>setbase</a:t>
            </a:r>
            <a:r>
              <a:rPr lang="en-US" altLang="zh-CN" sz="2600" dirty="0">
                <a:solidFill>
                  <a:srgbClr val="000000"/>
                </a:solidFill>
              </a:rPr>
              <a:t>(</a:t>
            </a:r>
            <a:r>
              <a:rPr lang="en-US" altLang="zh-CN" sz="2600" dirty="0" err="1">
                <a:solidFill>
                  <a:srgbClr val="000000"/>
                </a:solidFill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</a:rPr>
              <a:t> n) </a:t>
            </a:r>
            <a:r>
              <a:rPr lang="en-US" altLang="zh-CN" sz="2600" dirty="0" smtClean="0">
                <a:solidFill>
                  <a:srgbClr val="000000"/>
                </a:solidFill>
              </a:rPr>
              <a:t>           </a:t>
            </a:r>
            <a:r>
              <a:rPr lang="zh-CN" altLang="en-US" sz="2600" u="sng" dirty="0" smtClean="0">
                <a:solidFill>
                  <a:srgbClr val="000000"/>
                </a:solidFill>
              </a:rPr>
              <a:t>设置</a:t>
            </a:r>
            <a:r>
              <a:rPr lang="zh-CN" altLang="en-US" sz="2600" u="sng" dirty="0">
                <a:solidFill>
                  <a:srgbClr val="000000"/>
                </a:solidFill>
              </a:rPr>
              <a:t>转换基格式为为</a:t>
            </a:r>
            <a:r>
              <a:rPr lang="en-US" altLang="zh-CN" sz="2600" u="sng" dirty="0">
                <a:solidFill>
                  <a:srgbClr val="000000"/>
                </a:solidFill>
              </a:rPr>
              <a:t>n</a:t>
            </a:r>
            <a:r>
              <a:rPr lang="zh-CN" altLang="en-US" sz="2600" dirty="0">
                <a:solidFill>
                  <a:srgbClr val="000000"/>
                </a:solidFill>
              </a:rPr>
              <a:t>（</a:t>
            </a:r>
            <a:r>
              <a:rPr lang="en-US" altLang="zh-CN" sz="2600" dirty="0">
                <a:solidFill>
                  <a:srgbClr val="000000"/>
                </a:solidFill>
              </a:rPr>
              <a:t>n</a:t>
            </a:r>
            <a:r>
              <a:rPr lang="zh-CN" altLang="en-US" sz="2600" dirty="0">
                <a:solidFill>
                  <a:srgbClr val="000000"/>
                </a:solidFill>
              </a:rPr>
              <a:t>的</a:t>
            </a:r>
            <a:r>
              <a:rPr lang="zh-CN" altLang="en-US" sz="2600" dirty="0" smtClean="0">
                <a:solidFill>
                  <a:srgbClr val="000000"/>
                </a:solidFill>
              </a:rPr>
              <a:t>取值为</a:t>
            </a:r>
            <a:r>
              <a:rPr lang="en-US" altLang="zh-CN" sz="2600" dirty="0">
                <a:solidFill>
                  <a:srgbClr val="000000"/>
                </a:solidFill>
              </a:rPr>
              <a:t>0</a:t>
            </a:r>
            <a:r>
              <a:rPr lang="zh-CN" altLang="en-US" sz="2600" dirty="0">
                <a:solidFill>
                  <a:srgbClr val="000000"/>
                </a:solidFill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</a:rPr>
              <a:t>8</a:t>
            </a:r>
            <a:r>
              <a:rPr lang="zh-CN" altLang="en-US" sz="2600" dirty="0">
                <a:solidFill>
                  <a:srgbClr val="000000"/>
                </a:solidFill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</a:rPr>
              <a:t>10 </a:t>
            </a:r>
            <a:r>
              <a:rPr lang="zh-CN" altLang="en-US" sz="2600" dirty="0">
                <a:solidFill>
                  <a:srgbClr val="000000"/>
                </a:solidFill>
              </a:rPr>
              <a:t>或</a:t>
            </a:r>
            <a:r>
              <a:rPr lang="en-US" altLang="zh-CN" sz="2600" dirty="0">
                <a:solidFill>
                  <a:srgbClr val="000000"/>
                </a:solidFill>
              </a:rPr>
              <a:t>16</a:t>
            </a:r>
            <a:r>
              <a:rPr lang="zh-CN" altLang="en-US" sz="2600" dirty="0">
                <a:solidFill>
                  <a:srgbClr val="000000"/>
                </a:solidFill>
              </a:rPr>
              <a:t>）</a:t>
            </a:r>
            <a:r>
              <a:rPr lang="en-US" altLang="zh-CN" sz="2600" dirty="0">
                <a:solidFill>
                  <a:srgbClr val="000000"/>
                </a:solidFill>
              </a:rPr>
              <a:t>, n</a:t>
            </a:r>
            <a:r>
              <a:rPr lang="zh-CN" altLang="en-US" sz="2600" dirty="0">
                <a:solidFill>
                  <a:srgbClr val="000000"/>
                </a:solidFill>
              </a:rPr>
              <a:t>的缺省值</a:t>
            </a:r>
            <a:r>
              <a:rPr lang="zh-CN" altLang="en-US" sz="2600" dirty="0" smtClean="0">
                <a:solidFill>
                  <a:srgbClr val="000000"/>
                </a:solidFill>
              </a:rPr>
              <a:t>为</a:t>
            </a:r>
            <a:r>
              <a:rPr lang="en-US" altLang="zh-CN" sz="2600" dirty="0" smtClean="0">
                <a:solidFill>
                  <a:srgbClr val="000000"/>
                </a:solidFill>
              </a:rPr>
              <a:t>0</a:t>
            </a:r>
            <a:r>
              <a:rPr lang="zh-CN" altLang="en-US" sz="2600" dirty="0">
                <a:solidFill>
                  <a:srgbClr val="000000"/>
                </a:solidFill>
              </a:rPr>
              <a:t>，即表示采用十进制</a:t>
            </a:r>
            <a:r>
              <a:rPr lang="zh-CN" altLang="en-US" sz="2600" dirty="0" smtClean="0">
                <a:solidFill>
                  <a:srgbClr val="000000"/>
                </a:solidFill>
              </a:rPr>
              <a:t>，仅</a:t>
            </a:r>
            <a:r>
              <a:rPr lang="zh-CN" altLang="en-US" sz="2600" dirty="0">
                <a:solidFill>
                  <a:srgbClr val="000000"/>
                </a:solidFill>
              </a:rPr>
              <a:t>用于输出。</a:t>
            </a:r>
          </a:p>
          <a:p>
            <a:pPr eaLnBrk="0" hangingPunct="0"/>
            <a:r>
              <a:rPr lang="en-US" altLang="zh-CN" sz="2600" dirty="0">
                <a:solidFill>
                  <a:srgbClr val="000000"/>
                </a:solidFill>
              </a:rPr>
              <a:t>(9) </a:t>
            </a:r>
            <a:r>
              <a:rPr lang="en-US" altLang="zh-CN" sz="2600" dirty="0" err="1">
                <a:solidFill>
                  <a:srgbClr val="000000"/>
                </a:solidFill>
              </a:rPr>
              <a:t>resetiosflags</a:t>
            </a:r>
            <a:r>
              <a:rPr lang="en-US" altLang="zh-CN" sz="2600" dirty="0">
                <a:solidFill>
                  <a:srgbClr val="000000"/>
                </a:solidFill>
              </a:rPr>
              <a:t>(long f)  </a:t>
            </a:r>
            <a:r>
              <a:rPr lang="zh-CN" altLang="en-US" sz="2600" u="sng" dirty="0">
                <a:solidFill>
                  <a:srgbClr val="000000"/>
                </a:solidFill>
              </a:rPr>
              <a:t>关闭由参数</a:t>
            </a:r>
            <a:r>
              <a:rPr lang="en-US" altLang="zh-CN" sz="2600" u="sng" dirty="0">
                <a:solidFill>
                  <a:srgbClr val="000000"/>
                </a:solidFill>
              </a:rPr>
              <a:t>f</a:t>
            </a:r>
            <a:r>
              <a:rPr lang="zh-CN" altLang="en-US" sz="2600" u="sng" dirty="0">
                <a:solidFill>
                  <a:srgbClr val="000000"/>
                </a:solidFill>
              </a:rPr>
              <a:t>指定的格式标志</a:t>
            </a:r>
            <a:r>
              <a:rPr lang="zh-CN" altLang="en-US" sz="2600" dirty="0" smtClean="0">
                <a:solidFill>
                  <a:srgbClr val="000000"/>
                </a:solidFill>
              </a:rPr>
              <a:t>，可用</a:t>
            </a:r>
            <a:r>
              <a:rPr lang="zh-CN" altLang="en-US" sz="2600" dirty="0">
                <a:solidFill>
                  <a:srgbClr val="000000"/>
                </a:solidFill>
              </a:rPr>
              <a:t>于输入或输出</a:t>
            </a:r>
          </a:p>
          <a:p>
            <a:pPr eaLnBrk="0" hangingPunct="0"/>
            <a:r>
              <a:rPr lang="en-US" altLang="zh-CN" sz="2600" dirty="0">
                <a:solidFill>
                  <a:srgbClr val="000000"/>
                </a:solidFill>
              </a:rPr>
              <a:t>(10) </a:t>
            </a:r>
            <a:r>
              <a:rPr lang="en-US" altLang="zh-CN" sz="2600" dirty="0" err="1">
                <a:solidFill>
                  <a:srgbClr val="000000"/>
                </a:solidFill>
              </a:rPr>
              <a:t>setiosflags</a:t>
            </a:r>
            <a:r>
              <a:rPr lang="en-US" altLang="zh-CN" sz="2600" dirty="0">
                <a:solidFill>
                  <a:srgbClr val="000000"/>
                </a:solidFill>
              </a:rPr>
              <a:t>(long f)    </a:t>
            </a:r>
            <a:r>
              <a:rPr lang="zh-CN" altLang="en-US" sz="2600" u="sng" dirty="0">
                <a:solidFill>
                  <a:srgbClr val="000000"/>
                </a:solidFill>
              </a:rPr>
              <a:t>设置由参数</a:t>
            </a:r>
            <a:r>
              <a:rPr lang="en-US" altLang="zh-CN" sz="2600" u="sng" dirty="0">
                <a:solidFill>
                  <a:srgbClr val="000000"/>
                </a:solidFill>
              </a:rPr>
              <a:t>f</a:t>
            </a:r>
            <a:r>
              <a:rPr lang="zh-CN" altLang="en-US" sz="2600" u="sng" dirty="0">
                <a:solidFill>
                  <a:srgbClr val="000000"/>
                </a:solidFill>
              </a:rPr>
              <a:t>指定的格式标志</a:t>
            </a:r>
            <a:r>
              <a:rPr lang="zh-CN" altLang="en-US" sz="2600" dirty="0" smtClean="0">
                <a:solidFill>
                  <a:srgbClr val="000000"/>
                </a:solidFill>
              </a:rPr>
              <a:t>，可用</a:t>
            </a:r>
            <a:r>
              <a:rPr lang="zh-CN" altLang="en-US" sz="2600" dirty="0">
                <a:solidFill>
                  <a:srgbClr val="000000"/>
                </a:solidFill>
              </a:rPr>
              <a:t>于输入或输出</a:t>
            </a:r>
          </a:p>
          <a:p>
            <a:pPr eaLnBrk="0" hangingPunct="0"/>
            <a:r>
              <a:rPr lang="en-US" altLang="zh-CN" sz="2600" dirty="0">
                <a:solidFill>
                  <a:srgbClr val="000000"/>
                </a:solidFill>
              </a:rPr>
              <a:t>(11) </a:t>
            </a:r>
            <a:r>
              <a:rPr lang="en-US" altLang="zh-CN" sz="2600" dirty="0" err="1">
                <a:solidFill>
                  <a:srgbClr val="000000"/>
                </a:solidFill>
              </a:rPr>
              <a:t>setfill</a:t>
            </a:r>
            <a:r>
              <a:rPr lang="en-US" altLang="zh-CN" sz="2600" dirty="0">
                <a:solidFill>
                  <a:srgbClr val="000000"/>
                </a:solidFill>
              </a:rPr>
              <a:t>(</a:t>
            </a:r>
            <a:r>
              <a:rPr lang="en-US" altLang="zh-CN" sz="2600" dirty="0" err="1">
                <a:solidFill>
                  <a:srgbClr val="000000"/>
                </a:solidFill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</a:rPr>
              <a:t>ch</a:t>
            </a:r>
            <a:r>
              <a:rPr lang="en-US" altLang="zh-CN" sz="2600" dirty="0">
                <a:solidFill>
                  <a:srgbClr val="000000"/>
                </a:solidFill>
              </a:rPr>
              <a:t>)            </a:t>
            </a:r>
            <a:r>
              <a:rPr lang="zh-CN" altLang="en-US" sz="2600" u="sng" dirty="0">
                <a:solidFill>
                  <a:srgbClr val="000000"/>
                </a:solidFill>
              </a:rPr>
              <a:t>设置</a:t>
            </a:r>
            <a:r>
              <a:rPr lang="en-US" altLang="zh-CN" sz="2600" u="sng" dirty="0" err="1">
                <a:solidFill>
                  <a:srgbClr val="000000"/>
                </a:solidFill>
              </a:rPr>
              <a:t>ch</a:t>
            </a:r>
            <a:r>
              <a:rPr lang="zh-CN" altLang="en-US" sz="2600" u="sng" dirty="0">
                <a:solidFill>
                  <a:srgbClr val="000000"/>
                </a:solidFill>
              </a:rPr>
              <a:t>为填充字符</a:t>
            </a:r>
            <a:r>
              <a:rPr lang="zh-CN" altLang="en-US" sz="2600" dirty="0">
                <a:solidFill>
                  <a:srgbClr val="000000"/>
                </a:solidFill>
              </a:rPr>
              <a:t>，缺省时为</a:t>
            </a:r>
            <a:r>
              <a:rPr lang="zh-CN" altLang="en-US" sz="2600" dirty="0" smtClean="0">
                <a:solidFill>
                  <a:srgbClr val="000000"/>
                </a:solidFill>
              </a:rPr>
              <a:t>空格</a:t>
            </a:r>
            <a:r>
              <a:rPr lang="en-US" altLang="zh-CN" sz="2600" dirty="0">
                <a:solidFill>
                  <a:srgbClr val="000000"/>
                </a:solidFill>
              </a:rPr>
              <a:t>,</a:t>
            </a:r>
            <a:r>
              <a:rPr lang="zh-CN" altLang="en-US" sz="2600" dirty="0">
                <a:solidFill>
                  <a:srgbClr val="000000"/>
                </a:solidFill>
              </a:rPr>
              <a:t>可用于输入或输出</a:t>
            </a:r>
          </a:p>
          <a:p>
            <a:pPr eaLnBrk="0" hangingPunct="0"/>
            <a:r>
              <a:rPr lang="en-US" altLang="zh-CN" sz="2600" dirty="0">
                <a:solidFill>
                  <a:srgbClr val="000000"/>
                </a:solidFill>
              </a:rPr>
              <a:t>(12) </a:t>
            </a:r>
            <a:r>
              <a:rPr lang="en-US" altLang="zh-CN" sz="2600" dirty="0" err="1">
                <a:solidFill>
                  <a:srgbClr val="000000"/>
                </a:solidFill>
              </a:rPr>
              <a:t>setprecision</a:t>
            </a:r>
            <a:r>
              <a:rPr lang="en-US" altLang="zh-CN" sz="2600" dirty="0">
                <a:solidFill>
                  <a:srgbClr val="000000"/>
                </a:solidFill>
              </a:rPr>
              <a:t>(</a:t>
            </a:r>
            <a:r>
              <a:rPr lang="en-US" altLang="zh-CN" sz="2600" dirty="0" err="1">
                <a:solidFill>
                  <a:srgbClr val="000000"/>
                </a:solidFill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</a:rPr>
              <a:t> n)  </a:t>
            </a:r>
            <a:r>
              <a:rPr lang="zh-CN" altLang="en-US" sz="2600" u="sng" dirty="0">
                <a:solidFill>
                  <a:srgbClr val="000000"/>
                </a:solidFill>
              </a:rPr>
              <a:t>设置小数部分的位数</a:t>
            </a:r>
            <a:r>
              <a:rPr lang="en-US" altLang="zh-CN" sz="2600" dirty="0">
                <a:solidFill>
                  <a:srgbClr val="000000"/>
                </a:solidFill>
              </a:rPr>
              <a:t>,</a:t>
            </a:r>
            <a:r>
              <a:rPr lang="zh-CN" altLang="en-US" sz="2600" dirty="0">
                <a:solidFill>
                  <a:srgbClr val="000000"/>
                </a:solidFill>
              </a:rPr>
              <a:t>可用于</a:t>
            </a:r>
            <a:r>
              <a:rPr lang="zh-CN" altLang="en-US" sz="2600" dirty="0" smtClean="0">
                <a:solidFill>
                  <a:srgbClr val="000000"/>
                </a:solidFill>
              </a:rPr>
              <a:t>输入或</a:t>
            </a:r>
            <a:r>
              <a:rPr lang="zh-CN" altLang="en-US" sz="2600" dirty="0">
                <a:solidFill>
                  <a:srgbClr val="000000"/>
                </a:solidFill>
              </a:rPr>
              <a:t>输出</a:t>
            </a:r>
          </a:p>
          <a:p>
            <a:pPr eaLnBrk="0" hangingPunct="0"/>
            <a:r>
              <a:rPr lang="en-US" altLang="zh-CN" sz="2600" dirty="0">
                <a:solidFill>
                  <a:srgbClr val="000000"/>
                </a:solidFill>
              </a:rPr>
              <a:t>(13) </a:t>
            </a:r>
            <a:r>
              <a:rPr lang="en-US" altLang="zh-CN" sz="2600" dirty="0" err="1">
                <a:solidFill>
                  <a:srgbClr val="000000"/>
                </a:solidFill>
              </a:rPr>
              <a:t>setw</a:t>
            </a:r>
            <a:r>
              <a:rPr lang="en-US" altLang="zh-CN" sz="2600" dirty="0">
                <a:solidFill>
                  <a:srgbClr val="000000"/>
                </a:solidFill>
              </a:rPr>
              <a:t>(</a:t>
            </a:r>
            <a:r>
              <a:rPr lang="en-US" altLang="zh-CN" sz="2600" dirty="0" err="1">
                <a:solidFill>
                  <a:srgbClr val="000000"/>
                </a:solidFill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</a:rPr>
              <a:t> n)               </a:t>
            </a:r>
            <a:r>
              <a:rPr lang="zh-CN" altLang="en-US" sz="2600" u="sng" dirty="0">
                <a:solidFill>
                  <a:srgbClr val="000000"/>
                </a:solidFill>
              </a:rPr>
              <a:t>设置域宽为</a:t>
            </a:r>
            <a:r>
              <a:rPr lang="en-US" altLang="zh-CN" sz="2600" u="sng" dirty="0">
                <a:solidFill>
                  <a:srgbClr val="000000"/>
                </a:solidFill>
              </a:rPr>
              <a:t>n</a:t>
            </a:r>
            <a:r>
              <a:rPr lang="zh-CN" altLang="en-US" sz="2600" dirty="0">
                <a:solidFill>
                  <a:srgbClr val="000000"/>
                </a:solidFill>
              </a:rPr>
              <a:t>，可用于输入或输出</a:t>
            </a:r>
          </a:p>
          <a:p>
            <a:pPr marL="457200" indent="-457200" eaLnBrk="0" hangingPunct="0"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rgbClr val="FF0000"/>
                </a:solidFill>
              </a:rPr>
              <a:t>所有不带形参的操作符都定义在头文件</a:t>
            </a:r>
            <a:r>
              <a:rPr lang="en-US" altLang="zh-CN" sz="2600" dirty="0" err="1">
                <a:solidFill>
                  <a:srgbClr val="FF0000"/>
                </a:solidFill>
              </a:rPr>
              <a:t>iostream.h</a:t>
            </a:r>
            <a:r>
              <a:rPr lang="zh-CN" altLang="en-US" sz="2600" dirty="0">
                <a:solidFill>
                  <a:srgbClr val="FF0000"/>
                </a:solidFill>
              </a:rPr>
              <a:t>中</a:t>
            </a:r>
            <a:r>
              <a:rPr lang="en-US" altLang="zh-CN" sz="2600" dirty="0">
                <a:solidFill>
                  <a:srgbClr val="FF0000"/>
                </a:solidFill>
              </a:rPr>
              <a:t>, </a:t>
            </a:r>
            <a:r>
              <a:rPr lang="zh-CN" altLang="en-US" sz="2600" dirty="0">
                <a:solidFill>
                  <a:srgbClr val="FF0000"/>
                </a:solidFill>
              </a:rPr>
              <a:t>带形</a:t>
            </a:r>
          </a:p>
          <a:p>
            <a:pPr eaLnBrk="0" hangingPunct="0"/>
            <a:r>
              <a:rPr lang="zh-CN" altLang="en-US" sz="2600" dirty="0">
                <a:solidFill>
                  <a:srgbClr val="FF0000"/>
                </a:solidFill>
              </a:rPr>
              <a:t>参的操作符则定义在头文件</a:t>
            </a:r>
            <a:r>
              <a:rPr lang="en-US" altLang="zh-CN" sz="2600" dirty="0" err="1">
                <a:solidFill>
                  <a:srgbClr val="FF0000"/>
                </a:solidFill>
              </a:rPr>
              <a:t>iomanip.h</a:t>
            </a:r>
            <a:r>
              <a:rPr lang="zh-CN" altLang="en-US" sz="2600" dirty="0">
                <a:solidFill>
                  <a:srgbClr val="FF0000"/>
                </a:solidFill>
              </a:rPr>
              <a:t>中</a:t>
            </a:r>
            <a:r>
              <a:rPr lang="en-US" altLang="zh-CN" sz="26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9388" y="6165850"/>
            <a:ext cx="83058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000" dirty="0">
                <a:solidFill>
                  <a:srgbClr val="669900"/>
                </a:solidFill>
                <a:hlinkClick r:id="rId2" action="ppaction://hlinkfile"/>
              </a:rPr>
              <a:t>   </a:t>
            </a:r>
            <a:r>
              <a:rPr lang="zh-CN" altLang="en-US" sz="3000" dirty="0">
                <a:solidFill>
                  <a:srgbClr val="669900"/>
                </a:solidFill>
                <a:hlinkClick r:id="rId2" action="ppaction://hlinkfile"/>
              </a:rPr>
              <a:t>例</a:t>
            </a:r>
            <a:r>
              <a:rPr lang="en-US" altLang="zh-CN" sz="3000" dirty="0">
                <a:solidFill>
                  <a:srgbClr val="669900"/>
                </a:solidFill>
                <a:hlinkClick r:id="rId2" action="ppaction://hlinkfile"/>
              </a:rPr>
              <a:t>7.5 </a:t>
            </a:r>
            <a:r>
              <a:rPr lang="zh-CN" altLang="en-US" sz="3000" dirty="0">
                <a:solidFill>
                  <a:srgbClr val="669900"/>
                </a:solidFill>
                <a:hlinkClick r:id="rId2" action="ppaction://hlinkfile"/>
              </a:rPr>
              <a:t>操纵符的</a:t>
            </a:r>
            <a:r>
              <a:rPr lang="zh-CN" altLang="en-US" sz="3000" dirty="0" smtClean="0">
                <a:solidFill>
                  <a:srgbClr val="669900"/>
                </a:solidFill>
                <a:hlinkClick r:id="rId2" action="ppaction://hlinkfile"/>
              </a:rPr>
              <a:t>使用   </a:t>
            </a:r>
            <a:endParaRPr lang="zh-CN" altLang="en-US" sz="3000" dirty="0">
              <a:solidFill>
                <a:srgbClr val="66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8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836712"/>
            <a:ext cx="7772400" cy="792163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chemeClr val="tx1"/>
                </a:solidFill>
              </a:rPr>
              <a:t>3. </a:t>
            </a:r>
            <a:r>
              <a:rPr lang="zh-CN" altLang="en-US" b="1" dirty="0">
                <a:solidFill>
                  <a:schemeClr val="tx1"/>
                </a:solidFill>
              </a:rPr>
              <a:t>用户自定义的操纵符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949" y="1773337"/>
            <a:ext cx="8299450" cy="50196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0" dirty="0"/>
              <a:t>   </a:t>
            </a:r>
            <a:r>
              <a:rPr lang="zh-CN" altLang="en-US" sz="3000" b="0" dirty="0">
                <a:solidFill>
                  <a:srgbClr val="000000"/>
                </a:solidFill>
              </a:rPr>
              <a:t>若为输出流定义操纵符函数，则定义形式如下</a:t>
            </a:r>
            <a:r>
              <a:rPr lang="en-US" altLang="zh-CN" sz="3000" b="0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0" dirty="0">
                <a:solidFill>
                  <a:srgbClr val="000000"/>
                </a:solidFill>
              </a:rPr>
              <a:t>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0" dirty="0">
                <a:solidFill>
                  <a:srgbClr val="000000"/>
                </a:solidFill>
              </a:rPr>
              <a:t>    </a:t>
            </a:r>
            <a:r>
              <a:rPr lang="en-US" altLang="zh-CN" sz="3000" b="0" dirty="0" err="1">
                <a:solidFill>
                  <a:srgbClr val="FF0066"/>
                </a:solidFill>
              </a:rPr>
              <a:t>ostream</a:t>
            </a:r>
            <a:r>
              <a:rPr lang="en-US" altLang="zh-CN" sz="3000" b="0" dirty="0">
                <a:solidFill>
                  <a:srgbClr val="FF0066"/>
                </a:solidFill>
              </a:rPr>
              <a:t>&amp;</a:t>
            </a:r>
            <a:r>
              <a:rPr lang="zh-CN" altLang="en-US" sz="3000" b="0" dirty="0">
                <a:solidFill>
                  <a:srgbClr val="000000"/>
                </a:solidFill>
              </a:rPr>
              <a:t>操纵符名称</a:t>
            </a:r>
            <a:r>
              <a:rPr lang="en-US" altLang="zh-CN" sz="3000" b="0" dirty="0">
                <a:solidFill>
                  <a:srgbClr val="FF0066"/>
                </a:solidFill>
              </a:rPr>
              <a:t>(</a:t>
            </a:r>
            <a:r>
              <a:rPr lang="en-US" altLang="zh-CN" sz="3000" b="0" dirty="0" err="1">
                <a:solidFill>
                  <a:srgbClr val="FF0066"/>
                </a:solidFill>
              </a:rPr>
              <a:t>ostream</a:t>
            </a:r>
            <a:r>
              <a:rPr lang="en-US" altLang="zh-CN" sz="3000" b="0" dirty="0">
                <a:solidFill>
                  <a:srgbClr val="FF0066"/>
                </a:solidFill>
              </a:rPr>
              <a:t>&amp; </a:t>
            </a:r>
            <a:r>
              <a:rPr lang="en-US" altLang="zh-CN" sz="3000" b="0" dirty="0">
                <a:solidFill>
                  <a:srgbClr val="000000"/>
                </a:solidFill>
              </a:rPr>
              <a:t>stream</a:t>
            </a:r>
            <a:r>
              <a:rPr lang="en-US" altLang="zh-CN" sz="3000" b="0" dirty="0">
                <a:solidFill>
                  <a:srgbClr val="FF0066"/>
                </a:solidFill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0" dirty="0">
                <a:solidFill>
                  <a:srgbClr val="FF0066"/>
                </a:solidFill>
              </a:rPr>
              <a:t>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0" dirty="0">
                <a:solidFill>
                  <a:srgbClr val="FF0066"/>
                </a:solidFill>
              </a:rPr>
              <a:t>         …  //</a:t>
            </a:r>
            <a:r>
              <a:rPr lang="zh-CN" altLang="en-US" sz="3000" b="0" dirty="0">
                <a:solidFill>
                  <a:srgbClr val="FF0066"/>
                </a:solidFill>
              </a:rPr>
              <a:t>自定义代码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3000" b="0" dirty="0">
                <a:solidFill>
                  <a:srgbClr val="FF0066"/>
                </a:solidFill>
              </a:rPr>
              <a:t>        </a:t>
            </a:r>
            <a:r>
              <a:rPr lang="en-US" altLang="zh-CN" sz="3000" b="0" dirty="0">
                <a:solidFill>
                  <a:srgbClr val="FF0066"/>
                </a:solidFill>
              </a:rPr>
              <a:t>return </a:t>
            </a:r>
            <a:r>
              <a:rPr lang="en-US" altLang="zh-CN" sz="3000" b="0" dirty="0">
                <a:solidFill>
                  <a:srgbClr val="000000"/>
                </a:solidFill>
              </a:rPr>
              <a:t>stream</a:t>
            </a:r>
            <a:r>
              <a:rPr lang="en-US" altLang="zh-CN" sz="3000" b="0" dirty="0">
                <a:solidFill>
                  <a:srgbClr val="FF0066"/>
                </a:solidFill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0" dirty="0">
                <a:solidFill>
                  <a:srgbClr val="FF0066"/>
                </a:solidFill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193308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908720"/>
            <a:ext cx="8443912" cy="55245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000" b="0" dirty="0"/>
              <a:t>     </a:t>
            </a:r>
            <a:r>
              <a:rPr lang="zh-CN" altLang="en-US" sz="3000" b="0" dirty="0">
                <a:solidFill>
                  <a:srgbClr val="000000"/>
                </a:solidFill>
              </a:rPr>
              <a:t>若为输入流定义操纵符函数，则定义形式如下</a:t>
            </a:r>
            <a:r>
              <a:rPr lang="en-US" altLang="zh-CN" sz="3000" b="0" dirty="0">
                <a:solidFill>
                  <a:srgbClr val="000000"/>
                </a:solidFill>
              </a:rPr>
              <a:t>:</a:t>
            </a:r>
          </a:p>
          <a:p>
            <a:pPr>
              <a:buFontTx/>
              <a:buNone/>
            </a:pPr>
            <a:r>
              <a:rPr lang="en-US" altLang="zh-CN" sz="3000" b="0" dirty="0"/>
              <a:t>    </a:t>
            </a:r>
            <a:r>
              <a:rPr lang="en-US" altLang="zh-CN" sz="3000" b="0" dirty="0" err="1">
                <a:solidFill>
                  <a:srgbClr val="FF0066"/>
                </a:solidFill>
              </a:rPr>
              <a:t>istream</a:t>
            </a:r>
            <a:r>
              <a:rPr lang="en-US" altLang="zh-CN" sz="3000" b="0" dirty="0">
                <a:solidFill>
                  <a:srgbClr val="FF0066"/>
                </a:solidFill>
              </a:rPr>
              <a:t>&amp;</a:t>
            </a:r>
            <a:r>
              <a:rPr lang="zh-CN" altLang="en-US" sz="3000" b="0" dirty="0">
                <a:solidFill>
                  <a:srgbClr val="000000"/>
                </a:solidFill>
              </a:rPr>
              <a:t>操纵符名称</a:t>
            </a:r>
            <a:r>
              <a:rPr lang="en-US" altLang="zh-CN" sz="3000" b="0" dirty="0">
                <a:solidFill>
                  <a:srgbClr val="FF0066"/>
                </a:solidFill>
              </a:rPr>
              <a:t>(</a:t>
            </a:r>
            <a:r>
              <a:rPr lang="en-US" altLang="zh-CN" sz="3000" b="0" dirty="0" err="1">
                <a:solidFill>
                  <a:srgbClr val="FF0066"/>
                </a:solidFill>
              </a:rPr>
              <a:t>istream</a:t>
            </a:r>
            <a:r>
              <a:rPr lang="en-US" altLang="zh-CN" sz="3000" b="0" dirty="0">
                <a:solidFill>
                  <a:srgbClr val="FF0066"/>
                </a:solidFill>
              </a:rPr>
              <a:t>&amp; </a:t>
            </a:r>
            <a:r>
              <a:rPr lang="en-US" altLang="zh-CN" sz="3000" b="0" dirty="0">
                <a:solidFill>
                  <a:srgbClr val="000000"/>
                </a:solidFill>
              </a:rPr>
              <a:t>stream</a:t>
            </a:r>
            <a:r>
              <a:rPr lang="en-US" altLang="zh-CN" sz="3000" b="0" dirty="0">
                <a:solidFill>
                  <a:srgbClr val="FF0066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altLang="zh-CN" sz="3000" b="0" dirty="0">
                <a:solidFill>
                  <a:srgbClr val="FF0066"/>
                </a:solidFill>
              </a:rPr>
              <a:t>    {</a:t>
            </a:r>
          </a:p>
          <a:p>
            <a:pPr>
              <a:buFontTx/>
              <a:buNone/>
            </a:pPr>
            <a:r>
              <a:rPr lang="en-US" altLang="zh-CN" sz="3000" b="0" dirty="0">
                <a:solidFill>
                  <a:srgbClr val="FF0066"/>
                </a:solidFill>
              </a:rPr>
              <a:t>        …     //</a:t>
            </a:r>
            <a:r>
              <a:rPr lang="zh-CN" altLang="en-US" sz="3000" b="0" dirty="0">
                <a:solidFill>
                  <a:srgbClr val="FF0066"/>
                </a:solidFill>
              </a:rPr>
              <a:t>自定义代码</a:t>
            </a:r>
          </a:p>
          <a:p>
            <a:pPr>
              <a:buFontTx/>
              <a:buNone/>
            </a:pPr>
            <a:r>
              <a:rPr lang="zh-CN" altLang="en-US" sz="3000" b="0" dirty="0">
                <a:solidFill>
                  <a:srgbClr val="FF0066"/>
                </a:solidFill>
              </a:rPr>
              <a:t>         </a:t>
            </a:r>
            <a:r>
              <a:rPr lang="en-US" altLang="zh-CN" sz="3000" b="0" dirty="0">
                <a:solidFill>
                  <a:srgbClr val="FF0066"/>
                </a:solidFill>
              </a:rPr>
              <a:t>return </a:t>
            </a:r>
            <a:r>
              <a:rPr lang="en-US" altLang="zh-CN" sz="3000" b="0" dirty="0">
                <a:solidFill>
                  <a:srgbClr val="000000"/>
                </a:solidFill>
              </a:rPr>
              <a:t>stream</a:t>
            </a:r>
            <a:r>
              <a:rPr lang="en-US" altLang="zh-CN" sz="3000" b="0" dirty="0">
                <a:solidFill>
                  <a:srgbClr val="FF0066"/>
                </a:solidFill>
              </a:rPr>
              <a:t>;</a:t>
            </a:r>
          </a:p>
          <a:p>
            <a:pPr>
              <a:buFontTx/>
              <a:buNone/>
            </a:pPr>
            <a:r>
              <a:rPr lang="en-US" altLang="zh-CN" sz="3000" b="0" dirty="0">
                <a:solidFill>
                  <a:srgbClr val="FF0066"/>
                </a:solidFill>
              </a:rPr>
              <a:t>    } 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39750" y="4497809"/>
            <a:ext cx="83820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7113" indent="-4556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06525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145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225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797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1369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941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513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3000" dirty="0"/>
              <a:t>例</a:t>
            </a:r>
            <a:r>
              <a:rPr lang="en-US" altLang="zh-CN" sz="3000" dirty="0"/>
              <a:t>7.6 </a:t>
            </a:r>
            <a:r>
              <a:rPr lang="zh-CN" altLang="en-US" sz="3000" dirty="0"/>
              <a:t>为输出流定义操纵符</a:t>
            </a:r>
            <a:r>
              <a:rPr lang="zh-CN" altLang="en-US" sz="3000" dirty="0" smtClean="0"/>
              <a:t>函数</a:t>
            </a:r>
            <a:endParaRPr lang="zh-CN" altLang="en-US" sz="3000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68313" y="5217442"/>
            <a:ext cx="83820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89025" indent="-457200">
              <a:spcBef>
                <a:spcPct val="20000"/>
              </a:spcBef>
              <a:buClr>
                <a:schemeClr val="accent2"/>
              </a:buClr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97013" indent="-228600">
              <a:spcBef>
                <a:spcPct val="20000"/>
              </a:spcBef>
              <a:buClr>
                <a:srgbClr val="666699"/>
              </a:buClr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050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312988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7018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2738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8458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4178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3000" dirty="0"/>
              <a:t> </a:t>
            </a:r>
            <a:r>
              <a:rPr lang="zh-CN" altLang="en-US" sz="3000" dirty="0"/>
              <a:t>例</a:t>
            </a:r>
            <a:r>
              <a:rPr lang="en-US" altLang="zh-CN" sz="3000" dirty="0"/>
              <a:t>7.7 </a:t>
            </a:r>
            <a:r>
              <a:rPr lang="zh-CN" altLang="en-US" sz="3000" dirty="0"/>
              <a:t>为输入流定义操纵符函数	</a:t>
            </a:r>
          </a:p>
        </p:txBody>
      </p:sp>
    </p:spTree>
    <p:extLst>
      <p:ext uri="{BB962C8B-B14F-4D97-AF65-F5344CB8AC3E}">
        <p14:creationId xmlns:p14="http://schemas.microsoft.com/office/powerpoint/2010/main" val="161477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第</a:t>
            </a:r>
            <a:r>
              <a:rPr lang="en-US" altLang="zh-CN" dirty="0">
                <a:solidFill>
                  <a:srgbClr val="000000"/>
                </a:solidFill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章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++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的流类库与输入输出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39552" y="1124744"/>
            <a:ext cx="7653360" cy="4677568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0070C0"/>
                </a:solidFill>
              </a:rPr>
              <a:t>7.1 C++</a:t>
            </a:r>
            <a:r>
              <a:rPr lang="zh-CN" altLang="en-US" dirty="0">
                <a:solidFill>
                  <a:srgbClr val="0070C0"/>
                </a:solidFill>
              </a:rPr>
              <a:t>为何建立自己的输入输出系统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0070C0"/>
                </a:solidFill>
              </a:rPr>
              <a:t>7.2 C++</a:t>
            </a:r>
            <a:r>
              <a:rPr lang="zh-CN" altLang="en-US" dirty="0">
                <a:solidFill>
                  <a:srgbClr val="0070C0"/>
                </a:solidFill>
              </a:rPr>
              <a:t>流的概述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0070C0"/>
                </a:solidFill>
              </a:rPr>
              <a:t>7.3 </a:t>
            </a:r>
            <a:r>
              <a:rPr lang="zh-CN" altLang="en-US" dirty="0">
                <a:solidFill>
                  <a:srgbClr val="0070C0"/>
                </a:solidFill>
              </a:rPr>
              <a:t>预定义类型的输入输出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70C0"/>
                </a:solidFill>
              </a:rPr>
              <a:t>7.4 </a:t>
            </a:r>
            <a:r>
              <a:rPr lang="zh-CN" altLang="en-US" dirty="0">
                <a:solidFill>
                  <a:srgbClr val="0070C0"/>
                </a:solidFill>
              </a:rPr>
              <a:t>用户自定义类型的输入输出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70C0"/>
                </a:solidFill>
              </a:rPr>
              <a:t>7.5 </a:t>
            </a:r>
            <a:r>
              <a:rPr lang="zh-CN" altLang="en-US" dirty="0">
                <a:solidFill>
                  <a:srgbClr val="0070C0"/>
                </a:solidFill>
              </a:rPr>
              <a:t>文件的输入输出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70C0"/>
                </a:solidFill>
              </a:rPr>
              <a:t>7.6 </a:t>
            </a:r>
            <a:r>
              <a:rPr lang="zh-CN" altLang="en-US" dirty="0">
                <a:solidFill>
                  <a:srgbClr val="0070C0"/>
                </a:solidFill>
              </a:rPr>
              <a:t>命名空间和头文件命名规则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70C0"/>
                </a:solidFill>
              </a:rPr>
              <a:t>7.7 </a:t>
            </a:r>
            <a:r>
              <a:rPr lang="zh-CN" altLang="en-US" dirty="0">
                <a:solidFill>
                  <a:srgbClr val="0070C0"/>
                </a:solidFill>
              </a:rPr>
              <a:t>应用举例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  <a:latin typeface="+mn-ea"/>
              </a:rPr>
              <a:t> 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137735" y="2950230"/>
            <a:ext cx="4192337" cy="3292030"/>
            <a:chOff x="4067944" y="3426455"/>
            <a:chExt cx="4192337" cy="3292030"/>
          </a:xfrm>
        </p:grpSpPr>
        <p:sp>
          <p:nvSpPr>
            <p:cNvPr id="5" name="椭圆 4"/>
            <p:cNvSpPr/>
            <p:nvPr/>
          </p:nvSpPr>
          <p:spPr bwMode="auto">
            <a:xfrm>
              <a:off x="4067944" y="6077061"/>
              <a:ext cx="641424" cy="641424"/>
            </a:xfrm>
            <a:prstGeom prst="ellipse">
              <a:avLst/>
            </a:prstGeom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7668344" y="4527665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6372200" y="5153158"/>
              <a:ext cx="274320" cy="27432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868144" y="5829416"/>
              <a:ext cx="365760" cy="365760"/>
            </a:xfrm>
            <a:prstGeom prst="ellipse">
              <a:avLst/>
            </a:prstGeom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7203900" y="5398843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8123121" y="3426455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2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908050"/>
            <a:ext cx="7772400" cy="647700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0070C0"/>
                </a:solidFill>
                <a:ea typeface="黑体" pitchFamily="49" charset="-122"/>
              </a:rPr>
              <a:t> 7.4.1  </a:t>
            </a:r>
            <a:r>
              <a:rPr lang="zh-CN" altLang="en-US" sz="3200" b="1" dirty="0">
                <a:solidFill>
                  <a:srgbClr val="0070C0"/>
                </a:solidFill>
                <a:ea typeface="黑体" pitchFamily="49" charset="-122"/>
              </a:rPr>
              <a:t>重载输出（插入）运算符</a:t>
            </a:r>
            <a:r>
              <a:rPr lang="en-US" altLang="zh-CN" sz="3200" b="1" dirty="0">
                <a:solidFill>
                  <a:srgbClr val="0070C0"/>
                </a:solidFill>
              </a:rPr>
              <a:t>"&lt;&lt;"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820150" cy="441166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0" dirty="0" smtClean="0">
                <a:solidFill>
                  <a:srgbClr val="000000"/>
                </a:solidFill>
              </a:rPr>
              <a:t>定义</a:t>
            </a:r>
            <a:r>
              <a:rPr lang="zh-CN" altLang="en-US" sz="2800" b="0" dirty="0">
                <a:solidFill>
                  <a:srgbClr val="000000"/>
                </a:solidFill>
              </a:rPr>
              <a:t>插入运算符</a:t>
            </a:r>
            <a:r>
              <a:rPr lang="en-US" altLang="zh-CN" sz="2800" b="0" dirty="0">
                <a:solidFill>
                  <a:srgbClr val="000000"/>
                </a:solidFill>
              </a:rPr>
              <a:t>"&lt;&lt;"</a:t>
            </a:r>
            <a:r>
              <a:rPr lang="zh-CN" altLang="en-US" sz="2800" b="0" dirty="0">
                <a:solidFill>
                  <a:srgbClr val="000000"/>
                </a:solidFill>
              </a:rPr>
              <a:t>重载函数的一般格式</a:t>
            </a:r>
            <a:r>
              <a:rPr lang="en-US" altLang="zh-CN" sz="2800" b="0" dirty="0">
                <a:solidFill>
                  <a:srgbClr val="000000"/>
                </a:solidFill>
              </a:rPr>
              <a:t>:</a:t>
            </a:r>
          </a:p>
          <a:p>
            <a:pPr>
              <a:buFontTx/>
              <a:buNone/>
            </a:pPr>
            <a:r>
              <a:rPr lang="en-US" altLang="zh-CN" b="0" dirty="0">
                <a:solidFill>
                  <a:srgbClr val="000000"/>
                </a:solidFill>
              </a:rPr>
              <a:t>    </a:t>
            </a:r>
            <a:r>
              <a:rPr lang="en-US" altLang="zh-CN" sz="2800" b="0" dirty="0" err="1">
                <a:solidFill>
                  <a:srgbClr val="C00000"/>
                </a:solidFill>
              </a:rPr>
              <a:t>ostream</a:t>
            </a:r>
            <a:r>
              <a:rPr lang="en-US" altLang="zh-CN" sz="2800" b="0" dirty="0">
                <a:solidFill>
                  <a:srgbClr val="C00000"/>
                </a:solidFill>
              </a:rPr>
              <a:t>&amp; </a:t>
            </a:r>
            <a:r>
              <a:rPr lang="en-US" altLang="zh-CN" sz="2800" b="0" dirty="0">
                <a:solidFill>
                  <a:srgbClr val="0070C0"/>
                </a:solidFill>
              </a:rPr>
              <a:t>operator&lt;&lt;(</a:t>
            </a:r>
            <a:r>
              <a:rPr lang="en-US" altLang="zh-CN" sz="2800" b="0" dirty="0" err="1">
                <a:solidFill>
                  <a:srgbClr val="C00000"/>
                </a:solidFill>
              </a:rPr>
              <a:t>ostream</a:t>
            </a:r>
            <a:r>
              <a:rPr lang="en-US" altLang="zh-CN" sz="2800" b="0" dirty="0">
                <a:solidFill>
                  <a:srgbClr val="C00000"/>
                </a:solidFill>
              </a:rPr>
              <a:t>&amp; out</a:t>
            </a:r>
            <a:r>
              <a:rPr lang="zh-CN" altLang="en-US" sz="2800" b="0" dirty="0">
                <a:solidFill>
                  <a:srgbClr val="C00000"/>
                </a:solidFill>
              </a:rPr>
              <a:t>，</a:t>
            </a:r>
            <a:r>
              <a:rPr lang="en-US" altLang="zh-CN" sz="2800" b="0" dirty="0" err="1">
                <a:solidFill>
                  <a:srgbClr val="C00000"/>
                </a:solidFill>
              </a:rPr>
              <a:t>class_name</a:t>
            </a:r>
            <a:r>
              <a:rPr lang="en-US" altLang="zh-CN" sz="2800" b="0" dirty="0">
                <a:solidFill>
                  <a:srgbClr val="C00000"/>
                </a:solidFill>
              </a:rPr>
              <a:t>&amp; </a:t>
            </a:r>
            <a:r>
              <a:rPr lang="en-US" altLang="zh-CN" sz="2800" b="0" dirty="0" err="1">
                <a:solidFill>
                  <a:srgbClr val="C00000"/>
                </a:solidFill>
              </a:rPr>
              <a:t>obj</a:t>
            </a:r>
            <a:r>
              <a:rPr lang="en-US" altLang="zh-CN" sz="2800" b="0" dirty="0">
                <a:solidFill>
                  <a:srgbClr val="C00000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altLang="zh-CN" sz="2800" b="0" dirty="0">
                <a:solidFill>
                  <a:srgbClr val="C00000"/>
                </a:solidFill>
              </a:rPr>
              <a:t>    {</a:t>
            </a:r>
          </a:p>
          <a:p>
            <a:pPr>
              <a:buFontTx/>
              <a:buNone/>
            </a:pPr>
            <a:r>
              <a:rPr lang="en-US" altLang="zh-CN" sz="2800" b="0" dirty="0">
                <a:solidFill>
                  <a:srgbClr val="C00000"/>
                </a:solidFill>
              </a:rPr>
              <a:t>         out&lt;&lt;obj.item1;</a:t>
            </a:r>
          </a:p>
          <a:p>
            <a:pPr>
              <a:buFontTx/>
              <a:buNone/>
            </a:pPr>
            <a:r>
              <a:rPr lang="en-US" altLang="zh-CN" sz="2800" b="0" dirty="0">
                <a:solidFill>
                  <a:srgbClr val="C00000"/>
                </a:solidFill>
              </a:rPr>
              <a:t>         out&lt;&lt;obj.item2;</a:t>
            </a:r>
          </a:p>
          <a:p>
            <a:pPr>
              <a:buFontTx/>
              <a:buNone/>
            </a:pPr>
            <a:r>
              <a:rPr lang="en-US" altLang="zh-CN" sz="2800" b="0" dirty="0">
                <a:solidFill>
                  <a:srgbClr val="C00000"/>
                </a:solidFill>
              </a:rPr>
              <a:t>         ... ... ...</a:t>
            </a:r>
          </a:p>
          <a:p>
            <a:pPr>
              <a:buFontTx/>
              <a:buNone/>
            </a:pPr>
            <a:r>
              <a:rPr lang="en-US" altLang="zh-CN" sz="2800" b="0" dirty="0">
                <a:solidFill>
                  <a:srgbClr val="C00000"/>
                </a:solidFill>
              </a:rPr>
              <a:t>         out&lt;&lt;</a:t>
            </a:r>
            <a:r>
              <a:rPr lang="en-US" altLang="zh-CN" sz="2800" b="0" dirty="0" err="1">
                <a:solidFill>
                  <a:srgbClr val="C00000"/>
                </a:solidFill>
              </a:rPr>
              <a:t>obj.itemn</a:t>
            </a:r>
            <a:r>
              <a:rPr lang="en-US" altLang="zh-CN" sz="2800" b="0" dirty="0">
                <a:solidFill>
                  <a:srgbClr val="C00000"/>
                </a:solidFill>
              </a:rPr>
              <a:t>;</a:t>
            </a:r>
          </a:p>
          <a:p>
            <a:pPr>
              <a:buFontTx/>
              <a:buNone/>
            </a:pPr>
            <a:r>
              <a:rPr lang="en-US" altLang="zh-CN" sz="2800" b="0" dirty="0">
                <a:solidFill>
                  <a:srgbClr val="C00000"/>
                </a:solidFill>
              </a:rPr>
              <a:t>         return out;    } 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51520" y="44624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2060"/>
                </a:solidFill>
                <a:latin typeface="宋体" pitchFamily="2" charset="-122"/>
              </a:rPr>
              <a:t>7.4  </a:t>
            </a:r>
            <a:r>
              <a:rPr lang="zh-CN" altLang="en-US" sz="3200" b="1" dirty="0">
                <a:solidFill>
                  <a:srgbClr val="002060"/>
                </a:solidFill>
                <a:latin typeface="宋体" pitchFamily="2" charset="-122"/>
              </a:rPr>
              <a:t>用户自定义类型的输入输出</a:t>
            </a:r>
            <a:r>
              <a:rPr lang="zh-CN" altLang="en-US" sz="3200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23850" y="6080125"/>
            <a:ext cx="8686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8700" indent="-457200">
              <a:spcBef>
                <a:spcPct val="20000"/>
              </a:spcBef>
              <a:buClr>
                <a:schemeClr val="accent2"/>
              </a:buClr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spcBef>
                <a:spcPct val="20000"/>
              </a:spcBef>
              <a:buClr>
                <a:srgbClr val="666699"/>
              </a:buClr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buFontTx/>
              <a:buNone/>
            </a:pPr>
            <a:r>
              <a:rPr lang="zh-CN" altLang="en-US" sz="2900" dirty="0">
                <a:hlinkClick r:id="rId5" action="ppaction://hlinkfile"/>
              </a:rPr>
              <a:t>例</a:t>
            </a:r>
            <a:r>
              <a:rPr lang="en-US" altLang="zh-CN" sz="2900" dirty="0">
                <a:hlinkClick r:id="rId5" action="ppaction://hlinkfile"/>
              </a:rPr>
              <a:t>7.8   </a:t>
            </a:r>
            <a:r>
              <a:rPr lang="zh-CN" altLang="en-US" sz="2900" dirty="0">
                <a:hlinkClick r:id="rId5" action="ppaction://hlinkfile"/>
              </a:rPr>
              <a:t>输出运算符</a:t>
            </a:r>
            <a:r>
              <a:rPr lang="en-US" altLang="zh-CN" sz="2900" dirty="0">
                <a:hlinkClick r:id="rId5" action="ppaction://hlinkfile"/>
              </a:rPr>
              <a:t>"&lt;&lt;"</a:t>
            </a:r>
            <a:r>
              <a:rPr lang="zh-CN" altLang="en-US" sz="2900" dirty="0" smtClean="0">
                <a:hlinkClick r:id="rId5" action="ppaction://hlinkfile"/>
              </a:rPr>
              <a:t>重载</a:t>
            </a:r>
            <a:endParaRPr lang="zh-CN" altLang="en-US" sz="2900" dirty="0"/>
          </a:p>
        </p:txBody>
      </p:sp>
      <p:grpSp>
        <p:nvGrpSpPr>
          <p:cNvPr id="6" name="组合 5"/>
          <p:cNvGrpSpPr/>
          <p:nvPr/>
        </p:nvGrpSpPr>
        <p:grpSpPr>
          <a:xfrm>
            <a:off x="5749741" y="3171477"/>
            <a:ext cx="2736303" cy="3178523"/>
            <a:chOff x="4067944" y="3426455"/>
            <a:chExt cx="4192337" cy="3292030"/>
          </a:xfrm>
        </p:grpSpPr>
        <p:sp>
          <p:nvSpPr>
            <p:cNvPr id="7" name="椭圆 6"/>
            <p:cNvSpPr/>
            <p:nvPr/>
          </p:nvSpPr>
          <p:spPr bwMode="auto">
            <a:xfrm>
              <a:off x="4067944" y="6077061"/>
              <a:ext cx="641424" cy="641424"/>
            </a:xfrm>
            <a:prstGeom prst="ellipse">
              <a:avLst/>
            </a:prstGeom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7668344" y="4527665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6372200" y="5153158"/>
              <a:ext cx="274320" cy="27432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868144" y="5829416"/>
              <a:ext cx="365760" cy="365760"/>
            </a:xfrm>
            <a:prstGeom prst="ellipse">
              <a:avLst/>
            </a:prstGeom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7203900" y="5398843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8123121" y="3426455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14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ChangeArrowheads="1"/>
          </p:cNvSpPr>
          <p:nvPr/>
        </p:nvSpPr>
        <p:spPr bwMode="auto">
          <a:xfrm>
            <a:off x="468313" y="188913"/>
            <a:ext cx="77724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800000"/>
                </a:solidFill>
              </a:rPr>
              <a:t>7.4.2  </a:t>
            </a:r>
            <a:r>
              <a:rPr lang="zh-CN" altLang="en-US" sz="3200" b="1" dirty="0">
                <a:solidFill>
                  <a:srgbClr val="800000"/>
                </a:solidFill>
              </a:rPr>
              <a:t>重载输入运算符</a:t>
            </a:r>
            <a:r>
              <a:rPr lang="en-US" altLang="zh-CN" sz="3200" b="1" dirty="0">
                <a:solidFill>
                  <a:srgbClr val="800000"/>
                </a:solidFill>
              </a:rPr>
              <a:t>"&gt;&gt;" </a:t>
            </a:r>
          </a:p>
        </p:txBody>
      </p:sp>
      <p:sp>
        <p:nvSpPr>
          <p:cNvPr id="66563" name="Rectangle 1027"/>
          <p:cNvSpPr>
            <a:spLocks noChangeArrowheads="1"/>
          </p:cNvSpPr>
          <p:nvPr/>
        </p:nvSpPr>
        <p:spPr bwMode="auto">
          <a:xfrm>
            <a:off x="179512" y="1014412"/>
            <a:ext cx="85344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81088" indent="-4556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89075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9706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30505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6225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1945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7665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3385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dirty="0"/>
              <a:t>    </a:t>
            </a:r>
            <a:r>
              <a:rPr lang="zh-CN" altLang="en-US" sz="2800" dirty="0">
                <a:solidFill>
                  <a:srgbClr val="000000"/>
                </a:solidFill>
              </a:rPr>
              <a:t>定义输入运算符函数 </a:t>
            </a:r>
            <a:r>
              <a:rPr lang="en-US" altLang="zh-CN" sz="2800" dirty="0">
                <a:solidFill>
                  <a:srgbClr val="000000"/>
                </a:solidFill>
              </a:rPr>
              <a:t>"&gt;&gt;"</a:t>
            </a:r>
            <a:r>
              <a:rPr lang="zh-CN" altLang="en-US" sz="2800" dirty="0">
                <a:solidFill>
                  <a:srgbClr val="000000"/>
                </a:solidFill>
              </a:rPr>
              <a:t>重载函数的一般格式如下</a:t>
            </a:r>
            <a:r>
              <a:rPr lang="en-US" altLang="zh-CN" sz="2800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dirty="0" err="1">
                <a:solidFill>
                  <a:srgbClr val="FF0000"/>
                </a:solidFill>
              </a:rPr>
              <a:t>istream</a:t>
            </a:r>
            <a:r>
              <a:rPr lang="en-US" altLang="zh-CN" sz="2800" dirty="0">
                <a:solidFill>
                  <a:srgbClr val="FF0000"/>
                </a:solidFill>
              </a:rPr>
              <a:t>&amp; operator&gt;&gt;(</a:t>
            </a:r>
            <a:r>
              <a:rPr lang="en-US" altLang="zh-CN" sz="2800" dirty="0" err="1">
                <a:solidFill>
                  <a:srgbClr val="FF0000"/>
                </a:solidFill>
              </a:rPr>
              <a:t>istream</a:t>
            </a:r>
            <a:r>
              <a:rPr lang="en-US" altLang="zh-CN" sz="2800" dirty="0">
                <a:solidFill>
                  <a:srgbClr val="FF0000"/>
                </a:solidFill>
              </a:rPr>
              <a:t>&amp; in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en-US" altLang="zh-CN" sz="2800" dirty="0" err="1">
                <a:solidFill>
                  <a:srgbClr val="FF0000"/>
                </a:solidFill>
              </a:rPr>
              <a:t>class_name</a:t>
            </a:r>
            <a:r>
              <a:rPr lang="en-US" altLang="zh-CN" sz="2800" dirty="0">
                <a:solidFill>
                  <a:srgbClr val="FF0000"/>
                </a:solidFill>
              </a:rPr>
              <a:t>&amp; </a:t>
            </a:r>
            <a:r>
              <a:rPr lang="en-US" altLang="zh-CN" sz="2800" dirty="0" err="1">
                <a:solidFill>
                  <a:srgbClr val="FF0000"/>
                </a:solidFill>
              </a:rPr>
              <a:t>obj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{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    in&gt;&gt;obj.item1;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    in&gt;&gt;obj.item2;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    . . .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    in&gt;&gt;</a:t>
            </a:r>
            <a:r>
              <a:rPr lang="en-US" altLang="zh-CN" sz="2800" dirty="0" err="1">
                <a:solidFill>
                  <a:srgbClr val="FF0000"/>
                </a:solidFill>
              </a:rPr>
              <a:t>obj.itemn</a:t>
            </a:r>
            <a:r>
              <a:rPr lang="en-US" altLang="zh-CN" sz="2800" dirty="0">
                <a:solidFill>
                  <a:srgbClr val="FF0000"/>
                </a:solidFill>
              </a:rPr>
              <a:t>;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    return in;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} </a:t>
            </a:r>
          </a:p>
        </p:txBody>
      </p:sp>
      <p:sp>
        <p:nvSpPr>
          <p:cNvPr id="66564" name="Rectangle 1028"/>
          <p:cNvSpPr>
            <a:spLocks noChangeArrowheads="1"/>
          </p:cNvSpPr>
          <p:nvPr/>
        </p:nvSpPr>
        <p:spPr bwMode="auto">
          <a:xfrm>
            <a:off x="385564" y="6008687"/>
            <a:ext cx="8763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22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3000" dirty="0">
                <a:hlinkClick r:id="rId2" action="ppaction://hlinkfile"/>
              </a:rPr>
              <a:t>例</a:t>
            </a:r>
            <a:r>
              <a:rPr lang="en-US" altLang="zh-CN" sz="3000" dirty="0">
                <a:hlinkClick r:id="rId2" action="ppaction://hlinkfile"/>
              </a:rPr>
              <a:t>7.9 </a:t>
            </a:r>
            <a:r>
              <a:rPr lang="zh-CN" altLang="en-US" sz="3000" dirty="0">
                <a:hlinkClick r:id="rId2" action="ppaction://hlinkfile"/>
              </a:rPr>
              <a:t>输入运算符</a:t>
            </a:r>
            <a:r>
              <a:rPr lang="en-US" altLang="zh-CN" sz="3000" dirty="0">
                <a:hlinkClick r:id="rId2" action="ppaction://hlinkfile"/>
              </a:rPr>
              <a:t>"&lt;&lt;"</a:t>
            </a:r>
            <a:r>
              <a:rPr lang="zh-CN" altLang="en-US" sz="3000" dirty="0" smtClean="0">
                <a:hlinkClick r:id="rId2" action="ppaction://hlinkfile"/>
              </a:rPr>
              <a:t>重载</a:t>
            </a:r>
            <a:endParaRPr lang="zh-CN" altLang="en-US" sz="3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581940" y="2969195"/>
            <a:ext cx="2736303" cy="3178523"/>
            <a:chOff x="4067944" y="3426455"/>
            <a:chExt cx="4192337" cy="3292030"/>
          </a:xfrm>
        </p:grpSpPr>
        <p:sp>
          <p:nvSpPr>
            <p:cNvPr id="6" name="椭圆 5"/>
            <p:cNvSpPr/>
            <p:nvPr/>
          </p:nvSpPr>
          <p:spPr bwMode="auto">
            <a:xfrm>
              <a:off x="4067944" y="6077061"/>
              <a:ext cx="641424" cy="641424"/>
            </a:xfrm>
            <a:prstGeom prst="ellipse">
              <a:avLst/>
            </a:prstGeom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7668344" y="4527665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6372200" y="5153158"/>
              <a:ext cx="274320" cy="27432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868144" y="5829416"/>
              <a:ext cx="365760" cy="365760"/>
            </a:xfrm>
            <a:prstGeom prst="ellipse">
              <a:avLst/>
            </a:prstGeom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7203900" y="5398843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8123121" y="3426455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477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11188" y="908720"/>
            <a:ext cx="7772400" cy="542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CC0099"/>
                </a:solidFill>
              </a:rPr>
              <a:t>说   明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</a:rPr>
              <a:t>重载函数的</a:t>
            </a:r>
            <a:r>
              <a:rPr lang="zh-CN" altLang="en-US" sz="2800" u="sng" dirty="0">
                <a:solidFill>
                  <a:srgbClr val="000000"/>
                </a:solidFill>
              </a:rPr>
              <a:t>返回类型是</a:t>
            </a:r>
            <a:r>
              <a:rPr lang="en-US" altLang="zh-CN" sz="2800" u="sng" dirty="0" err="1">
                <a:solidFill>
                  <a:srgbClr val="000000"/>
                </a:solidFill>
              </a:rPr>
              <a:t>istream</a:t>
            </a:r>
            <a:r>
              <a:rPr lang="zh-CN" altLang="en-US" sz="2800" u="sng" dirty="0">
                <a:solidFill>
                  <a:srgbClr val="000000"/>
                </a:solidFill>
              </a:rPr>
              <a:t>类对象的引用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</a:rPr>
              <a:t>其目的是在于把几个输入运算符</a:t>
            </a:r>
            <a:r>
              <a:rPr lang="en-US" altLang="zh-CN" sz="2800" dirty="0">
                <a:solidFill>
                  <a:srgbClr val="000000"/>
                </a:solidFill>
              </a:rPr>
              <a:t>"&gt;&gt;"</a:t>
            </a:r>
            <a:r>
              <a:rPr lang="zh-CN" altLang="en-US" sz="2800" dirty="0">
                <a:solidFill>
                  <a:srgbClr val="000000"/>
                </a:solidFill>
              </a:rPr>
              <a:t>放在同一条输入语句中时仍能正确工作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</a:rPr>
              <a:t>      </a:t>
            </a:r>
            <a:r>
              <a:rPr lang="en-US" altLang="zh-CN" sz="2800" dirty="0" err="1">
                <a:solidFill>
                  <a:srgbClr val="000000"/>
                </a:solidFill>
              </a:rPr>
              <a:t>cin</a:t>
            </a:r>
            <a:r>
              <a:rPr lang="en-US" altLang="zh-CN" sz="2800" dirty="0">
                <a:solidFill>
                  <a:srgbClr val="000000"/>
                </a:solidFill>
              </a:rPr>
              <a:t>&gt;&gt;d1&gt;&gt;d2&gt;&gt;d3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AutoNum type="arabicPeriod" startAt="2"/>
            </a:pPr>
            <a:r>
              <a:rPr lang="zh-CN" altLang="en-US" sz="2800" dirty="0">
                <a:solidFill>
                  <a:srgbClr val="000000"/>
                </a:solidFill>
              </a:rPr>
              <a:t>重载运算符函数</a:t>
            </a:r>
            <a:r>
              <a:rPr lang="en-US" altLang="zh-CN" sz="2800" dirty="0">
                <a:solidFill>
                  <a:srgbClr val="000000"/>
                </a:solidFill>
              </a:rPr>
              <a:t>operator&gt;&gt;</a:t>
            </a:r>
            <a:r>
              <a:rPr lang="zh-CN" altLang="en-US" sz="2800" dirty="0">
                <a:solidFill>
                  <a:srgbClr val="000000"/>
                </a:solidFill>
              </a:rPr>
              <a:t>的</a:t>
            </a:r>
            <a:r>
              <a:rPr lang="zh-CN" altLang="en-US" sz="2800" u="sng" dirty="0">
                <a:solidFill>
                  <a:srgbClr val="000000"/>
                </a:solidFill>
              </a:rPr>
              <a:t>第二个参数必须是一个引用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</a:rPr>
              <a:t>这将使得函数体中对参数</a:t>
            </a:r>
            <a:r>
              <a:rPr lang="en-US" altLang="zh-CN" sz="2800" dirty="0" err="1">
                <a:solidFill>
                  <a:srgbClr val="000000"/>
                </a:solidFill>
              </a:rPr>
              <a:t>obj</a:t>
            </a:r>
            <a:r>
              <a:rPr lang="zh-CN" altLang="en-US" sz="2800" dirty="0">
                <a:solidFill>
                  <a:srgbClr val="000000"/>
                </a:solidFill>
              </a:rPr>
              <a:t>的修改能够影响到实参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</a:rPr>
              <a:t>这是因为从输入流输入的值要存入与</a:t>
            </a:r>
            <a:r>
              <a:rPr lang="en-US" altLang="zh-CN" sz="2800" dirty="0" err="1">
                <a:solidFill>
                  <a:srgbClr val="000000"/>
                </a:solidFill>
              </a:rPr>
              <a:t>obj</a:t>
            </a:r>
            <a:r>
              <a:rPr lang="zh-CN" altLang="en-US" sz="2800" dirty="0">
                <a:solidFill>
                  <a:srgbClr val="000000"/>
                </a:solidFill>
              </a:rPr>
              <a:t>对应的实参</a:t>
            </a:r>
            <a:r>
              <a:rPr lang="zh-CN" altLang="en-US" sz="2800" dirty="0" smtClean="0">
                <a:solidFill>
                  <a:srgbClr val="000000"/>
                </a:solidFill>
              </a:rPr>
              <a:t>中。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7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-99392"/>
            <a:ext cx="7772400" cy="863600"/>
          </a:xfrm>
        </p:spPr>
        <p:txBody>
          <a:bodyPr/>
          <a:lstStyle/>
          <a:p>
            <a:r>
              <a:rPr lang="en-US" altLang="zh-CN" b="1" dirty="0"/>
              <a:t>7.5  </a:t>
            </a:r>
            <a:r>
              <a:rPr lang="zh-CN" altLang="en-US" b="1" dirty="0"/>
              <a:t>文件的输入输出</a:t>
            </a:r>
            <a:r>
              <a:rPr lang="zh-CN" altLang="en-US" dirty="0"/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569325" cy="54721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800" b="0" dirty="0" smtClean="0">
                <a:solidFill>
                  <a:srgbClr val="000000"/>
                </a:solidFill>
              </a:rPr>
              <a:t>C</a:t>
            </a:r>
            <a:r>
              <a:rPr lang="en-US" altLang="zh-CN" sz="2800" b="0" dirty="0">
                <a:solidFill>
                  <a:srgbClr val="000000"/>
                </a:solidFill>
              </a:rPr>
              <a:t>++</a:t>
            </a:r>
            <a:r>
              <a:rPr lang="zh-CN" altLang="en-US" sz="2800" b="0" dirty="0">
                <a:solidFill>
                  <a:srgbClr val="000000"/>
                </a:solidFill>
              </a:rPr>
              <a:t>文件是一个</a:t>
            </a:r>
            <a:r>
              <a:rPr lang="zh-CN" altLang="en-US" sz="2800" b="0" u="sng" dirty="0">
                <a:solidFill>
                  <a:srgbClr val="000000"/>
                </a:solidFill>
              </a:rPr>
              <a:t>字符流</a:t>
            </a:r>
            <a:r>
              <a:rPr lang="zh-CN" altLang="en-US" sz="2800" b="0" dirty="0">
                <a:solidFill>
                  <a:srgbClr val="000000"/>
                </a:solidFill>
              </a:rPr>
              <a:t>或</a:t>
            </a:r>
            <a:r>
              <a:rPr lang="zh-CN" altLang="en-US" sz="2800" b="0" u="sng" dirty="0">
                <a:solidFill>
                  <a:srgbClr val="000000"/>
                </a:solidFill>
              </a:rPr>
              <a:t>二进制流</a:t>
            </a:r>
            <a:r>
              <a:rPr lang="en-US" altLang="zh-CN" sz="2800" b="0" dirty="0">
                <a:solidFill>
                  <a:srgbClr val="000000"/>
                </a:solidFill>
              </a:rPr>
              <a:t>,  </a:t>
            </a:r>
            <a:r>
              <a:rPr lang="zh-CN" altLang="en-US" sz="2800" b="0" dirty="0">
                <a:solidFill>
                  <a:srgbClr val="000000"/>
                </a:solidFill>
              </a:rPr>
              <a:t>我们把这种文件称为</a:t>
            </a:r>
            <a:r>
              <a:rPr lang="zh-CN" altLang="en-US" sz="2800" b="0" u="sng" dirty="0">
                <a:solidFill>
                  <a:srgbClr val="CC0099"/>
                </a:solidFill>
              </a:rPr>
              <a:t>流式</a:t>
            </a:r>
            <a:r>
              <a:rPr lang="zh-CN" altLang="en-US" sz="2800" b="0" u="sng" dirty="0" smtClean="0">
                <a:solidFill>
                  <a:srgbClr val="CC0099"/>
                </a:solidFill>
              </a:rPr>
              <a:t>文件</a:t>
            </a:r>
            <a:r>
              <a:rPr lang="zh-CN" altLang="en-US" sz="2800" b="0" dirty="0" smtClean="0">
                <a:solidFill>
                  <a:srgbClr val="000000"/>
                </a:solidFill>
              </a:rPr>
              <a:t>。</a:t>
            </a:r>
            <a:r>
              <a:rPr lang="en-US" altLang="zh-CN" sz="2800" b="0" dirty="0" smtClean="0">
                <a:solidFill>
                  <a:srgbClr val="00000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0" dirty="0" smtClean="0">
                <a:solidFill>
                  <a:srgbClr val="000000"/>
                </a:solidFill>
              </a:rPr>
              <a:t>在</a:t>
            </a:r>
            <a:r>
              <a:rPr lang="en-US" altLang="zh-CN" sz="2800" b="0" dirty="0">
                <a:solidFill>
                  <a:srgbClr val="000000"/>
                </a:solidFill>
              </a:rPr>
              <a:t>C++</a:t>
            </a:r>
            <a:r>
              <a:rPr lang="zh-CN" altLang="en-US" sz="2800" b="0" dirty="0">
                <a:solidFill>
                  <a:srgbClr val="000000"/>
                </a:solidFill>
              </a:rPr>
              <a:t>中</a:t>
            </a:r>
            <a:r>
              <a:rPr lang="en-US" altLang="zh-CN" sz="2800" b="0" dirty="0">
                <a:solidFill>
                  <a:srgbClr val="000000"/>
                </a:solidFill>
              </a:rPr>
              <a:t>, </a:t>
            </a:r>
            <a:r>
              <a:rPr lang="zh-CN" altLang="en-US" sz="2800" b="0" dirty="0">
                <a:solidFill>
                  <a:srgbClr val="000000"/>
                </a:solidFill>
              </a:rPr>
              <a:t>要进行文件的输入输出</a:t>
            </a:r>
            <a:r>
              <a:rPr lang="en-US" altLang="zh-CN" sz="2800" b="0" dirty="0">
                <a:solidFill>
                  <a:srgbClr val="000000"/>
                </a:solidFill>
              </a:rPr>
              <a:t>, </a:t>
            </a:r>
            <a:r>
              <a:rPr lang="zh-CN" altLang="en-US" sz="2800" b="0" dirty="0">
                <a:solidFill>
                  <a:srgbClr val="000000"/>
                </a:solidFill>
              </a:rPr>
              <a:t>必须先创建一个流</a:t>
            </a:r>
            <a:r>
              <a:rPr lang="en-US" altLang="zh-CN" sz="2800" b="0" dirty="0">
                <a:solidFill>
                  <a:srgbClr val="000000"/>
                </a:solidFill>
              </a:rPr>
              <a:t>, </a:t>
            </a:r>
            <a:r>
              <a:rPr lang="zh-CN" altLang="en-US" sz="2800" b="0" dirty="0">
                <a:solidFill>
                  <a:srgbClr val="000000"/>
                </a:solidFill>
              </a:rPr>
              <a:t>然后将这个流与文件相关联</a:t>
            </a:r>
            <a:r>
              <a:rPr lang="en-US" altLang="zh-CN" sz="2800" b="0" dirty="0">
                <a:solidFill>
                  <a:srgbClr val="000000"/>
                </a:solidFill>
              </a:rPr>
              <a:t>, </a:t>
            </a:r>
            <a:r>
              <a:rPr lang="zh-CN" altLang="en-US" sz="2800" b="0" dirty="0">
                <a:solidFill>
                  <a:srgbClr val="000000"/>
                </a:solidFill>
              </a:rPr>
              <a:t>也就是打开文件</a:t>
            </a:r>
            <a:r>
              <a:rPr lang="en-US" altLang="zh-CN" sz="2800" b="0" dirty="0">
                <a:solidFill>
                  <a:srgbClr val="000000"/>
                </a:solidFill>
              </a:rPr>
              <a:t>, </a:t>
            </a:r>
            <a:r>
              <a:rPr lang="zh-CN" altLang="en-US" sz="2800" b="0" dirty="0">
                <a:solidFill>
                  <a:srgbClr val="000000"/>
                </a:solidFill>
              </a:rPr>
              <a:t>然后才能进行输入输出操作</a:t>
            </a:r>
            <a:r>
              <a:rPr lang="en-US" altLang="zh-CN" sz="2800" b="0" dirty="0">
                <a:solidFill>
                  <a:srgbClr val="000000"/>
                </a:solidFill>
              </a:rPr>
              <a:t>, </a:t>
            </a:r>
            <a:r>
              <a:rPr lang="zh-CN" altLang="en-US" sz="2800" b="0" dirty="0">
                <a:solidFill>
                  <a:srgbClr val="000000"/>
                </a:solidFill>
              </a:rPr>
              <a:t>操作完毕后再关闭这个</a:t>
            </a:r>
            <a:r>
              <a:rPr lang="zh-CN" altLang="en-US" sz="2800" b="0" dirty="0" smtClean="0">
                <a:solidFill>
                  <a:srgbClr val="000000"/>
                </a:solidFill>
              </a:rPr>
              <a:t>文件。</a:t>
            </a:r>
            <a:endParaRPr lang="en-US" altLang="zh-CN" sz="2800" b="0" dirty="0" smtClean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b="0" dirty="0" smtClean="0">
                <a:solidFill>
                  <a:srgbClr val="000000"/>
                </a:solidFill>
              </a:rPr>
              <a:t>C</a:t>
            </a:r>
            <a:r>
              <a:rPr lang="en-US" altLang="zh-CN" sz="2800" b="0" dirty="0">
                <a:solidFill>
                  <a:srgbClr val="000000"/>
                </a:solidFill>
              </a:rPr>
              <a:t>++</a:t>
            </a:r>
            <a:r>
              <a:rPr lang="zh-CN" altLang="en-US" sz="2800" b="0" dirty="0">
                <a:solidFill>
                  <a:srgbClr val="000000"/>
                </a:solidFill>
              </a:rPr>
              <a:t>的</a:t>
            </a:r>
            <a:r>
              <a:rPr lang="en-US" altLang="zh-CN" sz="2800" b="0" dirty="0">
                <a:solidFill>
                  <a:srgbClr val="000000"/>
                </a:solidFill>
              </a:rPr>
              <a:t>3</a:t>
            </a:r>
            <a:r>
              <a:rPr lang="zh-CN" altLang="en-US" sz="2800" b="0" dirty="0">
                <a:solidFill>
                  <a:srgbClr val="000000"/>
                </a:solidFill>
              </a:rPr>
              <a:t>种类型文件流</a:t>
            </a:r>
            <a:r>
              <a:rPr lang="en-US" altLang="zh-CN" sz="2800" b="0" dirty="0">
                <a:solidFill>
                  <a:srgbClr val="000000"/>
                </a:solidFill>
              </a:rPr>
              <a:t>:</a:t>
            </a:r>
          </a:p>
          <a:p>
            <a:pPr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</a:rPr>
              <a:t>                  </a:t>
            </a:r>
            <a:r>
              <a:rPr lang="zh-CN" altLang="en-US" sz="2800" b="0" dirty="0">
                <a:solidFill>
                  <a:srgbClr val="3333CC"/>
                </a:solidFill>
              </a:rPr>
              <a:t>输入文件流类</a:t>
            </a:r>
            <a:r>
              <a:rPr lang="en-US" altLang="zh-CN" sz="2800" b="0" dirty="0">
                <a:solidFill>
                  <a:srgbClr val="3333CC"/>
                </a:solidFill>
              </a:rPr>
              <a:t>( </a:t>
            </a:r>
            <a:r>
              <a:rPr lang="en-US" altLang="zh-CN" sz="2800" b="0" dirty="0" err="1">
                <a:solidFill>
                  <a:srgbClr val="CC0000"/>
                </a:solidFill>
              </a:rPr>
              <a:t>ifstream</a:t>
            </a:r>
            <a:r>
              <a:rPr lang="en-US" altLang="zh-CN" sz="2800" b="0" dirty="0">
                <a:solidFill>
                  <a:srgbClr val="3333CC"/>
                </a:solidFill>
              </a:rPr>
              <a:t> ), </a:t>
            </a:r>
          </a:p>
          <a:p>
            <a:pPr>
              <a:buFontTx/>
              <a:buNone/>
            </a:pPr>
            <a:r>
              <a:rPr lang="en-US" altLang="zh-CN" sz="2800" b="0" dirty="0">
                <a:solidFill>
                  <a:srgbClr val="3333CC"/>
                </a:solidFill>
              </a:rPr>
              <a:t>                  </a:t>
            </a:r>
            <a:r>
              <a:rPr lang="zh-CN" altLang="en-US" sz="2800" b="0" dirty="0">
                <a:solidFill>
                  <a:srgbClr val="3333CC"/>
                </a:solidFill>
              </a:rPr>
              <a:t>输出文件流类</a:t>
            </a:r>
            <a:r>
              <a:rPr lang="en-US" altLang="zh-CN" sz="2800" b="0" dirty="0">
                <a:solidFill>
                  <a:srgbClr val="3333CC"/>
                </a:solidFill>
              </a:rPr>
              <a:t>( </a:t>
            </a:r>
            <a:r>
              <a:rPr lang="en-US" altLang="zh-CN" sz="2800" b="0" dirty="0" err="1">
                <a:solidFill>
                  <a:srgbClr val="CC0000"/>
                </a:solidFill>
              </a:rPr>
              <a:t>ofstream</a:t>
            </a:r>
            <a:r>
              <a:rPr lang="en-US" altLang="zh-CN" sz="2800" b="0" dirty="0">
                <a:solidFill>
                  <a:srgbClr val="3333CC"/>
                </a:solidFill>
              </a:rPr>
              <a:t> ), </a:t>
            </a:r>
          </a:p>
          <a:p>
            <a:pPr>
              <a:buFontTx/>
              <a:buNone/>
            </a:pPr>
            <a:r>
              <a:rPr lang="en-US" altLang="zh-CN" sz="2800" b="0" dirty="0">
                <a:solidFill>
                  <a:srgbClr val="3333CC"/>
                </a:solidFill>
              </a:rPr>
              <a:t>                  </a:t>
            </a:r>
            <a:r>
              <a:rPr lang="zh-CN" altLang="en-US" sz="2800" b="0" dirty="0">
                <a:solidFill>
                  <a:srgbClr val="3333CC"/>
                </a:solidFill>
              </a:rPr>
              <a:t>输入输出文件流类</a:t>
            </a:r>
            <a:r>
              <a:rPr lang="en-US" altLang="zh-CN" sz="2800" b="0" dirty="0">
                <a:solidFill>
                  <a:srgbClr val="3333CC"/>
                </a:solidFill>
              </a:rPr>
              <a:t>( </a:t>
            </a:r>
            <a:r>
              <a:rPr lang="en-US" altLang="zh-CN" sz="2800" b="0" dirty="0" err="1">
                <a:solidFill>
                  <a:srgbClr val="CC0000"/>
                </a:solidFill>
              </a:rPr>
              <a:t>fstream</a:t>
            </a:r>
            <a:r>
              <a:rPr lang="en-US" altLang="zh-CN" sz="2800" b="0" dirty="0">
                <a:solidFill>
                  <a:srgbClr val="3333CC"/>
                </a:solidFill>
              </a:rPr>
              <a:t> ),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0" dirty="0" smtClean="0">
                <a:solidFill>
                  <a:srgbClr val="000000"/>
                </a:solidFill>
              </a:rPr>
              <a:t>这些</a:t>
            </a:r>
            <a:r>
              <a:rPr lang="zh-CN" altLang="en-US" sz="2800" b="0" dirty="0">
                <a:solidFill>
                  <a:srgbClr val="000000"/>
                </a:solidFill>
              </a:rPr>
              <a:t>文件流的定义都在头文件</a:t>
            </a:r>
            <a:r>
              <a:rPr lang="en-US" altLang="zh-CN" sz="2800" b="0" dirty="0" err="1">
                <a:solidFill>
                  <a:srgbClr val="CC0000"/>
                </a:solidFill>
              </a:rPr>
              <a:t>fstream.h</a:t>
            </a:r>
            <a:r>
              <a:rPr lang="zh-CN" altLang="en-US" sz="2800" b="0" dirty="0" smtClean="0">
                <a:solidFill>
                  <a:srgbClr val="000000"/>
                </a:solidFill>
              </a:rPr>
              <a:t>中。</a:t>
            </a:r>
            <a:endParaRPr lang="en-US" altLang="zh-CN" sz="2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9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-612576" y="116632"/>
            <a:ext cx="9792766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8937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528763" indent="-4556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3675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344738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752725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209925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667125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124325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581525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660066"/>
                </a:solidFill>
              </a:rPr>
              <a:t>7.5.1  </a:t>
            </a:r>
            <a:r>
              <a:rPr lang="zh-CN" altLang="en-US" sz="3200" b="1" dirty="0">
                <a:solidFill>
                  <a:srgbClr val="660066"/>
                </a:solidFill>
              </a:rPr>
              <a:t>文件的打开与关闭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99"/>
                </a:solidFill>
              </a:rPr>
              <a:t>1.  </a:t>
            </a:r>
            <a:r>
              <a:rPr lang="zh-CN" altLang="en-US" sz="3200" b="1" dirty="0">
                <a:solidFill>
                  <a:srgbClr val="000099"/>
                </a:solidFill>
              </a:rPr>
              <a:t>文件的打开</a:t>
            </a:r>
            <a:r>
              <a:rPr lang="zh-CN" altLang="en-US" sz="32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988840"/>
            <a:ext cx="8280920" cy="3254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2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3000" dirty="0">
                <a:solidFill>
                  <a:srgbClr val="000000"/>
                </a:solidFill>
              </a:rPr>
              <a:t>为了对一个文件进行读写操作，应先</a:t>
            </a:r>
            <a:r>
              <a:rPr lang="en-US" altLang="zh-CN" sz="3000" dirty="0">
                <a:solidFill>
                  <a:srgbClr val="000000"/>
                </a:solidFill>
              </a:rPr>
              <a:t>“</a:t>
            </a:r>
            <a:r>
              <a:rPr lang="zh-CN" altLang="en-US" sz="3000" dirty="0">
                <a:solidFill>
                  <a:srgbClr val="000000"/>
                </a:solidFill>
              </a:rPr>
              <a:t>打开 </a:t>
            </a:r>
            <a:r>
              <a:rPr lang="en-US" altLang="zh-CN" sz="3000" dirty="0" smtClean="0">
                <a:solidFill>
                  <a:srgbClr val="000000"/>
                </a:solidFill>
              </a:rPr>
              <a:t>“ </a:t>
            </a:r>
            <a:r>
              <a:rPr lang="zh-CN" altLang="en-US" sz="3000" dirty="0">
                <a:solidFill>
                  <a:srgbClr val="000000"/>
                </a:solidFill>
              </a:rPr>
              <a:t>该文件</a:t>
            </a:r>
            <a:r>
              <a:rPr lang="en-US" altLang="zh-CN" sz="3000" dirty="0">
                <a:solidFill>
                  <a:srgbClr val="000000"/>
                </a:solidFill>
              </a:rPr>
              <a:t>; </a:t>
            </a:r>
            <a:r>
              <a:rPr lang="zh-CN" altLang="en-US" sz="3000" dirty="0">
                <a:solidFill>
                  <a:srgbClr val="000000"/>
                </a:solidFill>
              </a:rPr>
              <a:t>在使用结束后，则</a:t>
            </a:r>
            <a:r>
              <a:rPr lang="zh-CN" altLang="en-US" sz="3000" dirty="0" smtClean="0">
                <a:solidFill>
                  <a:srgbClr val="000000"/>
                </a:solidFill>
              </a:rPr>
              <a:t>应</a:t>
            </a:r>
            <a:r>
              <a:rPr lang="en-US" altLang="zh-CN" sz="3000" dirty="0" smtClean="0">
                <a:solidFill>
                  <a:srgbClr val="000000"/>
                </a:solidFill>
              </a:rPr>
              <a:t>”</a:t>
            </a:r>
            <a:r>
              <a:rPr lang="zh-CN" altLang="en-US" sz="3000" dirty="0" smtClean="0">
                <a:solidFill>
                  <a:srgbClr val="000000"/>
                </a:solidFill>
              </a:rPr>
              <a:t>关闭</a:t>
            </a:r>
            <a:r>
              <a:rPr lang="en-US" altLang="zh-CN" sz="3000" dirty="0" smtClean="0">
                <a:solidFill>
                  <a:srgbClr val="000000"/>
                </a:solidFill>
              </a:rPr>
              <a:t>”</a:t>
            </a:r>
            <a:r>
              <a:rPr lang="zh-CN" altLang="en-US" sz="3000" dirty="0" smtClean="0">
                <a:solidFill>
                  <a:srgbClr val="000000"/>
                </a:solidFill>
              </a:rPr>
              <a:t>文件。</a:t>
            </a:r>
            <a:endParaRPr lang="en-US" altLang="zh-CN" sz="3000" dirty="0" smtClean="0">
              <a:solidFill>
                <a:srgbClr val="000000"/>
              </a:solidFill>
            </a:endParaRPr>
          </a:p>
          <a:p>
            <a:pPr marL="457200" lvl="0" indent="-457200">
              <a:lnSpc>
                <a:spcPct val="12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3000" dirty="0" smtClean="0">
                <a:solidFill>
                  <a:srgbClr val="000000"/>
                </a:solidFill>
              </a:rPr>
              <a:t>在</a:t>
            </a:r>
            <a:r>
              <a:rPr lang="en-US" altLang="zh-CN" sz="3000" dirty="0" smtClean="0">
                <a:solidFill>
                  <a:srgbClr val="000000"/>
                </a:solidFill>
              </a:rPr>
              <a:t>C++</a:t>
            </a:r>
            <a:r>
              <a:rPr lang="zh-CN" altLang="en-US" sz="3000" dirty="0" smtClean="0">
                <a:solidFill>
                  <a:srgbClr val="000000"/>
                </a:solidFill>
              </a:rPr>
              <a:t>中，</a:t>
            </a:r>
            <a:r>
              <a:rPr lang="zh-CN" altLang="en-US" sz="3000" u="sng" dirty="0" smtClean="0">
                <a:solidFill>
                  <a:srgbClr val="CC0000"/>
                </a:solidFill>
              </a:rPr>
              <a:t>打开一个文件</a:t>
            </a:r>
            <a:r>
              <a:rPr lang="zh-CN" altLang="en-US" sz="3000" u="sng" dirty="0" smtClean="0">
                <a:solidFill>
                  <a:srgbClr val="000000"/>
                </a:solidFill>
              </a:rPr>
              <a:t>，就是将这个文件</a:t>
            </a:r>
            <a:endParaRPr lang="en-US" altLang="zh-CN" sz="3000" u="sng" dirty="0" smtClean="0">
              <a:solidFill>
                <a:srgbClr val="000000"/>
              </a:solidFill>
            </a:endParaRPr>
          </a:p>
          <a:p>
            <a:pPr lvl="0">
              <a:lnSpc>
                <a:spcPct val="125000"/>
              </a:lnSpc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zh-CN" altLang="en-US" sz="3000" u="sng" dirty="0" smtClean="0">
                <a:solidFill>
                  <a:srgbClr val="000000"/>
                </a:solidFill>
              </a:rPr>
              <a:t>与</a:t>
            </a:r>
            <a:r>
              <a:rPr lang="zh-CN" altLang="en-US" sz="3000" u="sng" dirty="0">
                <a:solidFill>
                  <a:srgbClr val="000000"/>
                </a:solidFill>
              </a:rPr>
              <a:t>一个流建立关联</a:t>
            </a:r>
            <a:r>
              <a:rPr lang="en-US" altLang="zh-CN" sz="3000" dirty="0">
                <a:solidFill>
                  <a:srgbClr val="000000"/>
                </a:solidFill>
              </a:rPr>
              <a:t>; </a:t>
            </a:r>
            <a:endParaRPr lang="en-US" altLang="zh-CN" sz="3000" dirty="0" smtClean="0">
              <a:solidFill>
                <a:srgbClr val="000000"/>
              </a:solidFill>
            </a:endParaRPr>
          </a:p>
          <a:p>
            <a:pPr marL="457200" lvl="0" indent="-457200">
              <a:lnSpc>
                <a:spcPct val="12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3000" u="sng" dirty="0" smtClean="0">
                <a:solidFill>
                  <a:srgbClr val="CC0000"/>
                </a:solidFill>
              </a:rPr>
              <a:t>关闭</a:t>
            </a:r>
            <a:r>
              <a:rPr lang="zh-CN" altLang="en-US" sz="3000" u="sng" dirty="0">
                <a:solidFill>
                  <a:srgbClr val="CC0000"/>
                </a:solidFill>
              </a:rPr>
              <a:t>一个文件</a:t>
            </a:r>
            <a:r>
              <a:rPr lang="zh-CN" altLang="en-US" sz="3000" u="sng" dirty="0">
                <a:solidFill>
                  <a:srgbClr val="000000"/>
                </a:solidFill>
              </a:rPr>
              <a:t>，就是</a:t>
            </a:r>
            <a:r>
              <a:rPr lang="zh-CN" altLang="en-US" sz="3000" u="sng" dirty="0" smtClean="0">
                <a:solidFill>
                  <a:srgbClr val="000000"/>
                </a:solidFill>
              </a:rPr>
              <a:t>取消</a:t>
            </a:r>
            <a:r>
              <a:rPr lang="zh-CN" altLang="en-US" sz="3000" u="sng" dirty="0">
                <a:solidFill>
                  <a:srgbClr val="000000"/>
                </a:solidFill>
              </a:rPr>
              <a:t>这种关联</a:t>
            </a:r>
            <a:r>
              <a:rPr lang="zh-CN" altLang="en-US" sz="3000" dirty="0">
                <a:solidFill>
                  <a:srgbClr val="000000"/>
                </a:solidFill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43223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6632"/>
            <a:ext cx="8964488" cy="666908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0" dirty="0" smtClean="0">
                <a:solidFill>
                  <a:srgbClr val="000000"/>
                </a:solidFill>
              </a:rPr>
              <a:t>要</a:t>
            </a:r>
            <a:r>
              <a:rPr lang="zh-CN" altLang="en-US" sz="2800" b="0" dirty="0">
                <a:solidFill>
                  <a:srgbClr val="000000"/>
                </a:solidFill>
              </a:rPr>
              <a:t>执行文件的输入输出，须做三件事</a:t>
            </a:r>
            <a:r>
              <a:rPr lang="en-US" altLang="zh-CN" sz="2800" b="0" dirty="0">
                <a:solidFill>
                  <a:srgbClr val="000000"/>
                </a:solidFill>
              </a:rPr>
              <a:t>:</a:t>
            </a:r>
          </a:p>
          <a:p>
            <a:pPr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</a:rPr>
              <a:t>   (1)  </a:t>
            </a:r>
            <a:r>
              <a:rPr lang="zh-CN" altLang="en-US" sz="2800" b="0" u="sng" dirty="0">
                <a:solidFill>
                  <a:srgbClr val="C00000"/>
                </a:solidFill>
              </a:rPr>
              <a:t>在程序中包含头文件</a:t>
            </a:r>
            <a:r>
              <a:rPr lang="en-US" altLang="zh-CN" sz="2800" b="0" u="sng" dirty="0" err="1">
                <a:solidFill>
                  <a:srgbClr val="C00000"/>
                </a:solidFill>
              </a:rPr>
              <a:t>fstream.h</a:t>
            </a:r>
            <a:r>
              <a:rPr lang="en-US" altLang="zh-CN" sz="2800" b="0" u="sng" dirty="0">
                <a:solidFill>
                  <a:srgbClr val="000000"/>
                </a:solidFill>
              </a:rPr>
              <a:t>;</a:t>
            </a:r>
          </a:p>
          <a:p>
            <a:pPr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</a:rPr>
              <a:t>   (2</a:t>
            </a:r>
            <a:r>
              <a:rPr lang="en-US" altLang="zh-CN" sz="2800" b="0" dirty="0">
                <a:solidFill>
                  <a:srgbClr val="C00000"/>
                </a:solidFill>
              </a:rPr>
              <a:t>)  </a:t>
            </a:r>
            <a:r>
              <a:rPr lang="zh-CN" altLang="en-US" sz="2800" b="0" u="sng" dirty="0">
                <a:solidFill>
                  <a:srgbClr val="C00000"/>
                </a:solidFill>
              </a:rPr>
              <a:t>建立流</a:t>
            </a:r>
            <a:r>
              <a:rPr lang="zh-CN" altLang="en-US" sz="2800" b="0" u="sng" dirty="0">
                <a:solidFill>
                  <a:srgbClr val="000000"/>
                </a:solidFill>
              </a:rPr>
              <a:t>。</a:t>
            </a:r>
            <a:r>
              <a:rPr lang="zh-CN" altLang="en-US" sz="2800" b="0" dirty="0">
                <a:solidFill>
                  <a:srgbClr val="000000"/>
                </a:solidFill>
              </a:rPr>
              <a:t>建立流的过程就是定义流类的对象</a:t>
            </a:r>
            <a:r>
              <a:rPr lang="en-US" altLang="zh-CN" sz="2800" b="0" dirty="0">
                <a:solidFill>
                  <a:srgbClr val="000000"/>
                </a:solidFill>
              </a:rPr>
              <a:t>, </a:t>
            </a:r>
            <a:r>
              <a:rPr lang="zh-CN" altLang="en-US" sz="2800" b="0" dirty="0">
                <a:solidFill>
                  <a:srgbClr val="000000"/>
                </a:solidFill>
              </a:rPr>
              <a:t>如</a:t>
            </a:r>
            <a:r>
              <a:rPr lang="en-US" altLang="zh-CN" sz="2800" b="0" dirty="0">
                <a:solidFill>
                  <a:srgbClr val="000000"/>
                </a:solidFill>
              </a:rPr>
              <a:t>:</a:t>
            </a:r>
          </a:p>
          <a:p>
            <a:pPr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</a:rPr>
              <a:t>             </a:t>
            </a:r>
            <a:r>
              <a:rPr lang="en-US" altLang="zh-CN" sz="2800" b="0" dirty="0" err="1">
                <a:solidFill>
                  <a:srgbClr val="000099"/>
                </a:solidFill>
              </a:rPr>
              <a:t>ifstream</a:t>
            </a:r>
            <a:r>
              <a:rPr lang="en-US" altLang="zh-CN" sz="2800" b="0" dirty="0">
                <a:solidFill>
                  <a:srgbClr val="000099"/>
                </a:solidFill>
              </a:rPr>
              <a:t>  in;</a:t>
            </a:r>
          </a:p>
          <a:p>
            <a:pPr>
              <a:buFontTx/>
              <a:buNone/>
            </a:pPr>
            <a:r>
              <a:rPr lang="en-US" altLang="zh-CN" sz="2800" b="0" dirty="0">
                <a:solidFill>
                  <a:srgbClr val="000099"/>
                </a:solidFill>
              </a:rPr>
              <a:t>             </a:t>
            </a:r>
            <a:r>
              <a:rPr lang="en-US" altLang="zh-CN" sz="2800" b="0" dirty="0" err="1">
                <a:solidFill>
                  <a:srgbClr val="000099"/>
                </a:solidFill>
              </a:rPr>
              <a:t>ofstream</a:t>
            </a:r>
            <a:r>
              <a:rPr lang="en-US" altLang="zh-CN" sz="2800" b="0" dirty="0">
                <a:solidFill>
                  <a:srgbClr val="000099"/>
                </a:solidFill>
              </a:rPr>
              <a:t> out;</a:t>
            </a:r>
          </a:p>
          <a:p>
            <a:pPr>
              <a:buFontTx/>
              <a:buNone/>
            </a:pPr>
            <a:r>
              <a:rPr lang="en-US" altLang="zh-CN" sz="2800" b="0" dirty="0">
                <a:solidFill>
                  <a:srgbClr val="000099"/>
                </a:solidFill>
              </a:rPr>
              <a:t>             </a:t>
            </a:r>
            <a:r>
              <a:rPr lang="en-US" altLang="zh-CN" sz="2800" b="0" dirty="0" err="1">
                <a:solidFill>
                  <a:srgbClr val="000099"/>
                </a:solidFill>
              </a:rPr>
              <a:t>fstream</a:t>
            </a:r>
            <a:r>
              <a:rPr lang="en-US" altLang="zh-CN" sz="2800" b="0" dirty="0">
                <a:solidFill>
                  <a:srgbClr val="000099"/>
                </a:solidFill>
              </a:rPr>
              <a:t>   both;</a:t>
            </a:r>
          </a:p>
          <a:p>
            <a:pPr>
              <a:buFontTx/>
              <a:buNone/>
            </a:pPr>
            <a:r>
              <a:rPr lang="zh-CN" altLang="en-US" sz="2800" b="0" dirty="0" smtClean="0">
                <a:solidFill>
                  <a:srgbClr val="000000"/>
                </a:solidFill>
              </a:rPr>
              <a:t>     分别</a:t>
            </a:r>
            <a:r>
              <a:rPr lang="zh-CN" altLang="en-US" sz="2800" b="0" dirty="0">
                <a:solidFill>
                  <a:srgbClr val="000000"/>
                </a:solidFill>
              </a:rPr>
              <a:t>定义了输入流对象</a:t>
            </a:r>
            <a:r>
              <a:rPr lang="en-US" altLang="zh-CN" sz="2800" b="0" dirty="0">
                <a:solidFill>
                  <a:srgbClr val="000000"/>
                </a:solidFill>
              </a:rPr>
              <a:t>in;</a:t>
            </a:r>
            <a:r>
              <a:rPr lang="zh-CN" altLang="en-US" sz="2800" b="0" dirty="0">
                <a:solidFill>
                  <a:srgbClr val="000000"/>
                </a:solidFill>
              </a:rPr>
              <a:t>输出流对象</a:t>
            </a:r>
            <a:r>
              <a:rPr lang="en-US" altLang="zh-CN" sz="2800" b="0" dirty="0">
                <a:solidFill>
                  <a:srgbClr val="000000"/>
                </a:solidFill>
              </a:rPr>
              <a:t>out</a:t>
            </a:r>
            <a:r>
              <a:rPr lang="zh-CN" altLang="en-US" sz="2800" b="0" dirty="0">
                <a:solidFill>
                  <a:srgbClr val="000000"/>
                </a:solidFill>
              </a:rPr>
              <a:t>，输入输出流对象</a:t>
            </a:r>
            <a:r>
              <a:rPr lang="en-US" altLang="zh-CN" sz="2800" b="0" dirty="0">
                <a:solidFill>
                  <a:srgbClr val="000000"/>
                </a:solidFill>
              </a:rPr>
              <a:t>both</a:t>
            </a:r>
            <a:r>
              <a:rPr lang="zh-CN" altLang="en-US" sz="2800" b="0" dirty="0">
                <a:solidFill>
                  <a:srgbClr val="000000"/>
                </a:solidFill>
              </a:rPr>
              <a:t>。</a:t>
            </a:r>
          </a:p>
          <a:p>
            <a:pPr>
              <a:buFontTx/>
              <a:buNone/>
            </a:pPr>
            <a:r>
              <a:rPr lang="en-US" altLang="zh-CN" sz="2800" b="0" dirty="0" smtClean="0">
                <a:solidFill>
                  <a:srgbClr val="000000"/>
                </a:solidFill>
              </a:rPr>
              <a:t>   (</a:t>
            </a:r>
            <a:r>
              <a:rPr lang="en-US" altLang="zh-CN" sz="2800" b="0" dirty="0">
                <a:solidFill>
                  <a:srgbClr val="000000"/>
                </a:solidFill>
              </a:rPr>
              <a:t>3</a:t>
            </a:r>
            <a:r>
              <a:rPr lang="en-US" altLang="zh-CN" sz="2800" b="0" dirty="0">
                <a:solidFill>
                  <a:srgbClr val="C00000"/>
                </a:solidFill>
              </a:rPr>
              <a:t>)  </a:t>
            </a:r>
            <a:r>
              <a:rPr lang="zh-CN" altLang="en-US" sz="2800" b="0" u="sng" dirty="0">
                <a:solidFill>
                  <a:srgbClr val="C00000"/>
                </a:solidFill>
              </a:rPr>
              <a:t>使用</a:t>
            </a:r>
            <a:r>
              <a:rPr lang="en-US" altLang="zh-CN" sz="2800" b="0" u="sng" dirty="0">
                <a:solidFill>
                  <a:srgbClr val="C00000"/>
                </a:solidFill>
              </a:rPr>
              <a:t>open()</a:t>
            </a:r>
            <a:r>
              <a:rPr lang="zh-CN" altLang="en-US" sz="2800" b="0" u="sng" dirty="0">
                <a:solidFill>
                  <a:srgbClr val="C00000"/>
                </a:solidFill>
              </a:rPr>
              <a:t>函数打开文件</a:t>
            </a:r>
            <a:r>
              <a:rPr lang="zh-CN" altLang="en-US" sz="2800" b="0" u="sng" dirty="0">
                <a:solidFill>
                  <a:srgbClr val="000000"/>
                </a:solidFill>
              </a:rPr>
              <a:t>，也就是使某一文件与上面的某一流相联系。</a:t>
            </a:r>
            <a:r>
              <a:rPr lang="en-US" altLang="zh-CN" sz="2800" b="0" dirty="0">
                <a:solidFill>
                  <a:srgbClr val="C00000"/>
                </a:solidFill>
              </a:rPr>
              <a:t>open()</a:t>
            </a:r>
            <a:r>
              <a:rPr lang="zh-CN" altLang="en-US" sz="2800" b="0" dirty="0">
                <a:solidFill>
                  <a:srgbClr val="C00000"/>
                </a:solidFill>
              </a:rPr>
              <a:t>函数是上述三个流类的成员函数</a:t>
            </a:r>
            <a:r>
              <a:rPr lang="zh-CN" altLang="en-US" sz="2800" b="0" dirty="0">
                <a:solidFill>
                  <a:srgbClr val="000000"/>
                </a:solidFill>
              </a:rPr>
              <a:t>，原型在</a:t>
            </a:r>
            <a:r>
              <a:rPr lang="en-US" altLang="zh-CN" sz="2800" b="0" dirty="0" err="1">
                <a:solidFill>
                  <a:srgbClr val="000000"/>
                </a:solidFill>
              </a:rPr>
              <a:t>fstream.h</a:t>
            </a:r>
            <a:r>
              <a:rPr lang="zh-CN" altLang="en-US" sz="2800" b="0" dirty="0">
                <a:solidFill>
                  <a:srgbClr val="000000"/>
                </a:solidFill>
              </a:rPr>
              <a:t>中定义</a:t>
            </a:r>
            <a:r>
              <a:rPr lang="zh-CN" altLang="en-US" sz="2800" b="0" dirty="0" smtClean="0">
                <a:solidFill>
                  <a:srgbClr val="000000"/>
                </a:solidFill>
              </a:rPr>
              <a:t>。调用成员函数</a:t>
            </a:r>
            <a:r>
              <a:rPr lang="en-US" altLang="zh-CN" sz="2800" b="0" dirty="0" smtClean="0">
                <a:solidFill>
                  <a:srgbClr val="000000"/>
                </a:solidFill>
              </a:rPr>
              <a:t>open()</a:t>
            </a:r>
            <a:r>
              <a:rPr lang="zh-CN" altLang="en-US" sz="2800" b="0" dirty="0" smtClean="0">
                <a:solidFill>
                  <a:srgbClr val="000000"/>
                </a:solidFill>
              </a:rPr>
              <a:t>的一般形式为：  </a:t>
            </a:r>
            <a:endParaRPr lang="zh-CN" altLang="en-US" sz="2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50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588375" cy="602773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>
              <a:spcBef>
                <a:spcPct val="5000"/>
              </a:spcBef>
              <a:buFontTx/>
              <a:buNone/>
            </a:pPr>
            <a:r>
              <a:rPr lang="en-US" altLang="zh-CN" sz="2800" b="0" dirty="0">
                <a:solidFill>
                  <a:srgbClr val="000099"/>
                </a:solidFill>
              </a:rPr>
              <a:t>  </a:t>
            </a:r>
            <a:endParaRPr lang="en-US" altLang="zh-CN" sz="2800" b="0" dirty="0" smtClean="0">
              <a:solidFill>
                <a:srgbClr val="000099"/>
              </a:solidFill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sz="2800" b="0" dirty="0" smtClean="0">
                <a:solidFill>
                  <a:srgbClr val="000099"/>
                </a:solidFill>
              </a:rPr>
              <a:t>文件</a:t>
            </a:r>
            <a:r>
              <a:rPr lang="zh-CN" altLang="en-US" sz="2800" b="0" dirty="0">
                <a:solidFill>
                  <a:srgbClr val="000099"/>
                </a:solidFill>
              </a:rPr>
              <a:t>流对象</a:t>
            </a:r>
            <a:r>
              <a:rPr lang="en-US" altLang="zh-CN" sz="2800" b="0" dirty="0">
                <a:solidFill>
                  <a:srgbClr val="000099"/>
                </a:solidFill>
              </a:rPr>
              <a:t>. open(</a:t>
            </a:r>
            <a:r>
              <a:rPr lang="zh-CN" altLang="en-US" sz="2800" b="0" dirty="0">
                <a:solidFill>
                  <a:srgbClr val="C00000"/>
                </a:solidFill>
              </a:rPr>
              <a:t>文件名，打开方式</a:t>
            </a:r>
            <a:r>
              <a:rPr lang="en-US" altLang="zh-CN" sz="2800" b="0" dirty="0">
                <a:solidFill>
                  <a:srgbClr val="C00000"/>
                </a:solidFill>
              </a:rPr>
              <a:t>, </a:t>
            </a:r>
            <a:r>
              <a:rPr lang="en-US" altLang="zh-CN" sz="2800" b="0" dirty="0" err="1">
                <a:solidFill>
                  <a:srgbClr val="C00000"/>
                </a:solidFill>
              </a:rPr>
              <a:t>int</a:t>
            </a:r>
            <a:r>
              <a:rPr lang="en-US" altLang="zh-CN" sz="2800" b="0" dirty="0">
                <a:solidFill>
                  <a:srgbClr val="C00000"/>
                </a:solidFill>
              </a:rPr>
              <a:t>  access = </a:t>
            </a:r>
            <a:r>
              <a:rPr lang="en-US" altLang="zh-CN" sz="2800" b="0" dirty="0" err="1">
                <a:solidFill>
                  <a:srgbClr val="C00000"/>
                </a:solidFill>
              </a:rPr>
              <a:t>filebuf</a:t>
            </a:r>
            <a:r>
              <a:rPr lang="en-US" altLang="zh-CN" sz="2800" b="0" dirty="0">
                <a:solidFill>
                  <a:srgbClr val="C00000"/>
                </a:solidFill>
              </a:rPr>
              <a:t>::</a:t>
            </a:r>
            <a:r>
              <a:rPr lang="en-US" altLang="zh-CN" sz="2800" b="0" dirty="0" err="1">
                <a:solidFill>
                  <a:srgbClr val="C00000"/>
                </a:solidFill>
              </a:rPr>
              <a:t>openprot</a:t>
            </a:r>
            <a:r>
              <a:rPr lang="en-US" altLang="zh-CN" sz="2800" b="0" dirty="0">
                <a:solidFill>
                  <a:srgbClr val="C00000"/>
                </a:solidFill>
              </a:rPr>
              <a:t> </a:t>
            </a:r>
            <a:r>
              <a:rPr lang="en-US" altLang="zh-CN" sz="2800" b="0" dirty="0">
                <a:solidFill>
                  <a:srgbClr val="000099"/>
                </a:solidFill>
              </a:rPr>
              <a:t>); 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sz="2800" b="0" dirty="0"/>
              <a:t>其中</a:t>
            </a:r>
            <a:r>
              <a:rPr lang="en-US" altLang="zh-CN" sz="2800" b="0" dirty="0"/>
              <a:t>:</a:t>
            </a:r>
            <a:r>
              <a:rPr lang="zh-CN" altLang="en-US" sz="2800" b="0" dirty="0">
                <a:solidFill>
                  <a:schemeClr val="tx2"/>
                </a:solidFill>
              </a:rPr>
              <a:t>文件名</a:t>
            </a:r>
            <a:r>
              <a:rPr lang="zh-CN" altLang="en-US" sz="2800" b="0" dirty="0"/>
              <a:t>包含</a:t>
            </a:r>
            <a:r>
              <a:rPr lang="zh-CN" altLang="en-US" sz="2800" b="0" dirty="0" smtClean="0"/>
              <a:t>路径；</a:t>
            </a:r>
            <a:r>
              <a:rPr lang="zh-CN" altLang="en-US" sz="2800" b="0" dirty="0" smtClean="0">
                <a:solidFill>
                  <a:schemeClr val="tx2"/>
                </a:solidFill>
              </a:rPr>
              <a:t>打开</a:t>
            </a:r>
            <a:r>
              <a:rPr lang="zh-CN" altLang="en-US" sz="2800" b="0" dirty="0">
                <a:solidFill>
                  <a:schemeClr val="tx2"/>
                </a:solidFill>
              </a:rPr>
              <a:t>方式</a:t>
            </a:r>
            <a:r>
              <a:rPr lang="en-US" altLang="zh-CN" sz="2800" b="0" dirty="0">
                <a:solidFill>
                  <a:schemeClr val="tx2"/>
                </a:solidFill>
              </a:rPr>
              <a:t>:</a:t>
            </a:r>
            <a:r>
              <a:rPr lang="zh-CN" altLang="en-US" sz="2800" b="0" dirty="0">
                <a:solidFill>
                  <a:schemeClr val="tx2"/>
                </a:solidFill>
              </a:rPr>
              <a:t>默认为</a:t>
            </a:r>
            <a:r>
              <a:rPr lang="en-US" altLang="zh-CN" sz="2800" b="0" dirty="0" err="1">
                <a:solidFill>
                  <a:srgbClr val="000000"/>
                </a:solidFill>
              </a:rPr>
              <a:t>ios</a:t>
            </a:r>
            <a:r>
              <a:rPr lang="en-US" altLang="zh-CN" sz="2800" b="0" dirty="0">
                <a:solidFill>
                  <a:srgbClr val="000000"/>
                </a:solidFill>
              </a:rPr>
              <a:t>::out</a:t>
            </a:r>
            <a:r>
              <a:rPr lang="en-US" altLang="zh-CN" sz="2800" b="0" dirty="0"/>
              <a:t> </a:t>
            </a:r>
            <a:endParaRPr lang="en-US" altLang="zh-CN" sz="2800" b="0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endParaRPr lang="en-US" altLang="zh-CN" sz="2800" b="0" dirty="0"/>
          </a:p>
          <a:p>
            <a:pPr>
              <a:buFontTx/>
              <a:buNone/>
            </a:pPr>
            <a:endParaRPr lang="en-US" altLang="zh-CN" sz="2800" b="0" dirty="0"/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323529" y="2060575"/>
            <a:ext cx="8640960" cy="4640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87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598613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41513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1.  </a:t>
            </a:r>
            <a:r>
              <a:rPr lang="en-US" altLang="zh-CN" sz="2600" dirty="0" err="1">
                <a:solidFill>
                  <a:srgbClr val="000000"/>
                </a:solidFill>
              </a:rPr>
              <a:t>ios</a:t>
            </a:r>
            <a:r>
              <a:rPr lang="en-US" altLang="zh-CN" sz="2600" dirty="0">
                <a:solidFill>
                  <a:srgbClr val="000000"/>
                </a:solidFill>
              </a:rPr>
              <a:t>::app             // </a:t>
            </a:r>
            <a:r>
              <a:rPr lang="zh-CN" altLang="en-US" sz="2600" dirty="0">
                <a:solidFill>
                  <a:srgbClr val="000000"/>
                </a:solidFill>
              </a:rPr>
              <a:t>使输出</a:t>
            </a:r>
            <a:r>
              <a:rPr lang="zh-CN" altLang="en-US" sz="2600" u="sng" dirty="0">
                <a:solidFill>
                  <a:srgbClr val="CC0000"/>
                </a:solidFill>
              </a:rPr>
              <a:t>追加到文件尾部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2.  </a:t>
            </a:r>
            <a:r>
              <a:rPr lang="en-US" altLang="zh-CN" sz="2600" dirty="0" err="1">
                <a:solidFill>
                  <a:srgbClr val="000000"/>
                </a:solidFill>
              </a:rPr>
              <a:t>ios</a:t>
            </a:r>
            <a:r>
              <a:rPr lang="en-US" altLang="zh-CN" sz="2600" dirty="0">
                <a:solidFill>
                  <a:srgbClr val="000000"/>
                </a:solidFill>
              </a:rPr>
              <a:t>::ate              // </a:t>
            </a:r>
            <a:r>
              <a:rPr lang="zh-CN" altLang="en-US" sz="2600" dirty="0">
                <a:solidFill>
                  <a:srgbClr val="000000"/>
                </a:solidFill>
              </a:rPr>
              <a:t>文件指针</a:t>
            </a:r>
            <a:r>
              <a:rPr lang="zh-CN" altLang="en-US" sz="2600" u="sng" dirty="0">
                <a:solidFill>
                  <a:srgbClr val="CC0000"/>
                </a:solidFill>
              </a:rPr>
              <a:t>移到文件尾部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3.  </a:t>
            </a:r>
            <a:r>
              <a:rPr lang="en-US" altLang="zh-CN" sz="2600" dirty="0" err="1">
                <a:solidFill>
                  <a:srgbClr val="000000"/>
                </a:solidFill>
              </a:rPr>
              <a:t>ios</a:t>
            </a:r>
            <a:r>
              <a:rPr lang="en-US" altLang="zh-CN" sz="2600" dirty="0">
                <a:solidFill>
                  <a:srgbClr val="000000"/>
                </a:solidFill>
              </a:rPr>
              <a:t>::in                // </a:t>
            </a:r>
            <a:r>
              <a:rPr lang="zh-CN" altLang="en-US" sz="2600" dirty="0">
                <a:solidFill>
                  <a:srgbClr val="000000"/>
                </a:solidFill>
              </a:rPr>
              <a:t>打开一个文件进行</a:t>
            </a:r>
            <a:r>
              <a:rPr lang="zh-CN" altLang="en-US" sz="2600" u="sng" dirty="0">
                <a:solidFill>
                  <a:srgbClr val="CC0000"/>
                </a:solidFill>
              </a:rPr>
              <a:t>读操作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4.  </a:t>
            </a:r>
            <a:r>
              <a:rPr lang="en-US" altLang="zh-CN" sz="2600" dirty="0" err="1">
                <a:solidFill>
                  <a:srgbClr val="000000"/>
                </a:solidFill>
              </a:rPr>
              <a:t>ios</a:t>
            </a:r>
            <a:r>
              <a:rPr lang="en-US" altLang="zh-CN" sz="2600" dirty="0">
                <a:solidFill>
                  <a:srgbClr val="000000"/>
                </a:solidFill>
              </a:rPr>
              <a:t>::</a:t>
            </a:r>
            <a:r>
              <a:rPr lang="en-US" altLang="zh-CN" sz="2600" dirty="0" err="1">
                <a:solidFill>
                  <a:srgbClr val="000000"/>
                </a:solidFill>
              </a:rPr>
              <a:t>nocreate</a:t>
            </a:r>
            <a:r>
              <a:rPr lang="en-US" altLang="zh-CN" sz="2600" dirty="0">
                <a:solidFill>
                  <a:srgbClr val="000000"/>
                </a:solidFill>
              </a:rPr>
              <a:t>     // </a:t>
            </a:r>
            <a:r>
              <a:rPr lang="zh-CN" altLang="en-US" sz="2600" dirty="0">
                <a:solidFill>
                  <a:srgbClr val="000000"/>
                </a:solidFill>
              </a:rPr>
              <a:t>文件</a:t>
            </a:r>
            <a:r>
              <a:rPr lang="zh-CN" altLang="en-US" sz="2600" u="sng" dirty="0">
                <a:solidFill>
                  <a:srgbClr val="CC0000"/>
                </a:solidFill>
              </a:rPr>
              <a:t>不存在时</a:t>
            </a:r>
            <a:r>
              <a:rPr lang="en-US" altLang="zh-CN" sz="2600" dirty="0">
                <a:solidFill>
                  <a:srgbClr val="000000"/>
                </a:solidFill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</a:rPr>
              <a:t>导致</a:t>
            </a:r>
            <a:r>
              <a:rPr lang="zh-CN" altLang="en-US" sz="2600" u="sng" dirty="0">
                <a:solidFill>
                  <a:srgbClr val="CC0000"/>
                </a:solidFill>
              </a:rPr>
              <a:t>打开失败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5.  </a:t>
            </a:r>
            <a:r>
              <a:rPr lang="en-US" altLang="zh-CN" sz="2600" dirty="0" err="1">
                <a:solidFill>
                  <a:srgbClr val="000000"/>
                </a:solidFill>
              </a:rPr>
              <a:t>ios</a:t>
            </a:r>
            <a:r>
              <a:rPr lang="en-US" altLang="zh-CN" sz="2600" dirty="0">
                <a:solidFill>
                  <a:srgbClr val="000000"/>
                </a:solidFill>
              </a:rPr>
              <a:t>::</a:t>
            </a:r>
            <a:r>
              <a:rPr lang="en-US" altLang="zh-CN" sz="2600" dirty="0" err="1">
                <a:solidFill>
                  <a:srgbClr val="000000"/>
                </a:solidFill>
              </a:rPr>
              <a:t>noreplace</a:t>
            </a:r>
            <a:r>
              <a:rPr lang="en-US" altLang="zh-CN" sz="2600" dirty="0">
                <a:solidFill>
                  <a:srgbClr val="000000"/>
                </a:solidFill>
              </a:rPr>
              <a:t>   // </a:t>
            </a:r>
            <a:r>
              <a:rPr lang="zh-CN" altLang="en-US" sz="2600" dirty="0">
                <a:solidFill>
                  <a:srgbClr val="000000"/>
                </a:solidFill>
              </a:rPr>
              <a:t>若文件</a:t>
            </a:r>
            <a:r>
              <a:rPr lang="zh-CN" altLang="en-US" sz="2600" u="sng" dirty="0">
                <a:solidFill>
                  <a:srgbClr val="CC0000"/>
                </a:solidFill>
              </a:rPr>
              <a:t>存在</a:t>
            </a:r>
            <a:r>
              <a:rPr lang="en-US" altLang="zh-CN" sz="2600" dirty="0">
                <a:solidFill>
                  <a:srgbClr val="000000"/>
                </a:solidFill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</a:rPr>
              <a:t>导致</a:t>
            </a:r>
            <a:r>
              <a:rPr lang="zh-CN" altLang="en-US" sz="2600" u="sng" dirty="0">
                <a:solidFill>
                  <a:srgbClr val="CC0000"/>
                </a:solidFill>
              </a:rPr>
              <a:t>打开失败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</a:rPr>
              <a:t>                                </a:t>
            </a:r>
            <a:r>
              <a:rPr lang="en-US" altLang="zh-CN" sz="2600" dirty="0">
                <a:solidFill>
                  <a:srgbClr val="000000"/>
                </a:solidFill>
              </a:rPr>
              <a:t>// </a:t>
            </a:r>
            <a:r>
              <a:rPr lang="zh-CN" altLang="en-US" sz="2600" dirty="0">
                <a:solidFill>
                  <a:srgbClr val="000000"/>
                </a:solidFill>
              </a:rPr>
              <a:t>若文件</a:t>
            </a:r>
            <a:r>
              <a:rPr lang="zh-CN" altLang="en-US" sz="2600" u="sng" dirty="0">
                <a:solidFill>
                  <a:srgbClr val="CC0000"/>
                </a:solidFill>
              </a:rPr>
              <a:t>不存在</a:t>
            </a:r>
            <a:r>
              <a:rPr lang="en-US" altLang="zh-CN" sz="2600" dirty="0">
                <a:solidFill>
                  <a:srgbClr val="000000"/>
                </a:solidFill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</a:rPr>
              <a:t>则</a:t>
            </a:r>
            <a:r>
              <a:rPr lang="zh-CN" altLang="en-US" sz="2600" u="sng" dirty="0">
                <a:solidFill>
                  <a:srgbClr val="CC0000"/>
                </a:solidFill>
              </a:rPr>
              <a:t>新建文件</a:t>
            </a:r>
            <a:endParaRPr lang="zh-CN" altLang="en-US" sz="26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6.   </a:t>
            </a:r>
            <a:r>
              <a:rPr lang="en-US" altLang="zh-CN" sz="2600" dirty="0" err="1">
                <a:solidFill>
                  <a:srgbClr val="000000"/>
                </a:solidFill>
              </a:rPr>
              <a:t>ios</a:t>
            </a:r>
            <a:r>
              <a:rPr lang="en-US" altLang="zh-CN" sz="2600" dirty="0">
                <a:solidFill>
                  <a:srgbClr val="000000"/>
                </a:solidFill>
              </a:rPr>
              <a:t>::out             // </a:t>
            </a:r>
            <a:r>
              <a:rPr lang="zh-CN" altLang="en-US" sz="2600" dirty="0">
                <a:solidFill>
                  <a:srgbClr val="000000"/>
                </a:solidFill>
              </a:rPr>
              <a:t>打开一个文件进行</a:t>
            </a:r>
            <a:r>
              <a:rPr lang="zh-CN" altLang="en-US" sz="2600" u="sng" dirty="0">
                <a:solidFill>
                  <a:srgbClr val="CC0000"/>
                </a:solidFill>
              </a:rPr>
              <a:t>写操作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7.   </a:t>
            </a:r>
            <a:r>
              <a:rPr lang="en-US" altLang="zh-CN" sz="2600" dirty="0" err="1">
                <a:solidFill>
                  <a:srgbClr val="000000"/>
                </a:solidFill>
              </a:rPr>
              <a:t>ios</a:t>
            </a:r>
            <a:r>
              <a:rPr lang="en-US" altLang="zh-CN" sz="2600" dirty="0">
                <a:solidFill>
                  <a:srgbClr val="000000"/>
                </a:solidFill>
              </a:rPr>
              <a:t>::</a:t>
            </a:r>
            <a:r>
              <a:rPr lang="en-US" altLang="zh-CN" sz="2600" dirty="0" err="1">
                <a:solidFill>
                  <a:srgbClr val="000000"/>
                </a:solidFill>
              </a:rPr>
              <a:t>trunc</a:t>
            </a:r>
            <a:r>
              <a:rPr lang="en-US" altLang="zh-CN" sz="2600" dirty="0">
                <a:solidFill>
                  <a:srgbClr val="000000"/>
                </a:solidFill>
              </a:rPr>
              <a:t>          // </a:t>
            </a:r>
            <a:r>
              <a:rPr lang="zh-CN" altLang="en-US" sz="2600" dirty="0">
                <a:solidFill>
                  <a:srgbClr val="000000"/>
                </a:solidFill>
              </a:rPr>
              <a:t>若文件</a:t>
            </a:r>
            <a:r>
              <a:rPr lang="zh-CN" altLang="en-US" sz="2600" u="sng" dirty="0">
                <a:solidFill>
                  <a:srgbClr val="CC0000"/>
                </a:solidFill>
              </a:rPr>
              <a:t>存在</a:t>
            </a:r>
            <a:r>
              <a:rPr lang="en-US" altLang="zh-CN" sz="2600" dirty="0">
                <a:solidFill>
                  <a:srgbClr val="000000"/>
                </a:solidFill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</a:rPr>
              <a:t>则原同名文件</a:t>
            </a:r>
            <a:r>
              <a:rPr lang="zh-CN" altLang="en-US" sz="2600" u="sng" dirty="0">
                <a:solidFill>
                  <a:srgbClr val="CC0000"/>
                </a:solidFill>
              </a:rPr>
              <a:t>删除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</a:rPr>
              <a:t>                                 </a:t>
            </a:r>
            <a:r>
              <a:rPr lang="en-US" altLang="zh-CN" sz="2600" dirty="0">
                <a:solidFill>
                  <a:srgbClr val="000000"/>
                </a:solidFill>
              </a:rPr>
              <a:t>// </a:t>
            </a:r>
            <a:r>
              <a:rPr lang="zh-CN" altLang="en-US" sz="2600" dirty="0">
                <a:solidFill>
                  <a:srgbClr val="000000"/>
                </a:solidFill>
              </a:rPr>
              <a:t>若文件</a:t>
            </a:r>
            <a:r>
              <a:rPr lang="zh-CN" altLang="en-US" sz="2600" u="sng" dirty="0">
                <a:solidFill>
                  <a:srgbClr val="CC0000"/>
                </a:solidFill>
              </a:rPr>
              <a:t>不存在</a:t>
            </a:r>
            <a:r>
              <a:rPr lang="en-US" altLang="zh-CN" sz="2600" dirty="0">
                <a:solidFill>
                  <a:srgbClr val="000000"/>
                </a:solidFill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</a:rPr>
              <a:t>则</a:t>
            </a:r>
            <a:r>
              <a:rPr lang="zh-CN" altLang="en-US" sz="2600" u="sng" dirty="0">
                <a:solidFill>
                  <a:srgbClr val="CC0000"/>
                </a:solidFill>
              </a:rPr>
              <a:t>新建文件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8.   </a:t>
            </a:r>
            <a:r>
              <a:rPr lang="en-US" altLang="zh-CN" sz="2600" dirty="0" err="1">
                <a:solidFill>
                  <a:srgbClr val="000000"/>
                </a:solidFill>
              </a:rPr>
              <a:t>ios</a:t>
            </a:r>
            <a:r>
              <a:rPr lang="en-US" altLang="zh-CN" sz="2600" dirty="0">
                <a:solidFill>
                  <a:srgbClr val="000000"/>
                </a:solidFill>
              </a:rPr>
              <a:t>::binary         // </a:t>
            </a:r>
            <a:r>
              <a:rPr lang="zh-CN" altLang="en-US" sz="2600" dirty="0">
                <a:solidFill>
                  <a:srgbClr val="000000"/>
                </a:solidFill>
              </a:rPr>
              <a:t>文件以</a:t>
            </a:r>
            <a:r>
              <a:rPr lang="zh-CN" altLang="en-US" sz="2600" u="sng" dirty="0">
                <a:solidFill>
                  <a:srgbClr val="CC0000"/>
                </a:solidFill>
              </a:rPr>
              <a:t>二进制方式</a:t>
            </a:r>
            <a:r>
              <a:rPr lang="zh-CN" altLang="en-US" sz="2600" dirty="0">
                <a:solidFill>
                  <a:srgbClr val="000000"/>
                </a:solidFill>
              </a:rPr>
              <a:t>打开</a:t>
            </a:r>
            <a:r>
              <a:rPr lang="en-US" altLang="zh-CN" sz="2600" dirty="0">
                <a:solidFill>
                  <a:srgbClr val="000000"/>
                </a:solidFill>
              </a:rPr>
              <a:t>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                                 // </a:t>
            </a:r>
            <a:r>
              <a:rPr lang="zh-CN" altLang="en-US" sz="2600" u="sng" dirty="0">
                <a:solidFill>
                  <a:srgbClr val="CC0000"/>
                </a:solidFill>
              </a:rPr>
              <a:t>缺省时为文本文件</a:t>
            </a:r>
          </a:p>
        </p:txBody>
      </p:sp>
    </p:spTree>
    <p:extLst>
      <p:ext uri="{BB962C8B-B14F-4D97-AF65-F5344CB8AC3E}">
        <p14:creationId xmlns:p14="http://schemas.microsoft.com/office/powerpoint/2010/main" val="15066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79512" y="979884"/>
            <a:ext cx="8568952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7113" indent="-4556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rgbClr val="000000"/>
                </a:solidFill>
              </a:rPr>
              <a:t>access</a:t>
            </a:r>
            <a:r>
              <a:rPr lang="zh-CN" altLang="en-US" sz="2800" dirty="0">
                <a:solidFill>
                  <a:srgbClr val="000000"/>
                </a:solidFill>
              </a:rPr>
              <a:t>的值决定</a:t>
            </a:r>
            <a:r>
              <a:rPr lang="zh-CN" altLang="en-US" sz="2800" u="sng" dirty="0">
                <a:solidFill>
                  <a:srgbClr val="000000"/>
                </a:solidFill>
              </a:rPr>
              <a:t>文件的访问方式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</a:rPr>
              <a:t>所谓文件的访问方式指的是</a:t>
            </a:r>
            <a:r>
              <a:rPr lang="zh-CN" altLang="en-US" sz="2800" u="sng" dirty="0">
                <a:solidFill>
                  <a:srgbClr val="000000"/>
                </a:solidFill>
              </a:rPr>
              <a:t>文件的</a:t>
            </a:r>
            <a:r>
              <a:rPr lang="zh-CN" altLang="en-US" sz="2800" u="sng" dirty="0" smtClean="0">
                <a:solidFill>
                  <a:srgbClr val="000000"/>
                </a:solidFill>
              </a:rPr>
              <a:t>类别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r>
              <a:rPr lang="en-US" altLang="zh-CN" sz="2800" dirty="0" smtClean="0">
                <a:solidFill>
                  <a:srgbClr val="000000"/>
                </a:solidFill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</a:rPr>
              <a:t>它们是</a:t>
            </a:r>
            <a:r>
              <a:rPr lang="en-US" altLang="zh-CN" sz="2800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</a:t>
            </a:r>
            <a:r>
              <a:rPr lang="en-US" altLang="zh-CN" sz="2800" dirty="0">
                <a:solidFill>
                  <a:srgbClr val="FF0000"/>
                </a:solidFill>
              </a:rPr>
              <a:t>0</a:t>
            </a:r>
            <a:r>
              <a:rPr lang="en-US" altLang="zh-CN" sz="2800" dirty="0">
                <a:solidFill>
                  <a:srgbClr val="000000"/>
                </a:solidFill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</a:rPr>
              <a:t>普通文件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  </a:t>
            </a:r>
            <a:r>
              <a:rPr lang="en-US" altLang="zh-CN" sz="2800" dirty="0">
                <a:solidFill>
                  <a:srgbClr val="FF0000"/>
                </a:solidFill>
              </a:rPr>
              <a:t>1 </a:t>
            </a:r>
            <a:r>
              <a:rPr lang="en-US" altLang="zh-CN" sz="2800" dirty="0">
                <a:solidFill>
                  <a:srgbClr val="000000"/>
                </a:solidFill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</a:rPr>
              <a:t>只读文件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  </a:t>
            </a:r>
            <a:r>
              <a:rPr lang="en-US" altLang="zh-CN" sz="2800" dirty="0">
                <a:solidFill>
                  <a:srgbClr val="FF0000"/>
                </a:solidFill>
              </a:rPr>
              <a:t>2 </a:t>
            </a:r>
            <a:r>
              <a:rPr lang="en-US" altLang="zh-CN" sz="2800" dirty="0">
                <a:solidFill>
                  <a:srgbClr val="000000"/>
                </a:solidFill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</a:rPr>
              <a:t>隐含文件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  </a:t>
            </a:r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r>
              <a:rPr lang="en-US" altLang="zh-CN" sz="2800" dirty="0">
                <a:solidFill>
                  <a:srgbClr val="000000"/>
                </a:solidFill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</a:rPr>
              <a:t>系统文件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 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8</a:t>
            </a:r>
            <a:r>
              <a:rPr lang="en-US" altLang="zh-CN" sz="2800" dirty="0">
                <a:solidFill>
                  <a:srgbClr val="000000"/>
                </a:solidFill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</a:rPr>
              <a:t>备份文件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  </a:t>
            </a:r>
            <a:r>
              <a:rPr lang="en-US" altLang="zh-CN" sz="2800" dirty="0">
                <a:solidFill>
                  <a:srgbClr val="000000"/>
                </a:solidFill>
              </a:rPr>
              <a:t>access</a:t>
            </a:r>
            <a:r>
              <a:rPr lang="zh-CN" altLang="en-US" sz="2800" dirty="0">
                <a:solidFill>
                  <a:srgbClr val="000000"/>
                </a:solidFill>
              </a:rPr>
              <a:t>的缺省值是</a:t>
            </a:r>
            <a:r>
              <a:rPr lang="en-US" altLang="zh-CN" sz="2800" dirty="0" err="1">
                <a:solidFill>
                  <a:srgbClr val="FF0000"/>
                </a:solidFill>
              </a:rPr>
              <a:t>filebuf</a:t>
            </a:r>
            <a:r>
              <a:rPr lang="en-US" altLang="zh-CN" sz="2800" dirty="0">
                <a:solidFill>
                  <a:srgbClr val="FF0000"/>
                </a:solidFill>
              </a:rPr>
              <a:t>::</a:t>
            </a:r>
            <a:r>
              <a:rPr lang="en-US" altLang="zh-CN" sz="2800" dirty="0" err="1">
                <a:solidFill>
                  <a:srgbClr val="FF0000"/>
                </a:solidFill>
              </a:rPr>
              <a:t>openprot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75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250825" y="908720"/>
            <a:ext cx="8893175" cy="537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5000"/>
              </a:spcBef>
              <a:buClr>
                <a:srgbClr val="C00000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chemeClr val="tx2"/>
                </a:solidFill>
              </a:rPr>
              <a:t>打开文件的步骤</a:t>
            </a:r>
            <a:r>
              <a:rPr lang="en-US" altLang="zh-CN" sz="2800" dirty="0">
                <a:solidFill>
                  <a:schemeClr val="tx2"/>
                </a:solidFill>
              </a:rPr>
              <a:t>:</a:t>
            </a:r>
          </a:p>
          <a:p>
            <a:pPr>
              <a:spcBef>
                <a:spcPct val="25000"/>
              </a:spcBef>
              <a:buFontTx/>
              <a:buAutoNum type="arabicPeriod"/>
            </a:pPr>
            <a:r>
              <a:rPr lang="zh-CN" altLang="en-US" sz="2800" u="sng" dirty="0">
                <a:solidFill>
                  <a:srgbClr val="C00000"/>
                </a:solidFill>
              </a:rPr>
              <a:t>定义一个流对象</a:t>
            </a:r>
            <a:r>
              <a:rPr lang="en-US" altLang="zh-CN" sz="2800" dirty="0">
                <a:solidFill>
                  <a:srgbClr val="C00000"/>
                </a:solidFill>
              </a:rPr>
              <a:t>:   </a:t>
            </a:r>
            <a:r>
              <a:rPr lang="en-US" altLang="zh-CN" sz="2800" dirty="0" err="1">
                <a:solidFill>
                  <a:srgbClr val="C00000"/>
                </a:solidFill>
              </a:rPr>
              <a:t>ofstream</a:t>
            </a:r>
            <a:r>
              <a:rPr lang="en-US" altLang="zh-CN" sz="2800" dirty="0">
                <a:solidFill>
                  <a:srgbClr val="C00000"/>
                </a:solidFill>
              </a:rPr>
              <a:t>   out;</a:t>
            </a:r>
          </a:p>
          <a:p>
            <a:pPr>
              <a:spcBef>
                <a:spcPct val="25000"/>
              </a:spcBef>
              <a:buFontTx/>
              <a:buAutoNum type="arabicPeriod"/>
            </a:pPr>
            <a:r>
              <a:rPr lang="zh-CN" altLang="en-US" sz="2800" u="sng" dirty="0">
                <a:solidFill>
                  <a:srgbClr val="C00000"/>
                </a:solidFill>
              </a:rPr>
              <a:t>使用</a:t>
            </a:r>
            <a:r>
              <a:rPr lang="en-US" altLang="zh-CN" sz="2800" u="sng" dirty="0">
                <a:solidFill>
                  <a:srgbClr val="C00000"/>
                </a:solidFill>
              </a:rPr>
              <a:t>open()</a:t>
            </a:r>
            <a:r>
              <a:rPr lang="zh-CN" altLang="en-US" sz="2800" u="sng" dirty="0">
                <a:solidFill>
                  <a:srgbClr val="C00000"/>
                </a:solidFill>
              </a:rPr>
              <a:t>打开文件</a:t>
            </a:r>
            <a:r>
              <a:rPr lang="en-US" altLang="zh-CN" sz="2800" dirty="0">
                <a:solidFill>
                  <a:srgbClr val="C00000"/>
                </a:solidFill>
              </a:rPr>
              <a:t>:   </a:t>
            </a:r>
            <a:r>
              <a:rPr lang="en-US" altLang="zh-CN" sz="2800" dirty="0" err="1">
                <a:solidFill>
                  <a:srgbClr val="000000"/>
                </a:solidFill>
              </a:rPr>
              <a:t>out.open</a:t>
            </a:r>
            <a:r>
              <a:rPr lang="en-US" altLang="zh-CN" sz="2800" dirty="0">
                <a:solidFill>
                  <a:srgbClr val="000000"/>
                </a:solidFill>
              </a:rPr>
              <a:t>("test", </a:t>
            </a:r>
            <a:r>
              <a:rPr lang="en-US" altLang="zh-CN" sz="2800" dirty="0" err="1">
                <a:solidFill>
                  <a:srgbClr val="000000"/>
                </a:solidFill>
              </a:rPr>
              <a:t>ios</a:t>
            </a:r>
            <a:r>
              <a:rPr lang="en-US" altLang="zh-CN" sz="2800" dirty="0">
                <a:solidFill>
                  <a:srgbClr val="000000"/>
                </a:solidFill>
              </a:rPr>
              <a:t>::out, 0);</a:t>
            </a:r>
          </a:p>
          <a:p>
            <a:pPr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00"/>
                </a:solidFill>
              </a:rPr>
              <a:t>当一个文件需要以多种方式打开时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</a:rPr>
              <a:t>可以用</a:t>
            </a:r>
            <a:r>
              <a:rPr lang="en-US" altLang="zh-CN" sz="2800" dirty="0">
                <a:solidFill>
                  <a:srgbClr val="000000"/>
                </a:solidFill>
              </a:rPr>
              <a:t>" </a:t>
            </a:r>
            <a:r>
              <a:rPr lang="en-US" altLang="zh-CN" sz="2800" dirty="0">
                <a:solidFill>
                  <a:srgbClr val="FF0000"/>
                </a:solidFill>
              </a:rPr>
              <a:t>|</a:t>
            </a:r>
            <a:r>
              <a:rPr lang="en-US" altLang="zh-CN" sz="2800" dirty="0">
                <a:solidFill>
                  <a:srgbClr val="000000"/>
                </a:solidFill>
              </a:rPr>
              <a:t> "</a:t>
            </a:r>
            <a:r>
              <a:rPr lang="zh-CN" altLang="en-US" sz="2800" dirty="0">
                <a:solidFill>
                  <a:srgbClr val="000000"/>
                </a:solidFill>
              </a:rPr>
              <a:t>操作符</a:t>
            </a:r>
          </a:p>
          <a:p>
            <a:pPr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2"/>
                </a:solidFill>
              </a:rPr>
              <a:t>将多种方式连接起来</a:t>
            </a:r>
            <a:r>
              <a:rPr lang="en-US" altLang="zh-CN" sz="2800" dirty="0">
                <a:solidFill>
                  <a:schemeClr val="tx2"/>
                </a:solidFill>
              </a:rPr>
              <a:t>:</a:t>
            </a:r>
          </a:p>
          <a:p>
            <a:pPr>
              <a:spcBef>
                <a:spcPct val="250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fstream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mystream</a:t>
            </a:r>
            <a:r>
              <a:rPr lang="en-US" altLang="zh-CN" sz="2800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ct val="250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mystream.open</a:t>
            </a:r>
            <a:r>
              <a:rPr lang="en-US" altLang="zh-CN" sz="2800" dirty="0">
                <a:solidFill>
                  <a:srgbClr val="000000"/>
                </a:solidFill>
              </a:rPr>
              <a:t>("test", </a:t>
            </a:r>
            <a:r>
              <a:rPr lang="en-US" altLang="zh-CN" sz="2800" dirty="0" err="1">
                <a:solidFill>
                  <a:srgbClr val="000000"/>
                </a:solidFill>
              </a:rPr>
              <a:t>ios</a:t>
            </a:r>
            <a:r>
              <a:rPr lang="en-US" altLang="zh-CN" sz="2800" dirty="0">
                <a:solidFill>
                  <a:srgbClr val="000000"/>
                </a:solidFill>
              </a:rPr>
              <a:t>::</a:t>
            </a:r>
            <a:r>
              <a:rPr lang="en-US" altLang="zh-CN" sz="2800" dirty="0" err="1">
                <a:solidFill>
                  <a:srgbClr val="000000"/>
                </a:solidFill>
              </a:rPr>
              <a:t>in</a:t>
            </a:r>
            <a:r>
              <a:rPr lang="en-US" altLang="zh-CN" sz="2800" dirty="0" err="1">
                <a:solidFill>
                  <a:srgbClr val="FF0000"/>
                </a:solidFill>
              </a:rPr>
              <a:t>|</a:t>
            </a:r>
            <a:r>
              <a:rPr lang="en-US" altLang="zh-CN" sz="2800" dirty="0" err="1">
                <a:solidFill>
                  <a:srgbClr val="000000"/>
                </a:solidFill>
              </a:rPr>
              <a:t>ios</a:t>
            </a:r>
            <a:r>
              <a:rPr lang="en-US" altLang="zh-CN" sz="2800" dirty="0">
                <a:solidFill>
                  <a:srgbClr val="000000"/>
                </a:solidFill>
              </a:rPr>
              <a:t>::out);</a:t>
            </a:r>
          </a:p>
          <a:p>
            <a:pPr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2"/>
                </a:solidFill>
              </a:rPr>
              <a:t>文件打开的出错处理</a:t>
            </a:r>
            <a:r>
              <a:rPr lang="en-US" altLang="zh-CN" sz="2800" dirty="0">
                <a:solidFill>
                  <a:schemeClr val="tx2"/>
                </a:solidFill>
              </a:rPr>
              <a:t>:</a:t>
            </a:r>
          </a:p>
          <a:p>
            <a:pPr>
              <a:spcBef>
                <a:spcPct val="250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     if </a:t>
            </a:r>
            <a:r>
              <a:rPr lang="en-US" altLang="zh-CN" sz="2800" dirty="0">
                <a:solidFill>
                  <a:srgbClr val="000000"/>
                </a:solidFill>
              </a:rPr>
              <a:t>(! </a:t>
            </a:r>
            <a:r>
              <a:rPr lang="en-US" altLang="zh-CN" sz="2800" dirty="0" err="1">
                <a:solidFill>
                  <a:srgbClr val="000000"/>
                </a:solidFill>
              </a:rPr>
              <a:t>mystream</a:t>
            </a:r>
            <a:r>
              <a:rPr lang="en-US" altLang="zh-CN" sz="2800" dirty="0">
                <a:solidFill>
                  <a:srgbClr val="000000"/>
                </a:solidFill>
              </a:rPr>
              <a:t>) {</a:t>
            </a:r>
          </a:p>
          <a:p>
            <a:pPr>
              <a:spcBef>
                <a:spcPct val="25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    </a:t>
            </a:r>
            <a:r>
              <a:rPr lang="en-US" altLang="zh-CN" sz="2800" dirty="0" smtClean="0">
                <a:solidFill>
                  <a:srgbClr val="000000"/>
                </a:solidFill>
              </a:rPr>
              <a:t>    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</a:rPr>
              <a:t>&lt;&lt;"can not open file!";  ... ...  }</a:t>
            </a:r>
          </a:p>
        </p:txBody>
      </p:sp>
    </p:spTree>
    <p:extLst>
      <p:ext uri="{BB962C8B-B14F-4D97-AF65-F5344CB8AC3E}">
        <p14:creationId xmlns:p14="http://schemas.microsoft.com/office/powerpoint/2010/main" val="6402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712968" cy="4968776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800" b="0" dirty="0">
                <a:solidFill>
                  <a:srgbClr val="000000"/>
                </a:solidFill>
              </a:rPr>
              <a:t>还有一种打开文件的方法，即在定义文件流对象时指定参数，通过调用文件流类的构造函数来实现打开文件的功能。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zh-CN" altLang="en-US" sz="2800" b="0" dirty="0">
                <a:solidFill>
                  <a:srgbClr val="000000"/>
                </a:solidFill>
              </a:rPr>
              <a:t>如：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zh-CN" altLang="en-US" sz="2800" b="0" dirty="0">
                <a:solidFill>
                  <a:srgbClr val="000000"/>
                </a:solidFill>
              </a:rPr>
              <a:t>        </a:t>
            </a:r>
            <a:r>
              <a:rPr lang="en-US" altLang="zh-CN" sz="2800" b="0" dirty="0" err="1">
                <a:solidFill>
                  <a:srgbClr val="000000"/>
                </a:solidFill>
              </a:rPr>
              <a:t>Ofstream</a:t>
            </a:r>
            <a:r>
              <a:rPr lang="en-US" altLang="zh-CN" sz="2800" b="0" dirty="0">
                <a:solidFill>
                  <a:srgbClr val="000000"/>
                </a:solidFill>
              </a:rPr>
              <a:t> out("test.dat");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  <a:sym typeface="Symbol" pitchFamily="18" charset="2"/>
              </a:rPr>
              <a:t>        </a:t>
            </a:r>
            <a:r>
              <a:rPr lang="en-US" altLang="zh-CN" sz="2800" b="0" dirty="0" err="1">
                <a:solidFill>
                  <a:srgbClr val="000000"/>
                </a:solidFill>
              </a:rPr>
              <a:t>Ofstream</a:t>
            </a:r>
            <a:r>
              <a:rPr lang="en-US" altLang="zh-CN" sz="2800" b="0" dirty="0">
                <a:solidFill>
                  <a:srgbClr val="000000"/>
                </a:solidFill>
              </a:rPr>
              <a:t> out;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</a:rPr>
              <a:t>             </a:t>
            </a:r>
            <a:r>
              <a:rPr lang="en-US" altLang="zh-CN" sz="2800" b="0" dirty="0" err="1">
                <a:solidFill>
                  <a:srgbClr val="000000"/>
                </a:solidFill>
              </a:rPr>
              <a:t>out.open</a:t>
            </a:r>
            <a:r>
              <a:rPr lang="en-US" altLang="zh-CN" sz="2800" b="0" dirty="0">
                <a:solidFill>
                  <a:srgbClr val="000000"/>
                </a:solidFill>
              </a:rPr>
              <a:t>("test.dat");</a:t>
            </a:r>
            <a:endParaRPr lang="en-US" altLang="zh-CN" sz="2800" b="0" dirty="0">
              <a:solidFill>
                <a:srgbClr val="000000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67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7.1 C++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为何建立自己的输入输出系统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618984" cy="572135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800" b="0" dirty="0" smtClean="0">
                <a:solidFill>
                  <a:srgbClr val="000000"/>
                </a:solidFill>
              </a:rPr>
              <a:t>因为</a:t>
            </a:r>
            <a:r>
              <a:rPr lang="zh-CN" altLang="en-US" sz="2800" b="0" u="sng" dirty="0">
                <a:solidFill>
                  <a:srgbClr val="000000"/>
                </a:solidFill>
              </a:rPr>
              <a:t>在</a:t>
            </a:r>
            <a:r>
              <a:rPr lang="en-US" altLang="zh-CN" sz="2800" b="0" u="sng" dirty="0">
                <a:solidFill>
                  <a:srgbClr val="000000"/>
                </a:solidFill>
              </a:rPr>
              <a:t>C++</a:t>
            </a:r>
            <a:r>
              <a:rPr lang="zh-CN" altLang="en-US" sz="2800" b="0" u="sng" dirty="0">
                <a:solidFill>
                  <a:srgbClr val="000000"/>
                </a:solidFill>
              </a:rPr>
              <a:t>中用户需要定义众多的自定义类型</a:t>
            </a:r>
            <a:r>
              <a:rPr lang="zh-CN" altLang="en-US" sz="2800" b="0" dirty="0">
                <a:solidFill>
                  <a:srgbClr val="000000"/>
                </a:solidFill>
              </a:rPr>
              <a:t>，但 是</a:t>
            </a:r>
            <a:r>
              <a:rPr lang="en-US" altLang="zh-CN" sz="2800" b="0" u="sng" dirty="0">
                <a:solidFill>
                  <a:srgbClr val="000000"/>
                </a:solidFill>
              </a:rPr>
              <a:t>C</a:t>
            </a:r>
            <a:r>
              <a:rPr lang="zh-CN" altLang="en-US" sz="2800" b="0" u="sng" dirty="0">
                <a:solidFill>
                  <a:srgbClr val="000000"/>
                </a:solidFill>
              </a:rPr>
              <a:t>语言的输入输出系统不支持用户自定义的类型</a:t>
            </a:r>
            <a:r>
              <a:rPr lang="zh-CN" altLang="en-US" sz="2800" b="0" dirty="0">
                <a:solidFill>
                  <a:srgbClr val="000000"/>
                </a:solidFill>
              </a:rPr>
              <a:t>。请看下面的类</a:t>
            </a:r>
            <a:r>
              <a:rPr lang="en-US" altLang="zh-CN" sz="2800" b="0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</a:rPr>
              <a:t>            class </a:t>
            </a:r>
            <a:r>
              <a:rPr lang="en-US" altLang="zh-CN" sz="2800" b="0" dirty="0" err="1">
                <a:solidFill>
                  <a:srgbClr val="000000"/>
                </a:solidFill>
              </a:rPr>
              <a:t>my_class</a:t>
            </a:r>
            <a:r>
              <a:rPr lang="en-US" altLang="zh-CN" sz="2800" b="0" dirty="0">
                <a:solidFill>
                  <a:srgbClr val="000000"/>
                </a:solidFill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</a:rPr>
              <a:t>                 </a:t>
            </a:r>
            <a:r>
              <a:rPr lang="en-US" altLang="zh-CN" sz="2800" b="0" dirty="0" err="1">
                <a:solidFill>
                  <a:srgbClr val="000000"/>
                </a:solidFill>
              </a:rPr>
              <a:t>int</a:t>
            </a:r>
            <a:r>
              <a:rPr lang="en-US" altLang="zh-CN" sz="2800" b="0" dirty="0">
                <a:solidFill>
                  <a:srgbClr val="000000"/>
                </a:solidFill>
              </a:rPr>
              <a:t> </a:t>
            </a:r>
            <a:r>
              <a:rPr lang="en-US" altLang="zh-CN" sz="2800" b="0" dirty="0" err="1">
                <a:solidFill>
                  <a:srgbClr val="000000"/>
                </a:solidFill>
              </a:rPr>
              <a:t>i</a:t>
            </a:r>
            <a:r>
              <a:rPr lang="en-US" altLang="zh-CN" sz="2800" b="0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</a:rPr>
              <a:t>                 float 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</a:rPr>
              <a:t>                 char *</a:t>
            </a:r>
            <a:r>
              <a:rPr lang="en-US" altLang="zh-CN" sz="2800" b="0" dirty="0" err="1">
                <a:solidFill>
                  <a:srgbClr val="000000"/>
                </a:solidFill>
              </a:rPr>
              <a:t>str</a:t>
            </a:r>
            <a:r>
              <a:rPr lang="en-US" altLang="zh-CN" sz="2800" b="0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</a:rPr>
              <a:t>            } </a:t>
            </a:r>
            <a:r>
              <a:rPr lang="en-US" altLang="zh-CN" sz="2800" b="0" dirty="0" err="1">
                <a:solidFill>
                  <a:srgbClr val="000000"/>
                </a:solidFill>
              </a:rPr>
              <a:t>obj</a:t>
            </a:r>
            <a:r>
              <a:rPr lang="en-US" altLang="zh-CN" sz="2800" b="0" dirty="0">
                <a:solidFill>
                  <a:srgbClr val="000000"/>
                </a:solidFill>
              </a:rPr>
              <a:t>;</a:t>
            </a:r>
          </a:p>
          <a:p>
            <a:pPr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</a:rPr>
              <a:t>      </a:t>
            </a:r>
            <a:r>
              <a:rPr lang="zh-CN" altLang="en-US" sz="2800" b="0" u="sng" dirty="0">
                <a:solidFill>
                  <a:srgbClr val="000000"/>
                </a:solidFill>
              </a:rPr>
              <a:t>对此类类型，在</a:t>
            </a:r>
            <a:r>
              <a:rPr lang="en-US" altLang="zh-CN" sz="2800" b="0" u="sng" dirty="0">
                <a:solidFill>
                  <a:srgbClr val="000000"/>
                </a:solidFill>
              </a:rPr>
              <a:t>C</a:t>
            </a:r>
            <a:r>
              <a:rPr lang="zh-CN" altLang="en-US" sz="2800" b="0" u="sng" dirty="0">
                <a:solidFill>
                  <a:srgbClr val="000000"/>
                </a:solidFill>
              </a:rPr>
              <a:t>语言中下面的语句是不能接受的</a:t>
            </a:r>
            <a:r>
              <a:rPr lang="en-US" altLang="zh-CN" sz="2800" b="0" dirty="0">
                <a:solidFill>
                  <a:srgbClr val="000000"/>
                </a:solidFill>
              </a:rPr>
              <a:t>:</a:t>
            </a:r>
          </a:p>
          <a:p>
            <a:pPr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  <a:latin typeface="宋体" pitchFamily="2" charset="-122"/>
              </a:rPr>
              <a:t>   </a:t>
            </a:r>
            <a:r>
              <a:rPr lang="en-US" altLang="zh-CN" sz="2800" b="0" dirty="0" err="1">
                <a:solidFill>
                  <a:srgbClr val="000000"/>
                </a:solidFill>
                <a:latin typeface="宋体" pitchFamily="2" charset="-122"/>
              </a:rPr>
              <a:t>printf</a:t>
            </a:r>
            <a:r>
              <a:rPr lang="en-US" altLang="zh-CN" sz="2800" b="0" dirty="0">
                <a:solidFill>
                  <a:srgbClr val="000000"/>
                </a:solidFill>
                <a:latin typeface="宋体" pitchFamily="2" charset="-122"/>
              </a:rPr>
              <a:t>("% my_class",</a:t>
            </a:r>
            <a:r>
              <a:rPr lang="en-US" altLang="zh-CN" sz="2800" b="0" dirty="0" err="1">
                <a:solidFill>
                  <a:srgbClr val="000000"/>
                </a:solidFill>
                <a:latin typeface="宋体" pitchFamily="2" charset="-122"/>
              </a:rPr>
              <a:t>obj</a:t>
            </a:r>
            <a:r>
              <a:rPr lang="en-US" altLang="zh-CN" sz="2800" b="0" dirty="0">
                <a:solidFill>
                  <a:srgbClr val="000000"/>
                </a:solidFill>
                <a:latin typeface="宋体" pitchFamily="2" charset="-122"/>
              </a:rPr>
              <a:t>);</a:t>
            </a:r>
          </a:p>
          <a:p>
            <a:r>
              <a:rPr lang="en-US" altLang="zh-CN" sz="2800" b="0" u="sng" dirty="0" smtClean="0">
                <a:solidFill>
                  <a:srgbClr val="000000"/>
                </a:solidFill>
                <a:latin typeface="宋体" pitchFamily="2" charset="-122"/>
              </a:rPr>
              <a:t>C</a:t>
            </a:r>
            <a:r>
              <a:rPr lang="en-US" altLang="zh-CN" sz="2800" b="0" u="sng" dirty="0">
                <a:solidFill>
                  <a:srgbClr val="000000"/>
                </a:solidFill>
                <a:latin typeface="宋体" pitchFamily="2" charset="-122"/>
              </a:rPr>
              <a:t>++</a:t>
            </a:r>
            <a:r>
              <a:rPr lang="zh-CN" altLang="en-US" sz="2800" b="0" u="sng" dirty="0">
                <a:solidFill>
                  <a:srgbClr val="000000"/>
                </a:solidFill>
                <a:latin typeface="宋体" pitchFamily="2" charset="-122"/>
              </a:rPr>
              <a:t>的流类比</a:t>
            </a:r>
            <a:r>
              <a:rPr lang="en-US" altLang="zh-CN" sz="2800" b="0" u="sng" dirty="0">
                <a:solidFill>
                  <a:srgbClr val="000000"/>
                </a:solidFill>
                <a:latin typeface="宋体" pitchFamily="2" charset="-122"/>
              </a:rPr>
              <a:t>C</a:t>
            </a:r>
            <a:r>
              <a:rPr lang="zh-CN" altLang="en-US" sz="2800" b="0" u="sng" dirty="0">
                <a:solidFill>
                  <a:srgbClr val="000000"/>
                </a:solidFill>
                <a:latin typeface="宋体" pitchFamily="2" charset="-122"/>
              </a:rPr>
              <a:t>的输入输出函数具有更大的优越性</a:t>
            </a:r>
            <a:r>
              <a:rPr lang="zh-CN" altLang="en-US" sz="2800" b="0" dirty="0">
                <a:latin typeface="宋体" pitchFamily="2" charset="-122"/>
              </a:rPr>
              <a:t>。</a:t>
            </a:r>
            <a:r>
              <a:rPr lang="zh-CN" altLang="en-US" sz="2800" b="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6018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8"/>
            <a:ext cx="8371656" cy="5759450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3000" b="1" dirty="0">
                <a:solidFill>
                  <a:srgbClr val="000099"/>
                </a:solidFill>
              </a:rPr>
              <a:t>2.   </a:t>
            </a:r>
            <a:r>
              <a:rPr lang="zh-CN" altLang="en-US" sz="3000" b="1" dirty="0">
                <a:solidFill>
                  <a:srgbClr val="000099"/>
                </a:solidFill>
              </a:rPr>
              <a:t>文件的关闭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000" b="0" dirty="0">
                <a:solidFill>
                  <a:srgbClr val="000000"/>
                </a:solidFill>
              </a:rPr>
              <a:t>在使用完一个文件后，应该把它关闭。</a:t>
            </a:r>
            <a:r>
              <a:rPr lang="zh-CN" altLang="en-US" sz="3000" b="0" u="sng" dirty="0">
                <a:solidFill>
                  <a:srgbClr val="000000"/>
                </a:solidFill>
              </a:rPr>
              <a:t>所谓关闭，实际上就是使打开的文件与流</a:t>
            </a:r>
            <a:r>
              <a:rPr lang="en-US" altLang="zh-CN" sz="3000" b="0" u="sng" dirty="0">
                <a:solidFill>
                  <a:srgbClr val="000000"/>
                </a:solidFill>
              </a:rPr>
              <a:t>"</a:t>
            </a:r>
            <a:r>
              <a:rPr lang="zh-CN" altLang="en-US" sz="3000" b="0" u="sng" dirty="0">
                <a:solidFill>
                  <a:srgbClr val="000000"/>
                </a:solidFill>
              </a:rPr>
              <a:t>脱钩</a:t>
            </a:r>
            <a:r>
              <a:rPr lang="en-US" altLang="zh-CN" sz="3000" b="0" u="sng" dirty="0">
                <a:solidFill>
                  <a:srgbClr val="000000"/>
                </a:solidFill>
              </a:rPr>
              <a:t>"</a:t>
            </a:r>
            <a:r>
              <a:rPr lang="zh-CN" altLang="en-US" sz="3000" b="0" dirty="0" smtClean="0">
                <a:solidFill>
                  <a:srgbClr val="000000"/>
                </a:solidFill>
              </a:rPr>
              <a:t>。</a:t>
            </a:r>
            <a:endParaRPr lang="en-US" altLang="zh-CN" sz="3000" b="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000" b="0" dirty="0" smtClean="0">
                <a:solidFill>
                  <a:srgbClr val="000000"/>
                </a:solidFill>
              </a:rPr>
              <a:t>关闭</a:t>
            </a:r>
            <a:r>
              <a:rPr lang="zh-CN" altLang="en-US" sz="3000" b="0" dirty="0">
                <a:solidFill>
                  <a:srgbClr val="000000"/>
                </a:solidFill>
              </a:rPr>
              <a:t>文件可使用</a:t>
            </a:r>
            <a:r>
              <a:rPr lang="en-US" altLang="zh-CN" sz="3000" b="0" dirty="0">
                <a:solidFill>
                  <a:srgbClr val="000000"/>
                </a:solidFill>
              </a:rPr>
              <a:t>close()</a:t>
            </a:r>
            <a:r>
              <a:rPr lang="zh-CN" altLang="en-US" sz="3000" b="0" dirty="0">
                <a:solidFill>
                  <a:srgbClr val="000000"/>
                </a:solidFill>
              </a:rPr>
              <a:t>函数完成，</a:t>
            </a:r>
            <a:r>
              <a:rPr lang="en-US" altLang="zh-CN" sz="3000" b="0" dirty="0">
                <a:solidFill>
                  <a:srgbClr val="000000"/>
                </a:solidFill>
              </a:rPr>
              <a:t>close()</a:t>
            </a:r>
            <a:r>
              <a:rPr lang="zh-CN" altLang="en-US" sz="3000" b="0" dirty="0">
                <a:solidFill>
                  <a:srgbClr val="000000"/>
                </a:solidFill>
              </a:rPr>
              <a:t>函数也是流类中的成员函数，它不带参数，不返回值。 如</a:t>
            </a:r>
            <a:r>
              <a:rPr lang="en-US" altLang="zh-CN" sz="3000" b="0" dirty="0" smtClean="0">
                <a:solidFill>
                  <a:srgbClr val="000000"/>
                </a:solidFill>
              </a:rPr>
              <a:t>:</a:t>
            </a:r>
            <a:r>
              <a:rPr lang="en-US" altLang="zh-CN" sz="3000" b="0" dirty="0" err="1" smtClean="0">
                <a:solidFill>
                  <a:srgbClr val="CC0000"/>
                </a:solidFill>
              </a:rPr>
              <a:t>out.close</a:t>
            </a:r>
            <a:r>
              <a:rPr lang="en-US" altLang="zh-CN" sz="3000" b="0" dirty="0" smtClean="0">
                <a:solidFill>
                  <a:srgbClr val="CC0000"/>
                </a:solidFill>
              </a:rPr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b="0" dirty="0">
                <a:solidFill>
                  <a:srgbClr val="CC0000"/>
                </a:solidFill>
              </a:rPr>
              <a:t> </a:t>
            </a:r>
            <a:r>
              <a:rPr lang="en-US" altLang="zh-CN" sz="3000" b="0" dirty="0" smtClean="0">
                <a:solidFill>
                  <a:srgbClr val="CC0000"/>
                </a:solidFill>
              </a:rPr>
              <a:t>                  //</a:t>
            </a:r>
            <a:r>
              <a:rPr lang="zh-CN" altLang="en-US" sz="3000" b="0" dirty="0" smtClean="0">
                <a:solidFill>
                  <a:srgbClr val="000000"/>
                </a:solidFill>
              </a:rPr>
              <a:t>将</a:t>
            </a:r>
            <a:r>
              <a:rPr lang="zh-CN" altLang="en-US" sz="3000" b="0" dirty="0">
                <a:solidFill>
                  <a:srgbClr val="000000"/>
                </a:solidFill>
              </a:rPr>
              <a:t>关闭与流</a:t>
            </a:r>
            <a:r>
              <a:rPr lang="en-US" altLang="zh-CN" sz="3000" b="0" dirty="0">
                <a:solidFill>
                  <a:srgbClr val="000000"/>
                </a:solidFill>
              </a:rPr>
              <a:t>out</a:t>
            </a:r>
            <a:r>
              <a:rPr lang="zh-CN" altLang="en-US" sz="3000" b="0" dirty="0">
                <a:solidFill>
                  <a:srgbClr val="000000"/>
                </a:solidFill>
              </a:rPr>
              <a:t>相联接的文件。 </a:t>
            </a:r>
          </a:p>
        </p:txBody>
      </p:sp>
    </p:spTree>
    <p:extLst>
      <p:ext uri="{BB962C8B-B14F-4D97-AF65-F5344CB8AC3E}">
        <p14:creationId xmlns:p14="http://schemas.microsoft.com/office/powerpoint/2010/main" val="17868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27384"/>
            <a:ext cx="7772400" cy="719137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7.5.2 </a:t>
            </a:r>
            <a:r>
              <a:rPr lang="zh-CN" altLang="en-US" b="1" dirty="0"/>
              <a:t>文件的读写</a:t>
            </a:r>
            <a:r>
              <a:rPr lang="zh-CN" altLang="en-US" dirty="0"/>
              <a:t>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02184"/>
            <a:ext cx="8640762" cy="50911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3000" b="1" dirty="0" smtClean="0">
                <a:solidFill>
                  <a:srgbClr val="660066"/>
                </a:solidFill>
              </a:rPr>
              <a:t>1</a:t>
            </a:r>
            <a:r>
              <a:rPr lang="en-US" altLang="zh-CN" sz="3000" b="1" dirty="0">
                <a:solidFill>
                  <a:srgbClr val="660066"/>
                </a:solidFill>
              </a:rPr>
              <a:t>.    </a:t>
            </a:r>
            <a:r>
              <a:rPr lang="zh-CN" altLang="en-US" sz="3000" b="1" dirty="0">
                <a:solidFill>
                  <a:srgbClr val="660066"/>
                </a:solidFill>
              </a:rPr>
              <a:t>文本文件的读写</a:t>
            </a:r>
            <a:r>
              <a:rPr lang="zh-CN" altLang="en-US" sz="3000" b="1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u"/>
            </a:pPr>
            <a:r>
              <a:rPr lang="zh-CN" altLang="en-US" sz="3000" b="0" dirty="0">
                <a:solidFill>
                  <a:srgbClr val="000000"/>
                </a:solidFill>
              </a:rPr>
              <a:t>一旦文件打开了，从文件中读取文本数据与向文件中写入文本数据都十分容易，只需使用运算符</a:t>
            </a:r>
            <a:r>
              <a:rPr lang="en-US" altLang="zh-CN" sz="3000" b="0" dirty="0">
                <a:solidFill>
                  <a:srgbClr val="CC0000"/>
                </a:solidFill>
              </a:rPr>
              <a:t>&lt;&lt;</a:t>
            </a:r>
            <a:r>
              <a:rPr lang="zh-CN" altLang="en-US" sz="3000" b="0" dirty="0">
                <a:solidFill>
                  <a:srgbClr val="CC0000"/>
                </a:solidFill>
              </a:rPr>
              <a:t>、</a:t>
            </a:r>
            <a:r>
              <a:rPr lang="en-US" altLang="zh-CN" sz="3000" b="0" dirty="0">
                <a:solidFill>
                  <a:srgbClr val="CC0000"/>
                </a:solidFill>
              </a:rPr>
              <a:t>put</a:t>
            </a:r>
            <a:r>
              <a:rPr lang="zh-CN" altLang="en-US" sz="3000" b="0" dirty="0">
                <a:solidFill>
                  <a:srgbClr val="CC0000"/>
                </a:solidFill>
              </a:rPr>
              <a:t>、</a:t>
            </a:r>
            <a:r>
              <a:rPr lang="en-US" altLang="zh-CN" sz="3000" b="0" dirty="0">
                <a:solidFill>
                  <a:srgbClr val="CC0000"/>
                </a:solidFill>
              </a:rPr>
              <a:t>write</a:t>
            </a:r>
            <a:r>
              <a:rPr lang="zh-CN" altLang="en-US" sz="3000" b="0" dirty="0">
                <a:solidFill>
                  <a:srgbClr val="000000"/>
                </a:solidFill>
              </a:rPr>
              <a:t>与</a:t>
            </a:r>
            <a:r>
              <a:rPr lang="en-US" altLang="zh-CN" sz="3000" b="0" dirty="0">
                <a:solidFill>
                  <a:srgbClr val="CC0000"/>
                </a:solidFill>
              </a:rPr>
              <a:t>&gt;&gt;</a:t>
            </a:r>
            <a:r>
              <a:rPr lang="zh-CN" altLang="en-US" sz="3000" b="0" dirty="0">
                <a:solidFill>
                  <a:srgbClr val="CC0000"/>
                </a:solidFill>
              </a:rPr>
              <a:t>、</a:t>
            </a:r>
            <a:r>
              <a:rPr lang="en-US" altLang="zh-CN" sz="3000" b="0" dirty="0">
                <a:solidFill>
                  <a:srgbClr val="CC0000"/>
                </a:solidFill>
              </a:rPr>
              <a:t>get</a:t>
            </a:r>
            <a:r>
              <a:rPr lang="zh-CN" altLang="en-US" sz="3000" b="0" dirty="0">
                <a:solidFill>
                  <a:srgbClr val="CC0000"/>
                </a:solidFill>
              </a:rPr>
              <a:t>、</a:t>
            </a:r>
            <a:r>
              <a:rPr lang="en-US" altLang="zh-CN" sz="3000" b="0" dirty="0" err="1">
                <a:solidFill>
                  <a:srgbClr val="CC0000"/>
                </a:solidFill>
              </a:rPr>
              <a:t>getline</a:t>
            </a:r>
            <a:r>
              <a:rPr lang="zh-CN" altLang="en-US" sz="3000" b="0" dirty="0">
                <a:solidFill>
                  <a:srgbClr val="CC0000"/>
                </a:solidFill>
              </a:rPr>
              <a:t>、</a:t>
            </a:r>
            <a:r>
              <a:rPr lang="en-US" altLang="zh-CN" sz="3000" b="0" dirty="0">
                <a:solidFill>
                  <a:srgbClr val="CC0000"/>
                </a:solidFill>
              </a:rPr>
              <a:t>read</a:t>
            </a:r>
            <a:r>
              <a:rPr lang="zh-CN" altLang="en-US" sz="3000" b="0" dirty="0">
                <a:solidFill>
                  <a:srgbClr val="000000"/>
                </a:solidFill>
              </a:rPr>
              <a:t>就可以了，</a:t>
            </a:r>
            <a:r>
              <a:rPr lang="zh-CN" altLang="en-US" sz="3000" b="0" u="sng" dirty="0">
                <a:solidFill>
                  <a:srgbClr val="000000"/>
                </a:solidFill>
              </a:rPr>
              <a:t>只是你必须用与文件相联接的流代替</a:t>
            </a:r>
            <a:r>
              <a:rPr lang="en-US" altLang="zh-CN" sz="3000" b="0" u="sng" dirty="0" err="1">
                <a:solidFill>
                  <a:srgbClr val="000000"/>
                </a:solidFill>
              </a:rPr>
              <a:t>cin</a:t>
            </a:r>
            <a:r>
              <a:rPr lang="zh-CN" altLang="en-US" sz="3000" b="0" u="sng" dirty="0">
                <a:solidFill>
                  <a:srgbClr val="000000"/>
                </a:solidFill>
              </a:rPr>
              <a:t>和</a:t>
            </a:r>
            <a:r>
              <a:rPr lang="en-US" altLang="zh-CN" sz="3000" b="0" u="sng" dirty="0" err="1">
                <a:solidFill>
                  <a:srgbClr val="000000"/>
                </a:solidFill>
              </a:rPr>
              <a:t>cout</a:t>
            </a:r>
            <a:r>
              <a:rPr lang="zh-CN" altLang="en-US" sz="3000" b="0" u="sng" dirty="0">
                <a:solidFill>
                  <a:srgbClr val="000000"/>
                </a:solidFill>
              </a:rPr>
              <a:t>。</a:t>
            </a:r>
            <a:r>
              <a:rPr lang="zh-CN" altLang="en-US" sz="3000" b="0" dirty="0"/>
              <a:t> 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51520" y="4509293"/>
            <a:ext cx="853435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8700" indent="-457200">
              <a:spcBef>
                <a:spcPct val="20000"/>
              </a:spcBef>
              <a:buClr>
                <a:schemeClr val="accent2"/>
              </a:buClr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spcBef>
                <a:spcPct val="20000"/>
              </a:spcBef>
              <a:buClr>
                <a:srgbClr val="666699"/>
              </a:buClr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dirty="0" smtClean="0">
                <a:hlinkClick r:id="rId5" action="ppaction://hlinkfile"/>
              </a:rPr>
              <a:t>例</a:t>
            </a:r>
            <a:r>
              <a:rPr lang="en-US" altLang="zh-CN" sz="2800" dirty="0">
                <a:hlinkClick r:id="rId5" action="ppaction://hlinkfile"/>
              </a:rPr>
              <a:t>7.10 </a:t>
            </a:r>
            <a:r>
              <a:rPr lang="zh-CN" altLang="en-US" sz="2800" dirty="0">
                <a:hlinkClick r:id="rId5" action="ppaction://hlinkfile"/>
              </a:rPr>
              <a:t>把一个整数、一个浮点数和一个字符串写到磁盘文件</a:t>
            </a:r>
            <a:r>
              <a:rPr lang="en-US" altLang="zh-CN" sz="2800" dirty="0">
                <a:hlinkClick r:id="rId5" action="ppaction://hlinkfile"/>
              </a:rPr>
              <a:t>f1.dat</a:t>
            </a:r>
            <a:r>
              <a:rPr lang="zh-CN" altLang="en-US" sz="2800" dirty="0" smtClean="0">
                <a:hlinkClick r:id="rId5" action="ppaction://hlinkfile"/>
              </a:rPr>
              <a:t>中</a:t>
            </a:r>
            <a:endParaRPr lang="zh-CN" alt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dirty="0"/>
              <a:t>  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02393" y="5517232"/>
            <a:ext cx="83820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8700" indent="-457200">
              <a:spcBef>
                <a:spcPct val="20000"/>
              </a:spcBef>
              <a:buClr>
                <a:schemeClr val="accent2"/>
              </a:buClr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spcBef>
                <a:spcPct val="20000"/>
              </a:spcBef>
              <a:buClr>
                <a:srgbClr val="666699"/>
              </a:buClr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dirty="0">
                <a:hlinkClick r:id="rId6" action="ppaction://hlinkfile"/>
              </a:rPr>
              <a:t>例</a:t>
            </a:r>
            <a:r>
              <a:rPr lang="en-US" altLang="zh-CN" sz="2800" dirty="0">
                <a:hlinkClick r:id="rId6" action="ppaction://hlinkfile"/>
              </a:rPr>
              <a:t>7.11 </a:t>
            </a:r>
            <a:r>
              <a:rPr lang="zh-CN" altLang="en-US" sz="2800" dirty="0">
                <a:hlinkClick r:id="rId6" action="ppaction://hlinkfile"/>
              </a:rPr>
              <a:t>先建立一个输出文件，向它写入数据，然后关闭文件，在按输入模式打开它，并读取</a:t>
            </a:r>
            <a:r>
              <a:rPr lang="zh-CN" altLang="en-US" sz="2800" dirty="0" smtClean="0">
                <a:hlinkClick r:id="rId6" action="ppaction://hlinkfile"/>
              </a:rPr>
              <a:t>信息</a:t>
            </a:r>
            <a:endParaRPr lang="zh-CN" alt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4016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  <p:bldP spid="4096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073100"/>
            <a:ext cx="8153400" cy="431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 smtClean="0">
                <a:solidFill>
                  <a:srgbClr val="660066"/>
                </a:solidFill>
              </a:rPr>
              <a:t>2</a:t>
            </a:r>
            <a:r>
              <a:rPr lang="en-US" altLang="zh-CN" sz="3200" b="1" dirty="0">
                <a:solidFill>
                  <a:srgbClr val="660066"/>
                </a:solidFill>
              </a:rPr>
              <a:t>.</a:t>
            </a:r>
            <a:r>
              <a:rPr lang="zh-CN" altLang="en-US" sz="3200" b="1" dirty="0">
                <a:solidFill>
                  <a:srgbClr val="660066"/>
                </a:solidFill>
              </a:rPr>
              <a:t>二进制文件的读写</a:t>
            </a:r>
            <a:endParaRPr lang="zh-CN" altLang="en-US" sz="3200" dirty="0">
              <a:solidFill>
                <a:srgbClr val="660066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20924"/>
            <a:ext cx="8458200" cy="55245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FontTx/>
              <a:buNone/>
            </a:pPr>
            <a:r>
              <a:rPr lang="en-US" altLang="zh-CN" sz="3000" b="0" dirty="0">
                <a:solidFill>
                  <a:srgbClr val="000000"/>
                </a:solidFill>
              </a:rPr>
              <a:t>       </a:t>
            </a:r>
            <a:r>
              <a:rPr lang="zh-CN" altLang="en-US" sz="3000" b="0" dirty="0">
                <a:solidFill>
                  <a:srgbClr val="000000"/>
                </a:solidFill>
              </a:rPr>
              <a:t>二进制文件与文本文件的比较</a:t>
            </a:r>
            <a:r>
              <a:rPr lang="en-US" altLang="zh-CN" sz="3000" b="0" dirty="0">
                <a:solidFill>
                  <a:srgbClr val="000000"/>
                </a:solidFill>
              </a:rPr>
              <a:t>:</a:t>
            </a:r>
          </a:p>
          <a:p>
            <a:pPr marL="609600" indent="-609600">
              <a:lnSpc>
                <a:spcPct val="115000"/>
              </a:lnSpc>
              <a:buSzPct val="110000"/>
              <a:buFont typeface="Wingdings" pitchFamily="2" charset="2"/>
              <a:buAutoNum type="circleNumDbPlain"/>
            </a:pPr>
            <a:r>
              <a:rPr lang="zh-CN" altLang="en-US" sz="3000" b="0" u="sng" dirty="0">
                <a:solidFill>
                  <a:srgbClr val="CC0000"/>
                </a:solidFill>
              </a:rPr>
              <a:t>文本文件是字符流</a:t>
            </a:r>
            <a:r>
              <a:rPr lang="zh-CN" altLang="en-US" sz="3000" b="0" dirty="0">
                <a:solidFill>
                  <a:srgbClr val="CC0000"/>
                </a:solidFill>
              </a:rPr>
              <a:t>， </a:t>
            </a:r>
            <a:r>
              <a:rPr lang="zh-CN" altLang="en-US" sz="3000" b="0" u="sng" dirty="0">
                <a:solidFill>
                  <a:srgbClr val="CC0000"/>
                </a:solidFill>
              </a:rPr>
              <a:t>二进制文件是字节流</a:t>
            </a:r>
          </a:p>
          <a:p>
            <a:pPr marL="609600" indent="-609600">
              <a:lnSpc>
                <a:spcPct val="115000"/>
              </a:lnSpc>
              <a:buSzPct val="110000"/>
              <a:buFont typeface="Wingdings" pitchFamily="2" charset="2"/>
              <a:buAutoNum type="circleNumDbPlain"/>
            </a:pPr>
            <a:r>
              <a:rPr lang="zh-CN" altLang="en-US" sz="3000" b="0" dirty="0">
                <a:solidFill>
                  <a:srgbClr val="000000"/>
                </a:solidFill>
              </a:rPr>
              <a:t> </a:t>
            </a:r>
            <a:r>
              <a:rPr lang="zh-CN" altLang="en-US" sz="3000" b="0" u="sng" dirty="0">
                <a:solidFill>
                  <a:srgbClr val="000000"/>
                </a:solidFill>
              </a:rPr>
              <a:t>缺省情况下</a:t>
            </a:r>
            <a:r>
              <a:rPr lang="en-US" altLang="zh-CN" sz="3000" b="0" u="sng" dirty="0">
                <a:solidFill>
                  <a:srgbClr val="000000"/>
                </a:solidFill>
              </a:rPr>
              <a:t>, </a:t>
            </a:r>
            <a:r>
              <a:rPr lang="zh-CN" altLang="en-US" sz="3000" b="0" u="sng" dirty="0">
                <a:solidFill>
                  <a:srgbClr val="000000"/>
                </a:solidFill>
              </a:rPr>
              <a:t>文件用文本方式打开</a:t>
            </a:r>
          </a:p>
          <a:p>
            <a:pPr marL="609600" indent="-609600">
              <a:lnSpc>
                <a:spcPct val="115000"/>
              </a:lnSpc>
              <a:buSzPct val="110000"/>
              <a:buFont typeface="Wingdings" pitchFamily="2" charset="2"/>
              <a:buAutoNum type="circleNumDbPlain"/>
            </a:pPr>
            <a:r>
              <a:rPr lang="zh-CN" altLang="en-US" sz="3000" b="0" u="sng" dirty="0">
                <a:solidFill>
                  <a:srgbClr val="000000"/>
                </a:solidFill>
              </a:rPr>
              <a:t>文本文件在输入时</a:t>
            </a:r>
            <a:r>
              <a:rPr lang="en-US" altLang="zh-CN" sz="3000" b="0" u="sng" dirty="0">
                <a:solidFill>
                  <a:srgbClr val="000000"/>
                </a:solidFill>
              </a:rPr>
              <a:t>,  </a:t>
            </a:r>
            <a:r>
              <a:rPr lang="zh-CN" altLang="en-US" sz="3000" b="0" u="sng" dirty="0">
                <a:solidFill>
                  <a:srgbClr val="000000"/>
                </a:solidFill>
              </a:rPr>
              <a:t>回车和换行两个字符要转换为字符</a:t>
            </a:r>
            <a:r>
              <a:rPr lang="en-US" altLang="zh-CN" sz="3000" b="0" u="sng" dirty="0">
                <a:solidFill>
                  <a:srgbClr val="000000"/>
                </a:solidFill>
              </a:rPr>
              <a:t>"\n",  </a:t>
            </a:r>
            <a:r>
              <a:rPr lang="zh-CN" altLang="en-US" sz="3000" b="0" u="sng" dirty="0">
                <a:solidFill>
                  <a:srgbClr val="000000"/>
                </a:solidFill>
              </a:rPr>
              <a:t>而在输出时则做相反的</a:t>
            </a:r>
            <a:r>
              <a:rPr lang="zh-CN" altLang="en-US" sz="3000" b="0" u="sng" dirty="0" smtClean="0">
                <a:solidFill>
                  <a:srgbClr val="000000"/>
                </a:solidFill>
              </a:rPr>
              <a:t>转换。</a:t>
            </a:r>
            <a:r>
              <a:rPr lang="en-US" altLang="zh-CN" sz="3000" b="0" u="sng" dirty="0" smtClean="0">
                <a:solidFill>
                  <a:srgbClr val="000000"/>
                </a:solidFill>
              </a:rPr>
              <a:t> </a:t>
            </a:r>
            <a:r>
              <a:rPr lang="zh-CN" altLang="en-US" sz="3000" b="0" u="sng" dirty="0">
                <a:solidFill>
                  <a:srgbClr val="000000"/>
                </a:solidFill>
              </a:rPr>
              <a:t>二进制文件则没有这些</a:t>
            </a:r>
            <a:r>
              <a:rPr lang="zh-CN" altLang="en-US" sz="3000" b="0" u="sng" dirty="0" smtClean="0">
                <a:solidFill>
                  <a:srgbClr val="000000"/>
                </a:solidFill>
              </a:rPr>
              <a:t>转换</a:t>
            </a:r>
            <a:r>
              <a:rPr lang="zh-CN" altLang="en-US" sz="3000" b="0" dirty="0" smtClean="0">
                <a:solidFill>
                  <a:srgbClr val="000000"/>
                </a:solidFill>
              </a:rPr>
              <a:t>。</a:t>
            </a:r>
            <a:endParaRPr lang="en-US" altLang="zh-CN" sz="3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251520" y="907504"/>
            <a:ext cx="8458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04900" indent="-5334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598613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65313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098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rgbClr val="3333CC"/>
                </a:solidFill>
              </a:rPr>
              <a:t>(1)  </a:t>
            </a:r>
            <a:r>
              <a:rPr lang="zh-CN" altLang="en-US" sz="2800" dirty="0">
                <a:solidFill>
                  <a:srgbClr val="3333CC"/>
                </a:solidFill>
              </a:rPr>
              <a:t>用</a:t>
            </a:r>
            <a:r>
              <a:rPr lang="en-US" altLang="zh-CN" sz="2800" dirty="0">
                <a:solidFill>
                  <a:srgbClr val="3333CC"/>
                </a:solidFill>
              </a:rPr>
              <a:t>get()</a:t>
            </a:r>
            <a:r>
              <a:rPr lang="zh-CN" altLang="en-US" sz="2800" dirty="0">
                <a:solidFill>
                  <a:srgbClr val="3333CC"/>
                </a:solidFill>
              </a:rPr>
              <a:t>函数和</a:t>
            </a:r>
            <a:r>
              <a:rPr lang="en-US" altLang="zh-CN" sz="2800" dirty="0">
                <a:solidFill>
                  <a:srgbClr val="3333CC"/>
                </a:solidFill>
              </a:rPr>
              <a:t>put()</a:t>
            </a:r>
            <a:r>
              <a:rPr lang="zh-CN" altLang="en-US" sz="2800" dirty="0">
                <a:solidFill>
                  <a:srgbClr val="3333CC"/>
                </a:solidFill>
              </a:rPr>
              <a:t>函数读写二进制文件 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get()</a:t>
            </a:r>
            <a:r>
              <a:rPr lang="zh-CN" altLang="en-US" sz="2800" dirty="0">
                <a:solidFill>
                  <a:srgbClr val="000000"/>
                </a:solidFill>
              </a:rPr>
              <a:t>函数有许多格式，其中最常用的版本原型如下</a:t>
            </a:r>
            <a:r>
              <a:rPr lang="en-US" altLang="zh-CN" sz="2800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</a:t>
            </a:r>
            <a:r>
              <a:rPr lang="en-US" altLang="zh-CN" sz="2800" dirty="0" err="1">
                <a:solidFill>
                  <a:srgbClr val="FF0066"/>
                </a:solidFill>
              </a:rPr>
              <a:t>istream</a:t>
            </a:r>
            <a:r>
              <a:rPr lang="en-US" altLang="zh-CN" sz="2800" dirty="0">
                <a:solidFill>
                  <a:srgbClr val="FF0066"/>
                </a:solidFill>
              </a:rPr>
              <a:t>&amp; get(char&amp; </a:t>
            </a:r>
            <a:r>
              <a:rPr lang="en-US" altLang="zh-CN" sz="2800" dirty="0" err="1">
                <a:solidFill>
                  <a:srgbClr val="FF0066"/>
                </a:solidFill>
              </a:rPr>
              <a:t>ch</a:t>
            </a:r>
            <a:r>
              <a:rPr lang="en-US" altLang="zh-CN" sz="2800" dirty="0">
                <a:solidFill>
                  <a:srgbClr val="FF0066"/>
                </a:solidFill>
              </a:rPr>
              <a:t>);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get()</a:t>
            </a:r>
            <a:r>
              <a:rPr lang="zh-CN" altLang="en-US" sz="2800" dirty="0">
                <a:solidFill>
                  <a:srgbClr val="000000"/>
                </a:solidFill>
              </a:rPr>
              <a:t>函数从相关流中</a:t>
            </a:r>
            <a:r>
              <a:rPr lang="zh-CN" altLang="en-US" sz="2800" u="sng" dirty="0">
                <a:solidFill>
                  <a:srgbClr val="000000"/>
                </a:solidFill>
              </a:rPr>
              <a:t>只读一个字节</a:t>
            </a:r>
            <a:r>
              <a:rPr lang="zh-CN" altLang="en-US" sz="2800" dirty="0">
                <a:solidFill>
                  <a:srgbClr val="000000"/>
                </a:solidFill>
              </a:rPr>
              <a:t>，并把该值放入</a:t>
            </a:r>
            <a:r>
              <a:rPr lang="en-US" altLang="zh-CN" sz="2800" dirty="0" err="1">
                <a:solidFill>
                  <a:srgbClr val="000000"/>
                </a:solidFill>
              </a:rPr>
              <a:t>ch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中并返回该流，</a:t>
            </a:r>
            <a:r>
              <a:rPr lang="zh-CN" altLang="en-US" sz="2800" u="sng" dirty="0">
                <a:solidFill>
                  <a:srgbClr val="000000"/>
                </a:solidFill>
              </a:rPr>
              <a:t>当到达文件尾时，使该流的值为</a:t>
            </a:r>
            <a:r>
              <a:rPr lang="en-US" altLang="zh-CN" sz="2800" u="sng" dirty="0">
                <a:solidFill>
                  <a:srgbClr val="000000"/>
                </a:solidFill>
              </a:rPr>
              <a:t>0</a:t>
            </a:r>
            <a:r>
              <a:rPr lang="zh-CN" altLang="en-US" sz="2800" dirty="0">
                <a:solidFill>
                  <a:srgbClr val="000000"/>
                </a:solidFill>
              </a:rPr>
              <a:t>。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8000"/>
                </a:solidFill>
                <a:latin typeface="Arial Unicode MS" pitchFamily="34" charset="-122"/>
              </a:rPr>
              <a:t>     </a:t>
            </a:r>
            <a:endParaRPr lang="zh-CN" altLang="en-US" sz="2800" dirty="0">
              <a:solidFill>
                <a:srgbClr val="FF0066"/>
              </a:solidFill>
            </a:endParaRP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put()</a:t>
            </a:r>
            <a:r>
              <a:rPr lang="zh-CN" altLang="en-US" sz="2800" dirty="0">
                <a:solidFill>
                  <a:srgbClr val="000000"/>
                </a:solidFill>
              </a:rPr>
              <a:t>函数的原型如下</a:t>
            </a:r>
            <a:r>
              <a:rPr lang="en-US" altLang="zh-CN" sz="2800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</a:t>
            </a:r>
            <a:r>
              <a:rPr lang="en-US" altLang="zh-CN" sz="2800" dirty="0" err="1">
                <a:solidFill>
                  <a:srgbClr val="FF0066"/>
                </a:solidFill>
              </a:rPr>
              <a:t>ostream</a:t>
            </a:r>
            <a:r>
              <a:rPr lang="en-US" altLang="zh-CN" sz="2800" dirty="0">
                <a:solidFill>
                  <a:srgbClr val="FF0066"/>
                </a:solidFill>
              </a:rPr>
              <a:t>&amp; put(char </a:t>
            </a:r>
            <a:r>
              <a:rPr lang="en-US" altLang="zh-CN" sz="2800" dirty="0" err="1">
                <a:solidFill>
                  <a:srgbClr val="FF0066"/>
                </a:solidFill>
              </a:rPr>
              <a:t>ch</a:t>
            </a:r>
            <a:r>
              <a:rPr lang="en-US" altLang="zh-CN" sz="2800" dirty="0">
                <a:solidFill>
                  <a:srgbClr val="FF0066"/>
                </a:solidFill>
              </a:rPr>
              <a:t>);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put()</a:t>
            </a:r>
            <a:r>
              <a:rPr lang="zh-CN" altLang="en-US" sz="2800" dirty="0">
                <a:solidFill>
                  <a:srgbClr val="000000"/>
                </a:solidFill>
              </a:rPr>
              <a:t>函数将</a:t>
            </a:r>
            <a:r>
              <a:rPr lang="en-US" altLang="zh-CN" sz="2800" dirty="0" err="1">
                <a:solidFill>
                  <a:srgbClr val="000000"/>
                </a:solidFill>
              </a:rPr>
              <a:t>ch</a:t>
            </a:r>
            <a:r>
              <a:rPr lang="zh-CN" altLang="en-US" sz="2800" dirty="0">
                <a:solidFill>
                  <a:srgbClr val="000000"/>
                </a:solidFill>
              </a:rPr>
              <a:t>写入流中并返回该流。 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-108520" y="5719216"/>
            <a:ext cx="9073008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8700" indent="-457200">
              <a:spcBef>
                <a:spcPct val="20000"/>
              </a:spcBef>
              <a:buClr>
                <a:schemeClr val="accent2"/>
              </a:buClr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spcBef>
                <a:spcPct val="20000"/>
              </a:spcBef>
              <a:buClr>
                <a:srgbClr val="666699"/>
              </a:buClr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-7938" algn="just">
              <a:lnSpc>
                <a:spcPct val="90000"/>
              </a:lnSpc>
              <a:buFontTx/>
              <a:buNone/>
            </a:pPr>
            <a:r>
              <a:rPr lang="zh-CN" altLang="en-US" sz="3000" dirty="0" smtClean="0">
                <a:hlinkClick r:id="rId5" action="ppaction://hlinkfile"/>
              </a:rPr>
              <a:t>例</a:t>
            </a:r>
            <a:r>
              <a:rPr lang="en-US" altLang="zh-CN" sz="3000" dirty="0">
                <a:hlinkClick r:id="rId5" action="ppaction://hlinkfile"/>
              </a:rPr>
              <a:t>7.12 </a:t>
            </a:r>
            <a:r>
              <a:rPr lang="zh-CN" altLang="en-US" sz="3000" dirty="0">
                <a:hlinkClick r:id="rId5" action="ppaction://hlinkfile"/>
              </a:rPr>
              <a:t>将</a:t>
            </a:r>
            <a:r>
              <a:rPr lang="en-US" altLang="zh-CN" sz="3000" dirty="0">
                <a:hlinkClick r:id="rId5" action="ppaction://hlinkfile"/>
              </a:rPr>
              <a:t>'a' </a:t>
            </a:r>
            <a:r>
              <a:rPr lang="zh-CN" altLang="en-US" sz="3000" dirty="0">
                <a:hlinkClick r:id="rId5" action="ppaction://hlinkfile"/>
              </a:rPr>
              <a:t>至</a:t>
            </a:r>
            <a:r>
              <a:rPr lang="en-US" altLang="zh-CN" sz="3000" dirty="0">
                <a:hlinkClick r:id="rId5" action="ppaction://hlinkfile"/>
              </a:rPr>
              <a:t>'z' </a:t>
            </a:r>
            <a:r>
              <a:rPr lang="zh-CN" altLang="en-US" sz="3000" dirty="0">
                <a:hlinkClick r:id="rId5" action="ppaction://hlinkfile"/>
              </a:rPr>
              <a:t>的</a:t>
            </a:r>
            <a:r>
              <a:rPr lang="en-US" altLang="zh-CN" sz="3000" dirty="0">
                <a:hlinkClick r:id="rId5" action="ppaction://hlinkfile"/>
              </a:rPr>
              <a:t>26</a:t>
            </a:r>
            <a:r>
              <a:rPr lang="zh-CN" altLang="en-US" sz="3000" dirty="0">
                <a:hlinkClick r:id="rId5" action="ppaction://hlinkfile"/>
              </a:rPr>
              <a:t>个英文字母写入文件，而后从该文件中读出并显示</a:t>
            </a:r>
            <a:r>
              <a:rPr lang="zh-CN" altLang="en-US" sz="3000" dirty="0" smtClean="0">
                <a:hlinkClick r:id="rId5" action="ppaction://hlinkfile"/>
              </a:rPr>
              <a:t>出来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03484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971500"/>
            <a:ext cx="8229600" cy="784225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3333CC"/>
                </a:solidFill>
              </a:rPr>
              <a:t>(2) </a:t>
            </a:r>
            <a:r>
              <a:rPr lang="zh-CN" altLang="en-US" sz="2800" b="1" dirty="0">
                <a:solidFill>
                  <a:srgbClr val="3333CC"/>
                </a:solidFill>
              </a:rPr>
              <a:t>用</a:t>
            </a:r>
            <a:r>
              <a:rPr lang="en-US" altLang="zh-CN" sz="2800" b="1" dirty="0">
                <a:solidFill>
                  <a:srgbClr val="3333CC"/>
                </a:solidFill>
              </a:rPr>
              <a:t>read()</a:t>
            </a:r>
            <a:r>
              <a:rPr lang="zh-CN" altLang="en-US" sz="2800" b="1" dirty="0">
                <a:solidFill>
                  <a:srgbClr val="3333CC"/>
                </a:solidFill>
              </a:rPr>
              <a:t>函数和</a:t>
            </a:r>
            <a:r>
              <a:rPr lang="en-US" altLang="zh-CN" sz="2800" b="1" dirty="0">
                <a:solidFill>
                  <a:srgbClr val="3333CC"/>
                </a:solidFill>
              </a:rPr>
              <a:t>write()</a:t>
            </a:r>
            <a:r>
              <a:rPr lang="zh-CN" altLang="en-US" sz="2800" b="1" dirty="0">
                <a:solidFill>
                  <a:srgbClr val="3333CC"/>
                </a:solidFill>
              </a:rPr>
              <a:t>函数读写二进制文件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967" y="1835100"/>
            <a:ext cx="8520112" cy="51943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</a:rPr>
              <a:t>read()</a:t>
            </a:r>
            <a:r>
              <a:rPr lang="zh-CN" altLang="en-US" sz="2800" b="0" dirty="0">
                <a:solidFill>
                  <a:srgbClr val="000000"/>
                </a:solidFill>
              </a:rPr>
              <a:t>和</a:t>
            </a:r>
            <a:r>
              <a:rPr lang="en-US" altLang="zh-CN" sz="2800" b="0" dirty="0">
                <a:solidFill>
                  <a:srgbClr val="000000"/>
                </a:solidFill>
              </a:rPr>
              <a:t>write()</a:t>
            </a:r>
            <a:r>
              <a:rPr lang="zh-CN" altLang="en-US" sz="2800" b="0" dirty="0">
                <a:solidFill>
                  <a:srgbClr val="000000"/>
                </a:solidFill>
              </a:rPr>
              <a:t>原型如下</a:t>
            </a:r>
            <a:r>
              <a:rPr lang="en-US" altLang="zh-CN" sz="2800" b="0" dirty="0">
                <a:solidFill>
                  <a:srgbClr val="000000"/>
                </a:solidFill>
              </a:rPr>
              <a:t>: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0" dirty="0" err="1">
                <a:solidFill>
                  <a:srgbClr val="CC0000"/>
                </a:solidFill>
              </a:rPr>
              <a:t>istream</a:t>
            </a:r>
            <a:r>
              <a:rPr lang="en-US" altLang="zh-CN" sz="2800" b="0" dirty="0">
                <a:solidFill>
                  <a:srgbClr val="CC0000"/>
                </a:solidFill>
              </a:rPr>
              <a:t> &amp;read(char* </a:t>
            </a:r>
            <a:r>
              <a:rPr lang="en-US" altLang="zh-CN" sz="2800" b="0" dirty="0" err="1">
                <a:solidFill>
                  <a:srgbClr val="CC0000"/>
                </a:solidFill>
              </a:rPr>
              <a:t>buf</a:t>
            </a:r>
            <a:r>
              <a:rPr lang="zh-CN" altLang="en-US" sz="2800" b="0" dirty="0">
                <a:solidFill>
                  <a:srgbClr val="CC0000"/>
                </a:solidFill>
              </a:rPr>
              <a:t>，</a:t>
            </a:r>
            <a:r>
              <a:rPr lang="en-US" altLang="zh-CN" sz="2800" b="0" dirty="0" err="1">
                <a:solidFill>
                  <a:srgbClr val="CC0000"/>
                </a:solidFill>
              </a:rPr>
              <a:t>int</a:t>
            </a:r>
            <a:r>
              <a:rPr lang="en-US" altLang="zh-CN" sz="2800" b="0" dirty="0">
                <a:solidFill>
                  <a:srgbClr val="CC0000"/>
                </a:solidFill>
              </a:rPr>
              <a:t> </a:t>
            </a:r>
            <a:r>
              <a:rPr lang="en-US" altLang="zh-CN" sz="2800" b="0" dirty="0" err="1">
                <a:solidFill>
                  <a:srgbClr val="CC0000"/>
                </a:solidFill>
              </a:rPr>
              <a:t>len</a:t>
            </a:r>
            <a:r>
              <a:rPr lang="en-US" altLang="zh-CN" sz="2800" b="0" dirty="0">
                <a:solidFill>
                  <a:srgbClr val="CC0000"/>
                </a:solidFill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0" dirty="0" err="1">
                <a:solidFill>
                  <a:srgbClr val="CC0000"/>
                </a:solidFill>
              </a:rPr>
              <a:t>ostream</a:t>
            </a:r>
            <a:r>
              <a:rPr lang="en-US" altLang="zh-CN" sz="2800" b="0" dirty="0">
                <a:solidFill>
                  <a:srgbClr val="CC0000"/>
                </a:solidFill>
              </a:rPr>
              <a:t> &amp;write(</a:t>
            </a:r>
            <a:r>
              <a:rPr lang="en-US" altLang="zh-CN" sz="2800" b="0" dirty="0" err="1">
                <a:solidFill>
                  <a:srgbClr val="CC0000"/>
                </a:solidFill>
              </a:rPr>
              <a:t>const</a:t>
            </a:r>
            <a:r>
              <a:rPr lang="en-US" altLang="zh-CN" sz="2800" b="0" dirty="0">
                <a:solidFill>
                  <a:srgbClr val="CC0000"/>
                </a:solidFill>
              </a:rPr>
              <a:t>  char* </a:t>
            </a:r>
            <a:r>
              <a:rPr lang="en-US" altLang="zh-CN" sz="2800" b="0" dirty="0" err="1">
                <a:solidFill>
                  <a:srgbClr val="CC0000"/>
                </a:solidFill>
              </a:rPr>
              <a:t>buf</a:t>
            </a:r>
            <a:r>
              <a:rPr lang="zh-CN" altLang="en-US" sz="2800" b="0" dirty="0">
                <a:solidFill>
                  <a:srgbClr val="CC0000"/>
                </a:solidFill>
              </a:rPr>
              <a:t>，</a:t>
            </a:r>
            <a:r>
              <a:rPr lang="en-US" altLang="zh-CN" sz="2800" b="0" dirty="0" err="1">
                <a:solidFill>
                  <a:srgbClr val="CC0000"/>
                </a:solidFill>
              </a:rPr>
              <a:t>int</a:t>
            </a:r>
            <a:r>
              <a:rPr lang="en-US" altLang="zh-CN" sz="2800" b="0" dirty="0">
                <a:solidFill>
                  <a:srgbClr val="CC0000"/>
                </a:solidFill>
              </a:rPr>
              <a:t> </a:t>
            </a:r>
            <a:r>
              <a:rPr lang="en-US" altLang="zh-CN" sz="2800" b="0" dirty="0" err="1">
                <a:solidFill>
                  <a:srgbClr val="CC0000"/>
                </a:solidFill>
              </a:rPr>
              <a:t>len</a:t>
            </a:r>
            <a:r>
              <a:rPr lang="en-US" altLang="zh-CN" sz="2800" b="0" dirty="0">
                <a:solidFill>
                  <a:srgbClr val="CC0000"/>
                </a:solidFill>
              </a:rPr>
              <a:t>);</a:t>
            </a:r>
            <a:r>
              <a:rPr lang="en-US" altLang="zh-CN" sz="2800" b="0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</a:rPr>
              <a:t>read</a:t>
            </a:r>
            <a:r>
              <a:rPr lang="zh-CN" altLang="en-US" sz="2800" b="0" dirty="0">
                <a:solidFill>
                  <a:srgbClr val="000000"/>
                </a:solidFill>
              </a:rPr>
              <a:t>是流类</a:t>
            </a:r>
            <a:r>
              <a:rPr lang="en-US" altLang="zh-CN" sz="2800" b="0" dirty="0" err="1">
                <a:solidFill>
                  <a:srgbClr val="000000"/>
                </a:solidFill>
              </a:rPr>
              <a:t>istream</a:t>
            </a:r>
            <a:r>
              <a:rPr lang="zh-CN" altLang="en-US" sz="2800" b="0" dirty="0">
                <a:solidFill>
                  <a:srgbClr val="000000"/>
                </a:solidFill>
              </a:rPr>
              <a:t>中的成员函数，</a:t>
            </a:r>
            <a:r>
              <a:rPr lang="en-US" altLang="zh-CN" sz="2800" b="0" dirty="0" err="1">
                <a:solidFill>
                  <a:srgbClr val="000000"/>
                </a:solidFill>
              </a:rPr>
              <a:t>buf</a:t>
            </a:r>
            <a:r>
              <a:rPr lang="zh-CN" altLang="en-US" sz="2800" b="0" dirty="0">
                <a:solidFill>
                  <a:srgbClr val="000000"/>
                </a:solidFill>
              </a:rPr>
              <a:t>指向读入数据所存放的内存空间的起始地址；</a:t>
            </a:r>
            <a:r>
              <a:rPr lang="en-US" altLang="zh-CN" sz="2800" b="0" dirty="0" err="1">
                <a:solidFill>
                  <a:srgbClr val="000000"/>
                </a:solidFill>
              </a:rPr>
              <a:t>len</a:t>
            </a:r>
            <a:r>
              <a:rPr lang="zh-CN" altLang="en-US" sz="2800" b="0" dirty="0">
                <a:solidFill>
                  <a:srgbClr val="000000"/>
                </a:solidFill>
              </a:rPr>
              <a:t>为要读入的数据的字节数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</a:rPr>
              <a:t>write</a:t>
            </a:r>
            <a:r>
              <a:rPr lang="zh-CN" altLang="en-US" sz="2800" b="0" dirty="0">
                <a:solidFill>
                  <a:srgbClr val="000000"/>
                </a:solidFill>
              </a:rPr>
              <a:t>是流类</a:t>
            </a:r>
            <a:r>
              <a:rPr lang="en-US" altLang="zh-CN" sz="2800" b="0" dirty="0" err="1">
                <a:solidFill>
                  <a:srgbClr val="000000"/>
                </a:solidFill>
              </a:rPr>
              <a:t>ostream</a:t>
            </a:r>
            <a:r>
              <a:rPr lang="zh-CN" altLang="en-US" sz="2800" b="0" dirty="0">
                <a:solidFill>
                  <a:srgbClr val="000000"/>
                </a:solidFill>
              </a:rPr>
              <a:t>中的成员函数，参数含义与</a:t>
            </a:r>
            <a:r>
              <a:rPr lang="en-US" altLang="zh-CN" sz="2800" b="0" dirty="0">
                <a:solidFill>
                  <a:srgbClr val="000000"/>
                </a:solidFill>
              </a:rPr>
              <a:t>read</a:t>
            </a:r>
            <a:r>
              <a:rPr lang="zh-CN" altLang="en-US" sz="2800" b="0" dirty="0">
                <a:solidFill>
                  <a:srgbClr val="000000"/>
                </a:solidFill>
              </a:rPr>
              <a:t>函数类似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1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748712" cy="15843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0" dirty="0">
                <a:solidFill>
                  <a:srgbClr val="000000"/>
                </a:solidFill>
              </a:rPr>
              <a:t>read()</a:t>
            </a:r>
            <a:r>
              <a:rPr lang="zh-CN" altLang="en-US" sz="3000" b="0" dirty="0">
                <a:solidFill>
                  <a:srgbClr val="000000"/>
                </a:solidFill>
              </a:rPr>
              <a:t>和</a:t>
            </a:r>
            <a:r>
              <a:rPr lang="en-US" altLang="zh-CN" sz="3000" b="0" dirty="0">
                <a:solidFill>
                  <a:srgbClr val="000000"/>
                </a:solidFill>
              </a:rPr>
              <a:t>write()</a:t>
            </a:r>
            <a:r>
              <a:rPr lang="zh-CN" altLang="en-US" sz="3000" b="0" dirty="0">
                <a:solidFill>
                  <a:srgbClr val="000000"/>
                </a:solidFill>
              </a:rPr>
              <a:t>的调用格式如下</a:t>
            </a:r>
            <a:r>
              <a:rPr lang="en-US" altLang="zh-CN" sz="3000" b="0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0" dirty="0">
                <a:solidFill>
                  <a:srgbClr val="CC0000"/>
                </a:solidFill>
              </a:rPr>
              <a:t>read( </a:t>
            </a:r>
            <a:r>
              <a:rPr lang="zh-CN" altLang="en-US" sz="3000" b="0" dirty="0">
                <a:solidFill>
                  <a:srgbClr val="CC0000"/>
                </a:solidFill>
              </a:rPr>
              <a:t>缓冲区首址</a:t>
            </a:r>
            <a:r>
              <a:rPr lang="en-US" altLang="zh-CN" sz="3000" b="0" dirty="0">
                <a:solidFill>
                  <a:srgbClr val="CC0000"/>
                </a:solidFill>
              </a:rPr>
              <a:t>, </a:t>
            </a:r>
            <a:r>
              <a:rPr lang="zh-CN" altLang="en-US" sz="3000" b="0" dirty="0">
                <a:solidFill>
                  <a:srgbClr val="CC0000"/>
                </a:solidFill>
              </a:rPr>
              <a:t>读入的字节数 </a:t>
            </a:r>
            <a:r>
              <a:rPr lang="en-US" altLang="zh-CN" sz="3000" b="0" dirty="0">
                <a:solidFill>
                  <a:srgbClr val="CC0000"/>
                </a:solidFill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0" dirty="0">
                <a:solidFill>
                  <a:srgbClr val="CC0000"/>
                </a:solidFill>
              </a:rPr>
              <a:t>write( </a:t>
            </a:r>
            <a:r>
              <a:rPr lang="zh-CN" altLang="en-US" sz="3000" b="0" dirty="0">
                <a:solidFill>
                  <a:srgbClr val="CC0000"/>
                </a:solidFill>
              </a:rPr>
              <a:t>缓冲区首址</a:t>
            </a:r>
            <a:r>
              <a:rPr lang="en-US" altLang="zh-CN" sz="3000" b="0" dirty="0">
                <a:solidFill>
                  <a:srgbClr val="CC0000"/>
                </a:solidFill>
              </a:rPr>
              <a:t>, </a:t>
            </a:r>
            <a:r>
              <a:rPr lang="zh-CN" altLang="en-US" sz="3000" b="0" dirty="0">
                <a:solidFill>
                  <a:srgbClr val="CC0000"/>
                </a:solidFill>
              </a:rPr>
              <a:t>写入的字节数 </a:t>
            </a:r>
            <a:r>
              <a:rPr lang="en-US" altLang="zh-CN" sz="3000" b="0" dirty="0">
                <a:solidFill>
                  <a:srgbClr val="CC0000"/>
                </a:solidFill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3000" b="0" dirty="0">
              <a:solidFill>
                <a:srgbClr val="CC0000"/>
              </a:solidFill>
            </a:endParaRPr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324980" y="3058658"/>
            <a:ext cx="85344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8700" indent="-457200">
              <a:spcBef>
                <a:spcPct val="20000"/>
              </a:spcBef>
              <a:buClr>
                <a:schemeClr val="accent2"/>
              </a:buClr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spcBef>
                <a:spcPct val="20000"/>
              </a:spcBef>
              <a:buClr>
                <a:srgbClr val="666699"/>
              </a:buClr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algn="just">
              <a:lnSpc>
                <a:spcPct val="110000"/>
              </a:lnSpc>
              <a:buFontTx/>
              <a:buNone/>
            </a:pPr>
            <a:r>
              <a:rPr lang="zh-CN" altLang="en-US" sz="2800" dirty="0">
                <a:hlinkClick r:id="rId5" action="ppaction://hlinkfile"/>
              </a:rPr>
              <a:t>例</a:t>
            </a:r>
            <a:r>
              <a:rPr lang="en-US" altLang="zh-CN" sz="2800" dirty="0">
                <a:hlinkClick r:id="rId5" action="ppaction://hlinkfile"/>
              </a:rPr>
              <a:t>7.13  </a:t>
            </a:r>
            <a:r>
              <a:rPr lang="zh-CN" altLang="en-US" sz="2800" dirty="0">
                <a:hlinkClick r:id="rId5" action="ppaction://hlinkfile"/>
              </a:rPr>
              <a:t>将两门课程的课程名和成绩以二进制形式存放在磁盘文件</a:t>
            </a:r>
            <a:r>
              <a:rPr lang="zh-CN" altLang="en-US" sz="2800" dirty="0" smtClean="0">
                <a:hlinkClick r:id="rId5" action="ppaction://hlinkfile"/>
              </a:rPr>
              <a:t>中</a:t>
            </a:r>
            <a:endParaRPr lang="zh-CN" altLang="en-US" sz="2800" dirty="0"/>
          </a:p>
        </p:txBody>
      </p:sp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304800" y="4581128"/>
            <a:ext cx="85344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8700" indent="-457200">
              <a:spcBef>
                <a:spcPct val="20000"/>
              </a:spcBef>
              <a:buClr>
                <a:schemeClr val="accent2"/>
              </a:buClr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spcBef>
                <a:spcPct val="20000"/>
              </a:spcBef>
              <a:buClr>
                <a:srgbClr val="666699"/>
              </a:buClr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algn="just">
              <a:lnSpc>
                <a:spcPct val="110000"/>
              </a:lnSpc>
              <a:buFontTx/>
              <a:buNone/>
            </a:pPr>
            <a:r>
              <a:rPr lang="zh-CN" altLang="en-US" sz="2800" dirty="0">
                <a:hlinkClick r:id="rId6" action="ppaction://hlinkfile"/>
              </a:rPr>
              <a:t>例</a:t>
            </a:r>
            <a:r>
              <a:rPr lang="en-US" altLang="zh-CN" sz="2800" dirty="0">
                <a:hlinkClick r:id="rId6" action="ppaction://hlinkfile"/>
              </a:rPr>
              <a:t>7.14  </a:t>
            </a:r>
            <a:r>
              <a:rPr lang="zh-CN" altLang="en-US" sz="2800" dirty="0">
                <a:hlinkClick r:id="rId6" action="ppaction://hlinkfile"/>
              </a:rPr>
              <a:t>将例</a:t>
            </a:r>
            <a:r>
              <a:rPr lang="en-US" altLang="zh-CN" sz="2800" dirty="0">
                <a:hlinkClick r:id="rId6" action="ppaction://hlinkfile"/>
              </a:rPr>
              <a:t>7.13</a:t>
            </a:r>
            <a:r>
              <a:rPr lang="zh-CN" altLang="en-US" sz="2800" dirty="0">
                <a:hlinkClick r:id="rId6" action="ppaction://hlinkfile"/>
              </a:rPr>
              <a:t>以二进制形式存放在磁盘文件中的数据（两门课程的课程名和成绩）读入内存，并在显示器上</a:t>
            </a:r>
            <a:r>
              <a:rPr lang="zh-CN" altLang="en-US" sz="2800" dirty="0" smtClean="0">
                <a:hlinkClick r:id="rId6" action="ppaction://hlinkfile"/>
              </a:rPr>
              <a:t>显示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116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1" grpId="0"/>
      <p:bldP spid="1884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686800" cy="60674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5000"/>
              </a:lnSpc>
              <a:buFontTx/>
              <a:buNone/>
            </a:pPr>
            <a:r>
              <a:rPr lang="en-US" altLang="zh-CN" sz="2800" dirty="0"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3333CC"/>
                </a:solidFill>
                <a:cs typeface="Times New Roman" pitchFamily="18" charset="0"/>
              </a:rPr>
              <a:t>(3)   </a:t>
            </a:r>
            <a:r>
              <a:rPr lang="zh-CN" altLang="en-US" sz="2800" b="1" dirty="0">
                <a:solidFill>
                  <a:srgbClr val="3333CC"/>
                </a:solidFill>
              </a:rPr>
              <a:t>检测文件结束</a:t>
            </a:r>
          </a:p>
          <a:p>
            <a:pPr marL="0" indent="627063">
              <a:lnSpc>
                <a:spcPct val="105000"/>
              </a:lnSpc>
              <a:buFontTx/>
              <a:buNone/>
            </a:pPr>
            <a:r>
              <a:rPr lang="zh-CN" altLang="en-US" sz="2800" b="0" dirty="0">
                <a:solidFill>
                  <a:srgbClr val="000000"/>
                </a:solidFill>
              </a:rPr>
              <a:t>在文件结束的地方有一个标志位，</a:t>
            </a:r>
            <a:r>
              <a:rPr lang="zh-CN" altLang="en-US" sz="2800" b="0" u="sng" dirty="0">
                <a:solidFill>
                  <a:srgbClr val="000000"/>
                </a:solidFill>
              </a:rPr>
              <a:t>记为</a:t>
            </a:r>
            <a:r>
              <a:rPr lang="en-US" altLang="zh-CN" sz="2800" b="0" u="sng" dirty="0">
                <a:solidFill>
                  <a:srgbClr val="000000"/>
                </a:solidFill>
              </a:rPr>
              <a:t>EOF</a:t>
            </a:r>
            <a:r>
              <a:rPr lang="zh-CN" altLang="en-US" sz="2800" b="0" dirty="0">
                <a:solidFill>
                  <a:srgbClr val="000000"/>
                </a:solidFill>
              </a:rPr>
              <a:t>。采用文件流方式读取文件时，使用成员</a:t>
            </a:r>
            <a:r>
              <a:rPr lang="zh-CN" altLang="en-US" sz="2800" b="0" u="sng" dirty="0">
                <a:solidFill>
                  <a:srgbClr val="000000"/>
                </a:solidFill>
              </a:rPr>
              <a:t>函数</a:t>
            </a:r>
            <a:r>
              <a:rPr lang="en-US" altLang="zh-CN" sz="2800" b="0" u="sng" dirty="0" err="1">
                <a:solidFill>
                  <a:srgbClr val="000000"/>
                </a:solidFill>
              </a:rPr>
              <a:t>eof</a:t>
            </a:r>
            <a:r>
              <a:rPr lang="en-US" altLang="zh-CN" sz="2800" b="0" u="sng" dirty="0">
                <a:solidFill>
                  <a:srgbClr val="000000"/>
                </a:solidFill>
              </a:rPr>
              <a:t>()</a:t>
            </a:r>
            <a:r>
              <a:rPr lang="zh-CN" altLang="en-US" sz="2800" b="0" dirty="0">
                <a:solidFill>
                  <a:srgbClr val="000000"/>
                </a:solidFill>
              </a:rPr>
              <a:t>，</a:t>
            </a:r>
            <a:r>
              <a:rPr lang="zh-CN" altLang="en-US" sz="2800" b="0" u="sng" dirty="0">
                <a:solidFill>
                  <a:srgbClr val="000000"/>
                </a:solidFill>
              </a:rPr>
              <a:t>可以检测到这个结束符</a:t>
            </a:r>
            <a:r>
              <a:rPr lang="zh-CN" altLang="en-US" sz="2800" b="0" dirty="0">
                <a:solidFill>
                  <a:srgbClr val="000000"/>
                </a:solidFill>
              </a:rPr>
              <a:t>。如果该函数的返回值</a:t>
            </a:r>
            <a:r>
              <a:rPr lang="zh-CN" altLang="en-US" sz="2800" b="0" u="sng" dirty="0">
                <a:solidFill>
                  <a:srgbClr val="000000"/>
                </a:solidFill>
              </a:rPr>
              <a:t>非零，表示到达文件尾</a:t>
            </a:r>
            <a:r>
              <a:rPr lang="en-US" altLang="zh-CN" sz="2800" b="0" dirty="0">
                <a:solidFill>
                  <a:srgbClr val="000000"/>
                </a:solidFill>
              </a:rPr>
              <a:t>,  </a:t>
            </a:r>
            <a:r>
              <a:rPr lang="zh-CN" altLang="en-US" sz="2800" b="0" dirty="0">
                <a:solidFill>
                  <a:srgbClr val="000000"/>
                </a:solidFill>
              </a:rPr>
              <a:t>为零表示未到达文件尾。</a:t>
            </a:r>
          </a:p>
          <a:p>
            <a:pPr marL="0" indent="627063">
              <a:lnSpc>
                <a:spcPct val="105000"/>
              </a:lnSpc>
              <a:buFontTx/>
              <a:buNone/>
            </a:pPr>
            <a:r>
              <a:rPr lang="zh-CN" altLang="en-US" sz="2800" b="0" dirty="0">
                <a:solidFill>
                  <a:srgbClr val="000000"/>
                </a:solidFill>
              </a:rPr>
              <a:t>该函数的原型是</a:t>
            </a:r>
            <a:r>
              <a:rPr lang="en-US" altLang="zh-CN" sz="2800" b="0" dirty="0">
                <a:solidFill>
                  <a:srgbClr val="000000"/>
                </a:solidFill>
              </a:rPr>
              <a:t>:</a:t>
            </a:r>
          </a:p>
          <a:p>
            <a:pPr marL="0" indent="627063">
              <a:lnSpc>
                <a:spcPct val="105000"/>
              </a:lnSpc>
              <a:buFontTx/>
              <a:buNone/>
            </a:pPr>
            <a:r>
              <a:rPr lang="en-US" altLang="zh-CN" sz="2800" b="0" dirty="0">
                <a:solidFill>
                  <a:srgbClr val="C00000"/>
                </a:solidFill>
              </a:rPr>
              <a:t>               </a:t>
            </a:r>
            <a:r>
              <a:rPr lang="en-US" altLang="zh-CN" sz="2800" b="0" dirty="0" err="1">
                <a:solidFill>
                  <a:srgbClr val="C00000"/>
                </a:solidFill>
              </a:rPr>
              <a:t>int</a:t>
            </a:r>
            <a:r>
              <a:rPr lang="en-US" altLang="zh-CN" sz="2800" b="0" dirty="0">
                <a:solidFill>
                  <a:srgbClr val="C00000"/>
                </a:solidFill>
              </a:rPr>
              <a:t> </a:t>
            </a:r>
            <a:r>
              <a:rPr lang="en-US" altLang="zh-CN" sz="2800" b="0" dirty="0" err="1">
                <a:solidFill>
                  <a:srgbClr val="C00000"/>
                </a:solidFill>
              </a:rPr>
              <a:t>eof</a:t>
            </a:r>
            <a:r>
              <a:rPr lang="en-US" altLang="zh-CN" sz="2800" b="0" dirty="0">
                <a:solidFill>
                  <a:srgbClr val="C00000"/>
                </a:solidFill>
              </a:rPr>
              <a:t>()</a:t>
            </a:r>
          </a:p>
          <a:p>
            <a:pPr marL="0" indent="627063">
              <a:lnSpc>
                <a:spcPct val="105000"/>
              </a:lnSpc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</a:rPr>
              <a:t>     </a:t>
            </a:r>
            <a:r>
              <a:rPr lang="zh-CN" altLang="en-US" sz="2800" b="0" dirty="0">
                <a:solidFill>
                  <a:srgbClr val="000000"/>
                </a:solidFill>
              </a:rPr>
              <a:t>函数</a:t>
            </a:r>
            <a:r>
              <a:rPr lang="en-US" altLang="zh-CN" sz="2800" b="0" dirty="0" err="1">
                <a:solidFill>
                  <a:srgbClr val="000000"/>
                </a:solidFill>
              </a:rPr>
              <a:t>eof</a:t>
            </a:r>
            <a:r>
              <a:rPr lang="en-US" altLang="zh-CN" sz="2800" b="0" dirty="0">
                <a:solidFill>
                  <a:srgbClr val="000000"/>
                </a:solidFill>
              </a:rPr>
              <a:t>()</a:t>
            </a:r>
            <a:r>
              <a:rPr lang="zh-CN" altLang="en-US" sz="2800" b="0" dirty="0">
                <a:solidFill>
                  <a:srgbClr val="000000"/>
                </a:solidFill>
              </a:rPr>
              <a:t>的用法示例如下</a:t>
            </a:r>
            <a:r>
              <a:rPr lang="en-US" altLang="zh-CN" sz="2800" b="0" dirty="0">
                <a:solidFill>
                  <a:srgbClr val="000000"/>
                </a:solidFill>
              </a:rPr>
              <a:t>:</a:t>
            </a:r>
          </a:p>
          <a:p>
            <a:pPr marL="0" indent="627063">
              <a:lnSpc>
                <a:spcPct val="105000"/>
              </a:lnSpc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</a:rPr>
              <a:t>              </a:t>
            </a:r>
            <a:r>
              <a:rPr lang="en-US" altLang="zh-CN" sz="2800" b="0" dirty="0" err="1">
                <a:solidFill>
                  <a:srgbClr val="000000"/>
                </a:solidFill>
              </a:rPr>
              <a:t>ifstream</a:t>
            </a:r>
            <a:r>
              <a:rPr lang="en-US" altLang="zh-CN" sz="2800" b="0" dirty="0">
                <a:solidFill>
                  <a:srgbClr val="000000"/>
                </a:solidFill>
              </a:rPr>
              <a:t> ifs;</a:t>
            </a:r>
          </a:p>
          <a:p>
            <a:pPr marL="0" indent="627063">
              <a:lnSpc>
                <a:spcPct val="105000"/>
              </a:lnSpc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</a:rPr>
              <a:t>                   …</a:t>
            </a:r>
          </a:p>
          <a:p>
            <a:pPr marL="0" indent="627063">
              <a:lnSpc>
                <a:spcPct val="105000"/>
              </a:lnSpc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</a:rPr>
              <a:t>              if (!</a:t>
            </a:r>
            <a:r>
              <a:rPr lang="en-US" altLang="zh-CN" sz="2800" b="0" dirty="0" err="1">
                <a:solidFill>
                  <a:srgbClr val="000000"/>
                </a:solidFill>
              </a:rPr>
              <a:t>ifs.eof</a:t>
            </a:r>
            <a:r>
              <a:rPr lang="en-US" altLang="zh-CN" sz="2800" b="0" dirty="0">
                <a:solidFill>
                  <a:srgbClr val="000000"/>
                </a:solidFill>
              </a:rPr>
              <a:t>())         </a:t>
            </a:r>
            <a:r>
              <a:rPr lang="en-US" altLang="zh-CN" sz="2800" b="0" dirty="0">
                <a:solidFill>
                  <a:schemeClr val="tx1"/>
                </a:solidFill>
              </a:rPr>
              <a:t>//</a:t>
            </a:r>
            <a:r>
              <a:rPr lang="zh-CN" altLang="en-US" sz="2800" b="0" dirty="0">
                <a:solidFill>
                  <a:schemeClr val="tx1"/>
                </a:solidFill>
              </a:rPr>
              <a:t>尚未到达文件尾</a:t>
            </a:r>
          </a:p>
          <a:p>
            <a:pPr marL="0" indent="627063">
              <a:lnSpc>
                <a:spcPct val="105000"/>
              </a:lnSpc>
              <a:buFontTx/>
              <a:buNone/>
            </a:pPr>
            <a:r>
              <a:rPr lang="zh-CN" altLang="en-US" sz="2800" b="0" dirty="0"/>
              <a:t>                  </a:t>
            </a:r>
            <a:r>
              <a:rPr lang="en-US" altLang="zh-CN" sz="2800" b="0" dirty="0">
                <a:solidFill>
                  <a:srgbClr val="0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356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908720"/>
            <a:ext cx="8856984" cy="5832648"/>
          </a:xfrm>
        </p:spPr>
        <p:txBody>
          <a:bodyPr>
            <a:normAutofit lnSpcReduction="10000"/>
          </a:bodyPr>
          <a:lstStyle/>
          <a:p>
            <a:pPr marL="85725" indent="-85725">
              <a:lnSpc>
                <a:spcPct val="105000"/>
              </a:lnSpc>
              <a:spcBef>
                <a:spcPct val="10000"/>
              </a:spcBef>
              <a:buFontTx/>
              <a:buNone/>
            </a:pPr>
            <a:r>
              <a:rPr lang="en-US" altLang="zh-CN" sz="3000" dirty="0"/>
              <a:t> </a:t>
            </a:r>
            <a:r>
              <a:rPr lang="en-US" altLang="zh-CN" sz="3000" b="1" dirty="0">
                <a:solidFill>
                  <a:srgbClr val="3333CC"/>
                </a:solidFill>
              </a:rPr>
              <a:t>(4)    </a:t>
            </a:r>
            <a:r>
              <a:rPr lang="zh-CN" altLang="en-US" sz="3000" b="1" dirty="0">
                <a:solidFill>
                  <a:srgbClr val="3333CC"/>
                </a:solidFill>
              </a:rPr>
              <a:t>二进制数据文件的随机读写</a:t>
            </a:r>
            <a:r>
              <a:rPr lang="zh-CN" altLang="en-US" sz="3000" b="1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3000" b="1" dirty="0">
                <a:solidFill>
                  <a:srgbClr val="000000"/>
                </a:solidFill>
              </a:rPr>
              <a:t>  </a:t>
            </a:r>
            <a:r>
              <a:rPr lang="zh-CN" altLang="en-US" sz="3000" b="0" dirty="0">
                <a:solidFill>
                  <a:srgbClr val="000000"/>
                </a:solidFill>
              </a:rPr>
              <a:t>在</a:t>
            </a:r>
            <a:r>
              <a:rPr lang="en-US" altLang="zh-CN" sz="3000" b="0" dirty="0">
                <a:solidFill>
                  <a:srgbClr val="000000"/>
                </a:solidFill>
              </a:rPr>
              <a:t>C++</a:t>
            </a:r>
            <a:r>
              <a:rPr lang="zh-CN" altLang="en-US" sz="3000" b="0" dirty="0">
                <a:solidFill>
                  <a:srgbClr val="000000"/>
                </a:solidFill>
              </a:rPr>
              <a:t>的</a:t>
            </a:r>
            <a:r>
              <a:rPr lang="en-US" altLang="zh-CN" sz="3000" b="0" dirty="0">
                <a:solidFill>
                  <a:srgbClr val="000000"/>
                </a:solidFill>
              </a:rPr>
              <a:t>I/O</a:t>
            </a:r>
            <a:r>
              <a:rPr lang="zh-CN" altLang="en-US" sz="3000" b="0" dirty="0">
                <a:solidFill>
                  <a:srgbClr val="000000"/>
                </a:solidFill>
              </a:rPr>
              <a:t>系统中有个文件</a:t>
            </a:r>
            <a:r>
              <a:rPr lang="zh-CN" altLang="en-US" sz="3000" b="0" dirty="0" smtClean="0">
                <a:solidFill>
                  <a:srgbClr val="000000"/>
                </a:solidFill>
              </a:rPr>
              <a:t>指针</a:t>
            </a:r>
            <a:r>
              <a:rPr lang="en-US" altLang="zh-CN" sz="3000" b="0" dirty="0" smtClean="0">
                <a:solidFill>
                  <a:srgbClr val="000000"/>
                </a:solidFill>
              </a:rPr>
              <a:t>:</a:t>
            </a:r>
          </a:p>
          <a:p>
            <a:pPr marL="273050" indent="357188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Char char="ü"/>
            </a:pPr>
            <a:r>
              <a:rPr lang="en-US" altLang="zh-CN" sz="3000" u="sng" dirty="0" smtClean="0">
                <a:solidFill>
                  <a:srgbClr val="C00000"/>
                </a:solidFill>
              </a:rPr>
              <a:t>get</a:t>
            </a:r>
            <a:r>
              <a:rPr lang="zh-CN" altLang="en-US" sz="3000" u="sng" dirty="0">
                <a:solidFill>
                  <a:srgbClr val="C00000"/>
                </a:solidFill>
              </a:rPr>
              <a:t>指针</a:t>
            </a:r>
            <a:r>
              <a:rPr lang="zh-CN" altLang="en-US" sz="3000" dirty="0">
                <a:solidFill>
                  <a:srgbClr val="C00000"/>
                </a:solidFill>
              </a:rPr>
              <a:t>（读指针），</a:t>
            </a:r>
            <a:r>
              <a:rPr lang="zh-CN" altLang="en-US" sz="3000" b="0" dirty="0">
                <a:solidFill>
                  <a:srgbClr val="000000"/>
                </a:solidFill>
              </a:rPr>
              <a:t>用于指出下一次输入操作的位置</a:t>
            </a:r>
            <a:r>
              <a:rPr lang="en-US" altLang="zh-CN" sz="3000" b="0" dirty="0">
                <a:solidFill>
                  <a:srgbClr val="000000"/>
                </a:solidFill>
              </a:rPr>
              <a:t>;</a:t>
            </a:r>
          </a:p>
          <a:p>
            <a:pPr marL="273050" indent="357188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Char char="ü"/>
            </a:pPr>
            <a:r>
              <a:rPr lang="en-US" altLang="zh-CN" sz="3000" u="sng" dirty="0" smtClean="0">
                <a:solidFill>
                  <a:srgbClr val="C00000"/>
                </a:solidFill>
              </a:rPr>
              <a:t>put</a:t>
            </a:r>
            <a:r>
              <a:rPr lang="zh-CN" altLang="en-US" sz="3000" u="sng" dirty="0">
                <a:solidFill>
                  <a:srgbClr val="C00000"/>
                </a:solidFill>
              </a:rPr>
              <a:t>指针</a:t>
            </a:r>
            <a:r>
              <a:rPr lang="zh-CN" altLang="en-US" sz="3000" dirty="0">
                <a:solidFill>
                  <a:srgbClr val="C00000"/>
                </a:solidFill>
              </a:rPr>
              <a:t>（写指针），</a:t>
            </a:r>
            <a:r>
              <a:rPr lang="zh-CN" altLang="en-US" sz="3000" b="0" dirty="0">
                <a:solidFill>
                  <a:srgbClr val="000000"/>
                </a:solidFill>
              </a:rPr>
              <a:t>用于指出下一次输出操作的位置。</a:t>
            </a:r>
          </a:p>
          <a:p>
            <a:pPr marL="449263" indent="-449263">
              <a:lnSpc>
                <a:spcPct val="160000"/>
              </a:lnSpc>
              <a:spcBef>
                <a:spcPct val="10000"/>
              </a:spcBef>
            </a:pPr>
            <a:r>
              <a:rPr lang="zh-CN" altLang="en-US" sz="3000" dirty="0">
                <a:solidFill>
                  <a:srgbClr val="C00000"/>
                </a:solidFill>
              </a:rPr>
              <a:t>指针的改变方法</a:t>
            </a:r>
            <a:r>
              <a:rPr lang="en-US" altLang="zh-CN" sz="3000" dirty="0">
                <a:solidFill>
                  <a:srgbClr val="C00000"/>
                </a:solidFill>
              </a:rPr>
              <a:t>:</a:t>
            </a:r>
          </a:p>
          <a:p>
            <a:pPr marL="273050" indent="-3175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Char char="ü"/>
            </a:pPr>
            <a:r>
              <a:rPr lang="zh-CN" altLang="en-US" sz="3000" b="0" dirty="0" smtClean="0">
                <a:solidFill>
                  <a:srgbClr val="000000"/>
                </a:solidFill>
              </a:rPr>
              <a:t>在</a:t>
            </a:r>
            <a:r>
              <a:rPr lang="zh-CN" altLang="en-US" sz="3000" dirty="0">
                <a:solidFill>
                  <a:srgbClr val="FF0000"/>
                </a:solidFill>
              </a:rPr>
              <a:t>顺序</a:t>
            </a:r>
            <a:r>
              <a:rPr lang="zh-CN" altLang="en-US" sz="3000" b="0" dirty="0">
                <a:solidFill>
                  <a:srgbClr val="000000"/>
                </a:solidFill>
              </a:rPr>
              <a:t>访问文件时</a:t>
            </a:r>
            <a:r>
              <a:rPr lang="en-US" altLang="zh-CN" sz="3000" b="0" dirty="0">
                <a:solidFill>
                  <a:srgbClr val="000000"/>
                </a:solidFill>
              </a:rPr>
              <a:t>,  </a:t>
            </a:r>
            <a:r>
              <a:rPr lang="zh-CN" altLang="en-US" sz="3000" b="0" dirty="0">
                <a:solidFill>
                  <a:srgbClr val="000000"/>
                </a:solidFill>
              </a:rPr>
              <a:t>每发生一次输入或输出操作后</a:t>
            </a:r>
            <a:r>
              <a:rPr lang="en-US" altLang="zh-CN" sz="3000" b="0" dirty="0">
                <a:solidFill>
                  <a:srgbClr val="000000"/>
                </a:solidFill>
              </a:rPr>
              <a:t>, </a:t>
            </a:r>
            <a:r>
              <a:rPr lang="zh-CN" altLang="en-US" sz="3000" b="0" dirty="0">
                <a:solidFill>
                  <a:srgbClr val="000000"/>
                </a:solidFill>
              </a:rPr>
              <a:t>文件指针都会自动连续的</a:t>
            </a:r>
            <a:r>
              <a:rPr lang="zh-CN" altLang="en-US" sz="3000" b="0" dirty="0" smtClean="0">
                <a:solidFill>
                  <a:srgbClr val="000000"/>
                </a:solidFill>
              </a:rPr>
              <a:t>增加。</a:t>
            </a:r>
            <a:r>
              <a:rPr lang="en-US" altLang="zh-CN" sz="3000" b="0" dirty="0" smtClean="0">
                <a:solidFill>
                  <a:srgbClr val="000000"/>
                </a:solidFill>
              </a:rPr>
              <a:t> </a:t>
            </a:r>
            <a:endParaRPr lang="en-US" altLang="zh-CN" sz="3000" b="0" dirty="0">
              <a:solidFill>
                <a:srgbClr val="000000"/>
              </a:solidFill>
            </a:endParaRPr>
          </a:p>
          <a:p>
            <a:pPr marL="273050" indent="-3175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Char char="ü"/>
            </a:pPr>
            <a:r>
              <a:rPr lang="zh-CN" altLang="en-US" sz="3000" b="0" dirty="0" smtClean="0">
                <a:solidFill>
                  <a:srgbClr val="000000"/>
                </a:solidFill>
              </a:rPr>
              <a:t>使用</a:t>
            </a:r>
            <a:r>
              <a:rPr lang="en-US" altLang="zh-CN" sz="3000" b="0" dirty="0" err="1">
                <a:solidFill>
                  <a:srgbClr val="000000"/>
                </a:solidFill>
              </a:rPr>
              <a:t>seekg</a:t>
            </a:r>
            <a:r>
              <a:rPr lang="en-US" altLang="zh-CN" sz="3000" b="0" dirty="0">
                <a:solidFill>
                  <a:srgbClr val="000000"/>
                </a:solidFill>
              </a:rPr>
              <a:t>() </a:t>
            </a:r>
            <a:r>
              <a:rPr lang="zh-CN" altLang="en-US" sz="3000" b="0" dirty="0">
                <a:solidFill>
                  <a:srgbClr val="000000"/>
                </a:solidFill>
              </a:rPr>
              <a:t>和</a:t>
            </a:r>
            <a:r>
              <a:rPr lang="en-US" altLang="zh-CN" sz="3000" b="0" dirty="0" err="1">
                <a:solidFill>
                  <a:srgbClr val="000000"/>
                </a:solidFill>
              </a:rPr>
              <a:t>seekp</a:t>
            </a:r>
            <a:r>
              <a:rPr lang="en-US" altLang="zh-CN" sz="3000" b="0" dirty="0">
                <a:solidFill>
                  <a:srgbClr val="000000"/>
                </a:solidFill>
              </a:rPr>
              <a:t>()</a:t>
            </a:r>
            <a:r>
              <a:rPr lang="zh-CN" altLang="en-US" sz="3000" b="0" dirty="0">
                <a:solidFill>
                  <a:srgbClr val="000000"/>
                </a:solidFill>
              </a:rPr>
              <a:t>函数就可以任意地设定</a:t>
            </a:r>
            <a:r>
              <a:rPr lang="en-US" altLang="zh-CN" sz="3000" b="0" dirty="0">
                <a:solidFill>
                  <a:srgbClr val="000000"/>
                </a:solidFill>
              </a:rPr>
              <a:t>get</a:t>
            </a:r>
            <a:r>
              <a:rPr lang="zh-CN" altLang="en-US" sz="3000" b="0" dirty="0">
                <a:solidFill>
                  <a:srgbClr val="000000"/>
                </a:solidFill>
              </a:rPr>
              <a:t>指针和</a:t>
            </a:r>
            <a:r>
              <a:rPr lang="en-US" altLang="zh-CN" sz="3000" b="0" dirty="0">
                <a:solidFill>
                  <a:srgbClr val="000000"/>
                </a:solidFill>
              </a:rPr>
              <a:t>put</a:t>
            </a:r>
            <a:r>
              <a:rPr lang="zh-CN" altLang="en-US" sz="3000" b="0" dirty="0" smtClean="0">
                <a:solidFill>
                  <a:srgbClr val="000000"/>
                </a:solidFill>
              </a:rPr>
              <a:t>指针。</a:t>
            </a:r>
            <a:r>
              <a:rPr lang="en-US" altLang="zh-CN" sz="3000" b="0" dirty="0" smtClean="0">
                <a:solidFill>
                  <a:srgbClr val="000000"/>
                </a:solidFill>
              </a:rPr>
              <a:t> </a:t>
            </a:r>
            <a:r>
              <a:rPr lang="zh-CN" altLang="en-US" sz="3000" b="0" dirty="0">
                <a:solidFill>
                  <a:srgbClr val="000000"/>
                </a:solidFill>
              </a:rPr>
              <a:t>函数形式如下</a:t>
            </a:r>
            <a:r>
              <a:rPr lang="en-US" altLang="zh-CN" sz="3000" b="0" dirty="0">
                <a:solidFill>
                  <a:srgbClr val="000000"/>
                </a:solidFill>
              </a:rPr>
              <a:t>:</a:t>
            </a:r>
            <a:endParaRPr lang="en-US" altLang="zh-CN" sz="3000" b="0" dirty="0"/>
          </a:p>
        </p:txBody>
      </p:sp>
    </p:spTree>
    <p:extLst>
      <p:ext uri="{BB962C8B-B14F-4D97-AF65-F5344CB8AC3E}">
        <p14:creationId xmlns:p14="http://schemas.microsoft.com/office/powerpoint/2010/main" val="280205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8351837" cy="235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dirty="0">
                <a:solidFill>
                  <a:srgbClr val="000099"/>
                </a:solidFill>
              </a:rPr>
              <a:t>get</a:t>
            </a:r>
            <a:r>
              <a:rPr lang="zh-CN" altLang="en-US" sz="3000" dirty="0">
                <a:solidFill>
                  <a:srgbClr val="000099"/>
                </a:solidFill>
              </a:rPr>
              <a:t>指针</a:t>
            </a:r>
            <a:r>
              <a:rPr lang="en-US" altLang="zh-CN" sz="3000" dirty="0">
                <a:solidFill>
                  <a:srgbClr val="000099"/>
                </a:solidFill>
              </a:rPr>
              <a:t>:</a:t>
            </a:r>
          </a:p>
          <a:p>
            <a:pPr>
              <a:spcBef>
                <a:spcPct val="30000"/>
              </a:spcBef>
            </a:pPr>
            <a:r>
              <a:rPr lang="en-US" altLang="zh-CN" sz="3000" dirty="0" err="1">
                <a:solidFill>
                  <a:srgbClr val="000000"/>
                </a:solidFill>
              </a:rPr>
              <a:t>istream</a:t>
            </a:r>
            <a:r>
              <a:rPr lang="en-US" altLang="zh-CN" sz="3000" dirty="0">
                <a:solidFill>
                  <a:srgbClr val="000000"/>
                </a:solidFill>
              </a:rPr>
              <a:t>&amp; </a:t>
            </a:r>
            <a:r>
              <a:rPr lang="en-US" altLang="zh-CN" sz="3000" dirty="0" err="1">
                <a:solidFill>
                  <a:srgbClr val="FF0000"/>
                </a:solidFill>
              </a:rPr>
              <a:t>tellg</a:t>
            </a:r>
            <a:r>
              <a:rPr lang="en-US" altLang="zh-CN" sz="3000" dirty="0">
                <a:solidFill>
                  <a:srgbClr val="FF0000"/>
                </a:solidFill>
              </a:rPr>
              <a:t>()</a:t>
            </a:r>
          </a:p>
          <a:p>
            <a:pPr>
              <a:spcBef>
                <a:spcPct val="30000"/>
              </a:spcBef>
            </a:pPr>
            <a:r>
              <a:rPr lang="en-US" altLang="zh-CN" sz="3000" dirty="0" err="1">
                <a:solidFill>
                  <a:srgbClr val="000000"/>
                </a:solidFill>
              </a:rPr>
              <a:t>istream</a:t>
            </a:r>
            <a:r>
              <a:rPr lang="en-US" altLang="zh-CN" sz="3000" dirty="0">
                <a:solidFill>
                  <a:srgbClr val="000000"/>
                </a:solidFill>
              </a:rPr>
              <a:t>&amp; </a:t>
            </a:r>
            <a:r>
              <a:rPr lang="en-US" altLang="zh-CN" sz="3000" dirty="0" err="1">
                <a:solidFill>
                  <a:srgbClr val="FF0000"/>
                </a:solidFill>
              </a:rPr>
              <a:t>seekg</a:t>
            </a:r>
            <a:r>
              <a:rPr lang="en-US" altLang="zh-CN" sz="3000" dirty="0">
                <a:solidFill>
                  <a:srgbClr val="FF0000"/>
                </a:solidFill>
              </a:rPr>
              <a:t>(</a:t>
            </a:r>
            <a:r>
              <a:rPr lang="en-US" altLang="zh-CN" sz="3000" dirty="0" err="1">
                <a:solidFill>
                  <a:srgbClr val="FF0000"/>
                </a:solidFill>
              </a:rPr>
              <a:t>streampos</a:t>
            </a:r>
            <a:r>
              <a:rPr lang="en-US" altLang="zh-CN" sz="3000" dirty="0">
                <a:solidFill>
                  <a:srgbClr val="FF0000"/>
                </a:solidFill>
              </a:rPr>
              <a:t> </a:t>
            </a:r>
            <a:r>
              <a:rPr lang="en-US" altLang="zh-CN" sz="3000" dirty="0" err="1">
                <a:solidFill>
                  <a:srgbClr val="FF0000"/>
                </a:solidFill>
              </a:rPr>
              <a:t>pos</a:t>
            </a:r>
            <a:r>
              <a:rPr lang="en-US" altLang="zh-CN" sz="3000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ct val="30000"/>
              </a:spcBef>
            </a:pPr>
            <a:r>
              <a:rPr lang="en-US" altLang="zh-CN" sz="3000" dirty="0" err="1">
                <a:solidFill>
                  <a:srgbClr val="000000"/>
                </a:solidFill>
              </a:rPr>
              <a:t>istream</a:t>
            </a:r>
            <a:r>
              <a:rPr lang="en-US" altLang="zh-CN" sz="3000" dirty="0">
                <a:solidFill>
                  <a:srgbClr val="000000"/>
                </a:solidFill>
              </a:rPr>
              <a:t>&amp; </a:t>
            </a:r>
            <a:r>
              <a:rPr lang="en-US" altLang="zh-CN" sz="3000" dirty="0" err="1">
                <a:solidFill>
                  <a:srgbClr val="FF0000"/>
                </a:solidFill>
              </a:rPr>
              <a:t>seekg</a:t>
            </a:r>
            <a:r>
              <a:rPr lang="en-US" altLang="zh-CN" sz="3000" dirty="0">
                <a:solidFill>
                  <a:srgbClr val="FF0000"/>
                </a:solidFill>
              </a:rPr>
              <a:t>(</a:t>
            </a:r>
            <a:r>
              <a:rPr lang="en-US" altLang="zh-CN" sz="3000" dirty="0" err="1">
                <a:solidFill>
                  <a:srgbClr val="FF0000"/>
                </a:solidFill>
              </a:rPr>
              <a:t>streamoff</a:t>
            </a:r>
            <a:r>
              <a:rPr lang="en-US" altLang="zh-CN" sz="3000" dirty="0">
                <a:solidFill>
                  <a:srgbClr val="FF0000"/>
                </a:solidFill>
              </a:rPr>
              <a:t> off, </a:t>
            </a:r>
            <a:r>
              <a:rPr lang="en-US" altLang="zh-CN" sz="3000" dirty="0" err="1">
                <a:solidFill>
                  <a:srgbClr val="FF0000"/>
                </a:solidFill>
              </a:rPr>
              <a:t>ios</a:t>
            </a:r>
            <a:r>
              <a:rPr lang="en-US" altLang="zh-CN" sz="3000" dirty="0">
                <a:solidFill>
                  <a:srgbClr val="FF0000"/>
                </a:solidFill>
              </a:rPr>
              <a:t>::</a:t>
            </a:r>
            <a:r>
              <a:rPr lang="en-US" altLang="zh-CN" sz="3000" dirty="0" err="1">
                <a:solidFill>
                  <a:srgbClr val="FF0000"/>
                </a:solidFill>
              </a:rPr>
              <a:t>seek_dir</a:t>
            </a:r>
            <a:r>
              <a:rPr lang="en-US" altLang="zh-CN" sz="3000" dirty="0">
                <a:solidFill>
                  <a:srgbClr val="FF0000"/>
                </a:solidFill>
              </a:rPr>
              <a:t> </a:t>
            </a:r>
            <a:r>
              <a:rPr lang="en-US" altLang="zh-CN" sz="3000" dirty="0" err="1">
                <a:solidFill>
                  <a:srgbClr val="FF0000"/>
                </a:solidFill>
              </a:rPr>
              <a:t>dir</a:t>
            </a:r>
            <a:r>
              <a:rPr lang="en-US" altLang="zh-CN" sz="3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4755" name="AutoShape 3"/>
          <p:cNvSpPr>
            <a:spLocks noChangeArrowheads="1"/>
          </p:cNvSpPr>
          <p:nvPr/>
        </p:nvSpPr>
        <p:spPr bwMode="auto">
          <a:xfrm>
            <a:off x="2843213" y="188913"/>
            <a:ext cx="2447925" cy="457200"/>
          </a:xfrm>
          <a:prstGeom prst="wedgeRectCallout">
            <a:avLst>
              <a:gd name="adj1" fmla="val -3889"/>
              <a:gd name="adj2" fmla="val 27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000000"/>
                </a:solidFill>
              </a:rPr>
              <a:t>文件中位置</a:t>
            </a: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4787900" y="836613"/>
            <a:ext cx="1871663" cy="457200"/>
          </a:xfrm>
          <a:prstGeom prst="wedgeRectCallout">
            <a:avLst>
              <a:gd name="adj1" fmla="val -63486"/>
              <a:gd name="adj2" fmla="val 260069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000000"/>
                </a:solidFill>
              </a:rPr>
              <a:t>相对徧移量</a:t>
            </a:r>
          </a:p>
        </p:txBody>
      </p:sp>
      <p:sp>
        <p:nvSpPr>
          <p:cNvPr id="74757" name="AutoShape 5"/>
          <p:cNvSpPr>
            <a:spLocks noChangeArrowheads="1"/>
          </p:cNvSpPr>
          <p:nvPr/>
        </p:nvSpPr>
        <p:spPr bwMode="auto">
          <a:xfrm>
            <a:off x="6877050" y="692150"/>
            <a:ext cx="1584325" cy="457200"/>
          </a:xfrm>
          <a:prstGeom prst="wedgeRectCallout">
            <a:avLst>
              <a:gd name="adj1" fmla="val -5912"/>
              <a:gd name="adj2" fmla="val 323958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000000"/>
                </a:solidFill>
              </a:rPr>
              <a:t>参照位置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6877050" y="2708275"/>
            <a:ext cx="1752600" cy="198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</a:rPr>
              <a:t>ios::beg</a:t>
            </a:r>
          </a:p>
          <a:p>
            <a:pPr algn="ctr"/>
            <a:r>
              <a:rPr lang="en-US" altLang="zh-CN" sz="2800" b="1">
                <a:solidFill>
                  <a:srgbClr val="000000"/>
                </a:solidFill>
              </a:rPr>
              <a:t>ios::cur</a:t>
            </a:r>
          </a:p>
          <a:p>
            <a:pPr algn="ctr"/>
            <a:r>
              <a:rPr lang="en-US" altLang="zh-CN" sz="2800" b="1">
                <a:solidFill>
                  <a:srgbClr val="000000"/>
                </a:solidFill>
              </a:rPr>
              <a:t>ios::end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250825" y="3069158"/>
            <a:ext cx="8064500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8700" indent="-457200">
              <a:spcBef>
                <a:spcPct val="20000"/>
              </a:spcBef>
              <a:buClr>
                <a:schemeClr val="accent2"/>
              </a:buClr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spcBef>
                <a:spcPct val="20000"/>
              </a:spcBef>
              <a:buClr>
                <a:srgbClr val="666699"/>
              </a:buClr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zh-CN" altLang="en-US" sz="3000" dirty="0">
                <a:solidFill>
                  <a:srgbClr val="000099"/>
                </a:solidFill>
              </a:rPr>
              <a:t>例如：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zh-CN" altLang="en-US" sz="3000" dirty="0">
                <a:solidFill>
                  <a:srgbClr val="000099"/>
                </a:solidFill>
              </a:rPr>
              <a:t>     </a:t>
            </a:r>
            <a:r>
              <a:rPr lang="en-US" altLang="zh-CN" sz="3000" dirty="0" err="1">
                <a:solidFill>
                  <a:srgbClr val="000099"/>
                </a:solidFill>
              </a:rPr>
              <a:t>istream</a:t>
            </a:r>
            <a:r>
              <a:rPr lang="en-US" altLang="zh-CN" sz="3000" dirty="0">
                <a:solidFill>
                  <a:srgbClr val="000099"/>
                </a:solidFill>
              </a:rPr>
              <a:t>  </a:t>
            </a:r>
            <a:r>
              <a:rPr lang="en-US" altLang="zh-CN" sz="3000" dirty="0" err="1">
                <a:solidFill>
                  <a:srgbClr val="000099"/>
                </a:solidFill>
              </a:rPr>
              <a:t>inf</a:t>
            </a:r>
            <a:r>
              <a:rPr lang="zh-CN" altLang="en-US" sz="3000" dirty="0">
                <a:solidFill>
                  <a:srgbClr val="000099"/>
                </a:solidFill>
              </a:rPr>
              <a:t>；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zh-CN" altLang="en-US" sz="3000" dirty="0">
                <a:solidFill>
                  <a:srgbClr val="000099"/>
                </a:solidFill>
              </a:rPr>
              <a:t>	</a:t>
            </a:r>
            <a:r>
              <a:rPr lang="en-US" altLang="zh-CN" sz="3000" dirty="0" err="1"/>
              <a:t>inf</a:t>
            </a:r>
            <a:r>
              <a:rPr lang="en-US" altLang="zh-CN" dirty="0" err="1"/>
              <a:t>.tellg</a:t>
            </a:r>
            <a:r>
              <a:rPr lang="en-US" altLang="zh-CN" dirty="0"/>
              <a:t>();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inf.seekg</a:t>
            </a:r>
            <a:r>
              <a:rPr lang="en-US" altLang="zh-CN" dirty="0"/>
              <a:t>(-50,ios::cur)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inf.seekg</a:t>
            </a:r>
            <a:r>
              <a:rPr lang="en-US" altLang="zh-CN" dirty="0"/>
              <a:t>(50,ios::beg)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3000" dirty="0">
                <a:solidFill>
                  <a:srgbClr val="000099"/>
                </a:solidFill>
              </a:rPr>
              <a:t>	</a:t>
            </a:r>
            <a:r>
              <a:rPr lang="en-US" altLang="zh-CN" dirty="0" err="1"/>
              <a:t>inf.seekg</a:t>
            </a:r>
            <a:r>
              <a:rPr lang="en-US" altLang="zh-CN" dirty="0"/>
              <a:t>(-50,ios::end)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inf.seekg</a:t>
            </a:r>
            <a:r>
              <a:rPr lang="en-US" altLang="zh-CN" dirty="0"/>
              <a:t>(50)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262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nimBg="1" autoUpdateAnimBg="0"/>
      <p:bldP spid="74756" grpId="0" animBg="1" autoUpdateAnimBg="0"/>
      <p:bldP spid="74757" grpId="0" animBg="1" autoUpdateAnimBg="0"/>
      <p:bldP spid="74758" grpId="0" animBg="1" autoUpdateAnimBg="0"/>
      <p:bldP spid="7475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980728"/>
            <a:ext cx="8839324" cy="58118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put</a:t>
            </a:r>
            <a:r>
              <a:rPr lang="zh-CN" altLang="en-US" b="1" dirty="0">
                <a:solidFill>
                  <a:srgbClr val="000099"/>
                </a:solidFill>
              </a:rPr>
              <a:t>指针</a:t>
            </a:r>
            <a:r>
              <a:rPr lang="en-US" altLang="zh-CN" b="1" dirty="0">
                <a:solidFill>
                  <a:srgbClr val="000099"/>
                </a:solidFill>
              </a:rPr>
              <a:t>:</a:t>
            </a:r>
          </a:p>
          <a:p>
            <a:pPr>
              <a:buFontTx/>
              <a:buNone/>
            </a:pPr>
            <a:r>
              <a:rPr lang="en-US" altLang="zh-CN" b="1" dirty="0" err="1">
                <a:solidFill>
                  <a:srgbClr val="000000"/>
                </a:solidFill>
              </a:rPr>
              <a:t>ostream</a:t>
            </a:r>
            <a:r>
              <a:rPr lang="en-US" altLang="zh-CN" b="1" dirty="0">
                <a:solidFill>
                  <a:srgbClr val="000000"/>
                </a:solidFill>
              </a:rPr>
              <a:t>&amp; </a:t>
            </a:r>
            <a:r>
              <a:rPr lang="en-US" altLang="zh-CN" b="1" dirty="0" err="1">
                <a:solidFill>
                  <a:srgbClr val="FF0000"/>
                </a:solidFill>
              </a:rPr>
              <a:t>tellp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</a:p>
          <a:p>
            <a:pPr>
              <a:buFontTx/>
              <a:buNone/>
            </a:pPr>
            <a:r>
              <a:rPr lang="en-US" altLang="zh-CN" b="1" dirty="0" err="1">
                <a:solidFill>
                  <a:srgbClr val="000000"/>
                </a:solidFill>
              </a:rPr>
              <a:t>ostream</a:t>
            </a:r>
            <a:r>
              <a:rPr lang="en-US" altLang="zh-CN" b="1" dirty="0">
                <a:solidFill>
                  <a:srgbClr val="000000"/>
                </a:solidFill>
              </a:rPr>
              <a:t>&amp; </a:t>
            </a:r>
            <a:r>
              <a:rPr lang="en-US" altLang="zh-CN" b="1" dirty="0" err="1">
                <a:solidFill>
                  <a:srgbClr val="FF0000"/>
                </a:solidFill>
              </a:rPr>
              <a:t>seekp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streampos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pos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altLang="zh-CN" b="1" dirty="0" err="1">
                <a:solidFill>
                  <a:srgbClr val="000000"/>
                </a:solidFill>
              </a:rPr>
              <a:t>ostream</a:t>
            </a:r>
            <a:r>
              <a:rPr lang="en-US" altLang="zh-CN" b="1" dirty="0">
                <a:solidFill>
                  <a:srgbClr val="000000"/>
                </a:solidFill>
              </a:rPr>
              <a:t>&amp; </a:t>
            </a:r>
            <a:r>
              <a:rPr lang="en-US" altLang="zh-CN" b="1" dirty="0" err="1">
                <a:solidFill>
                  <a:srgbClr val="FF0000"/>
                </a:solidFill>
              </a:rPr>
              <a:t>seekp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streamoff</a:t>
            </a:r>
            <a:r>
              <a:rPr lang="en-US" altLang="zh-CN" b="1" dirty="0">
                <a:solidFill>
                  <a:srgbClr val="FF0000"/>
                </a:solidFill>
              </a:rPr>
              <a:t> off, </a:t>
            </a:r>
            <a:r>
              <a:rPr lang="en-US" altLang="zh-CN" b="1" dirty="0" err="1">
                <a:solidFill>
                  <a:srgbClr val="FF0000"/>
                </a:solidFill>
              </a:rPr>
              <a:t>ios</a:t>
            </a:r>
            <a:r>
              <a:rPr lang="en-US" altLang="zh-CN" b="1" dirty="0">
                <a:solidFill>
                  <a:srgbClr val="FF0000"/>
                </a:solidFill>
              </a:rPr>
              <a:t>::</a:t>
            </a:r>
            <a:r>
              <a:rPr lang="en-US" altLang="zh-CN" b="1" dirty="0" err="1">
                <a:solidFill>
                  <a:srgbClr val="FF0000"/>
                </a:solidFill>
              </a:rPr>
              <a:t>seek_dir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dir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None/>
            </a:pPr>
            <a:r>
              <a:rPr lang="zh-CN" altLang="en-US" sz="3000" b="1" dirty="0">
                <a:solidFill>
                  <a:srgbClr val="000099"/>
                </a:solidFill>
              </a:rPr>
              <a:t>例如：     	</a:t>
            </a:r>
            <a:r>
              <a:rPr lang="en-US" altLang="zh-CN" sz="3000" b="1" dirty="0" err="1">
                <a:solidFill>
                  <a:srgbClr val="000099"/>
                </a:solidFill>
              </a:rPr>
              <a:t>ostream</a:t>
            </a:r>
            <a:r>
              <a:rPr lang="en-US" altLang="zh-CN" sz="3000" b="1" dirty="0">
                <a:solidFill>
                  <a:srgbClr val="000099"/>
                </a:solidFill>
              </a:rPr>
              <a:t>  </a:t>
            </a:r>
            <a:r>
              <a:rPr lang="en-US" altLang="zh-CN" sz="3000" b="1" dirty="0" err="1">
                <a:solidFill>
                  <a:srgbClr val="000099"/>
                </a:solidFill>
              </a:rPr>
              <a:t>outf</a:t>
            </a:r>
            <a:r>
              <a:rPr lang="zh-CN" altLang="en-US" sz="3000" b="1" dirty="0">
                <a:solidFill>
                  <a:srgbClr val="000099"/>
                </a:solidFill>
              </a:rPr>
              <a:t>；</a:t>
            </a:r>
          </a:p>
          <a:p>
            <a:pPr>
              <a:buFontTx/>
              <a:buNone/>
            </a:pPr>
            <a:r>
              <a:rPr lang="zh-CN" altLang="en-US" sz="3000" b="1" dirty="0">
                <a:solidFill>
                  <a:srgbClr val="000099"/>
                </a:solidFill>
              </a:rPr>
              <a:t>			</a:t>
            </a:r>
            <a:r>
              <a:rPr lang="en-US" altLang="zh-CN" sz="3000" b="1" dirty="0" err="1"/>
              <a:t>outf</a:t>
            </a:r>
            <a:r>
              <a:rPr lang="en-US" altLang="zh-CN" b="1" dirty="0" err="1"/>
              <a:t>.tellg</a:t>
            </a:r>
            <a:r>
              <a:rPr lang="en-US" altLang="zh-CN" b="1" dirty="0"/>
              <a:t>();</a:t>
            </a:r>
          </a:p>
          <a:p>
            <a:pPr>
              <a:buFontTx/>
              <a:buNone/>
            </a:pPr>
            <a:r>
              <a:rPr lang="en-US" altLang="zh-CN" b="1" dirty="0"/>
              <a:t>			</a:t>
            </a:r>
            <a:r>
              <a:rPr lang="en-US" altLang="zh-CN" b="1" dirty="0" err="1"/>
              <a:t>outf.seekg</a:t>
            </a:r>
            <a:r>
              <a:rPr lang="en-US" altLang="zh-CN" b="1" dirty="0"/>
              <a:t>(-50,ios::cur)</a:t>
            </a:r>
          </a:p>
          <a:p>
            <a:pPr>
              <a:buFontTx/>
              <a:buNone/>
            </a:pPr>
            <a:r>
              <a:rPr lang="en-US" altLang="zh-CN" b="1" dirty="0"/>
              <a:t>			</a:t>
            </a:r>
            <a:r>
              <a:rPr lang="en-US" altLang="zh-CN" b="1" dirty="0" err="1"/>
              <a:t>outf.seekg</a:t>
            </a:r>
            <a:r>
              <a:rPr lang="en-US" altLang="zh-CN" b="1" dirty="0"/>
              <a:t>(50,ios::beg)</a:t>
            </a:r>
          </a:p>
          <a:p>
            <a:pPr>
              <a:buFontTx/>
              <a:buNone/>
            </a:pPr>
            <a:r>
              <a:rPr lang="en-US" altLang="zh-CN" sz="3000" b="1" dirty="0">
                <a:solidFill>
                  <a:srgbClr val="000099"/>
                </a:solidFill>
              </a:rPr>
              <a:t>			</a:t>
            </a:r>
            <a:r>
              <a:rPr lang="en-US" altLang="zh-CN" b="1" dirty="0" err="1"/>
              <a:t>outf.seekg</a:t>
            </a:r>
            <a:r>
              <a:rPr lang="en-US" altLang="zh-CN" b="1" dirty="0"/>
              <a:t>(-50,ios::end)</a:t>
            </a:r>
          </a:p>
          <a:p>
            <a:pPr>
              <a:buFontTx/>
              <a:buNone/>
            </a:pPr>
            <a:r>
              <a:rPr lang="en-US" altLang="zh-CN" b="1" dirty="0"/>
              <a:t>                  </a:t>
            </a:r>
            <a:r>
              <a:rPr lang="en-US" altLang="zh-CN" b="1" dirty="0" err="1"/>
              <a:t>outf.seekg</a:t>
            </a:r>
            <a:r>
              <a:rPr lang="en-US" altLang="zh-CN" b="1" dirty="0"/>
              <a:t>(50)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28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99392"/>
            <a:ext cx="7772400" cy="9144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宋体" pitchFamily="2" charset="-122"/>
              </a:rPr>
              <a:t>7.2 C++</a:t>
            </a:r>
            <a:r>
              <a:rPr lang="zh-CN" altLang="en-US" b="1" dirty="0" smtClean="0">
                <a:latin typeface="宋体" pitchFamily="2" charset="-122"/>
              </a:rPr>
              <a:t>的流的概述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784976" cy="5235699"/>
          </a:xfrm>
        </p:spPr>
        <p:txBody>
          <a:bodyPr/>
          <a:lstStyle/>
          <a:p>
            <a:pPr marL="0" indent="90488">
              <a:lnSpc>
                <a:spcPct val="150000"/>
              </a:lnSpc>
              <a:spcBef>
                <a:spcPct val="10000"/>
              </a:spcBef>
              <a:buFontTx/>
              <a:buNone/>
            </a:pPr>
            <a:r>
              <a:rPr lang="en-US" altLang="zh-CN" sz="3000" b="1" dirty="0" smtClean="0">
                <a:solidFill>
                  <a:srgbClr val="800000"/>
                </a:solidFill>
                <a:latin typeface="宋体" pitchFamily="2" charset="-122"/>
              </a:rPr>
              <a:t>7.2.1 </a:t>
            </a:r>
            <a:r>
              <a:rPr lang="en-US" altLang="zh-CN" sz="3000" b="1" dirty="0" smtClean="0">
                <a:solidFill>
                  <a:srgbClr val="800000"/>
                </a:solidFill>
              </a:rPr>
              <a:t> </a:t>
            </a:r>
            <a:r>
              <a:rPr lang="en-US" altLang="zh-CN" sz="3000" b="1" dirty="0" smtClean="0">
                <a:solidFill>
                  <a:srgbClr val="800000"/>
                </a:solidFill>
                <a:latin typeface="宋体" pitchFamily="2" charset="-122"/>
              </a:rPr>
              <a:t>C++</a:t>
            </a:r>
            <a:r>
              <a:rPr lang="zh-CN" altLang="en-US" sz="3000" b="1" dirty="0" smtClean="0">
                <a:solidFill>
                  <a:srgbClr val="800000"/>
                </a:solidFill>
                <a:latin typeface="宋体" pitchFamily="2" charset="-122"/>
              </a:rPr>
              <a:t>的输入输出流</a:t>
            </a:r>
            <a:r>
              <a:rPr lang="zh-CN" altLang="en-US" sz="3000" b="1" dirty="0" smtClean="0">
                <a:solidFill>
                  <a:srgbClr val="800000"/>
                </a:solidFill>
              </a:rPr>
              <a:t> </a:t>
            </a:r>
          </a:p>
          <a:p>
            <a:pPr eaLnBrk="0" hangingPunct="0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Char char="u"/>
            </a:pPr>
            <a:r>
              <a:rPr lang="zh-CN" altLang="en-US" sz="3000" b="0" dirty="0" smtClean="0">
                <a:solidFill>
                  <a:srgbClr val="000000"/>
                </a:solidFill>
              </a:rPr>
              <a:t>所谓</a:t>
            </a:r>
            <a:r>
              <a:rPr lang="zh-CN" altLang="en-US" sz="3000" b="0" u="sng" dirty="0">
                <a:solidFill>
                  <a:srgbClr val="660066"/>
                </a:solidFill>
              </a:rPr>
              <a:t>流</a:t>
            </a:r>
            <a:r>
              <a:rPr lang="zh-CN" altLang="en-US" sz="3000" b="0" dirty="0">
                <a:solidFill>
                  <a:srgbClr val="000000"/>
                </a:solidFill>
              </a:rPr>
              <a:t>，是</a:t>
            </a:r>
            <a:r>
              <a:rPr lang="zh-CN" altLang="en-US" sz="3000" b="0" u="sng" dirty="0">
                <a:solidFill>
                  <a:srgbClr val="000000"/>
                </a:solidFill>
              </a:rPr>
              <a:t>指数据从一个对象流向另一个对象</a:t>
            </a:r>
            <a:r>
              <a:rPr lang="zh-CN" altLang="en-US" sz="3000" b="0" dirty="0">
                <a:solidFill>
                  <a:srgbClr val="000000"/>
                </a:solidFill>
              </a:rPr>
              <a:t>。在</a:t>
            </a:r>
            <a:r>
              <a:rPr lang="en-US" altLang="zh-CN" sz="3000" b="0" dirty="0">
                <a:solidFill>
                  <a:srgbClr val="000000"/>
                </a:solidFill>
              </a:rPr>
              <a:t>C++</a:t>
            </a:r>
            <a:r>
              <a:rPr lang="zh-CN" altLang="en-US" sz="3000" b="0" dirty="0">
                <a:solidFill>
                  <a:srgbClr val="000000"/>
                </a:solidFill>
              </a:rPr>
              <a:t>程序中，数据可以</a:t>
            </a:r>
            <a:r>
              <a:rPr lang="zh-CN" altLang="en-US" sz="3000" b="0" u="sng" dirty="0">
                <a:solidFill>
                  <a:srgbClr val="000000"/>
                </a:solidFill>
              </a:rPr>
              <a:t>从键盘流入到程序</a:t>
            </a:r>
            <a:r>
              <a:rPr lang="zh-CN" altLang="en-US" sz="3000" b="0" dirty="0">
                <a:solidFill>
                  <a:srgbClr val="000000"/>
                </a:solidFill>
              </a:rPr>
              <a:t>中，也可以</a:t>
            </a:r>
            <a:r>
              <a:rPr lang="zh-CN" altLang="en-US" sz="3000" b="0" u="sng" dirty="0">
                <a:solidFill>
                  <a:srgbClr val="000000"/>
                </a:solidFill>
              </a:rPr>
              <a:t>从程序中流向屏幕或磁盘文件</a:t>
            </a:r>
            <a:r>
              <a:rPr lang="zh-CN" altLang="en-US" sz="3000" b="0" dirty="0">
                <a:solidFill>
                  <a:srgbClr val="000000"/>
                </a:solidFill>
              </a:rPr>
              <a:t>，把数据的流动抽象为</a:t>
            </a:r>
            <a:r>
              <a:rPr lang="en-US" altLang="zh-CN" sz="3000" b="0" dirty="0">
                <a:solidFill>
                  <a:srgbClr val="000000"/>
                </a:solidFill>
              </a:rPr>
              <a:t>"</a:t>
            </a:r>
            <a:r>
              <a:rPr lang="zh-CN" altLang="en-US" sz="3000" b="0" dirty="0">
                <a:solidFill>
                  <a:srgbClr val="FF0000"/>
                </a:solidFill>
              </a:rPr>
              <a:t>流</a:t>
            </a:r>
            <a:r>
              <a:rPr lang="en-US" altLang="zh-CN" sz="3000" b="0" dirty="0">
                <a:solidFill>
                  <a:srgbClr val="000000"/>
                </a:solidFill>
              </a:rPr>
              <a:t>"</a:t>
            </a:r>
            <a:r>
              <a:rPr lang="zh-CN" altLang="en-US" sz="3000" b="0" dirty="0">
                <a:solidFill>
                  <a:srgbClr val="000000"/>
                </a:solidFill>
              </a:rPr>
              <a:t>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Char char="u"/>
            </a:pPr>
            <a:r>
              <a:rPr lang="zh-CN" altLang="en-US" sz="3000" b="0" dirty="0">
                <a:solidFill>
                  <a:srgbClr val="000000"/>
                </a:solidFill>
              </a:rPr>
              <a:t>流在使用前要被建立，使用后要被删除，还要使用一些特定的操作从流中获取数据或向流中添加数据。</a:t>
            </a:r>
            <a:r>
              <a:rPr lang="zh-CN" altLang="en-US" sz="3000" b="0" u="sng" dirty="0">
                <a:solidFill>
                  <a:srgbClr val="000000"/>
                </a:solidFill>
              </a:rPr>
              <a:t>从流中获取数据的操作称为</a:t>
            </a:r>
            <a:r>
              <a:rPr lang="zh-CN" altLang="en-US" sz="3000" b="0" u="sng" dirty="0">
                <a:solidFill>
                  <a:srgbClr val="660066"/>
                </a:solidFill>
              </a:rPr>
              <a:t>输入</a:t>
            </a:r>
            <a:r>
              <a:rPr lang="en-US" altLang="zh-CN" sz="3000" b="0" u="sng" dirty="0">
                <a:solidFill>
                  <a:srgbClr val="660066"/>
                </a:solidFill>
              </a:rPr>
              <a:t>(</a:t>
            </a:r>
            <a:r>
              <a:rPr lang="zh-CN" altLang="en-US" sz="3000" b="0" u="sng" dirty="0">
                <a:solidFill>
                  <a:srgbClr val="660066"/>
                </a:solidFill>
              </a:rPr>
              <a:t>提取</a:t>
            </a:r>
            <a:r>
              <a:rPr lang="en-US" altLang="zh-CN" sz="3000" b="0" u="sng" dirty="0">
                <a:solidFill>
                  <a:srgbClr val="660066"/>
                </a:solidFill>
              </a:rPr>
              <a:t>)</a:t>
            </a:r>
            <a:r>
              <a:rPr lang="zh-CN" altLang="en-US" sz="3000" b="0" u="sng" dirty="0">
                <a:solidFill>
                  <a:srgbClr val="660066"/>
                </a:solidFill>
              </a:rPr>
              <a:t>操作</a:t>
            </a:r>
            <a:r>
              <a:rPr lang="zh-CN" altLang="en-US" sz="3000" b="0" dirty="0">
                <a:solidFill>
                  <a:srgbClr val="000000"/>
                </a:solidFill>
              </a:rPr>
              <a:t>，</a:t>
            </a:r>
            <a:r>
              <a:rPr lang="zh-CN" altLang="en-US" sz="3000" b="0" u="sng" dirty="0">
                <a:solidFill>
                  <a:srgbClr val="000000"/>
                </a:solidFill>
              </a:rPr>
              <a:t>向流中添加数据的操作称为</a:t>
            </a:r>
            <a:r>
              <a:rPr lang="zh-CN" altLang="en-US" sz="3000" b="0" u="sng" dirty="0">
                <a:solidFill>
                  <a:srgbClr val="660066"/>
                </a:solidFill>
              </a:rPr>
              <a:t>输出</a:t>
            </a:r>
            <a:r>
              <a:rPr lang="en-US" altLang="zh-CN" sz="3000" b="0" u="sng" dirty="0">
                <a:solidFill>
                  <a:srgbClr val="660066"/>
                </a:solidFill>
              </a:rPr>
              <a:t>(</a:t>
            </a:r>
            <a:r>
              <a:rPr lang="zh-CN" altLang="en-US" sz="3000" b="0" u="sng" dirty="0">
                <a:solidFill>
                  <a:srgbClr val="660066"/>
                </a:solidFill>
              </a:rPr>
              <a:t>插入</a:t>
            </a:r>
            <a:r>
              <a:rPr lang="en-US" altLang="zh-CN" sz="3000" b="0" u="sng" dirty="0">
                <a:solidFill>
                  <a:srgbClr val="660066"/>
                </a:solidFill>
              </a:rPr>
              <a:t>)</a:t>
            </a:r>
            <a:r>
              <a:rPr lang="zh-CN" altLang="en-US" sz="3000" b="0" u="sng" dirty="0">
                <a:solidFill>
                  <a:srgbClr val="660066"/>
                </a:solidFill>
              </a:rPr>
              <a:t>操作</a:t>
            </a:r>
            <a:r>
              <a:rPr lang="zh-CN" altLang="en-US" sz="3000" b="0" dirty="0">
                <a:solidFill>
                  <a:srgbClr val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45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640762" cy="633670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000" b="0" dirty="0">
                <a:hlinkClick r:id="rId2" action="ppaction://hlinkfile"/>
              </a:rPr>
              <a:t>例</a:t>
            </a:r>
            <a:r>
              <a:rPr lang="en-US" altLang="zh-CN" sz="3000" b="0" dirty="0">
                <a:hlinkClick r:id="rId2" action="ppaction://hlinkfile"/>
              </a:rPr>
              <a:t>7.15 </a:t>
            </a:r>
            <a:r>
              <a:rPr lang="zh-CN" altLang="en-US" sz="3000" b="0" dirty="0">
                <a:hlinkClick r:id="rId2" action="ppaction://hlinkfile"/>
              </a:rPr>
              <a:t>随机访问二进制数据</a:t>
            </a:r>
            <a:r>
              <a:rPr lang="zh-CN" altLang="en-US" sz="3000" b="0" dirty="0" smtClean="0">
                <a:hlinkClick r:id="rId2" action="ppaction://hlinkfile"/>
              </a:rPr>
              <a:t>文件</a:t>
            </a:r>
            <a:endParaRPr lang="zh-CN" altLang="en-US" sz="3000" b="0" dirty="0"/>
          </a:p>
          <a:p>
            <a:pPr>
              <a:buFontTx/>
              <a:buNone/>
            </a:pPr>
            <a:r>
              <a:rPr lang="zh-CN" altLang="en-US" sz="3000" b="0" dirty="0"/>
              <a:t>有</a:t>
            </a:r>
            <a:r>
              <a:rPr lang="en-US" altLang="zh-CN" sz="3000" b="0" dirty="0"/>
              <a:t>3</a:t>
            </a:r>
            <a:r>
              <a:rPr lang="zh-CN" altLang="en-US" sz="3000" b="0" dirty="0"/>
              <a:t>门课程的数据，要求：</a:t>
            </a:r>
          </a:p>
          <a:p>
            <a:pPr>
              <a:buFontTx/>
              <a:buNone/>
            </a:pPr>
            <a:r>
              <a:rPr lang="zh-CN" altLang="en-US" sz="3000" b="0" dirty="0"/>
              <a:t>（</a:t>
            </a:r>
            <a:r>
              <a:rPr lang="en-US" altLang="zh-CN" sz="3000" b="0" dirty="0"/>
              <a:t>1</a:t>
            </a:r>
            <a:r>
              <a:rPr lang="zh-CN" altLang="en-US" sz="3000" b="0" dirty="0"/>
              <a:t>）以读写方式打开一个磁盘文件，并把这些数据存在磁盘文件中；</a:t>
            </a:r>
          </a:p>
          <a:p>
            <a:pPr>
              <a:buFontTx/>
              <a:buNone/>
            </a:pPr>
            <a:r>
              <a:rPr lang="zh-CN" altLang="en-US" sz="3000" b="0" dirty="0"/>
              <a:t>（</a:t>
            </a:r>
            <a:r>
              <a:rPr lang="en-US" altLang="zh-CN" sz="3000" b="0" dirty="0"/>
              <a:t>2</a:t>
            </a:r>
            <a:r>
              <a:rPr lang="zh-CN" altLang="en-US" sz="3000" b="0" dirty="0"/>
              <a:t>）将文件指针定位到第</a:t>
            </a:r>
            <a:r>
              <a:rPr lang="en-US" altLang="zh-CN" sz="3000" b="0" dirty="0"/>
              <a:t>3</a:t>
            </a:r>
            <a:r>
              <a:rPr lang="zh-CN" altLang="en-US" sz="3000" b="0" dirty="0"/>
              <a:t>门课程，读取第</a:t>
            </a:r>
            <a:r>
              <a:rPr lang="en-US" altLang="zh-CN" sz="3000" b="0" dirty="0"/>
              <a:t>3</a:t>
            </a:r>
            <a:r>
              <a:rPr lang="zh-CN" altLang="en-US" sz="3000" b="0" dirty="0"/>
              <a:t>门课程的数据并显示出来；</a:t>
            </a:r>
          </a:p>
          <a:p>
            <a:pPr>
              <a:buFontTx/>
              <a:buNone/>
            </a:pPr>
            <a:r>
              <a:rPr lang="zh-CN" altLang="en-US" sz="3000" b="0" dirty="0"/>
              <a:t>（</a:t>
            </a:r>
            <a:r>
              <a:rPr lang="en-US" altLang="zh-CN" sz="3000" b="0" dirty="0"/>
              <a:t>3</a:t>
            </a:r>
            <a:r>
              <a:rPr lang="zh-CN" altLang="en-US" sz="3000" b="0" dirty="0"/>
              <a:t>）将文件指针定位到第</a:t>
            </a:r>
            <a:r>
              <a:rPr lang="en-US" altLang="zh-CN" sz="3000" b="0" dirty="0"/>
              <a:t>1</a:t>
            </a:r>
            <a:r>
              <a:rPr lang="zh-CN" altLang="en-US" sz="3000" b="0" dirty="0"/>
              <a:t>门课程，读取第</a:t>
            </a:r>
            <a:r>
              <a:rPr lang="en-US" altLang="zh-CN" sz="3000" b="0" dirty="0"/>
              <a:t>1</a:t>
            </a:r>
            <a:r>
              <a:rPr lang="zh-CN" altLang="en-US" sz="3000" b="0" dirty="0"/>
              <a:t>门课程的数据并显示出来；</a:t>
            </a:r>
          </a:p>
          <a:p>
            <a:pPr>
              <a:buFontTx/>
              <a:buNone/>
            </a:pPr>
            <a:r>
              <a:rPr lang="zh-CN" altLang="en-US" sz="3000" b="0" dirty="0"/>
              <a:t>（</a:t>
            </a:r>
            <a:r>
              <a:rPr lang="en-US" altLang="zh-CN" sz="3000" b="0" dirty="0"/>
              <a:t>4</a:t>
            </a:r>
            <a:r>
              <a:rPr lang="zh-CN" altLang="en-US" sz="3000" b="0" dirty="0"/>
              <a:t>）将文件指针从当前位置定位到下一门课程，读取该课程的数据并显示出来。</a:t>
            </a:r>
          </a:p>
        </p:txBody>
      </p:sp>
    </p:spTree>
    <p:extLst>
      <p:ext uri="{BB962C8B-B14F-4D97-AF65-F5344CB8AC3E}">
        <p14:creationId xmlns:p14="http://schemas.microsoft.com/office/powerpoint/2010/main" val="90028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8974" y="-27384"/>
            <a:ext cx="8299450" cy="7921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7.6 </a:t>
            </a:r>
            <a:r>
              <a:rPr lang="zh-CN" altLang="en-US" b="1" dirty="0"/>
              <a:t>命名空间和头文件命名规则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980728"/>
            <a:ext cx="8299450" cy="49482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000" b="1" dirty="0">
                <a:solidFill>
                  <a:srgbClr val="990033"/>
                </a:solidFill>
              </a:rPr>
              <a:t>7.6.1 </a:t>
            </a:r>
            <a:r>
              <a:rPr lang="zh-CN" altLang="en-US" sz="3000" b="1" dirty="0">
                <a:solidFill>
                  <a:srgbClr val="990033"/>
                </a:solidFill>
              </a:rPr>
              <a:t>命名空间</a:t>
            </a:r>
          </a:p>
          <a:p>
            <a:pPr>
              <a:buFontTx/>
              <a:buNone/>
            </a:pPr>
            <a:r>
              <a:rPr lang="zh-CN" altLang="en-US" sz="3000" b="0" dirty="0"/>
              <a:t>    </a:t>
            </a:r>
            <a:r>
              <a:rPr lang="en-US" altLang="zh-CN" sz="3000" b="0" dirty="0"/>
              <a:t>1 </a:t>
            </a:r>
            <a:r>
              <a:rPr lang="zh-CN" altLang="en-US" sz="3000" b="0" dirty="0"/>
              <a:t>、命名空间的声明：</a:t>
            </a:r>
          </a:p>
          <a:p>
            <a:pPr>
              <a:buFontTx/>
              <a:buNone/>
            </a:pPr>
            <a:r>
              <a:rPr lang="zh-CN" altLang="en-US" sz="3000" b="0" dirty="0"/>
              <a:t>              </a:t>
            </a:r>
            <a:r>
              <a:rPr lang="en-US" altLang="zh-CN" sz="3000" b="0" dirty="0">
                <a:solidFill>
                  <a:srgbClr val="0000FF"/>
                </a:solidFill>
              </a:rPr>
              <a:t>namespace </a:t>
            </a:r>
            <a:r>
              <a:rPr lang="zh-CN" altLang="en-US" sz="3000" b="0" dirty="0">
                <a:solidFill>
                  <a:srgbClr val="0000FF"/>
                </a:solidFill>
              </a:rPr>
              <a:t>命名空间名</a:t>
            </a:r>
          </a:p>
          <a:p>
            <a:pPr>
              <a:buFontTx/>
              <a:buNone/>
            </a:pPr>
            <a:r>
              <a:rPr lang="zh-CN" altLang="en-US" sz="3000" b="0" dirty="0">
                <a:solidFill>
                  <a:srgbClr val="0000FF"/>
                </a:solidFill>
              </a:rPr>
              <a:t>              </a:t>
            </a:r>
            <a:r>
              <a:rPr lang="en-US" altLang="zh-CN" sz="3000" b="0" dirty="0">
                <a:solidFill>
                  <a:srgbClr val="0000FF"/>
                </a:solidFill>
              </a:rPr>
              <a:t>{</a:t>
            </a:r>
          </a:p>
          <a:p>
            <a:pPr>
              <a:buFontTx/>
              <a:buNone/>
            </a:pPr>
            <a:r>
              <a:rPr lang="en-US" altLang="zh-CN" sz="3000" b="0" dirty="0">
                <a:solidFill>
                  <a:srgbClr val="0000FF"/>
                </a:solidFill>
              </a:rPr>
              <a:t>                  }</a:t>
            </a:r>
          </a:p>
          <a:p>
            <a:pPr>
              <a:buFontTx/>
              <a:buNone/>
            </a:pPr>
            <a:r>
              <a:rPr lang="zh-CN" altLang="en-US" sz="3000" b="0" dirty="0"/>
              <a:t>例如：</a:t>
            </a:r>
            <a:r>
              <a:rPr lang="en-US" altLang="zh-CN" sz="3000" b="0" dirty="0"/>
              <a:t>namespace NS</a:t>
            </a:r>
          </a:p>
          <a:p>
            <a:pPr>
              <a:buFontTx/>
              <a:buNone/>
            </a:pPr>
            <a:r>
              <a:rPr lang="en-US" altLang="zh-CN" sz="3000" b="0" dirty="0"/>
              <a:t>			{</a:t>
            </a:r>
            <a:r>
              <a:rPr lang="en-US" altLang="zh-CN" sz="3000" b="0" dirty="0" err="1"/>
              <a:t>int</a:t>
            </a:r>
            <a:r>
              <a:rPr lang="en-US" altLang="zh-CN" sz="3000" b="0" dirty="0"/>
              <a:t> </a:t>
            </a:r>
            <a:r>
              <a:rPr lang="en-US" altLang="zh-CN" sz="3000" b="0" dirty="0" err="1"/>
              <a:t>i</a:t>
            </a:r>
            <a:r>
              <a:rPr lang="en-US" altLang="zh-CN" sz="3000" b="0" dirty="0"/>
              <a:t>=6;</a:t>
            </a:r>
          </a:p>
          <a:p>
            <a:pPr>
              <a:buFontTx/>
              <a:buNone/>
            </a:pPr>
            <a:r>
              <a:rPr lang="en-US" altLang="zh-CN" sz="3000" b="0" dirty="0"/>
              <a:t>			</a:t>
            </a:r>
            <a:r>
              <a:rPr lang="en-US" altLang="zh-CN" sz="3000" b="0" dirty="0" err="1"/>
              <a:t>int</a:t>
            </a:r>
            <a:r>
              <a:rPr lang="en-US" altLang="zh-CN" sz="3000" b="0" dirty="0"/>
              <a:t> j=10</a:t>
            </a:r>
          </a:p>
          <a:p>
            <a:pPr>
              <a:buFontTx/>
              <a:buNone/>
            </a:pPr>
            <a:r>
              <a:rPr lang="en-US" altLang="zh-CN" sz="3000" b="0" dirty="0"/>
              <a:t>			}</a:t>
            </a:r>
          </a:p>
          <a:p>
            <a:pPr>
              <a:buFontTx/>
              <a:buNone/>
            </a:pPr>
            <a:endParaRPr lang="en-US" altLang="zh-CN" sz="3000" b="1" dirty="0"/>
          </a:p>
        </p:txBody>
      </p:sp>
    </p:spTree>
    <p:extLst>
      <p:ext uri="{BB962C8B-B14F-4D97-AF65-F5344CB8AC3E}">
        <p14:creationId xmlns:p14="http://schemas.microsoft.com/office/powerpoint/2010/main" val="24771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98" y="980728"/>
            <a:ext cx="8299450" cy="25917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buFontTx/>
              <a:buNone/>
            </a:pPr>
            <a:r>
              <a:rPr lang="en-US" altLang="zh-CN" sz="3200" b="0" dirty="0"/>
              <a:t>2</a:t>
            </a:r>
            <a:r>
              <a:rPr lang="zh-CN" altLang="en-US" sz="3200" b="0" dirty="0"/>
              <a:t>、标准命名空间的使用</a:t>
            </a:r>
          </a:p>
          <a:p>
            <a:pPr marL="273050" indent="266700">
              <a:buFont typeface="Wingdings" panose="05000000000000000000" pitchFamily="2" charset="2"/>
              <a:buChar char="ü"/>
            </a:pPr>
            <a:r>
              <a:rPr lang="zh-CN" altLang="en-US" sz="3200" b="0" dirty="0" smtClean="0"/>
              <a:t>源文件</a:t>
            </a:r>
            <a:r>
              <a:rPr lang="zh-CN" altLang="en-US" sz="3200" b="0" dirty="0"/>
              <a:t>中使用</a:t>
            </a:r>
            <a:r>
              <a:rPr lang="en-US" altLang="zh-CN" sz="3200" b="0" dirty="0">
                <a:solidFill>
                  <a:srgbClr val="0000FF"/>
                </a:solidFill>
              </a:rPr>
              <a:t>using  namespace </a:t>
            </a:r>
            <a:r>
              <a:rPr lang="en-US" altLang="zh-CN" sz="3200" b="0" dirty="0" err="1">
                <a:solidFill>
                  <a:srgbClr val="0000FF"/>
                </a:solidFill>
              </a:rPr>
              <a:t>std</a:t>
            </a:r>
            <a:r>
              <a:rPr lang="en-US" altLang="zh-CN" sz="3200" b="0" dirty="0">
                <a:solidFill>
                  <a:srgbClr val="0000FF"/>
                </a:solidFill>
              </a:rPr>
              <a:t>;</a:t>
            </a:r>
          </a:p>
          <a:p>
            <a:pPr marL="273050" indent="266700">
              <a:buFont typeface="Wingdings" panose="05000000000000000000" pitchFamily="2" charset="2"/>
              <a:buChar char="ü"/>
            </a:pPr>
            <a:r>
              <a:rPr lang="en-US" altLang="zh-CN" sz="3200" b="0" dirty="0" err="1" smtClean="0"/>
              <a:t>std</a:t>
            </a:r>
            <a:r>
              <a:rPr lang="en-US" altLang="zh-CN" sz="3200" b="0" dirty="0"/>
              <a:t>::</a:t>
            </a:r>
            <a:r>
              <a:rPr lang="zh-CN" altLang="en-US" sz="3200" b="0" dirty="0"/>
              <a:t>标识符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3200" b="0" dirty="0" smtClean="0"/>
              <a:t>       例</a:t>
            </a:r>
            <a:r>
              <a:rPr lang="en-US" altLang="zh-CN" sz="3200" b="0" dirty="0"/>
              <a:t>7.16 </a:t>
            </a:r>
            <a:r>
              <a:rPr lang="zh-CN" altLang="en-US" sz="3200" b="0" dirty="0"/>
              <a:t>命名空间的使用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394965" y="3572470"/>
            <a:ext cx="8299450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8700" indent="-457200">
              <a:spcBef>
                <a:spcPct val="20000"/>
              </a:spcBef>
              <a:buClr>
                <a:schemeClr val="accent2"/>
              </a:buClr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spcBef>
                <a:spcPct val="20000"/>
              </a:spcBef>
              <a:buClr>
                <a:srgbClr val="666699"/>
              </a:buClr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b="1" dirty="0">
                <a:solidFill>
                  <a:srgbClr val="990033"/>
                </a:solidFill>
              </a:rPr>
              <a:t>7.6.2 </a:t>
            </a:r>
            <a:r>
              <a:rPr lang="zh-CN" altLang="en-US" b="1" dirty="0">
                <a:solidFill>
                  <a:srgbClr val="990033"/>
                </a:solidFill>
              </a:rPr>
              <a:t>头文件命名规则</a:t>
            </a:r>
          </a:p>
          <a:p>
            <a:pPr>
              <a:buFontTx/>
              <a:buNone/>
            </a:pPr>
            <a:r>
              <a:rPr lang="zh-CN" altLang="en-US" dirty="0"/>
              <a:t>    </a:t>
            </a:r>
            <a:r>
              <a:rPr lang="en-US" altLang="zh-CN" dirty="0"/>
              <a:t>1 </a:t>
            </a:r>
            <a:r>
              <a:rPr lang="zh-CN" altLang="en-US" dirty="0"/>
              <a:t>、带后缀的头文件的使用</a:t>
            </a:r>
          </a:p>
          <a:p>
            <a:pPr>
              <a:buFontTx/>
              <a:buNone/>
            </a:pPr>
            <a:r>
              <a:rPr lang="zh-CN" altLang="en-US" dirty="0"/>
              <a:t>    </a:t>
            </a:r>
            <a:r>
              <a:rPr lang="en-US" altLang="zh-CN" dirty="0"/>
              <a:t>2 </a:t>
            </a:r>
            <a:r>
              <a:rPr lang="zh-CN" altLang="en-US" dirty="0"/>
              <a:t>、不带后缀的头文件的使用</a:t>
            </a:r>
          </a:p>
          <a:p>
            <a:pPr>
              <a:buFontTx/>
              <a:buNone/>
            </a:pPr>
            <a:r>
              <a:rPr lang="zh-CN" altLang="en-US" dirty="0"/>
              <a:t>              </a:t>
            </a:r>
          </a:p>
        </p:txBody>
      </p:sp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467544" y="5661248"/>
            <a:ext cx="82994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8700" indent="-457200">
              <a:spcBef>
                <a:spcPct val="20000"/>
              </a:spcBef>
              <a:buClr>
                <a:schemeClr val="accent2"/>
              </a:buClr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spcBef>
                <a:spcPct val="20000"/>
              </a:spcBef>
              <a:buClr>
                <a:srgbClr val="666699"/>
              </a:buClr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     </a:t>
            </a:r>
            <a:r>
              <a:rPr lang="en-US" altLang="zh-CN" dirty="0" smtClean="0"/>
              <a:t>7.7</a:t>
            </a:r>
            <a:r>
              <a:rPr lang="zh-CN" altLang="en-US" dirty="0"/>
              <a:t>应用举例</a:t>
            </a:r>
          </a:p>
        </p:txBody>
      </p:sp>
    </p:spTree>
    <p:extLst>
      <p:ext uri="{BB962C8B-B14F-4D97-AF65-F5344CB8AC3E}">
        <p14:creationId xmlns:p14="http://schemas.microsoft.com/office/powerpoint/2010/main" val="4817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/>
      <p:bldP spid="1935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ChangeArrowheads="1"/>
          </p:cNvSpPr>
          <p:nvPr/>
        </p:nvSpPr>
        <p:spPr bwMode="auto">
          <a:xfrm>
            <a:off x="179512" y="980728"/>
            <a:ext cx="8640960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7113" indent="-4556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3000" u="sng" dirty="0" smtClean="0">
                <a:solidFill>
                  <a:srgbClr val="000000"/>
                </a:solidFill>
                <a:latin typeface="宋体" pitchFamily="2" charset="-122"/>
              </a:rPr>
              <a:t>流</a:t>
            </a:r>
            <a:r>
              <a:rPr lang="zh-CN" altLang="en-US" sz="3000" u="sng" dirty="0">
                <a:solidFill>
                  <a:srgbClr val="000000"/>
                </a:solidFill>
                <a:latin typeface="宋体" pitchFamily="2" charset="-122"/>
              </a:rPr>
              <a:t>实际上就是一个字节序列</a:t>
            </a:r>
            <a:r>
              <a:rPr lang="zh-CN" altLang="en-US" sz="3000" dirty="0">
                <a:solidFill>
                  <a:srgbClr val="000000"/>
                </a:solidFill>
                <a:latin typeface="宋体" pitchFamily="2" charset="-122"/>
              </a:rPr>
              <a:t>。在输入操作中，</a:t>
            </a:r>
            <a:r>
              <a:rPr lang="zh-CN" altLang="en-US" sz="3000" u="sng" dirty="0">
                <a:solidFill>
                  <a:srgbClr val="000000"/>
                </a:solidFill>
                <a:latin typeface="宋体" pitchFamily="2" charset="-122"/>
              </a:rPr>
              <a:t>字节从输入设备</a:t>
            </a:r>
            <a:r>
              <a:rPr lang="en-US" altLang="zh-CN" sz="3000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zh-CN" altLang="en-US" sz="3000" dirty="0">
                <a:solidFill>
                  <a:srgbClr val="000000"/>
                </a:solidFill>
                <a:latin typeface="宋体" pitchFamily="2" charset="-122"/>
              </a:rPr>
              <a:t>如键盘、磁盘、网络连接等</a:t>
            </a:r>
            <a:r>
              <a:rPr lang="en-US" altLang="zh-CN" sz="3000" dirty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lang="zh-CN" altLang="en-US" sz="3000" u="sng" dirty="0">
                <a:solidFill>
                  <a:srgbClr val="000000"/>
                </a:solidFill>
                <a:latin typeface="宋体" pitchFamily="2" charset="-122"/>
              </a:rPr>
              <a:t>流向内存</a:t>
            </a:r>
            <a:r>
              <a:rPr lang="zh-CN" altLang="en-US" sz="3000" dirty="0">
                <a:solidFill>
                  <a:srgbClr val="000000"/>
                </a:solidFill>
                <a:latin typeface="宋体" pitchFamily="2" charset="-122"/>
              </a:rPr>
              <a:t>；在输出操作中，</a:t>
            </a:r>
            <a:r>
              <a:rPr lang="zh-CN" altLang="en-US" sz="3000" u="sng" dirty="0">
                <a:solidFill>
                  <a:srgbClr val="000000"/>
                </a:solidFill>
                <a:latin typeface="宋体" pitchFamily="2" charset="-122"/>
              </a:rPr>
              <a:t>字节从内存流向输出设备</a:t>
            </a:r>
            <a:r>
              <a:rPr lang="en-US" altLang="zh-CN" sz="3000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zh-CN" altLang="en-US" sz="3000" dirty="0">
                <a:solidFill>
                  <a:srgbClr val="000000"/>
                </a:solidFill>
                <a:latin typeface="宋体" pitchFamily="2" charset="-122"/>
              </a:rPr>
              <a:t>如显示器、打印机、磁盘、网络连接等</a:t>
            </a:r>
            <a:r>
              <a:rPr lang="en-US" altLang="zh-CN" sz="3000" dirty="0">
                <a:solidFill>
                  <a:srgbClr val="000000"/>
                </a:solidFill>
                <a:latin typeface="宋体" pitchFamily="2" charset="-122"/>
              </a:rPr>
              <a:t>), </a:t>
            </a:r>
            <a:r>
              <a:rPr lang="zh-CN" altLang="en-US" sz="3000" dirty="0">
                <a:solidFill>
                  <a:srgbClr val="000000"/>
                </a:solidFill>
                <a:latin typeface="宋体" pitchFamily="2" charset="-122"/>
              </a:rPr>
              <a:t>如图所示</a:t>
            </a:r>
            <a:r>
              <a:rPr lang="en-US" altLang="zh-CN" sz="3000" dirty="0">
                <a:solidFill>
                  <a:srgbClr val="000000"/>
                </a:solidFill>
                <a:latin typeface="宋体" pitchFamily="2" charset="-122"/>
              </a:rPr>
              <a:t>:</a:t>
            </a:r>
            <a:endParaRPr lang="en-US" altLang="zh-CN" sz="3000" dirty="0"/>
          </a:p>
        </p:txBody>
      </p:sp>
      <p:graphicFrame>
        <p:nvGraphicFramePr>
          <p:cNvPr id="56323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11179"/>
              </p:ext>
            </p:extLst>
          </p:nvPr>
        </p:nvGraphicFramePr>
        <p:xfrm>
          <a:off x="5580112" y="3356992"/>
          <a:ext cx="2919412" cy="333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Image" r:id="rId3" imgW="4653061" imgH="5309388" progId="Photoshop.Image.6">
                  <p:embed/>
                </p:oleObj>
              </mc:Choice>
              <mc:Fallback>
                <p:oleObj name="Image" r:id="rId3" imgW="4653061" imgH="5309388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356992"/>
                        <a:ext cx="2919412" cy="333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21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893142"/>
            <a:ext cx="7772400" cy="762000"/>
          </a:xfrm>
        </p:spPr>
        <p:txBody>
          <a:bodyPr/>
          <a:lstStyle/>
          <a:p>
            <a:pPr algn="l"/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、用于输入输出的头文件</a:t>
            </a:r>
            <a:r>
              <a:rPr lang="zh-CN" altLang="en-US" dirty="0"/>
              <a:t> 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58330"/>
            <a:ext cx="8136582" cy="51990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3200" b="0" dirty="0" smtClean="0">
                <a:solidFill>
                  <a:srgbClr val="000000"/>
                </a:solidFill>
                <a:latin typeface="宋体" pitchFamily="2" charset="-122"/>
              </a:rPr>
              <a:t>常用</a:t>
            </a:r>
            <a:r>
              <a:rPr lang="zh-CN" altLang="en-US" sz="3200" b="0" dirty="0">
                <a:solidFill>
                  <a:srgbClr val="000000"/>
                </a:solidFill>
                <a:latin typeface="宋体" pitchFamily="2" charset="-122"/>
              </a:rPr>
              <a:t>的头文件：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 err="1">
                <a:solidFill>
                  <a:srgbClr val="C00000"/>
                </a:solidFill>
                <a:latin typeface="宋体" pitchFamily="2" charset="-122"/>
              </a:rPr>
              <a:t>iostream</a:t>
            </a:r>
            <a:endParaRPr lang="en-US" altLang="zh-CN" sz="32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kumimoji="0" lang="en-US" altLang="zh-CN" sz="3200" b="1" dirty="0" err="1">
                <a:solidFill>
                  <a:srgbClr val="C00000"/>
                </a:solidFill>
                <a:latin typeface="宋体" pitchFamily="2" charset="-122"/>
              </a:rPr>
              <a:t>fstream</a:t>
            </a:r>
            <a:endParaRPr kumimoji="0" lang="en-US" altLang="zh-CN" sz="32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kumimoji="0" lang="en-US" altLang="zh-CN" sz="3200" b="1" dirty="0" err="1">
                <a:solidFill>
                  <a:srgbClr val="C00000"/>
                </a:solidFill>
                <a:latin typeface="宋体" pitchFamily="2" charset="-122"/>
              </a:rPr>
              <a:t>strstream</a:t>
            </a:r>
            <a:endParaRPr kumimoji="0" lang="en-US" altLang="zh-CN" sz="32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kumimoji="0" lang="en-US" altLang="zh-CN" sz="3200" b="1" dirty="0" err="1">
                <a:solidFill>
                  <a:srgbClr val="C00000"/>
                </a:solidFill>
                <a:latin typeface="宋体" pitchFamily="2" charset="-122"/>
              </a:rPr>
              <a:t>iomanip</a:t>
            </a:r>
            <a:endParaRPr kumimoji="0" lang="en-US" altLang="zh-CN" sz="3200" b="1" dirty="0">
              <a:solidFill>
                <a:srgbClr val="C0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4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749126"/>
            <a:ext cx="7772400" cy="762000"/>
          </a:xfrm>
        </p:spPr>
        <p:txBody>
          <a:bodyPr/>
          <a:lstStyle/>
          <a:p>
            <a:pPr algn="l"/>
            <a:r>
              <a:rPr lang="en-US" altLang="zh-CN" sz="3000" b="1" dirty="0">
                <a:latin typeface="宋体" pitchFamily="2" charset="-122"/>
              </a:rPr>
              <a:t>2</a:t>
            </a:r>
            <a:r>
              <a:rPr lang="zh-CN" altLang="en-US" sz="3000" b="1" dirty="0">
                <a:latin typeface="宋体" pitchFamily="2" charset="-122"/>
              </a:rPr>
              <a:t>、用于输入输出的流类</a:t>
            </a:r>
            <a:r>
              <a:rPr lang="zh-CN" altLang="en-US" sz="3000" dirty="0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14314"/>
            <a:ext cx="8712968" cy="51990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smtClean="0">
                <a:solidFill>
                  <a:srgbClr val="000000"/>
                </a:solidFill>
              </a:rPr>
              <a:t>C</a:t>
            </a:r>
            <a:r>
              <a:rPr lang="en-US" altLang="zh-CN" b="0" dirty="0">
                <a:solidFill>
                  <a:srgbClr val="000000"/>
                </a:solidFill>
              </a:rPr>
              <a:t>++</a:t>
            </a:r>
            <a:r>
              <a:rPr lang="zh-CN" altLang="en-US" b="0" dirty="0">
                <a:solidFill>
                  <a:srgbClr val="000000"/>
                </a:solidFill>
              </a:rPr>
              <a:t>流类库具有两个平行的基类，即</a:t>
            </a:r>
            <a:r>
              <a:rPr lang="en-US" altLang="zh-CN" b="0" dirty="0" err="1">
                <a:solidFill>
                  <a:srgbClr val="000000"/>
                </a:solidFill>
              </a:rPr>
              <a:t>streambuf</a:t>
            </a:r>
            <a:r>
              <a:rPr lang="zh-CN" altLang="en-US" b="0" dirty="0">
                <a:solidFill>
                  <a:srgbClr val="000000"/>
                </a:solidFill>
              </a:rPr>
              <a:t>类和</a:t>
            </a:r>
            <a:r>
              <a:rPr lang="en-US" altLang="zh-CN" b="0" dirty="0" err="1">
                <a:solidFill>
                  <a:srgbClr val="000000"/>
                </a:solidFill>
              </a:rPr>
              <a:t>ios</a:t>
            </a:r>
            <a:r>
              <a:rPr lang="zh-CN" altLang="en-US" b="0" dirty="0">
                <a:solidFill>
                  <a:srgbClr val="000000"/>
                </a:solidFill>
              </a:rPr>
              <a:t>类，所有其他的流类都是从它们直接或间接地派生出来的，其中</a:t>
            </a:r>
            <a:r>
              <a:rPr lang="en-US" altLang="zh-CN" b="0" dirty="0" smtClean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0" dirty="0" err="1" smtClean="0">
                <a:solidFill>
                  <a:srgbClr val="660066"/>
                </a:solidFill>
              </a:rPr>
              <a:t>ios</a:t>
            </a:r>
            <a:r>
              <a:rPr lang="zh-CN" altLang="en-US" b="0" dirty="0">
                <a:solidFill>
                  <a:srgbClr val="660066"/>
                </a:solidFill>
              </a:rPr>
              <a:t>类</a:t>
            </a:r>
            <a:r>
              <a:rPr lang="zh-CN" altLang="en-US" b="0" dirty="0">
                <a:solidFill>
                  <a:srgbClr val="000000"/>
                </a:solidFill>
              </a:rPr>
              <a:t>为输入输出操作在用户一方的接口，负责高层操作</a:t>
            </a:r>
            <a:r>
              <a:rPr lang="en-US" altLang="zh-CN" b="0" dirty="0" smtClean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0" dirty="0" err="1" smtClean="0">
                <a:solidFill>
                  <a:srgbClr val="660066"/>
                </a:solidFill>
                <a:cs typeface="Times New Roman" pitchFamily="18" charset="0"/>
              </a:rPr>
              <a:t>streambuf</a:t>
            </a:r>
            <a:r>
              <a:rPr lang="zh-CN" altLang="en-US" b="0" dirty="0">
                <a:solidFill>
                  <a:srgbClr val="660066"/>
                </a:solidFill>
                <a:cs typeface="Times New Roman" pitchFamily="18" charset="0"/>
              </a:rPr>
              <a:t>类</a:t>
            </a:r>
            <a:r>
              <a:rPr lang="zh-CN" altLang="en-US" b="0" dirty="0">
                <a:solidFill>
                  <a:srgbClr val="000000"/>
                </a:solidFill>
                <a:cs typeface="Times New Roman" pitchFamily="18" charset="0"/>
              </a:rPr>
              <a:t>为输入输出操作在物理设备一方的接口，负责低层操作。</a:t>
            </a:r>
            <a:r>
              <a:rPr lang="zh-CN" altLang="en-US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007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1026"/>
          <p:cNvGraphicFramePr>
            <a:graphicFrameLocks noChangeAspect="1"/>
          </p:cNvGraphicFramePr>
          <p:nvPr/>
        </p:nvGraphicFramePr>
        <p:xfrm>
          <a:off x="107950" y="223838"/>
          <a:ext cx="8856663" cy="622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Image" r:id="rId3" imgW="19631020" imgH="15477551" progId="Photoshop.Image.6">
                  <p:embed/>
                </p:oleObj>
              </mc:Choice>
              <mc:Fallback>
                <p:oleObj name="Image" r:id="rId3" imgW="19631020" imgH="15477551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23838"/>
                        <a:ext cx="8856663" cy="622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34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凸显">
  <a:themeElements>
    <a:clrScheme name="自定义 13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002060"/>
      </a:hlink>
      <a:folHlink>
        <a:srgbClr val="7030A0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4082</Words>
  <Application>Microsoft Office PowerPoint</Application>
  <PresentationFormat>全屏显示(4:3)</PresentationFormat>
  <Paragraphs>387</Paragraphs>
  <Slides>52</Slides>
  <Notes>1</Notes>
  <HiddenSlides>2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5" baseType="lpstr">
      <vt:lpstr>Office 主题</vt:lpstr>
      <vt:lpstr>凸显</vt:lpstr>
      <vt:lpstr>Image</vt:lpstr>
      <vt:lpstr>面向对象程序设计C++</vt:lpstr>
      <vt:lpstr>PowerPoint 演示文稿</vt:lpstr>
      <vt:lpstr>第7章 C++的流类库与输入输出</vt:lpstr>
      <vt:lpstr>7.1 C++为何建立自己的输入输出系统 </vt:lpstr>
      <vt:lpstr>7.2 C++的流的概述 </vt:lpstr>
      <vt:lpstr>PowerPoint 演示文稿</vt:lpstr>
      <vt:lpstr>1、用于输入输出的头文件 </vt:lpstr>
      <vt:lpstr>2、用于输入输出的流类 </vt:lpstr>
      <vt:lpstr>PowerPoint 演示文稿</vt:lpstr>
      <vt:lpstr>PowerPoint 演示文稿</vt:lpstr>
      <vt:lpstr>7.2.3 输入输出流的成员函数</vt:lpstr>
      <vt:lpstr>PowerPoint 演示文稿</vt:lpstr>
      <vt:lpstr>PowerPoint 演示文稿</vt:lpstr>
      <vt:lpstr>PowerPoint 演示文稿</vt:lpstr>
      <vt:lpstr>7.3  预定义类型的输入输出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7.3.2输入输出的格式控制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用户自定义的操纵符 </vt:lpstr>
      <vt:lpstr>PowerPoint 演示文稿</vt:lpstr>
      <vt:lpstr> 7.4.1  重载输出（插入）运算符"&lt;&lt;" </vt:lpstr>
      <vt:lpstr>PowerPoint 演示文稿</vt:lpstr>
      <vt:lpstr>PowerPoint 演示文稿</vt:lpstr>
      <vt:lpstr>7.5  文件的输入输出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7.5.2 文件的读写 </vt:lpstr>
      <vt:lpstr>2.二进制文件的读写</vt:lpstr>
      <vt:lpstr>PowerPoint 演示文稿</vt:lpstr>
      <vt:lpstr>(2) 用read()函数和write()函数读写二进制文件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7.6 命名空间和头文件命名规则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面向对象程序设计C++</dc:title>
  <dc:creator>apple</dc:creator>
  <cp:lastModifiedBy>Apple</cp:lastModifiedBy>
  <cp:revision>71</cp:revision>
  <dcterms:created xsi:type="dcterms:W3CDTF">2016-05-18T15:38:30Z</dcterms:created>
  <dcterms:modified xsi:type="dcterms:W3CDTF">2016-12-05T02:25:19Z</dcterms:modified>
</cp:coreProperties>
</file>