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7"/>
  </p:notesMasterIdLst>
  <p:sldIdLst>
    <p:sldId id="256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24" autoAdjust="0"/>
  </p:normalViewPr>
  <p:slideViewPr>
    <p:cSldViewPr>
      <p:cViewPr varScale="1">
        <p:scale>
          <a:sx n="51" d="100"/>
          <a:sy n="51" d="100"/>
        </p:scale>
        <p:origin x="-116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E8B42-C29A-4732-96BB-8518FF9830EE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F3919-EEBF-4009-92B9-8B6C9B83C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0BC5A-A8F2-4D51-91E9-599AA236B6F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51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94749" y="2759476"/>
            <a:ext cx="7467600" cy="66952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0" name="页脚占位符 1"/>
          <p:cNvSpPr>
            <a:spLocks noGrp="1"/>
          </p:cNvSpPr>
          <p:nvPr>
            <p:ph type="ftr" sz="quarter" idx="3"/>
          </p:nvPr>
        </p:nvSpPr>
        <p:spPr>
          <a:xfrm>
            <a:off x="7236296" y="6525344"/>
            <a:ext cx="1836248" cy="47667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31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AEBA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152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1671"/>
            <a:ext cx="7467600" cy="581025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179512" y="980728"/>
            <a:ext cx="8640960" cy="5688632"/>
          </a:xfrm>
        </p:spPr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3"/>
          </p:nvPr>
        </p:nvSpPr>
        <p:spPr>
          <a:xfrm>
            <a:off x="6732240" y="6525344"/>
            <a:ext cx="2340304" cy="47667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7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AEBA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154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51520" y="1052736"/>
            <a:ext cx="3863280" cy="511946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11960" y="1124744"/>
            <a:ext cx="4608512" cy="49685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3"/>
          </p:nvPr>
        </p:nvSpPr>
        <p:spPr>
          <a:xfrm>
            <a:off x="6732240" y="6525344"/>
            <a:ext cx="2340304" cy="47667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7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21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543800" cy="50733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页脚占位符 1"/>
          <p:cNvSpPr>
            <a:spLocks noGrp="1"/>
          </p:cNvSpPr>
          <p:nvPr>
            <p:ph type="ftr" sz="quarter" idx="10"/>
          </p:nvPr>
        </p:nvSpPr>
        <p:spPr>
          <a:xfrm>
            <a:off x="7020272" y="6525344"/>
            <a:ext cx="2052272" cy="47667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936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4" name="页脚占位符 1"/>
          <p:cNvSpPr>
            <a:spLocks noGrp="1"/>
          </p:cNvSpPr>
          <p:nvPr>
            <p:ph type="ftr" sz="quarter" idx="3"/>
          </p:nvPr>
        </p:nvSpPr>
        <p:spPr>
          <a:xfrm>
            <a:off x="7092280" y="6525344"/>
            <a:ext cx="1980264" cy="47667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54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1"/>
          <p:cNvSpPr>
            <a:spLocks noGrp="1"/>
          </p:cNvSpPr>
          <p:nvPr>
            <p:ph type="ftr" sz="quarter" idx="3"/>
          </p:nvPr>
        </p:nvSpPr>
        <p:spPr>
          <a:xfrm>
            <a:off x="6732240" y="6525344"/>
            <a:ext cx="2340304" cy="47667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629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5" name="页脚占位符 1"/>
          <p:cNvSpPr>
            <a:spLocks noGrp="1"/>
          </p:cNvSpPr>
          <p:nvPr>
            <p:ph type="ftr" sz="quarter" idx="3"/>
          </p:nvPr>
        </p:nvSpPr>
        <p:spPr>
          <a:xfrm>
            <a:off x="6732240" y="6525344"/>
            <a:ext cx="2340304" cy="47667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16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445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4" name="页脚占位符 1"/>
          <p:cNvSpPr>
            <a:spLocks noGrp="1"/>
          </p:cNvSpPr>
          <p:nvPr>
            <p:ph type="ftr" sz="quarter" idx="3"/>
          </p:nvPr>
        </p:nvSpPr>
        <p:spPr>
          <a:xfrm>
            <a:off x="6732240" y="6525344"/>
            <a:ext cx="2340304" cy="47667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15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386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3"/>
          </p:nvPr>
        </p:nvSpPr>
        <p:spPr>
          <a:xfrm>
            <a:off x="6732240" y="6525344"/>
            <a:ext cx="2340304" cy="47667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63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3"/>
          </p:nvPr>
        </p:nvSpPr>
        <p:spPr>
          <a:xfrm>
            <a:off x="6732240" y="6525344"/>
            <a:ext cx="2340304" cy="47667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2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C62BD-DFAF-4B40-BCAB-162764A71959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92801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www.sicau.edu.cn/" TargetMode="Externa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251520" y="95180"/>
            <a:ext cx="7467600" cy="66952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170256" y="980728"/>
            <a:ext cx="8782971" cy="540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pic>
        <p:nvPicPr>
          <p:cNvPr id="15" name="Picture 4" descr="http://www.sicau.edu.cn/skins/sicau/static/images/logo.png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57"/>
          <a:stretch>
            <a:fillRect/>
          </a:stretch>
        </p:blipFill>
        <p:spPr bwMode="auto">
          <a:xfrm>
            <a:off x="8387026" y="410"/>
            <a:ext cx="756973" cy="7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 userDrawn="1"/>
        </p:nvGrpSpPr>
        <p:grpSpPr>
          <a:xfrm>
            <a:off x="9226" y="790993"/>
            <a:ext cx="9134774" cy="45719"/>
            <a:chOff x="971550" y="547424"/>
            <a:chExt cx="8172450" cy="73264"/>
          </a:xfrm>
        </p:grpSpPr>
        <p:sp>
          <p:nvSpPr>
            <p:cNvPr id="17" name="直接连接符 16"/>
            <p:cNvSpPr>
              <a:spLocks noChangeShapeType="1"/>
            </p:cNvSpPr>
            <p:nvPr userDrawn="1"/>
          </p:nvSpPr>
          <p:spPr bwMode="auto">
            <a:xfrm>
              <a:off x="971550" y="620688"/>
              <a:ext cx="817245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Times New Roman" pitchFamily="18" charset="0"/>
                  <a:ea typeface="굴림" pitchFamily="34" charset="-127"/>
                </a:rPr>
                <a:t>                      </a:t>
              </a:r>
            </a:p>
          </p:txBody>
        </p:sp>
        <p:sp>
          <p:nvSpPr>
            <p:cNvPr id="18" name="直接连接符 17"/>
            <p:cNvSpPr>
              <a:spLocks noChangeShapeType="1"/>
            </p:cNvSpPr>
            <p:nvPr userDrawn="1"/>
          </p:nvSpPr>
          <p:spPr bwMode="auto">
            <a:xfrm>
              <a:off x="1115616" y="620688"/>
              <a:ext cx="8028384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Times New Roman" pitchFamily="18" charset="0"/>
                  <a:ea typeface="굴림" pitchFamily="34" charset="-127"/>
                </a:rPr>
                <a:t>                      </a:t>
              </a:r>
            </a:p>
          </p:txBody>
        </p:sp>
        <p:sp>
          <p:nvSpPr>
            <p:cNvPr id="19" name="直接连接符 18"/>
            <p:cNvSpPr>
              <a:spLocks noChangeShapeType="1"/>
            </p:cNvSpPr>
            <p:nvPr userDrawn="1"/>
          </p:nvSpPr>
          <p:spPr bwMode="auto">
            <a:xfrm>
              <a:off x="1403648" y="547424"/>
              <a:ext cx="7740352" cy="1256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Times New Roman" pitchFamily="18" charset="0"/>
                  <a:ea typeface="굴림" pitchFamily="34" charset="-127"/>
                </a:rPr>
                <a:t>                      </a:t>
              </a:r>
            </a:p>
          </p:txBody>
        </p:sp>
        <p:sp>
          <p:nvSpPr>
            <p:cNvPr id="20" name="直接连接符 19"/>
            <p:cNvSpPr>
              <a:spLocks noChangeShapeType="1"/>
            </p:cNvSpPr>
            <p:nvPr userDrawn="1"/>
          </p:nvSpPr>
          <p:spPr bwMode="auto">
            <a:xfrm>
              <a:off x="1259632" y="598097"/>
              <a:ext cx="7884368" cy="0"/>
            </a:xfrm>
            <a:prstGeom prst="line">
              <a:avLst/>
            </a:prstGeom>
            <a:noFill/>
            <a:ln w="57150" cap="flat" cmpd="thickThin" algn="ctr">
              <a:solidFill>
                <a:schemeClr val="accent1">
                  <a:tint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imes New Roman" pitchFamily="18" charset="0"/>
                <a:ea typeface="굴림" pitchFamily="34" charset="-127"/>
              </a:endParaRPr>
            </a:p>
          </p:txBody>
        </p:sp>
      </p:grpSp>
      <p:sp>
        <p:nvSpPr>
          <p:cNvPr id="16" name="页脚占位符 1"/>
          <p:cNvSpPr>
            <a:spLocks noGrp="1"/>
          </p:cNvSpPr>
          <p:nvPr>
            <p:ph type="ftr" sz="quarter" idx="3"/>
          </p:nvPr>
        </p:nvSpPr>
        <p:spPr>
          <a:xfrm>
            <a:off x="6948264" y="6525344"/>
            <a:ext cx="2124280" cy="47667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AEBA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07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b="1" kern="1200" cap="small" baseline="0">
          <a:solidFill>
            <a:schemeClr val="accent2">
              <a:lumMod val="50000"/>
            </a:schemeClr>
          </a:solidFill>
          <a:latin typeface="+mn-ea"/>
          <a:ea typeface="+mn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u"/>
        <a:defRPr kumimoji="0" sz="2800" b="1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" panose="05000000000000000000" pitchFamily="2" charset="2"/>
        <a:buChar char="Ø"/>
        <a:defRPr kumimoji="0"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&#20013;&#30340;&#20363;&#39064;/&#20363;5.1%20%20%20&#20004;&#20010;Complex&#31867;&#23545;&#35937;&#30456;&#21152;&#30340;&#23436;&#25972;&#31243;&#24207;.cpp" TargetMode="Externa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&#20013;&#30340;&#20363;&#39064;/&#20363;5.2%20%20%20&#29992;&#21451;&#20803;&#36816;&#31639;&#31526;&#37325;&#36733;&#36816;&#31639;&#36827;&#34892;&#22797;&#25968;&#36816;&#31639;%20.cpp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&#20013;&#30340;&#20363;&#39064;/&#26080;&#21517;&#20020;&#26102;&#23545;&#35937;&#21644;&#27491;&#24335;&#23545;&#35937;&#21306;&#21035;.cpp" TargetMode="Externa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838;&#20214;&#20013;&#30340;&#20363;&#39064;/&#20363;%205.4%20%20&#20351;&#29992;&#21451;&#20803;&#20989;&#25968;&#37325;&#36733;++.cpp" TargetMode="External"/><Relationship Id="rId2" Type="http://schemas.openxmlformats.org/officeDocument/2006/relationships/hyperlink" Target="&#35838;&#20214;&#20013;&#30340;&#20363;&#39064;/&#20363;5.3%20&#20351;&#29992;&#21451;&#20803;&#20989;&#25968;&#37325;&#36733;&#21333;&#30446;&#36816;&#31639;&#31526;-.cpp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hyperlink" Target="&#35838;&#20214;&#20013;&#30340;&#20363;&#39064;/&#20363;5.5%20&#29992;&#25104;&#21592;&#36816;&#31639;&#31526;&#37325;&#36733;&#20989;&#25968;&#36827;&#34892;&#22797;&#25968;&#36816;&#31639;.cpp" TargetMode="Externa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hyperlink" Target="&#35838;&#20214;&#20013;&#30340;&#20363;&#39064;/&#20363;5.6%20%20%20&#29992;&#25104;&#21592;&#20989;&#25968;&#37325;&#36733;&#21333;&#30446;&#36816;&#31639;&#31526;&#8220;++&#8221;.cpp" TargetMode="Externa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&#20013;&#30340;&#20363;&#39064;/&#20363;5.7%20&#20351;&#29992;&#21451;&#20803;&#36816;&#31639;&#31526;&#37325;&#36733;&#20989;&#25968;&#35299;&#20915;&#23545;&#35937;&#19982;&#25972;&#25968;&#30456;&#21152;.cpp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&#35838;&#20214;&#20013;&#30340;&#20363;&#39064;/&#20363;5.10%20&#20851;&#20110;&#27973;&#23618;&#22797;&#21046;&#30340;&#20363;&#23376;.cpp" TargetMode="Externa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&#20013;&#30340;&#20363;&#39064;/&#20363;5.11%20&#37325;&#36733;&#36171;&#20540;&#36816;&#31639;&#31526;&#35299;&#20915;&#25351;&#38024;&#24748;&#25346;&#38382;&#39064;(&#28145;&#25335;&#36125;).cpp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&#35838;&#20214;&#20013;&#30340;&#20363;&#39064;/&#20363;%205.12%20%20&#19979;&#26631;&#36816;&#31639;&#31526;&#37325;&#36733;&#20989;&#25968;&#24341;&#20363;.cp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hyperlink" Target="&#35838;&#20214;&#20013;&#30340;&#20363;&#39064;/&#20363;5.13%20&#19979;&#26631;&#36816;&#31639;&#31526;&#37325;&#36733;&#20363;&#23376;.cpp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&#20013;&#30340;&#20363;&#39064;/&#20363;5.14%20&#36716;&#25442;&#26500;&#36896;&#20989;&#25968;&#30340;&#24341;&#20363;.cpp" TargetMode="Externa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&#20013;&#30340;&#20363;&#39064;/&#20363;5.15%20&#36716;&#25442;&#26500;&#36896;&#20989;&#25968;&#30340;&#24212;&#29992;.cpp" TargetMode="Externa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&#20013;&#30340;&#20363;&#39064;/&#20363;%205.16%20%20&#31867;&#22411;&#36716;&#25442;&#20989;&#25968;&#24212;&#29992;1.cpp" TargetMode="External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&#35838;&#20214;&#20013;&#30340;&#20363;&#39064;/&#20363;%205.17%20&#31867;&#22411;&#36716;&#25442;&#20989;&#25968;&#24212;&#29992;2.cpp" TargetMode="External"/><Relationship Id="rId2" Type="http://schemas.openxmlformats.org/officeDocument/2006/relationships/hyperlink" Target="&#35838;&#20214;&#20013;&#30340;&#20363;&#39064;/&#20363;%205.18%20%20&#36716;&#25442;&#26500;&#36896;&#20989;&#25968;&#21644;&#31867;&#31867;&#22411;&#36716;&#25442;&#20989;&#25968;&#30340;&#32508;&#21512;&#24212;&#29992;.cpp" TargetMode="External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&#20013;&#30340;&#20363;&#39064;/&#20363;5.19&#34394;&#20989;&#25968;&#30340;&#24341;&#20363;.cpp" TargetMode="Externa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&#20013;&#30340;&#20363;&#39064;/&#20363;5.21&#34394;&#20989;&#25968;&#30340;&#20351;&#29992;.cpp" TargetMode="External"/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&#20013;&#30340;&#20363;&#39064;/&#20363;5.23%20%20&#26411;&#20351;&#29992;&#21644;&#20351;&#29992;&#34394;&#26512;&#26500;&#20989;&#25968;&#30340;&#24046;&#21035;.cpp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&#20013;&#30340;&#20363;&#39064;/&#20363;5.26%20%20&#34394;&#20989;&#25968;&#19982;&#37325;&#36733;&#20989;&#25968;&#20851;&#31995;.cpp" TargetMode="Externa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&#20013;&#30340;&#20363;&#39064;/&#20363;5.27%20&#22810;&#32487;&#25215;&#20013;&#20351;&#29992;&#34394;&#20989;&#25968;.cpp" TargetMode="External"/><Relationship Id="rId1" Type="http://schemas.openxmlformats.org/officeDocument/2006/relationships/slideLayout" Target="../slideLayouts/slideLayout2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&#20013;&#30340;&#20363;&#39064;/&#20363;5.29%20&#32431;&#34394;&#20989;&#25968;&#30340;&#20351;&#29992;.cpp" TargetMode="Externa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"/>
          <p:cNvSpPr>
            <a:spLocks noGrp="1"/>
          </p:cNvSpPr>
          <p:nvPr>
            <p:ph type="ctrTitle"/>
          </p:nvPr>
        </p:nvSpPr>
        <p:spPr>
          <a:xfrm>
            <a:off x="1196850" y="2276872"/>
            <a:ext cx="6750301" cy="936104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zh-CN" altLang="en-US" sz="4400" dirty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面向对象程序设计</a:t>
            </a:r>
            <a:r>
              <a:rPr lang="en-US" altLang="zh-CN" sz="4400" dirty="0">
                <a:solidFill>
                  <a:srgbClr val="0070C0"/>
                </a:solidFill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C++</a:t>
            </a:r>
            <a:endParaRPr lang="zh-CN" altLang="en-US" sz="4400" dirty="0" smtClean="0">
              <a:solidFill>
                <a:srgbClr val="0070C0"/>
              </a:solidFill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94673" y="5003359"/>
            <a:ext cx="2954655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1">
              <a:lnSpc>
                <a:spcPct val="90000"/>
              </a:lnSpc>
              <a:defRPr/>
            </a:pPr>
            <a:r>
              <a:rPr lang="zh-CN" altLang="en-US" sz="36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信息工程学院</a:t>
            </a:r>
            <a:endParaRPr lang="zh-CN" altLang="en-US" sz="3600" kern="0" dirty="0">
              <a:solidFill>
                <a:sysClr val="windowText" lastClr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018002" y="4149080"/>
            <a:ext cx="1107996" cy="60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latinLnBrk="1">
              <a:lnSpc>
                <a:spcPct val="90000"/>
              </a:lnSpc>
              <a:defRPr/>
            </a:pPr>
            <a:r>
              <a:rPr lang="zh-CN" altLang="en-US" sz="3600" kern="0" smtClean="0">
                <a:solidFill>
                  <a:srgbClr val="B32C16">
                    <a:lumMod val="75000"/>
                  </a:srgbClr>
                </a:solidFill>
                <a:latin typeface="华文隶书" pitchFamily="2" charset="-122"/>
                <a:ea typeface="华文隶书" pitchFamily="2" charset="-122"/>
              </a:rPr>
              <a:t>王莉</a:t>
            </a:r>
            <a:endParaRPr lang="zh-CN" altLang="en-US" sz="3600" kern="0" dirty="0">
              <a:solidFill>
                <a:srgbClr val="B32C16">
                  <a:lumMod val="75000"/>
                </a:srgbClr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6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395536" y="980579"/>
            <a:ext cx="8496944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2619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algn="just"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定义</a:t>
            </a:r>
            <a:r>
              <a:rPr lang="zh-CN" altLang="en-US" sz="2800" b="1" dirty="0">
                <a:solidFill>
                  <a:srgbClr val="000000"/>
                </a:solidFill>
              </a:rPr>
              <a:t>一个简化的复数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类</a:t>
            </a:r>
            <a:r>
              <a:rPr lang="en-US" altLang="zh-CN" sz="2800" b="1" dirty="0">
                <a:solidFill>
                  <a:srgbClr val="000000"/>
                </a:solidFill>
              </a:rPr>
              <a:t>c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omplex</a:t>
            </a:r>
            <a:r>
              <a:rPr lang="en-US" altLang="zh-CN" sz="2800" b="1" dirty="0">
                <a:solidFill>
                  <a:srgbClr val="000000"/>
                </a:solidFill>
              </a:rPr>
              <a:t>:</a:t>
            </a:r>
          </a:p>
          <a:p>
            <a:pPr algn="just" eaLnBrk="0" hangingPunct="0"/>
            <a:r>
              <a:rPr lang="en-US" altLang="zh-CN" sz="2800" b="1" dirty="0">
                <a:solidFill>
                  <a:srgbClr val="000000"/>
                </a:solidFill>
              </a:rPr>
              <a:t>    </a:t>
            </a:r>
            <a:r>
              <a:rPr lang="en-US" altLang="zh-CN" sz="2800" b="1" dirty="0">
                <a:solidFill>
                  <a:srgbClr val="0000FF"/>
                </a:solidFill>
              </a:rPr>
              <a:t>class  complex {</a:t>
            </a:r>
          </a:p>
          <a:p>
            <a:pPr algn="just" eaLnBrk="0" hangingPunct="0"/>
            <a:r>
              <a:rPr lang="en-US" altLang="zh-CN" sz="2800" b="1" dirty="0">
                <a:solidFill>
                  <a:srgbClr val="0000FF"/>
                </a:solidFill>
              </a:rPr>
              <a:t>    public:</a:t>
            </a:r>
          </a:p>
          <a:p>
            <a:pPr algn="just" eaLnBrk="0" hangingPunct="0"/>
            <a:r>
              <a:rPr lang="en-US" altLang="zh-CN" sz="2800" b="1" dirty="0">
                <a:solidFill>
                  <a:srgbClr val="0000FF"/>
                </a:solidFill>
              </a:rPr>
              <a:t>        double  </a:t>
            </a:r>
            <a:r>
              <a:rPr lang="en-US" altLang="zh-CN" sz="2800" b="1" dirty="0" err="1">
                <a:solidFill>
                  <a:srgbClr val="0000FF"/>
                </a:solidFill>
              </a:rPr>
              <a:t>real,imag</a:t>
            </a:r>
            <a:r>
              <a:rPr lang="en-US" altLang="zh-CN" sz="2800" b="1" dirty="0">
                <a:solidFill>
                  <a:srgbClr val="0000FF"/>
                </a:solidFill>
              </a:rPr>
              <a:t>;</a:t>
            </a:r>
          </a:p>
          <a:p>
            <a:pPr algn="just" eaLnBrk="0" hangingPunct="0"/>
            <a:r>
              <a:rPr lang="en-US" altLang="zh-CN" sz="2800" b="1" dirty="0">
                <a:solidFill>
                  <a:srgbClr val="0000FF"/>
                </a:solidFill>
              </a:rPr>
              <a:t>        complex(double r=0,double </a:t>
            </a:r>
            <a:r>
              <a:rPr lang="en-US" altLang="zh-CN" sz="2800" b="1" dirty="0" err="1">
                <a:solidFill>
                  <a:srgbClr val="0000FF"/>
                </a:solidFill>
              </a:rPr>
              <a:t>i</a:t>
            </a:r>
            <a:r>
              <a:rPr lang="en-US" altLang="zh-CN" sz="2800" b="1" dirty="0">
                <a:solidFill>
                  <a:srgbClr val="0000FF"/>
                </a:solidFill>
              </a:rPr>
              <a:t>=0)</a:t>
            </a:r>
          </a:p>
          <a:p>
            <a:pPr algn="just" eaLnBrk="0" hangingPunct="0"/>
            <a:r>
              <a:rPr lang="en-US" altLang="zh-CN" sz="2800" b="1" dirty="0">
                <a:solidFill>
                  <a:srgbClr val="0000FF"/>
                </a:solidFill>
              </a:rPr>
              <a:t>        {    real=r; </a:t>
            </a:r>
            <a:r>
              <a:rPr lang="en-US" altLang="zh-CN" sz="2800" b="1" dirty="0" err="1">
                <a:solidFill>
                  <a:srgbClr val="0000FF"/>
                </a:solidFill>
              </a:rPr>
              <a:t>imag</a:t>
            </a:r>
            <a:r>
              <a:rPr lang="en-US" altLang="zh-CN" sz="2800" b="1" dirty="0">
                <a:solidFill>
                  <a:srgbClr val="0000FF"/>
                </a:solidFill>
              </a:rPr>
              <a:t>=</a:t>
            </a:r>
            <a:r>
              <a:rPr lang="en-US" altLang="zh-CN" sz="2800" b="1" dirty="0" err="1">
                <a:solidFill>
                  <a:srgbClr val="0000FF"/>
                </a:solidFill>
              </a:rPr>
              <a:t>i</a:t>
            </a:r>
            <a:r>
              <a:rPr lang="en-US" altLang="zh-CN" sz="2800" b="1" dirty="0">
                <a:solidFill>
                  <a:srgbClr val="0000FF"/>
                </a:solidFill>
              </a:rPr>
              <a:t>;}    </a:t>
            </a:r>
          </a:p>
          <a:p>
            <a:pPr algn="just" eaLnBrk="0" hangingPunct="0"/>
            <a:r>
              <a:rPr lang="en-US" altLang="zh-CN" sz="2800" b="1" dirty="0">
                <a:solidFill>
                  <a:srgbClr val="0000FF"/>
                </a:solidFill>
              </a:rPr>
              <a:t> };</a:t>
            </a:r>
          </a:p>
          <a:p>
            <a:pPr marL="457200" indent="-457200" algn="just" eaLnBrk="0" hangingPunct="0">
              <a:lnSpc>
                <a:spcPct val="150000"/>
              </a:lnSpc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0000"/>
                </a:solidFill>
              </a:rPr>
              <a:t>若要把类</a:t>
            </a:r>
            <a:r>
              <a:rPr lang="en-US" altLang="zh-CN" sz="2800" b="1" dirty="0">
                <a:solidFill>
                  <a:srgbClr val="000000"/>
                </a:solidFill>
              </a:rPr>
              <a:t>complex</a:t>
            </a:r>
            <a:r>
              <a:rPr lang="zh-CN" altLang="en-US" sz="2800" b="1" dirty="0">
                <a:solidFill>
                  <a:srgbClr val="000000"/>
                </a:solidFill>
              </a:rPr>
              <a:t>的两个对象</a:t>
            </a:r>
            <a:r>
              <a:rPr lang="en-US" altLang="zh-CN" sz="2800" b="1" dirty="0">
                <a:solidFill>
                  <a:srgbClr val="000000"/>
                </a:solidFill>
              </a:rPr>
              <a:t>com1</a:t>
            </a:r>
            <a:r>
              <a:rPr lang="zh-CN" altLang="en-US" sz="2800" b="1" dirty="0">
                <a:solidFill>
                  <a:srgbClr val="000000"/>
                </a:solidFill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</a:rPr>
              <a:t>com2</a:t>
            </a:r>
            <a:r>
              <a:rPr lang="zh-CN" altLang="en-US" sz="2800" b="1" dirty="0">
                <a:solidFill>
                  <a:srgbClr val="000000"/>
                </a:solidFill>
              </a:rPr>
              <a:t>加在一起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,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下面</a:t>
            </a:r>
            <a:r>
              <a:rPr lang="zh-CN" altLang="en-US" sz="2800" b="1" dirty="0">
                <a:solidFill>
                  <a:srgbClr val="000000"/>
                </a:solidFill>
              </a:rPr>
              <a:t>的语句是不能实现的</a:t>
            </a:r>
            <a:r>
              <a:rPr lang="en-US" altLang="zh-CN" sz="2800" b="1" dirty="0">
                <a:solidFill>
                  <a:srgbClr val="000000"/>
                </a:solidFill>
              </a:rPr>
              <a:t>:</a:t>
            </a:r>
          </a:p>
          <a:p>
            <a:pPr algn="just" eaLnBrk="0" hangingPunct="0"/>
            <a:r>
              <a:rPr lang="en-US" altLang="zh-CN" sz="2800" b="1" dirty="0" smtClean="0">
                <a:solidFill>
                  <a:srgbClr val="0000FF"/>
                </a:solidFill>
              </a:rPr>
              <a:t>    complex  </a:t>
            </a:r>
            <a:r>
              <a:rPr lang="en-US" altLang="zh-CN" sz="2800" b="1" dirty="0">
                <a:solidFill>
                  <a:srgbClr val="0000FF"/>
                </a:solidFill>
              </a:rPr>
              <a:t>com1(1.1,2.2), com2(3.3,4.4), total;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</a:rPr>
              <a:t>    </a:t>
            </a:r>
            <a:r>
              <a:rPr lang="en-US" altLang="zh-CN" sz="2800" b="1" dirty="0" smtClean="0">
                <a:solidFill>
                  <a:srgbClr val="9900CC"/>
                </a:solidFill>
              </a:rPr>
              <a:t>total=com1+com2</a:t>
            </a:r>
            <a:r>
              <a:rPr lang="en-US" altLang="zh-CN" sz="2800" b="1" dirty="0">
                <a:solidFill>
                  <a:srgbClr val="9900CC"/>
                </a:solidFill>
              </a:rPr>
              <a:t>;</a:t>
            </a:r>
            <a:r>
              <a:rPr lang="en-US" altLang="zh-CN" sz="2800" b="1" dirty="0">
                <a:solidFill>
                  <a:srgbClr val="000000"/>
                </a:solidFill>
              </a:rPr>
              <a:t>       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08520" y="116632"/>
            <a:ext cx="8215312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87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598613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41513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000000"/>
                </a:solidFill>
              </a:rPr>
              <a:t>   </a:t>
            </a:r>
            <a:r>
              <a:rPr lang="en-US" altLang="zh-CN" sz="3200" b="1" dirty="0">
                <a:solidFill>
                  <a:srgbClr val="C00000"/>
                </a:solidFill>
              </a:rPr>
              <a:t>5.2.1 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在类外定义的运算符重载函数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36256" y="5805264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hangingPunct="0"/>
            <a:r>
              <a:rPr lang="en-US" altLang="zh-CN" sz="2800" b="1" dirty="0">
                <a:solidFill>
                  <a:srgbClr val="FF0000"/>
                </a:solidFill>
              </a:rPr>
              <a:t>//</a:t>
            </a:r>
            <a:r>
              <a:rPr lang="zh-CN" altLang="en-US" sz="2800" b="1" dirty="0">
                <a:solidFill>
                  <a:srgbClr val="FF0000"/>
                </a:solidFill>
              </a:rPr>
              <a:t>错误</a:t>
            </a:r>
          </a:p>
        </p:txBody>
      </p:sp>
    </p:spTree>
    <p:extLst>
      <p:ext uri="{BB962C8B-B14F-4D97-AF65-F5344CB8AC3E}">
        <p14:creationId xmlns:p14="http://schemas.microsoft.com/office/powerpoint/2010/main" val="291172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107504" y="116632"/>
            <a:ext cx="8893175" cy="6814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若要</a:t>
            </a:r>
            <a:r>
              <a:rPr lang="zh-CN" altLang="en-US" sz="2800" b="1" dirty="0">
                <a:solidFill>
                  <a:srgbClr val="000000"/>
                </a:solidFill>
              </a:rPr>
              <a:t>将上述类</a:t>
            </a:r>
            <a:r>
              <a:rPr lang="en-US" altLang="zh-CN" sz="2800" b="1" dirty="0">
                <a:solidFill>
                  <a:srgbClr val="000000"/>
                </a:solidFill>
              </a:rPr>
              <a:t>complex</a:t>
            </a:r>
            <a:r>
              <a:rPr lang="zh-CN" altLang="en-US" sz="2800" b="1" dirty="0">
                <a:solidFill>
                  <a:srgbClr val="000000"/>
                </a:solidFill>
              </a:rPr>
              <a:t>的两个对象相加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只要编写一个</a:t>
            </a:r>
          </a:p>
          <a:p>
            <a:pPr algn="just"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</a:rPr>
              <a:t>     运算符函数</a:t>
            </a:r>
            <a:r>
              <a:rPr lang="en-US" altLang="zh-CN" sz="2800" b="1" dirty="0">
                <a:solidFill>
                  <a:srgbClr val="FF0000"/>
                </a:solidFill>
              </a:rPr>
              <a:t>operator+()</a:t>
            </a:r>
            <a:r>
              <a:rPr lang="en-US" altLang="zh-CN" sz="2800" b="1" dirty="0">
                <a:solidFill>
                  <a:srgbClr val="000000"/>
                </a:solidFill>
              </a:rPr>
              <a:t> :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      </a:t>
            </a:r>
            <a:r>
              <a:rPr lang="en-US" altLang="zh-CN" sz="2800" b="1" dirty="0">
                <a:solidFill>
                  <a:srgbClr val="0000FF"/>
                </a:solidFill>
              </a:rPr>
              <a:t>complex operator+(complex om1,complex om2)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rgbClr val="0000FF"/>
                </a:solidFill>
              </a:rPr>
              <a:t>      {  complex  temp;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rgbClr val="0000FF"/>
                </a:solidFill>
              </a:rPr>
              <a:t>          </a:t>
            </a:r>
            <a:r>
              <a:rPr lang="en-US" altLang="zh-CN" sz="2800" b="1" dirty="0" err="1">
                <a:solidFill>
                  <a:srgbClr val="0000FF"/>
                </a:solidFill>
              </a:rPr>
              <a:t>temp.real</a:t>
            </a:r>
            <a:r>
              <a:rPr lang="en-US" altLang="zh-CN" sz="2800" b="1" dirty="0">
                <a:solidFill>
                  <a:srgbClr val="0000FF"/>
                </a:solidFill>
              </a:rPr>
              <a:t>=om1.real+om2.real;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rgbClr val="0000FF"/>
                </a:solidFill>
              </a:rPr>
              <a:t>          </a:t>
            </a:r>
            <a:r>
              <a:rPr lang="en-US" altLang="zh-CN" sz="2800" b="1" dirty="0" err="1">
                <a:solidFill>
                  <a:srgbClr val="0000FF"/>
                </a:solidFill>
              </a:rPr>
              <a:t>temp.imag</a:t>
            </a:r>
            <a:r>
              <a:rPr lang="en-US" altLang="zh-CN" sz="2800" b="1" dirty="0">
                <a:solidFill>
                  <a:srgbClr val="0000FF"/>
                </a:solidFill>
              </a:rPr>
              <a:t>=om1.imag+om2.imag;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rgbClr val="0000FF"/>
                </a:solidFill>
              </a:rPr>
              <a:t>          return  temp;      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}</a:t>
            </a:r>
          </a:p>
          <a:p>
            <a:pPr marL="457200" indent="-457200" algn="just" eaLnBrk="0" hangingPunct="0">
              <a:lnSpc>
                <a:spcPct val="120000"/>
              </a:lnSpc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就能方便地使用如下语句实现将类</a:t>
            </a:r>
            <a:r>
              <a:rPr lang="en-US" altLang="zh-CN" sz="2800" b="1" dirty="0">
                <a:solidFill>
                  <a:srgbClr val="000000"/>
                </a:solidFill>
              </a:rPr>
              <a:t>complex</a:t>
            </a:r>
            <a:r>
              <a:rPr lang="zh-CN" altLang="en-US" sz="2800" b="1" dirty="0">
                <a:solidFill>
                  <a:srgbClr val="000000"/>
                </a:solidFill>
              </a:rPr>
              <a:t>的两个对象</a:t>
            </a:r>
            <a:r>
              <a:rPr lang="en-US" altLang="zh-CN" sz="2800" b="1" dirty="0">
                <a:solidFill>
                  <a:srgbClr val="000000"/>
                </a:solidFill>
              </a:rPr>
              <a:t>com1</a:t>
            </a:r>
            <a:r>
              <a:rPr lang="zh-CN" altLang="en-US" sz="2800" b="1" dirty="0">
                <a:solidFill>
                  <a:srgbClr val="000000"/>
                </a:solidFill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</a:rPr>
              <a:t>com2</a:t>
            </a:r>
            <a:r>
              <a:rPr lang="zh-CN" altLang="en-US" sz="2800" b="1" dirty="0">
                <a:solidFill>
                  <a:srgbClr val="000000"/>
                </a:solidFill>
              </a:rPr>
              <a:t>相加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。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</a:rPr>
              <a:t>       </a:t>
            </a:r>
            <a:r>
              <a:rPr lang="en-US" altLang="zh-CN" sz="2800" b="1" dirty="0">
                <a:solidFill>
                  <a:srgbClr val="9900CC"/>
                </a:solidFill>
              </a:rPr>
              <a:t>total=com1+com2;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257F32"/>
                </a:solidFill>
                <a:hlinkClick r:id="rId2" action="ppaction://hlinkfile"/>
              </a:rPr>
              <a:t>  例</a:t>
            </a:r>
            <a:r>
              <a:rPr lang="en-US" altLang="zh-CN" sz="2800" b="1" dirty="0" smtClean="0">
                <a:solidFill>
                  <a:srgbClr val="257F32"/>
                </a:solidFill>
                <a:hlinkClick r:id="rId2" action="ppaction://hlinkfile"/>
              </a:rPr>
              <a:t>5.1   </a:t>
            </a:r>
            <a:r>
              <a:rPr lang="zh-CN" altLang="en-US" sz="2800" b="1" dirty="0" smtClean="0">
                <a:solidFill>
                  <a:srgbClr val="257F32"/>
                </a:solidFill>
                <a:hlinkClick r:id="rId2" action="ppaction://hlinkfile"/>
              </a:rPr>
              <a:t>两个</a:t>
            </a:r>
            <a:r>
              <a:rPr lang="en-US" altLang="zh-CN" sz="2800" b="1" dirty="0" smtClean="0">
                <a:solidFill>
                  <a:srgbClr val="257F32"/>
                </a:solidFill>
                <a:hlinkClick r:id="rId2" action="ppaction://hlinkfile"/>
              </a:rPr>
              <a:t>Complex</a:t>
            </a:r>
            <a:r>
              <a:rPr lang="zh-CN" altLang="en-US" sz="2800" b="1" dirty="0" smtClean="0">
                <a:solidFill>
                  <a:srgbClr val="257F32"/>
                </a:solidFill>
                <a:hlinkClick r:id="rId2" action="ppaction://hlinkfile"/>
              </a:rPr>
              <a:t>类对象相加的完整程序</a:t>
            </a:r>
            <a:endParaRPr lang="zh-CN" altLang="en-US" sz="2800" b="1" dirty="0">
              <a:solidFill>
                <a:srgbClr val="257F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39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179513" y="260350"/>
            <a:ext cx="8713662" cy="6324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3000" b="1" dirty="0">
                <a:solidFill>
                  <a:srgbClr val="000000"/>
                </a:solidFill>
              </a:rPr>
              <a:t>运算符重载的</a:t>
            </a:r>
            <a:r>
              <a:rPr lang="zh-CN" altLang="en-US" sz="3000" b="1" dirty="0" smtClean="0">
                <a:solidFill>
                  <a:srgbClr val="000000"/>
                </a:solidFill>
              </a:rPr>
              <a:t>定义格式如下：</a:t>
            </a:r>
            <a:endParaRPr lang="zh-CN" altLang="en-US" sz="3000" b="1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rgbClr val="000000"/>
                </a:solidFill>
              </a:rPr>
              <a:t>      </a:t>
            </a:r>
            <a:r>
              <a:rPr lang="zh-CN" altLang="en-US" sz="3000" b="1" dirty="0">
                <a:solidFill>
                  <a:srgbClr val="0000FF"/>
                </a:solidFill>
              </a:rPr>
              <a:t>类型名   </a:t>
            </a:r>
            <a:r>
              <a:rPr lang="en-US" altLang="zh-CN" sz="3000" b="1" dirty="0">
                <a:solidFill>
                  <a:srgbClr val="0000FF"/>
                </a:solidFill>
              </a:rPr>
              <a:t>operator@(</a:t>
            </a:r>
            <a:r>
              <a:rPr lang="zh-CN" altLang="en-US" sz="3000" b="1" dirty="0">
                <a:solidFill>
                  <a:srgbClr val="0000FF"/>
                </a:solidFill>
              </a:rPr>
              <a:t>参数表</a:t>
            </a:r>
            <a:r>
              <a:rPr lang="en-US" altLang="zh-CN" sz="3000" b="1" dirty="0">
                <a:solidFill>
                  <a:srgbClr val="0000FF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rgbClr val="0000FF"/>
                </a:solidFill>
              </a:rPr>
              <a:t>      {</a:t>
            </a:r>
          </a:p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rgbClr val="0000FF"/>
                </a:solidFill>
              </a:rPr>
              <a:t>            //   </a:t>
            </a:r>
            <a:r>
              <a:rPr lang="zh-CN" altLang="en-US" sz="3000" b="1" dirty="0">
                <a:solidFill>
                  <a:srgbClr val="0000FF"/>
                </a:solidFill>
              </a:rPr>
              <a:t>函数体</a:t>
            </a:r>
          </a:p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rgbClr val="0000FF"/>
                </a:solidFill>
              </a:rPr>
              <a:t>      </a:t>
            </a:r>
            <a:r>
              <a:rPr lang="en-US" altLang="zh-CN" sz="3000" b="1" dirty="0">
                <a:solidFill>
                  <a:srgbClr val="0000FF"/>
                </a:solidFill>
              </a:rPr>
              <a:t>}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00"/>
                </a:solidFill>
              </a:rPr>
              <a:t>在</a:t>
            </a:r>
            <a:r>
              <a:rPr lang="zh-CN" altLang="en-US" sz="3000" b="1" dirty="0">
                <a:solidFill>
                  <a:srgbClr val="000000"/>
                </a:solidFill>
              </a:rPr>
              <a:t>运算符重载的实现过程中，首先</a:t>
            </a:r>
            <a:r>
              <a:rPr lang="zh-CN" altLang="en-US" sz="3000" b="1" u="sng" dirty="0">
                <a:solidFill>
                  <a:srgbClr val="0000FF"/>
                </a:solidFill>
              </a:rPr>
              <a:t>把指定的运算表达式转化为对运算符函数的调用</a:t>
            </a:r>
            <a:r>
              <a:rPr lang="zh-CN" altLang="en-US" sz="3000" b="1" dirty="0">
                <a:solidFill>
                  <a:srgbClr val="0000FF"/>
                </a:solidFill>
              </a:rPr>
              <a:t>，</a:t>
            </a:r>
            <a:r>
              <a:rPr lang="zh-CN" altLang="en-US" sz="3000" b="1" u="sng" dirty="0">
                <a:solidFill>
                  <a:srgbClr val="0000FF"/>
                </a:solidFill>
              </a:rPr>
              <a:t>运算对象转化为运算符函数</a:t>
            </a:r>
            <a:r>
              <a:rPr lang="zh-CN" altLang="en-US" sz="3000" b="1" u="sng" dirty="0" smtClean="0">
                <a:solidFill>
                  <a:srgbClr val="0000FF"/>
                </a:solidFill>
              </a:rPr>
              <a:t>的参数</a:t>
            </a:r>
            <a:r>
              <a:rPr lang="zh-CN" altLang="en-US" sz="3000" b="1" dirty="0" smtClean="0">
                <a:solidFill>
                  <a:srgbClr val="000000"/>
                </a:solidFill>
              </a:rPr>
              <a:t>，</a:t>
            </a:r>
            <a:r>
              <a:rPr lang="zh-CN" altLang="en-US" sz="3000" b="1" dirty="0">
                <a:solidFill>
                  <a:srgbClr val="000000"/>
                </a:solidFill>
              </a:rPr>
              <a:t>然后，根据实参的类型来确定需要调用的函数。</a:t>
            </a:r>
          </a:p>
        </p:txBody>
      </p:sp>
      <p:sp>
        <p:nvSpPr>
          <p:cNvPr id="125955" name="Line 3"/>
          <p:cNvSpPr>
            <a:spLocks noChangeShapeType="1"/>
          </p:cNvSpPr>
          <p:nvPr/>
        </p:nvSpPr>
        <p:spPr bwMode="auto">
          <a:xfrm flipH="1" flipV="1">
            <a:off x="4283968" y="1484784"/>
            <a:ext cx="648394" cy="50435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4643438" y="1916113"/>
            <a:ext cx="3430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</a:rPr>
              <a:t>（</a:t>
            </a:r>
            <a:r>
              <a:rPr lang="zh-CN" altLang="en-US" sz="2800" b="1" dirty="0">
                <a:solidFill>
                  <a:srgbClr val="C00000"/>
                </a:solidFill>
              </a:rPr>
              <a:t>要重载的运算符</a:t>
            </a:r>
            <a:r>
              <a:rPr lang="zh-CN" altLang="en-US" sz="2800" b="1" dirty="0">
                <a:solidFill>
                  <a:schemeClr val="tx2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852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323528" y="1194186"/>
            <a:ext cx="8215312" cy="719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87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598613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41513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3200" b="1" dirty="0" smtClean="0">
                <a:solidFill>
                  <a:srgbClr val="000000"/>
                </a:solidFill>
              </a:rPr>
              <a:t>运算符</a:t>
            </a:r>
            <a:r>
              <a:rPr lang="zh-CN" altLang="en-US" sz="3200" b="1" dirty="0">
                <a:solidFill>
                  <a:srgbClr val="000000"/>
                </a:solidFill>
              </a:rPr>
              <a:t>重载时必须</a:t>
            </a:r>
            <a:r>
              <a:rPr lang="zh-CN" altLang="en-US" sz="3200" b="1" dirty="0">
                <a:solidFill>
                  <a:srgbClr val="179517"/>
                </a:solidFill>
              </a:rPr>
              <a:t>要遵守一定的规则</a:t>
            </a:r>
            <a:r>
              <a:rPr lang="en-US" altLang="zh-CN" sz="3200" b="1" dirty="0">
                <a:solidFill>
                  <a:srgbClr val="179517"/>
                </a:solidFill>
              </a:rPr>
              <a:t>:</a:t>
            </a:r>
            <a:r>
              <a:rPr lang="en-US" altLang="zh-CN" sz="3200" b="1" dirty="0">
                <a:solidFill>
                  <a:srgbClr val="000000"/>
                </a:solidFill>
              </a:rPr>
              <a:t>            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445504" y="2132856"/>
            <a:ext cx="8496175" cy="405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171575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808163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44475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3081338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538538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995738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452938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910138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  <a:buFontTx/>
              <a:buAutoNum type="arabicPeriod"/>
            </a:pPr>
            <a:r>
              <a:rPr lang="en-US" altLang="zh-CN" sz="2800" dirty="0">
                <a:latin typeface="+mn-lt"/>
                <a:ea typeface="+mn-ea"/>
              </a:rPr>
              <a:t> </a:t>
            </a:r>
            <a:r>
              <a:rPr lang="zh-CN" altLang="en-US" sz="2800" dirty="0">
                <a:latin typeface="+mn-lt"/>
                <a:ea typeface="+mn-ea"/>
              </a:rPr>
              <a:t>重载的运算符应当与原有的功能类似</a:t>
            </a:r>
            <a:r>
              <a:rPr lang="en-US" altLang="zh-CN" sz="2800" dirty="0">
                <a:latin typeface="+mn-lt"/>
                <a:ea typeface="+mn-ea"/>
              </a:rPr>
              <a:t>;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altLang="zh-CN" sz="2800" dirty="0">
                <a:latin typeface="+mn-lt"/>
                <a:ea typeface="+mn-ea"/>
              </a:rPr>
              <a:t>  C++</a:t>
            </a:r>
            <a:r>
              <a:rPr lang="zh-CN" altLang="en-US" sz="2800" dirty="0">
                <a:latin typeface="+mn-lt"/>
                <a:ea typeface="+mn-ea"/>
              </a:rPr>
              <a:t>中只能重载原来已经有定义的运算符，不能臆造新的运算符</a:t>
            </a:r>
            <a:r>
              <a:rPr lang="en-US" altLang="zh-CN" sz="2800" dirty="0">
                <a:latin typeface="+mn-lt"/>
                <a:ea typeface="+mn-ea"/>
              </a:rPr>
              <a:t>;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en-US" altLang="zh-CN" sz="2800" dirty="0">
                <a:latin typeface="+mn-lt"/>
                <a:ea typeface="+mn-ea"/>
              </a:rPr>
              <a:t>  C++</a:t>
            </a:r>
            <a:r>
              <a:rPr lang="zh-CN" altLang="en-US" sz="2800" dirty="0">
                <a:latin typeface="+mn-lt"/>
                <a:ea typeface="+mn-ea"/>
              </a:rPr>
              <a:t>中的以下</a:t>
            </a:r>
            <a:r>
              <a:rPr lang="en-US" altLang="zh-CN" sz="2800" dirty="0">
                <a:latin typeface="+mn-lt"/>
                <a:ea typeface="+mn-ea"/>
              </a:rPr>
              <a:t>5</a:t>
            </a:r>
            <a:r>
              <a:rPr lang="zh-CN" altLang="en-US" sz="2800" dirty="0">
                <a:latin typeface="+mn-lt"/>
                <a:ea typeface="+mn-ea"/>
              </a:rPr>
              <a:t>个运算符不能重载：</a:t>
            </a:r>
          </a:p>
          <a:p>
            <a:pPr>
              <a:spcBef>
                <a:spcPct val="3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+mn-lt"/>
                <a:ea typeface="+mn-ea"/>
              </a:rPr>
              <a:t>         “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+mn-ea"/>
              </a:rPr>
              <a:t>.”</a:t>
            </a:r>
            <a:r>
              <a:rPr lang="zh-CN" altLang="en-US" sz="2800" dirty="0">
                <a:solidFill>
                  <a:srgbClr val="FF0000"/>
                </a:solidFill>
                <a:latin typeface="+mn-lt"/>
                <a:ea typeface="+mn-ea"/>
              </a:rPr>
              <a:t>、 “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+mn-ea"/>
              </a:rPr>
              <a:t>::”</a:t>
            </a:r>
            <a:r>
              <a:rPr lang="zh-CN" altLang="en-US" sz="2800" dirty="0">
                <a:solidFill>
                  <a:srgbClr val="FF0000"/>
                </a:solidFill>
                <a:latin typeface="+mn-lt"/>
                <a:ea typeface="+mn-ea"/>
              </a:rPr>
              <a:t>、 “*”、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  <a:ea typeface="+mn-ea"/>
              </a:rPr>
              <a:t>sizeof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+mn-lt"/>
                <a:ea typeface="+mn-ea"/>
              </a:rPr>
              <a:t>、“？：”</a:t>
            </a:r>
            <a:r>
              <a:rPr lang="en-US" altLang="zh-CN" sz="2800" dirty="0">
                <a:latin typeface="+mn-lt"/>
                <a:ea typeface="+mn-ea"/>
              </a:rPr>
              <a:t>;</a:t>
            </a:r>
          </a:p>
          <a:p>
            <a:pPr>
              <a:spcBef>
                <a:spcPct val="30000"/>
              </a:spcBef>
              <a:buFontTx/>
              <a:buAutoNum type="arabicPeriod" startAt="4"/>
            </a:pPr>
            <a:r>
              <a:rPr lang="en-US" altLang="zh-CN" sz="2800" dirty="0">
                <a:latin typeface="+mn-lt"/>
                <a:ea typeface="+mn-ea"/>
              </a:rPr>
              <a:t>  </a:t>
            </a:r>
            <a:r>
              <a:rPr lang="zh-CN" altLang="en-US" sz="2800" dirty="0">
                <a:latin typeface="+mn-lt"/>
                <a:ea typeface="+mn-ea"/>
              </a:rPr>
              <a:t>不能改变运算符的操作数个数，即单目运算符只能重载为单目运算符，双目运算符只能重载为双目运算符</a:t>
            </a:r>
            <a:r>
              <a:rPr lang="en-US" altLang="zh-CN" sz="2800" dirty="0">
                <a:latin typeface="+mn-lt"/>
                <a:ea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03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471849" y="1196751"/>
            <a:ext cx="8352928" cy="450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 startAt="5"/>
            </a:pPr>
            <a:r>
              <a:rPr lang="zh-CN" altLang="en-US" sz="2800" dirty="0"/>
              <a:t>重载之后运算符的优先级不能改变，要改变只能通过（ ）进行</a:t>
            </a:r>
            <a:r>
              <a:rPr lang="en-US" altLang="zh-CN" sz="2800" dirty="0"/>
              <a:t>;</a:t>
            </a:r>
          </a:p>
          <a:p>
            <a:pPr>
              <a:spcBef>
                <a:spcPct val="45000"/>
              </a:spcBef>
              <a:buFontTx/>
              <a:buAutoNum type="arabicPeriod" startAt="6"/>
            </a:pPr>
            <a:r>
              <a:rPr lang="zh-CN" altLang="en-US" sz="2800" dirty="0"/>
              <a:t>重载之后运算符的结合性不能改变</a:t>
            </a:r>
            <a:r>
              <a:rPr lang="en-US" altLang="zh-CN" sz="2800" dirty="0"/>
              <a:t>;</a:t>
            </a:r>
          </a:p>
          <a:p>
            <a:pPr>
              <a:spcBef>
                <a:spcPct val="45000"/>
              </a:spcBef>
            </a:pPr>
            <a:r>
              <a:rPr lang="en-US" altLang="zh-CN" sz="2800" dirty="0"/>
              <a:t>     </a:t>
            </a:r>
            <a:r>
              <a:rPr lang="zh-CN" altLang="en-US" sz="2800" dirty="0"/>
              <a:t>如：</a:t>
            </a:r>
            <a:r>
              <a:rPr lang="en-US" altLang="zh-CN" sz="2800" dirty="0"/>
              <a:t>a / b * c = (a / b) * c   </a:t>
            </a:r>
            <a:r>
              <a:rPr lang="zh-CN" altLang="en-US" sz="2800" dirty="0">
                <a:solidFill>
                  <a:srgbClr val="FF0000"/>
                </a:solidFill>
              </a:rPr>
              <a:t>左结合</a:t>
            </a:r>
          </a:p>
          <a:p>
            <a:pPr>
              <a:spcBef>
                <a:spcPct val="45000"/>
              </a:spcBef>
              <a:buFontTx/>
              <a:buAutoNum type="arabicPeriod" startAt="7"/>
            </a:pPr>
            <a:r>
              <a:rPr lang="zh-CN" altLang="en-US" sz="2800" dirty="0"/>
              <a:t>运算符重载函数的参数至少应有一个是类对象</a:t>
            </a:r>
            <a:r>
              <a:rPr lang="en-US" altLang="zh-CN" sz="2800" dirty="0">
                <a:latin typeface="Arial" charset="0"/>
              </a:rPr>
              <a:t>;</a:t>
            </a:r>
            <a:endParaRPr lang="en-US" altLang="zh-CN" sz="2800" dirty="0"/>
          </a:p>
          <a:p>
            <a:pPr>
              <a:spcBef>
                <a:spcPct val="45000"/>
              </a:spcBef>
              <a:buFontTx/>
              <a:buAutoNum type="arabicPeriod" startAt="7"/>
            </a:pPr>
            <a:r>
              <a:rPr lang="zh-CN" altLang="en-US" sz="2800" dirty="0"/>
              <a:t>运算符重载函数可以是普通函数、成员函数和友元函数</a:t>
            </a:r>
          </a:p>
          <a:p>
            <a:pPr>
              <a:spcBef>
                <a:spcPct val="45000"/>
              </a:spcBef>
              <a:buFontTx/>
              <a:buAutoNum type="arabicPeriod" startAt="7"/>
            </a:pPr>
            <a:r>
              <a:rPr lang="zh-CN" altLang="en-US" sz="2800" dirty="0"/>
              <a:t>重载运算符含义必须清楚，不能有</a:t>
            </a:r>
            <a:r>
              <a:rPr lang="zh-CN" altLang="en-US" sz="2800" dirty="0" smtClean="0"/>
              <a:t>二义性。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2810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179512" y="-99392"/>
            <a:ext cx="8208912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7113" indent="-4556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00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29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20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5.2.2  </a:t>
            </a:r>
            <a:r>
              <a:rPr lang="zh-CN" altLang="en-US" sz="3200" b="1" dirty="0">
                <a:solidFill>
                  <a:srgbClr val="C00000"/>
                </a:solidFill>
              </a:rPr>
              <a:t>友元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运算符</a:t>
            </a:r>
            <a:r>
              <a:rPr lang="zh-CN" altLang="en-US" sz="3200" b="1" dirty="0">
                <a:solidFill>
                  <a:srgbClr val="C00000"/>
                </a:solidFill>
              </a:rPr>
              <a:t>重载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函数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51520" y="1005408"/>
            <a:ext cx="8424936" cy="7608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3700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7129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kern="0" dirty="0" smtClean="0"/>
              <a:t> </a:t>
            </a:r>
            <a:r>
              <a:rPr lang="en-US" altLang="zh-CN" sz="2800" kern="0" dirty="0" smtClean="0">
                <a:solidFill>
                  <a:srgbClr val="0000FF"/>
                </a:solidFill>
              </a:rPr>
              <a:t>1. </a:t>
            </a:r>
            <a:r>
              <a:rPr lang="zh-CN" altLang="en-US" sz="2800" kern="0" dirty="0" smtClean="0">
                <a:solidFill>
                  <a:srgbClr val="0000FF"/>
                </a:solidFill>
              </a:rPr>
              <a:t>定义友元运算符重载函数的语法形式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kern="0" dirty="0" smtClean="0"/>
              <a:t>  （</a:t>
            </a:r>
            <a:r>
              <a:rPr lang="en-US" altLang="zh-CN" sz="2800" kern="0" dirty="0" smtClean="0"/>
              <a:t>1）</a:t>
            </a:r>
            <a:r>
              <a:rPr lang="zh-CN" altLang="en-US" sz="2800" kern="0" dirty="0" smtClean="0"/>
              <a:t>原型在类的内部</a:t>
            </a:r>
            <a:r>
              <a:rPr lang="zh-CN" altLang="en-US" sz="2800" kern="0" dirty="0" smtClean="0">
                <a:solidFill>
                  <a:srgbClr val="C00000"/>
                </a:solidFill>
              </a:rPr>
              <a:t>声明格式</a:t>
            </a:r>
            <a:r>
              <a:rPr lang="zh-CN" altLang="en-US" sz="2800" kern="0" dirty="0" smtClean="0"/>
              <a:t>如下</a:t>
            </a:r>
            <a:r>
              <a:rPr lang="en-US" altLang="zh-CN" sz="2800" kern="0" dirty="0" smtClean="0"/>
              <a:t>: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kern="0" dirty="0" smtClean="0">
                <a:solidFill>
                  <a:srgbClr val="FF0000"/>
                </a:solidFill>
              </a:rPr>
              <a:t>       </a:t>
            </a:r>
            <a:r>
              <a:rPr lang="en-US" altLang="zh-CN" sz="2800" kern="0" dirty="0" smtClean="0">
                <a:solidFill>
                  <a:srgbClr val="0000FF"/>
                </a:solidFill>
              </a:rPr>
              <a:t>class X {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kern="0" dirty="0" smtClean="0">
                <a:solidFill>
                  <a:srgbClr val="0000FF"/>
                </a:solidFill>
              </a:rPr>
              <a:t>                  //…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kern="0" dirty="0" smtClean="0">
                <a:solidFill>
                  <a:srgbClr val="0000FF"/>
                </a:solidFill>
              </a:rPr>
              <a:t>       friend </a:t>
            </a:r>
            <a:r>
              <a:rPr lang="zh-CN" altLang="en-US" sz="2800" kern="0" dirty="0" smtClean="0">
                <a:solidFill>
                  <a:srgbClr val="0000FF"/>
                </a:solidFill>
              </a:rPr>
              <a:t>返回类型 </a:t>
            </a:r>
            <a:r>
              <a:rPr lang="en-US" altLang="zh-CN" sz="2800" kern="0" dirty="0" smtClean="0">
                <a:solidFill>
                  <a:srgbClr val="0000FF"/>
                </a:solidFill>
              </a:rPr>
              <a:t>operator </a:t>
            </a:r>
            <a:r>
              <a:rPr lang="zh-CN" altLang="en-US" sz="2800" kern="0" dirty="0" smtClean="0">
                <a:solidFill>
                  <a:srgbClr val="0000FF"/>
                </a:solidFill>
              </a:rPr>
              <a:t>运算符 </a:t>
            </a:r>
            <a:r>
              <a:rPr lang="en-US" altLang="zh-CN" sz="2800" kern="0" dirty="0" smtClean="0">
                <a:solidFill>
                  <a:srgbClr val="0000FF"/>
                </a:solidFill>
              </a:rPr>
              <a:t>(</a:t>
            </a:r>
            <a:r>
              <a:rPr lang="zh-CN" altLang="en-US" sz="2800" kern="0" dirty="0" smtClean="0">
                <a:solidFill>
                  <a:srgbClr val="0000FF"/>
                </a:solidFill>
              </a:rPr>
              <a:t>形参表</a:t>
            </a:r>
            <a:r>
              <a:rPr lang="en-US" altLang="zh-CN" sz="2800" kern="0" dirty="0" smtClean="0">
                <a:solidFill>
                  <a:srgbClr val="0000FF"/>
                </a:solidFill>
              </a:rPr>
              <a:t>);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kern="0" dirty="0" smtClean="0">
                <a:solidFill>
                  <a:srgbClr val="0000FF"/>
                </a:solidFill>
              </a:rPr>
              <a:t>                  //…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kern="0" dirty="0" smtClean="0">
                <a:solidFill>
                  <a:srgbClr val="0000FF"/>
                </a:solidFill>
              </a:rPr>
              <a:t>       }</a:t>
            </a:r>
            <a:r>
              <a:rPr lang="zh-CN" altLang="en-US" sz="2800" kern="0" dirty="0" smtClean="0">
                <a:solidFill>
                  <a:srgbClr val="0000FF"/>
                </a:solidFill>
              </a:rPr>
              <a:t>；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kern="0" dirty="0" smtClean="0"/>
              <a:t>   （</a:t>
            </a:r>
            <a:r>
              <a:rPr lang="en-US" altLang="zh-CN" sz="2800" kern="0" dirty="0" smtClean="0"/>
              <a:t>2）</a:t>
            </a:r>
            <a:r>
              <a:rPr lang="zh-CN" altLang="en-US" sz="2800" kern="0" dirty="0" smtClean="0"/>
              <a:t>在</a:t>
            </a:r>
            <a:r>
              <a:rPr lang="zh-CN" altLang="en-US" sz="2800" kern="0" dirty="0" smtClean="0">
                <a:solidFill>
                  <a:srgbClr val="C00000"/>
                </a:solidFill>
              </a:rPr>
              <a:t>类外定义</a:t>
            </a:r>
            <a:r>
              <a:rPr lang="zh-CN" altLang="en-US" sz="2800" kern="0" dirty="0" smtClean="0"/>
              <a:t>友元运算符重载函数的格式如下</a:t>
            </a:r>
            <a:r>
              <a:rPr lang="en-US" altLang="zh-CN" sz="2800" kern="0" dirty="0" smtClean="0"/>
              <a:t>: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kern="0" dirty="0" smtClean="0">
                <a:solidFill>
                  <a:srgbClr val="FF0000"/>
                </a:solidFill>
              </a:rPr>
              <a:t>       </a:t>
            </a:r>
            <a:r>
              <a:rPr lang="zh-CN" altLang="en-US" sz="2800" kern="0" dirty="0" smtClean="0">
                <a:solidFill>
                  <a:srgbClr val="0000FF"/>
                </a:solidFill>
              </a:rPr>
              <a:t>返回类型 </a:t>
            </a:r>
            <a:r>
              <a:rPr lang="en-US" altLang="zh-CN" sz="2800" kern="0" dirty="0" smtClean="0">
                <a:solidFill>
                  <a:srgbClr val="0000FF"/>
                </a:solidFill>
              </a:rPr>
              <a:t>operator </a:t>
            </a:r>
            <a:r>
              <a:rPr lang="zh-CN" altLang="en-US" sz="2800" kern="0" dirty="0" smtClean="0">
                <a:solidFill>
                  <a:srgbClr val="0000FF"/>
                </a:solidFill>
              </a:rPr>
              <a:t>运算符 </a:t>
            </a:r>
            <a:r>
              <a:rPr lang="en-US" altLang="zh-CN" sz="2800" kern="0" dirty="0" smtClean="0">
                <a:solidFill>
                  <a:srgbClr val="0000FF"/>
                </a:solidFill>
              </a:rPr>
              <a:t>(</a:t>
            </a:r>
            <a:r>
              <a:rPr lang="zh-CN" altLang="en-US" sz="2800" kern="0" dirty="0" smtClean="0">
                <a:solidFill>
                  <a:srgbClr val="0000FF"/>
                </a:solidFill>
              </a:rPr>
              <a:t>形参表</a:t>
            </a:r>
            <a:r>
              <a:rPr lang="en-US" altLang="zh-CN" sz="2800" kern="0" dirty="0" smtClean="0">
                <a:solidFill>
                  <a:srgbClr val="0000FF"/>
                </a:solidFill>
              </a:rPr>
              <a:t>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kern="0" dirty="0" smtClean="0">
                <a:solidFill>
                  <a:srgbClr val="0000FF"/>
                </a:solidFill>
              </a:rPr>
              <a:t>       {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kern="0" dirty="0" smtClean="0">
                <a:solidFill>
                  <a:srgbClr val="0000FF"/>
                </a:solidFill>
              </a:rPr>
              <a:t>                 //  </a:t>
            </a:r>
            <a:r>
              <a:rPr lang="zh-CN" altLang="en-US" sz="2800" kern="0" dirty="0" smtClean="0">
                <a:solidFill>
                  <a:srgbClr val="0000FF"/>
                </a:solidFill>
              </a:rPr>
              <a:t>函数体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kern="0" dirty="0" smtClean="0">
                <a:solidFill>
                  <a:srgbClr val="0000FF"/>
                </a:solidFill>
              </a:rPr>
              <a:t>        </a:t>
            </a:r>
            <a:r>
              <a:rPr lang="en-US" altLang="zh-CN" sz="2800" kern="0" dirty="0" smtClean="0">
                <a:solidFill>
                  <a:srgbClr val="0000FF"/>
                </a:solidFill>
              </a:rPr>
              <a:t>} </a:t>
            </a:r>
            <a:endParaRPr lang="en-US" altLang="zh-CN" sz="280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2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980728"/>
            <a:ext cx="8424862" cy="5256560"/>
          </a:xfrm>
        </p:spPr>
        <p:txBody>
          <a:bodyPr/>
          <a:lstStyle/>
          <a:p>
            <a:pPr algn="just">
              <a:lnSpc>
                <a:spcPct val="145000"/>
              </a:lnSpc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2. </a:t>
            </a:r>
            <a:r>
              <a:rPr lang="zh-CN" altLang="en-US" b="1" dirty="0">
                <a:solidFill>
                  <a:srgbClr val="0000FF"/>
                </a:solidFill>
              </a:rPr>
              <a:t>双目友元运算符重载</a:t>
            </a:r>
            <a:r>
              <a:rPr lang="zh-CN" altLang="en-US" b="1" dirty="0">
                <a:solidFill>
                  <a:srgbClr val="000000"/>
                </a:solidFill>
              </a:rPr>
              <a:t>            </a:t>
            </a:r>
          </a:p>
          <a:p>
            <a:pPr>
              <a:lnSpc>
                <a:spcPct val="145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0000"/>
                </a:solidFill>
              </a:rPr>
              <a:t>当</a:t>
            </a:r>
            <a:r>
              <a:rPr lang="zh-CN" altLang="en-US" b="1" dirty="0">
                <a:solidFill>
                  <a:srgbClr val="000000"/>
                </a:solidFill>
              </a:rPr>
              <a:t>用友元函数重载双目运算符时</a:t>
            </a:r>
            <a:r>
              <a:rPr lang="en-US" altLang="zh-CN" b="1" dirty="0">
                <a:solidFill>
                  <a:srgbClr val="000000"/>
                </a:solidFill>
              </a:rPr>
              <a:t>, </a:t>
            </a:r>
            <a:r>
              <a:rPr lang="zh-CN" altLang="en-US" b="1" u="sng" dirty="0">
                <a:solidFill>
                  <a:srgbClr val="000000"/>
                </a:solidFill>
              </a:rPr>
              <a:t>两个操作数都要传递给</a:t>
            </a:r>
            <a:r>
              <a:rPr lang="zh-CN" altLang="en-US" b="1" u="sng" dirty="0" smtClean="0">
                <a:solidFill>
                  <a:srgbClr val="000000"/>
                </a:solidFill>
              </a:rPr>
              <a:t>运算符重载函数</a:t>
            </a:r>
            <a:r>
              <a:rPr lang="zh-CN" altLang="en-US" b="1" dirty="0">
                <a:solidFill>
                  <a:srgbClr val="000000"/>
                </a:solidFill>
              </a:rPr>
              <a:t>。且至少应该有一个自定义类型的形参。</a:t>
            </a:r>
          </a:p>
          <a:p>
            <a:pPr>
              <a:lnSpc>
                <a:spcPct val="145000"/>
              </a:lnSpc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     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8000"/>
                </a:solidFill>
                <a:hlinkClick r:id="rId2" action="ppaction://hlinkfile"/>
              </a:rPr>
              <a:t>例</a:t>
            </a:r>
            <a:r>
              <a:rPr lang="en-US" altLang="zh-CN" b="1" dirty="0">
                <a:solidFill>
                  <a:srgbClr val="008000"/>
                </a:solidFill>
                <a:hlinkClick r:id="rId2" action="ppaction://hlinkfile"/>
              </a:rPr>
              <a:t>5.2   </a:t>
            </a:r>
            <a:r>
              <a:rPr lang="zh-CN" altLang="en-US" b="1" dirty="0">
                <a:solidFill>
                  <a:srgbClr val="008000"/>
                </a:solidFill>
                <a:hlinkClick r:id="rId2" action="ppaction://hlinkfile"/>
              </a:rPr>
              <a:t>用友元运算符重载运算进行复数运算</a:t>
            </a:r>
            <a:r>
              <a:rPr lang="zh-CN" altLang="en-US" b="1" dirty="0">
                <a:solidFill>
                  <a:srgbClr val="0000FF"/>
                </a:solidFill>
                <a:hlinkClick r:id="rId2" action="ppaction://hlinkfile"/>
              </a:rPr>
              <a:t> </a:t>
            </a:r>
            <a:endParaRPr lang="zh-CN" altLang="en-US" b="1" dirty="0">
              <a:solidFill>
                <a:srgbClr val="0000FF"/>
              </a:solidFill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zh-CN" b="1" dirty="0">
              <a:solidFill>
                <a:srgbClr val="1795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13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496622" cy="439261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0000"/>
                </a:solidFill>
              </a:rPr>
              <a:t>一般而言</a:t>
            </a:r>
            <a:r>
              <a:rPr lang="en-US" altLang="zh-CN" b="1" dirty="0">
                <a:solidFill>
                  <a:srgbClr val="000000"/>
                </a:solidFill>
              </a:rPr>
              <a:t>,</a:t>
            </a:r>
            <a:r>
              <a:rPr lang="zh-CN" altLang="en-US" b="1" dirty="0">
                <a:solidFill>
                  <a:srgbClr val="000000"/>
                </a:solidFill>
              </a:rPr>
              <a:t>如果在类</a:t>
            </a:r>
            <a:r>
              <a:rPr lang="en-US" altLang="zh-CN" b="1" dirty="0">
                <a:solidFill>
                  <a:srgbClr val="000000"/>
                </a:solidFill>
              </a:rPr>
              <a:t>X</a:t>
            </a:r>
            <a:r>
              <a:rPr lang="zh-CN" altLang="en-US" b="1" dirty="0">
                <a:solidFill>
                  <a:srgbClr val="000000"/>
                </a:solidFill>
              </a:rPr>
              <a:t>中采用友元函数重载双目运算符</a:t>
            </a:r>
            <a:r>
              <a:rPr lang="en-US" altLang="zh-CN" b="1" dirty="0">
                <a:solidFill>
                  <a:srgbClr val="000000"/>
                </a:solidFill>
              </a:rPr>
              <a:t>@, </a:t>
            </a:r>
            <a:r>
              <a:rPr lang="zh-CN" altLang="en-US" b="1" dirty="0">
                <a:solidFill>
                  <a:srgbClr val="000000"/>
                </a:solidFill>
              </a:rPr>
              <a:t>而</a:t>
            </a:r>
            <a:r>
              <a:rPr lang="en-US" altLang="zh-CN" b="1" dirty="0">
                <a:solidFill>
                  <a:srgbClr val="000000"/>
                </a:solidFill>
              </a:rPr>
              <a:t>aa</a:t>
            </a:r>
            <a:r>
              <a:rPr lang="zh-CN" altLang="en-US" b="1" dirty="0">
                <a:solidFill>
                  <a:srgbClr val="000000"/>
                </a:solidFill>
              </a:rPr>
              <a:t>和</a:t>
            </a:r>
            <a:r>
              <a:rPr lang="en-US" altLang="zh-CN" b="1" dirty="0">
                <a:solidFill>
                  <a:srgbClr val="000000"/>
                </a:solidFill>
              </a:rPr>
              <a:t>bb</a:t>
            </a:r>
            <a:r>
              <a:rPr lang="zh-CN" altLang="en-US" b="1" dirty="0">
                <a:solidFill>
                  <a:srgbClr val="000000"/>
                </a:solidFill>
              </a:rPr>
              <a:t>是类</a:t>
            </a:r>
            <a:r>
              <a:rPr lang="en-US" altLang="zh-CN" b="1" dirty="0">
                <a:solidFill>
                  <a:srgbClr val="000000"/>
                </a:solidFill>
              </a:rPr>
              <a:t>X</a:t>
            </a:r>
            <a:r>
              <a:rPr lang="zh-CN" altLang="en-US" b="1" dirty="0">
                <a:solidFill>
                  <a:srgbClr val="000000"/>
                </a:solidFill>
              </a:rPr>
              <a:t>的两个对象</a:t>
            </a:r>
            <a:r>
              <a:rPr lang="en-US" altLang="zh-CN" b="1" dirty="0">
                <a:solidFill>
                  <a:srgbClr val="000000"/>
                </a:solidFill>
              </a:rPr>
              <a:t>, </a:t>
            </a:r>
            <a:r>
              <a:rPr lang="zh-CN" altLang="en-US" b="1" dirty="0">
                <a:solidFill>
                  <a:srgbClr val="000000"/>
                </a:solidFill>
              </a:rPr>
              <a:t>则</a:t>
            </a:r>
            <a:r>
              <a:rPr lang="zh-CN" altLang="en-US" b="1" u="sng" dirty="0">
                <a:solidFill>
                  <a:srgbClr val="000000"/>
                </a:solidFill>
              </a:rPr>
              <a:t>以下两种函数调用方法是等价的</a:t>
            </a:r>
            <a:r>
              <a:rPr lang="en-US" altLang="zh-CN" b="1" dirty="0">
                <a:solidFill>
                  <a:srgbClr val="000000"/>
                </a:solidFill>
              </a:rPr>
              <a:t>:</a:t>
            </a:r>
          </a:p>
          <a:p>
            <a:pPr algn="just">
              <a:lnSpc>
                <a:spcPct val="200000"/>
              </a:lnSpc>
              <a:buFontTx/>
              <a:buNone/>
            </a:pPr>
            <a:r>
              <a:rPr lang="en-US" altLang="zh-CN" b="1" dirty="0">
                <a:solidFill>
                  <a:srgbClr val="000000"/>
                </a:solidFill>
              </a:rPr>
              <a:t>    </a:t>
            </a:r>
            <a:r>
              <a:rPr lang="en-US" altLang="zh-CN" b="1" dirty="0" smtClean="0">
                <a:solidFill>
                  <a:srgbClr val="000000"/>
                </a:solidFill>
              </a:rPr>
              <a:t>   </a:t>
            </a:r>
            <a:r>
              <a:rPr lang="en-US" altLang="zh-CN" b="1" dirty="0" smtClean="0">
                <a:solidFill>
                  <a:srgbClr val="0000FF"/>
                </a:solidFill>
              </a:rPr>
              <a:t>aa </a:t>
            </a:r>
            <a:r>
              <a:rPr lang="en-US" altLang="zh-CN" b="1" dirty="0">
                <a:solidFill>
                  <a:srgbClr val="0000FF"/>
                </a:solidFill>
              </a:rPr>
              <a:t>@ bb;</a:t>
            </a:r>
            <a:r>
              <a:rPr lang="en-US" altLang="zh-CN" b="1" dirty="0">
                <a:solidFill>
                  <a:srgbClr val="000000"/>
                </a:solidFill>
              </a:rPr>
              <a:t>                    //  </a:t>
            </a:r>
            <a:r>
              <a:rPr lang="zh-CN" altLang="en-US" b="1" dirty="0">
                <a:solidFill>
                  <a:srgbClr val="000000"/>
                </a:solidFill>
              </a:rPr>
              <a:t>隐式调用</a:t>
            </a:r>
          </a:p>
          <a:p>
            <a:pPr algn="just">
              <a:lnSpc>
                <a:spcPct val="200000"/>
              </a:lnSpc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    </a:t>
            </a:r>
            <a:r>
              <a:rPr lang="zh-CN" altLang="en-US" b="1" dirty="0" smtClean="0">
                <a:solidFill>
                  <a:srgbClr val="0000FF"/>
                </a:solidFill>
              </a:rPr>
              <a:t>   </a:t>
            </a:r>
            <a:r>
              <a:rPr lang="en-US" altLang="zh-CN" b="1" dirty="0" smtClean="0">
                <a:solidFill>
                  <a:srgbClr val="0000FF"/>
                </a:solidFill>
              </a:rPr>
              <a:t>operator </a:t>
            </a:r>
            <a:r>
              <a:rPr lang="en-US" altLang="zh-CN" b="1" dirty="0">
                <a:solidFill>
                  <a:srgbClr val="0000FF"/>
                </a:solidFill>
              </a:rPr>
              <a:t>@(</a:t>
            </a:r>
            <a:r>
              <a:rPr lang="en-US" altLang="zh-CN" b="1" dirty="0" err="1">
                <a:solidFill>
                  <a:srgbClr val="0000FF"/>
                </a:solidFill>
              </a:rPr>
              <a:t>aa,bb</a:t>
            </a:r>
            <a:r>
              <a:rPr lang="en-US" altLang="zh-CN" b="1" dirty="0">
                <a:solidFill>
                  <a:srgbClr val="0000FF"/>
                </a:solidFill>
              </a:rPr>
              <a:t>);</a:t>
            </a:r>
            <a:r>
              <a:rPr lang="en-US" altLang="zh-CN" b="1" dirty="0">
                <a:solidFill>
                  <a:srgbClr val="000000"/>
                </a:solidFill>
              </a:rPr>
              <a:t>   // </a:t>
            </a:r>
            <a:r>
              <a:rPr lang="zh-CN" altLang="en-US" b="1" dirty="0">
                <a:solidFill>
                  <a:srgbClr val="000000"/>
                </a:solidFill>
              </a:rPr>
              <a:t>显式调用</a:t>
            </a:r>
          </a:p>
        </p:txBody>
      </p:sp>
    </p:spTree>
    <p:extLst>
      <p:ext uri="{BB962C8B-B14F-4D97-AF65-F5344CB8AC3E}">
        <p14:creationId xmlns:p14="http://schemas.microsoft.com/office/powerpoint/2010/main" val="15550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346840" y="1052736"/>
            <a:ext cx="8496300" cy="545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/>
            <a:r>
              <a:rPr lang="zh-CN" altLang="en-US" sz="2800" b="1" dirty="0" smtClean="0">
                <a:solidFill>
                  <a:srgbClr val="002060"/>
                </a:solidFill>
              </a:rPr>
              <a:t>（</a:t>
            </a:r>
            <a:r>
              <a:rPr lang="en-US" altLang="zh-CN" sz="2800" b="1" dirty="0">
                <a:solidFill>
                  <a:srgbClr val="002060"/>
                </a:solidFill>
              </a:rPr>
              <a:t>1</a:t>
            </a:r>
            <a:r>
              <a:rPr lang="zh-CN" altLang="en-US" sz="2800" b="1" dirty="0">
                <a:solidFill>
                  <a:srgbClr val="002060"/>
                </a:solidFill>
              </a:rPr>
              <a:t>）重载运算符函数的两种返回方式：</a:t>
            </a:r>
          </a:p>
          <a:p>
            <a:r>
              <a:rPr lang="en-US" altLang="zh-CN" sz="2800" b="1" dirty="0" smtClean="0">
                <a:solidFill>
                  <a:srgbClr val="9900CC"/>
                </a:solidFill>
              </a:rPr>
              <a:t>   1</a:t>
            </a:r>
            <a:r>
              <a:rPr lang="zh-CN" altLang="en-US" sz="2800" b="1" dirty="0">
                <a:solidFill>
                  <a:srgbClr val="9900CC"/>
                </a:solidFill>
              </a:rPr>
              <a:t>）返回正式的类对象</a:t>
            </a:r>
          </a:p>
          <a:p>
            <a:r>
              <a:rPr lang="en-US" altLang="zh-CN" sz="2800" b="1" dirty="0" smtClean="0">
                <a:solidFill>
                  <a:srgbClr val="000000"/>
                </a:solidFill>
              </a:rPr>
              <a:t>     complex </a:t>
            </a:r>
            <a:r>
              <a:rPr lang="en-US" altLang="zh-CN" sz="2800" b="1" dirty="0">
                <a:solidFill>
                  <a:srgbClr val="000000"/>
                </a:solidFill>
              </a:rPr>
              <a:t>operator+ (complex a, complex b)  {</a:t>
            </a:r>
          </a:p>
          <a:p>
            <a:r>
              <a:rPr lang="en-US" altLang="zh-CN" sz="2800" b="1" dirty="0">
                <a:solidFill>
                  <a:srgbClr val="C00000"/>
                </a:solidFill>
              </a:rPr>
              <a:t>      complex temp;</a:t>
            </a:r>
          </a:p>
          <a:p>
            <a:r>
              <a:rPr lang="en-US" altLang="zh-CN" sz="2800" b="1" dirty="0">
                <a:solidFill>
                  <a:srgbClr val="000000"/>
                </a:solidFill>
              </a:rPr>
              <a:t>      </a:t>
            </a:r>
            <a:r>
              <a:rPr lang="en-US" altLang="zh-CN" sz="2800" b="1" dirty="0" err="1">
                <a:solidFill>
                  <a:srgbClr val="000000"/>
                </a:solidFill>
              </a:rPr>
              <a:t>temp.real</a:t>
            </a:r>
            <a:r>
              <a:rPr lang="en-US" altLang="zh-CN" sz="2800" b="1" dirty="0">
                <a:solidFill>
                  <a:srgbClr val="000000"/>
                </a:solidFill>
              </a:rPr>
              <a:t>=</a:t>
            </a:r>
            <a:r>
              <a:rPr lang="en-US" altLang="zh-CN" sz="2800" b="1" dirty="0" err="1">
                <a:solidFill>
                  <a:srgbClr val="000000"/>
                </a:solidFill>
              </a:rPr>
              <a:t>a.real+b.real</a:t>
            </a:r>
            <a:r>
              <a:rPr lang="en-US" altLang="zh-CN" sz="2800" b="1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zh-CN" sz="2800" b="1" dirty="0">
                <a:solidFill>
                  <a:srgbClr val="000000"/>
                </a:solidFill>
              </a:rPr>
              <a:t>      </a:t>
            </a:r>
            <a:r>
              <a:rPr lang="en-US" altLang="zh-CN" sz="2800" b="1" dirty="0" err="1">
                <a:solidFill>
                  <a:srgbClr val="000000"/>
                </a:solidFill>
              </a:rPr>
              <a:t>temp.imag</a:t>
            </a:r>
            <a:r>
              <a:rPr lang="en-US" altLang="zh-CN" sz="2800" b="1" dirty="0">
                <a:solidFill>
                  <a:srgbClr val="000000"/>
                </a:solidFill>
              </a:rPr>
              <a:t>=</a:t>
            </a:r>
            <a:r>
              <a:rPr lang="en-US" altLang="zh-CN" sz="2800" b="1" dirty="0" err="1">
                <a:solidFill>
                  <a:srgbClr val="000000"/>
                </a:solidFill>
              </a:rPr>
              <a:t>a.imag+b.imag</a:t>
            </a:r>
            <a:r>
              <a:rPr lang="en-US" altLang="zh-CN" sz="2800" b="1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zh-CN" sz="2800" b="1" dirty="0">
                <a:solidFill>
                  <a:srgbClr val="000000"/>
                </a:solidFill>
              </a:rPr>
              <a:t>      </a:t>
            </a:r>
            <a:r>
              <a:rPr lang="en-US" altLang="zh-CN" sz="2800" b="1" dirty="0">
                <a:solidFill>
                  <a:srgbClr val="C00000"/>
                </a:solidFill>
              </a:rPr>
              <a:t>return temp;  </a:t>
            </a:r>
            <a:r>
              <a:rPr lang="en-US" altLang="zh-CN" sz="2800" b="1" dirty="0">
                <a:solidFill>
                  <a:srgbClr val="000000"/>
                </a:solidFill>
              </a:rPr>
              <a:t>}</a:t>
            </a:r>
          </a:p>
          <a:p>
            <a:pPr>
              <a:spcBef>
                <a:spcPct val="20000"/>
              </a:spcBef>
            </a:pPr>
            <a:r>
              <a:rPr lang="en-US" altLang="zh-CN" sz="2800" b="1" dirty="0" smtClean="0">
                <a:solidFill>
                  <a:srgbClr val="9900CC"/>
                </a:solidFill>
              </a:rPr>
              <a:t>    2</a:t>
            </a:r>
            <a:r>
              <a:rPr lang="zh-CN" altLang="en-US" sz="2800" b="1" dirty="0">
                <a:solidFill>
                  <a:srgbClr val="9900CC"/>
                </a:solidFill>
              </a:rPr>
              <a:t>）返回无名临时对象</a:t>
            </a:r>
          </a:p>
          <a:p>
            <a:r>
              <a:rPr lang="en-US" altLang="zh-CN" sz="2800" b="1" dirty="0" smtClean="0">
                <a:solidFill>
                  <a:srgbClr val="000000"/>
                </a:solidFill>
              </a:rPr>
              <a:t>    complex </a:t>
            </a:r>
            <a:r>
              <a:rPr lang="en-US" altLang="zh-CN" sz="2800" b="1" dirty="0">
                <a:solidFill>
                  <a:srgbClr val="000000"/>
                </a:solidFill>
              </a:rPr>
              <a:t>operator+ (complex a, complex b)  {</a:t>
            </a:r>
          </a:p>
          <a:p>
            <a:r>
              <a:rPr lang="en-US" altLang="zh-CN" sz="2800" b="1" dirty="0">
                <a:solidFill>
                  <a:srgbClr val="000000"/>
                </a:solidFill>
              </a:rPr>
              <a:t>      </a:t>
            </a:r>
            <a:r>
              <a:rPr lang="en-US" altLang="zh-CN" sz="2800" b="1" dirty="0">
                <a:solidFill>
                  <a:srgbClr val="C00000"/>
                </a:solidFill>
              </a:rPr>
              <a:t>return complex(</a:t>
            </a:r>
            <a:r>
              <a:rPr lang="en-US" altLang="zh-CN" sz="2800" b="1" dirty="0" err="1">
                <a:solidFill>
                  <a:srgbClr val="C00000"/>
                </a:solidFill>
              </a:rPr>
              <a:t>a.real+b.real</a:t>
            </a:r>
            <a:r>
              <a:rPr lang="en-US" altLang="zh-CN" sz="2800" b="1" dirty="0">
                <a:solidFill>
                  <a:srgbClr val="C00000"/>
                </a:solidFill>
              </a:rPr>
              <a:t>, </a:t>
            </a:r>
            <a:r>
              <a:rPr lang="en-US" altLang="zh-CN" sz="2800" b="1" dirty="0" err="1">
                <a:solidFill>
                  <a:srgbClr val="C00000"/>
                </a:solidFill>
              </a:rPr>
              <a:t>a.img+b.img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);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}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marL="0" indent="0">
              <a:spcBef>
                <a:spcPct val="25000"/>
              </a:spcBef>
            </a:pPr>
            <a:r>
              <a:rPr lang="zh-CN" altLang="en-US" sz="2800" b="1" dirty="0" smtClean="0">
                <a:solidFill>
                  <a:schemeClr val="tx2"/>
                </a:solidFill>
              </a:rPr>
              <a:t>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（</a:t>
            </a:r>
            <a:r>
              <a:rPr lang="en-US" altLang="zh-CN" sz="2800" b="1" dirty="0">
                <a:solidFill>
                  <a:srgbClr val="002060"/>
                </a:solidFill>
              </a:rPr>
              <a:t>2</a:t>
            </a:r>
            <a:r>
              <a:rPr lang="zh-CN" altLang="en-US" sz="2800" b="1" dirty="0">
                <a:solidFill>
                  <a:srgbClr val="002060"/>
                </a:solidFill>
              </a:rPr>
              <a:t>）</a:t>
            </a:r>
            <a:r>
              <a:rPr lang="en-US" altLang="zh-CN" sz="2800" b="1" dirty="0">
                <a:solidFill>
                  <a:srgbClr val="002060"/>
                </a:solidFill>
              </a:rPr>
              <a:t>Visual C++6.0</a:t>
            </a:r>
            <a:r>
              <a:rPr lang="zh-CN" altLang="en-US" sz="2800" b="1" dirty="0">
                <a:solidFill>
                  <a:srgbClr val="002060"/>
                </a:solidFill>
              </a:rPr>
              <a:t>没有完全实现</a:t>
            </a:r>
            <a:r>
              <a:rPr lang="en-US" altLang="zh-CN" sz="2800" b="1" dirty="0">
                <a:solidFill>
                  <a:srgbClr val="002060"/>
                </a:solidFill>
              </a:rPr>
              <a:t>C++</a:t>
            </a:r>
            <a:r>
              <a:rPr lang="zh-CN" altLang="en-US" sz="2800" b="1" dirty="0">
                <a:solidFill>
                  <a:srgbClr val="002060"/>
                </a:solidFill>
              </a:rPr>
              <a:t>标准，所提供的不带</a:t>
            </a:r>
            <a:r>
              <a:rPr lang="en-US" altLang="zh-CN" sz="2800" b="1" dirty="0">
                <a:solidFill>
                  <a:srgbClr val="002060"/>
                </a:solidFill>
              </a:rPr>
              <a:t>.h</a:t>
            </a:r>
            <a:r>
              <a:rPr lang="zh-CN" altLang="en-US" sz="2800" b="1" dirty="0">
                <a:solidFill>
                  <a:srgbClr val="002060"/>
                </a:solidFill>
              </a:rPr>
              <a:t>的头文件不支持友元的实现</a:t>
            </a:r>
          </a:p>
        </p:txBody>
      </p:sp>
    </p:spTree>
    <p:extLst>
      <p:ext uri="{BB962C8B-B14F-4D97-AF65-F5344CB8AC3E}">
        <p14:creationId xmlns:p14="http://schemas.microsoft.com/office/powerpoint/2010/main" val="56292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179388" y="830897"/>
            <a:ext cx="8569325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3）</a:t>
            </a:r>
            <a:r>
              <a:rPr lang="zh-CN" altLang="en-US" sz="2800" dirty="0" smtClean="0">
                <a:solidFill>
                  <a:srgbClr val="000000"/>
                </a:solidFill>
              </a:rPr>
              <a:t>重</a:t>
            </a:r>
            <a:r>
              <a:rPr lang="zh-CN" altLang="en-US" sz="2800" dirty="0">
                <a:solidFill>
                  <a:srgbClr val="000000"/>
                </a:solidFill>
              </a:rPr>
              <a:t>载运算符函数的两种返回方式比较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00"/>
                </a:solidFill>
              </a:rPr>
              <a:t>     1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）</a:t>
            </a:r>
            <a:r>
              <a:rPr lang="zh-CN" altLang="en-US" sz="2800" b="1" dirty="0" smtClean="0">
                <a:solidFill>
                  <a:srgbClr val="9900CC"/>
                </a:solidFill>
              </a:rPr>
              <a:t>返回</a:t>
            </a:r>
            <a:r>
              <a:rPr lang="zh-CN" altLang="en-US" sz="2800" b="1" dirty="0">
                <a:solidFill>
                  <a:srgbClr val="9900CC"/>
                </a:solidFill>
              </a:rPr>
              <a:t>正式的类对象</a:t>
            </a:r>
          </a:p>
          <a:p>
            <a:pPr eaLnBrk="0" hangingPunct="0"/>
            <a:r>
              <a:rPr lang="zh-CN" altLang="en-US" sz="2800" b="1" dirty="0">
                <a:solidFill>
                  <a:srgbClr val="000000"/>
                </a:solidFill>
              </a:rPr>
              <a:t>     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    </a:t>
            </a:r>
            <a:r>
              <a:rPr lang="zh-CN" altLang="en-US" sz="2800" dirty="0" smtClean="0">
                <a:solidFill>
                  <a:srgbClr val="000000"/>
                </a:solidFill>
              </a:rPr>
              <a:t>创建</a:t>
            </a:r>
            <a:r>
              <a:rPr lang="zh-CN" altLang="en-US" sz="2800" dirty="0">
                <a:solidFill>
                  <a:srgbClr val="000000"/>
                </a:solidFill>
              </a:rPr>
              <a:t>一个局部对象</a:t>
            </a:r>
            <a:r>
              <a:rPr lang="en-US" altLang="zh-CN" sz="2800" dirty="0">
                <a:solidFill>
                  <a:srgbClr val="000000"/>
                </a:solidFill>
              </a:rPr>
              <a:t>temp(</a:t>
            </a:r>
            <a:r>
              <a:rPr lang="zh-CN" altLang="en-US" sz="2800" dirty="0">
                <a:solidFill>
                  <a:srgbClr val="000000"/>
                </a:solidFill>
              </a:rPr>
              <a:t>这时会</a:t>
            </a:r>
            <a:r>
              <a:rPr lang="zh-CN" altLang="en-US" sz="2800" u="sng" dirty="0">
                <a:solidFill>
                  <a:srgbClr val="C00000"/>
                </a:solidFill>
              </a:rPr>
              <a:t>调用构造函数</a:t>
            </a:r>
            <a:r>
              <a:rPr lang="en-US" altLang="zh-CN" sz="2800" dirty="0">
                <a:solidFill>
                  <a:srgbClr val="000000"/>
                </a:solidFill>
              </a:rPr>
              <a:t>)</a:t>
            </a:r>
            <a:r>
              <a:rPr lang="zh-CN" altLang="en-US" sz="2800" dirty="0">
                <a:solidFill>
                  <a:srgbClr val="000000"/>
                </a:solidFill>
              </a:rPr>
              <a:t>，执行</a:t>
            </a:r>
            <a:r>
              <a:rPr lang="en-US" altLang="zh-CN" sz="2800" dirty="0">
                <a:solidFill>
                  <a:srgbClr val="000000"/>
                </a:solidFill>
              </a:rPr>
              <a:t>return</a:t>
            </a:r>
            <a:r>
              <a:rPr lang="zh-CN" altLang="en-US" sz="2800" dirty="0">
                <a:solidFill>
                  <a:srgbClr val="000000"/>
                </a:solidFill>
              </a:rPr>
              <a:t>语句时，会</a:t>
            </a:r>
            <a:r>
              <a:rPr lang="zh-CN" altLang="en-US" sz="2800" u="sng" dirty="0">
                <a:solidFill>
                  <a:srgbClr val="C00000"/>
                </a:solidFill>
              </a:rPr>
              <a:t>调用拷贝构造函数</a:t>
            </a:r>
            <a:r>
              <a:rPr lang="zh-CN" altLang="en-US" sz="2800" dirty="0">
                <a:solidFill>
                  <a:srgbClr val="000000"/>
                </a:solidFill>
              </a:rPr>
              <a:t>，将</a:t>
            </a:r>
            <a:r>
              <a:rPr lang="en-US" altLang="zh-CN" sz="2800" dirty="0">
                <a:solidFill>
                  <a:srgbClr val="000000"/>
                </a:solidFill>
              </a:rPr>
              <a:t>temp</a:t>
            </a:r>
            <a:r>
              <a:rPr lang="zh-CN" altLang="en-US" sz="2800" dirty="0">
                <a:solidFill>
                  <a:srgbClr val="000000"/>
                </a:solidFill>
              </a:rPr>
              <a:t>的值拷贝到主调函数中的一个无名临时对象中。当函数</a:t>
            </a:r>
            <a:r>
              <a:rPr lang="en-US" altLang="zh-CN" sz="2800" dirty="0">
                <a:solidFill>
                  <a:srgbClr val="000000"/>
                </a:solidFill>
              </a:rPr>
              <a:t>operator+</a:t>
            </a:r>
            <a:r>
              <a:rPr lang="zh-CN" altLang="en-US" sz="2800" dirty="0">
                <a:solidFill>
                  <a:srgbClr val="000000"/>
                </a:solidFill>
              </a:rPr>
              <a:t>结束时，</a:t>
            </a:r>
            <a:r>
              <a:rPr lang="zh-CN" altLang="en-US" sz="2800" dirty="0">
                <a:solidFill>
                  <a:srgbClr val="C00000"/>
                </a:solidFill>
              </a:rPr>
              <a:t>会</a:t>
            </a:r>
            <a:r>
              <a:rPr lang="zh-CN" altLang="en-US" sz="2800" u="sng" dirty="0">
                <a:solidFill>
                  <a:srgbClr val="C00000"/>
                </a:solidFill>
              </a:rPr>
              <a:t>调用析构函数</a:t>
            </a:r>
            <a:r>
              <a:rPr lang="zh-CN" altLang="en-US" sz="2800" dirty="0">
                <a:solidFill>
                  <a:srgbClr val="000000"/>
                </a:solidFill>
              </a:rPr>
              <a:t>析构对象</a:t>
            </a:r>
            <a:r>
              <a:rPr lang="en-US" altLang="zh-CN" sz="2800" dirty="0">
                <a:solidFill>
                  <a:srgbClr val="000000"/>
                </a:solidFill>
              </a:rPr>
              <a:t>temp</a:t>
            </a:r>
            <a:r>
              <a:rPr lang="zh-CN" altLang="en-US" sz="2800" dirty="0">
                <a:solidFill>
                  <a:srgbClr val="000000"/>
                </a:solidFill>
              </a:rPr>
              <a:t>，然后</a:t>
            </a:r>
            <a:r>
              <a:rPr lang="en-US" altLang="zh-CN" sz="2800" dirty="0">
                <a:solidFill>
                  <a:srgbClr val="000000"/>
                </a:solidFill>
              </a:rPr>
              <a:t>temp</a:t>
            </a:r>
            <a:r>
              <a:rPr lang="zh-CN" altLang="en-US" sz="2800" dirty="0">
                <a:solidFill>
                  <a:srgbClr val="000000"/>
                </a:solidFill>
              </a:rPr>
              <a:t>消亡。</a:t>
            </a:r>
          </a:p>
          <a:p>
            <a:pPr eaLnBrk="0" hangingPunct="0"/>
            <a:r>
              <a:rPr lang="en-US" altLang="zh-CN" sz="2800" b="1" dirty="0" smtClean="0">
                <a:solidFill>
                  <a:srgbClr val="000000"/>
                </a:solidFill>
              </a:rPr>
              <a:t>     2</a:t>
            </a:r>
            <a:r>
              <a:rPr lang="zh-CN" altLang="en-US" sz="2800" b="1" dirty="0">
                <a:solidFill>
                  <a:srgbClr val="000000"/>
                </a:solidFill>
              </a:rPr>
              <a:t>）</a:t>
            </a:r>
            <a:r>
              <a:rPr lang="zh-CN" altLang="en-US" sz="2800" b="1" dirty="0">
                <a:solidFill>
                  <a:srgbClr val="9900CC"/>
                </a:solidFill>
              </a:rPr>
              <a:t>返回无名临时对象</a:t>
            </a:r>
          </a:p>
          <a:p>
            <a:pPr eaLnBrk="0" hangingPunct="0"/>
            <a:r>
              <a:rPr lang="zh-CN" altLang="en-US" sz="2800" dirty="0">
                <a:solidFill>
                  <a:srgbClr val="000000"/>
                </a:solidFill>
              </a:rPr>
              <a:t>      </a:t>
            </a:r>
            <a:r>
              <a:rPr lang="zh-CN" altLang="en-US" sz="2800" dirty="0" smtClean="0">
                <a:solidFill>
                  <a:srgbClr val="000000"/>
                </a:solidFill>
              </a:rPr>
              <a:t>   表面</a:t>
            </a:r>
            <a:r>
              <a:rPr lang="zh-CN" altLang="en-US" sz="2800" dirty="0">
                <a:solidFill>
                  <a:srgbClr val="000000"/>
                </a:solidFill>
              </a:rPr>
              <a:t>上看起来像是对构造函数的调用，但其实并非如此。这是临时对象语法，它的含义是</a:t>
            </a:r>
            <a:r>
              <a:rPr lang="zh-CN" altLang="en-US" sz="2800" u="sng" dirty="0">
                <a:solidFill>
                  <a:srgbClr val="C00000"/>
                </a:solidFill>
              </a:rPr>
              <a:t>创建一个临时对象并返回它</a:t>
            </a:r>
            <a:r>
              <a:rPr lang="zh-CN" altLang="en-US" sz="2800" dirty="0">
                <a:solidFill>
                  <a:srgbClr val="000000"/>
                </a:solidFill>
              </a:rPr>
              <a:t>。是</a:t>
            </a:r>
            <a:r>
              <a:rPr lang="zh-CN" altLang="en-US" sz="2800" dirty="0">
                <a:solidFill>
                  <a:srgbClr val="C00000"/>
                </a:solidFill>
              </a:rPr>
              <a:t>直接将一个无名临时对象创建到主调函数中</a:t>
            </a:r>
            <a:r>
              <a:rPr lang="zh-CN" altLang="en-US" sz="2800" dirty="0">
                <a:solidFill>
                  <a:srgbClr val="000000"/>
                </a:solidFill>
              </a:rPr>
              <a:t>。因而</a:t>
            </a:r>
            <a:r>
              <a:rPr lang="zh-CN" altLang="en-US" sz="2800" u="sng" dirty="0">
                <a:solidFill>
                  <a:srgbClr val="C00000"/>
                </a:solidFill>
              </a:rPr>
              <a:t>执行效率高</a:t>
            </a:r>
            <a:r>
              <a:rPr lang="zh-CN" altLang="en-US" sz="2800" dirty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6279703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hlinkClick r:id="rId2" action="ppaction://hlinkfile"/>
              </a:rPr>
              <a:t>例如：无名</a:t>
            </a:r>
            <a:r>
              <a:rPr lang="zh-CN" altLang="en-US" b="1" dirty="0">
                <a:solidFill>
                  <a:srgbClr val="000000"/>
                </a:solidFill>
                <a:hlinkClick r:id="rId2" action="ppaction://hlinkfile"/>
              </a:rPr>
              <a:t>临时对象和正式对象的区别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13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1043608" y="1052736"/>
            <a:ext cx="4824535" cy="735747"/>
            <a:chOff x="1043608" y="1052736"/>
            <a:chExt cx="4824535" cy="735747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gray">
            <a:xfrm>
              <a:off x="1428996" y="1141532"/>
              <a:ext cx="4439147" cy="578882"/>
            </a:xfrm>
            <a:prstGeom prst="roundRect">
              <a:avLst/>
            </a:prstGeom>
            <a:gradFill flip="none" rotWithShape="1">
              <a:gsLst>
                <a:gs pos="9750">
                  <a:srgbClr val="F9AC6A"/>
                </a:gs>
                <a:gs pos="6500">
                  <a:srgbClr val="FAA88A"/>
                </a:gs>
                <a:gs pos="0">
                  <a:srgbClr val="FC9FCB"/>
                </a:gs>
                <a:gs pos="14000">
                  <a:srgbClr val="00B0F0"/>
                </a:gs>
                <a:gs pos="21001">
                  <a:srgbClr val="F8B049"/>
                </a:gs>
                <a:gs pos="38000">
                  <a:srgbClr val="FEE7F2">
                    <a:lumMod val="34000"/>
                    <a:lumOff val="66000"/>
                  </a:srgbClr>
                </a:gs>
                <a:gs pos="59000">
                  <a:srgbClr val="00B0F0">
                    <a:lumMod val="0"/>
                    <a:lumOff val="100000"/>
                  </a:srgbClr>
                </a:gs>
                <a:gs pos="90000">
                  <a:srgbClr val="C50849"/>
                </a:gs>
                <a:gs pos="78000">
                  <a:srgbClr val="FFFF00"/>
                </a:gs>
                <a:gs pos="100000">
                  <a:srgbClr val="FF0000"/>
                </a:gs>
              </a:gsLst>
              <a:lin ang="6000000" scaled="0"/>
              <a:tileRect/>
            </a:gradFill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2060"/>
                  </a:solidFill>
                  <a:latin typeface="+mj-lt"/>
                </a:rPr>
                <a:t>    面向对象程序设计概述</a:t>
              </a:r>
              <a:endParaRPr lang="en-US" altLang="zh-CN" sz="2800" b="1" dirty="0">
                <a:solidFill>
                  <a:srgbClr val="002060"/>
                </a:solidFill>
                <a:latin typeface="+mj-lt"/>
                <a:ea typeface="Cambria Math" panose="02040503050406030204" pitchFamily="18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gray">
            <a:xfrm>
              <a:off x="1043608" y="1052736"/>
              <a:ext cx="701616" cy="735747"/>
            </a:xfrm>
            <a:prstGeom prst="ellipse">
              <a:avLst/>
            </a:prstGeom>
            <a:gradFill flip="none" rotWithShape="1">
              <a:gsLst>
                <a:gs pos="9750">
                  <a:srgbClr val="F9AC6A"/>
                </a:gs>
                <a:gs pos="6500">
                  <a:srgbClr val="FAA88A"/>
                </a:gs>
                <a:gs pos="0">
                  <a:srgbClr val="FC9FCB"/>
                </a:gs>
                <a:gs pos="14000">
                  <a:srgbClr val="00B0F0"/>
                </a:gs>
                <a:gs pos="21001">
                  <a:srgbClr val="F8B049"/>
                </a:gs>
                <a:gs pos="38000">
                  <a:srgbClr val="FEE7F2">
                    <a:lumMod val="34000"/>
                    <a:lumOff val="66000"/>
                  </a:srgbClr>
                </a:gs>
                <a:gs pos="59000">
                  <a:srgbClr val="00B0F0">
                    <a:lumMod val="0"/>
                    <a:lumOff val="100000"/>
                  </a:srgbClr>
                </a:gs>
                <a:gs pos="90000">
                  <a:srgbClr val="C50849"/>
                </a:gs>
                <a:gs pos="78000">
                  <a:srgbClr val="FFFF00"/>
                </a:gs>
                <a:gs pos="100000">
                  <a:srgbClr val="FF0000"/>
                </a:gs>
              </a:gsLst>
              <a:lin ang="6000000" scaled="0"/>
              <a:tileRect/>
            </a:gradFill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002060"/>
                  </a:solidFill>
                  <a:latin typeface="+mj-lt"/>
                  <a:ea typeface="Cambria Math" panose="02040503050406030204" pitchFamily="18" charset="0"/>
                </a:rPr>
                <a:t>1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638136" y="1832823"/>
            <a:ext cx="2757799" cy="735747"/>
            <a:chOff x="1638136" y="1832823"/>
            <a:chExt cx="2757799" cy="735747"/>
          </a:xfrm>
          <a:gradFill flip="none" rotWithShape="1">
            <a:gsLst>
              <a:gs pos="9750">
                <a:srgbClr val="F9AC6A"/>
              </a:gs>
              <a:gs pos="6500">
                <a:srgbClr val="FAA88A"/>
              </a:gs>
              <a:gs pos="0">
                <a:srgbClr val="FC9FCB"/>
              </a:gs>
              <a:gs pos="14000">
                <a:srgbClr val="00B0F0"/>
              </a:gs>
              <a:gs pos="21001">
                <a:srgbClr val="F8B049"/>
              </a:gs>
              <a:gs pos="38000">
                <a:srgbClr val="FEE7F2">
                  <a:lumMod val="34000"/>
                  <a:lumOff val="66000"/>
                </a:srgbClr>
              </a:gs>
              <a:gs pos="59000">
                <a:srgbClr val="00B0F0">
                  <a:lumMod val="0"/>
                  <a:lumOff val="100000"/>
                </a:srgbClr>
              </a:gs>
              <a:gs pos="90000">
                <a:srgbClr val="C50849"/>
              </a:gs>
              <a:gs pos="78000">
                <a:srgbClr val="FFFF00"/>
              </a:gs>
              <a:gs pos="100000">
                <a:srgbClr val="FF0000"/>
              </a:gs>
            </a:gsLst>
            <a:lin ang="6000000" scaled="0"/>
            <a:tileRect/>
          </a:gradFill>
          <a:effectLst/>
        </p:grpSpPr>
        <p:sp>
          <p:nvSpPr>
            <p:cNvPr id="39" name="Text Box 7"/>
            <p:cNvSpPr txBox="1">
              <a:spLocks noChangeArrowheads="1"/>
            </p:cNvSpPr>
            <p:nvPr/>
          </p:nvSpPr>
          <p:spPr bwMode="gray">
            <a:xfrm>
              <a:off x="2023524" y="1921619"/>
              <a:ext cx="2372411" cy="578882"/>
            </a:xfrm>
            <a:prstGeom prst="roundRect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2060"/>
                  </a:solidFill>
                </a:rPr>
                <a:t>    </a:t>
              </a:r>
              <a:r>
                <a:rPr lang="en-US" altLang="zh-CN" sz="2800" b="1" dirty="0" smtClean="0">
                  <a:solidFill>
                    <a:srgbClr val="002060"/>
                  </a:solidFill>
                </a:rPr>
                <a:t>C</a:t>
              </a:r>
              <a:r>
                <a:rPr lang="en-US" altLang="zh-CN" sz="2800" b="1" dirty="0">
                  <a:solidFill>
                    <a:srgbClr val="002060"/>
                  </a:solidFill>
                </a:rPr>
                <a:t>++</a:t>
              </a:r>
              <a:r>
                <a:rPr lang="zh-CN" altLang="en-US" sz="2800" b="1" dirty="0">
                  <a:solidFill>
                    <a:srgbClr val="002060"/>
                  </a:solidFill>
                </a:rPr>
                <a:t>概述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gray">
            <a:xfrm>
              <a:off x="1638136" y="1832823"/>
              <a:ext cx="701616" cy="735747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</a:rPr>
                <a:t>2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228297" y="2612910"/>
            <a:ext cx="2775751" cy="735747"/>
            <a:chOff x="1641584" y="2612910"/>
            <a:chExt cx="2775751" cy="735747"/>
          </a:xfrm>
          <a:gradFill flip="none" rotWithShape="1">
            <a:gsLst>
              <a:gs pos="9750">
                <a:srgbClr val="F9AC6A"/>
              </a:gs>
              <a:gs pos="6500">
                <a:srgbClr val="FAA88A"/>
              </a:gs>
              <a:gs pos="0">
                <a:srgbClr val="FC9FCB"/>
              </a:gs>
              <a:gs pos="14000">
                <a:srgbClr val="00B0F0"/>
              </a:gs>
              <a:gs pos="21001">
                <a:srgbClr val="F8B049"/>
              </a:gs>
              <a:gs pos="38000">
                <a:srgbClr val="FEE7F2">
                  <a:lumMod val="34000"/>
                  <a:lumOff val="66000"/>
                </a:srgbClr>
              </a:gs>
              <a:gs pos="59000">
                <a:srgbClr val="00B0F0">
                  <a:lumMod val="0"/>
                  <a:lumOff val="100000"/>
                </a:srgbClr>
              </a:gs>
              <a:gs pos="90000">
                <a:srgbClr val="C50849"/>
              </a:gs>
              <a:gs pos="78000">
                <a:srgbClr val="FFFF00"/>
              </a:gs>
              <a:gs pos="100000">
                <a:srgbClr val="FF0000"/>
              </a:gs>
            </a:gsLst>
            <a:lin ang="6000000" scaled="0"/>
            <a:tileRect/>
          </a:gradFill>
        </p:grpSpPr>
        <p:sp>
          <p:nvSpPr>
            <p:cNvPr id="42" name="Text Box 7"/>
            <p:cNvSpPr txBox="1">
              <a:spLocks noChangeArrowheads="1"/>
            </p:cNvSpPr>
            <p:nvPr/>
          </p:nvSpPr>
          <p:spPr bwMode="gray">
            <a:xfrm>
              <a:off x="2026973" y="2701706"/>
              <a:ext cx="2390362" cy="578882"/>
            </a:xfrm>
            <a:prstGeom prst="roundRect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2060"/>
                  </a:solidFill>
                </a:rPr>
                <a:t>    类</a:t>
              </a:r>
              <a:r>
                <a:rPr lang="zh-CN" altLang="en-US" sz="2800" b="1" dirty="0">
                  <a:solidFill>
                    <a:srgbClr val="002060"/>
                  </a:solidFill>
                </a:rPr>
                <a:t>和对象 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gray">
            <a:xfrm>
              <a:off x="1641584" y="2612910"/>
              <a:ext cx="701616" cy="735747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</a:rPr>
                <a:t>3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646247" y="3392997"/>
            <a:ext cx="3365913" cy="735747"/>
            <a:chOff x="1638136" y="3392997"/>
            <a:chExt cx="3365913" cy="735747"/>
          </a:xfrm>
          <a:gradFill flip="none" rotWithShape="1">
            <a:gsLst>
              <a:gs pos="9750">
                <a:srgbClr val="F9AC6A"/>
              </a:gs>
              <a:gs pos="6500">
                <a:srgbClr val="FAA88A"/>
              </a:gs>
              <a:gs pos="0">
                <a:srgbClr val="FC9FCB"/>
              </a:gs>
              <a:gs pos="14000">
                <a:srgbClr val="00B0F0"/>
              </a:gs>
              <a:gs pos="21001">
                <a:srgbClr val="F8B049"/>
              </a:gs>
              <a:gs pos="38000">
                <a:srgbClr val="FEE7F2">
                  <a:lumMod val="34000"/>
                  <a:lumOff val="66000"/>
                </a:srgbClr>
              </a:gs>
              <a:gs pos="59000">
                <a:srgbClr val="00B0F0">
                  <a:lumMod val="0"/>
                  <a:lumOff val="100000"/>
                </a:srgbClr>
              </a:gs>
              <a:gs pos="90000">
                <a:srgbClr val="C50849"/>
              </a:gs>
              <a:gs pos="78000">
                <a:srgbClr val="FFFF00"/>
              </a:gs>
              <a:gs pos="100000">
                <a:srgbClr val="FF0000"/>
              </a:gs>
            </a:gsLst>
            <a:lin ang="6000000" scaled="0"/>
            <a:tileRect/>
          </a:gradFill>
        </p:grpSpPr>
        <p:sp>
          <p:nvSpPr>
            <p:cNvPr id="45" name="Text Box 7"/>
            <p:cNvSpPr txBox="1">
              <a:spLocks noChangeArrowheads="1"/>
            </p:cNvSpPr>
            <p:nvPr/>
          </p:nvSpPr>
          <p:spPr bwMode="gray">
            <a:xfrm>
              <a:off x="2023525" y="3481793"/>
              <a:ext cx="2980524" cy="578882"/>
            </a:xfrm>
            <a:prstGeom prst="roundRect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2060"/>
                  </a:solidFill>
                </a:rPr>
                <a:t>    派生</a:t>
              </a:r>
              <a:r>
                <a:rPr lang="zh-CN" altLang="en-US" sz="2800" b="1" dirty="0">
                  <a:solidFill>
                    <a:srgbClr val="002060"/>
                  </a:solidFill>
                </a:rPr>
                <a:t>类和继承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gray">
            <a:xfrm>
              <a:off x="1638136" y="3392997"/>
              <a:ext cx="701616" cy="735747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</a:rPr>
                <a:t>4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340265" y="4173084"/>
            <a:ext cx="2375751" cy="735747"/>
            <a:chOff x="1620185" y="4173084"/>
            <a:chExt cx="2375751" cy="735747"/>
          </a:xfrm>
          <a:gradFill flip="none" rotWithShape="1">
            <a:gsLst>
              <a:gs pos="9750">
                <a:srgbClr val="F9AC6A"/>
              </a:gs>
              <a:gs pos="6500">
                <a:srgbClr val="FAA88A"/>
              </a:gs>
              <a:gs pos="0">
                <a:srgbClr val="FC9FCB"/>
              </a:gs>
              <a:gs pos="14000">
                <a:srgbClr val="00B0F0"/>
              </a:gs>
              <a:gs pos="21001">
                <a:srgbClr val="F8B049"/>
              </a:gs>
              <a:gs pos="38000">
                <a:srgbClr val="FEE7F2">
                  <a:lumMod val="34000"/>
                  <a:lumOff val="66000"/>
                </a:srgbClr>
              </a:gs>
              <a:gs pos="59000">
                <a:srgbClr val="00B0F0">
                  <a:lumMod val="0"/>
                  <a:lumOff val="100000"/>
                </a:srgbClr>
              </a:gs>
              <a:gs pos="90000">
                <a:srgbClr val="C50849"/>
              </a:gs>
              <a:gs pos="78000">
                <a:srgbClr val="FFFF00"/>
              </a:gs>
              <a:gs pos="100000">
                <a:srgbClr val="FF0000"/>
              </a:gs>
            </a:gsLst>
            <a:lin ang="6000000" scaled="0"/>
            <a:tileRect/>
          </a:gradFill>
          <a:effectLst>
            <a:glow rad="228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8" name="Text Box 7"/>
            <p:cNvSpPr txBox="1">
              <a:spLocks noChangeArrowheads="1"/>
            </p:cNvSpPr>
            <p:nvPr/>
          </p:nvSpPr>
          <p:spPr bwMode="gray">
            <a:xfrm>
              <a:off x="2005573" y="4261880"/>
              <a:ext cx="1990363" cy="578882"/>
            </a:xfrm>
            <a:prstGeom prst="roundRect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2060"/>
                  </a:solidFill>
                </a:rPr>
                <a:t>    多态性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 Box 8"/>
            <p:cNvSpPr txBox="1">
              <a:spLocks noChangeArrowheads="1"/>
            </p:cNvSpPr>
            <p:nvPr/>
          </p:nvSpPr>
          <p:spPr bwMode="gray">
            <a:xfrm>
              <a:off x="1620185" y="4173084"/>
              <a:ext cx="701616" cy="735747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</a:rPr>
                <a:t>5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187624" y="5733256"/>
            <a:ext cx="3745831" cy="735747"/>
            <a:chOff x="1690266" y="5733256"/>
            <a:chExt cx="3745831" cy="735747"/>
          </a:xfrm>
          <a:gradFill flip="none" rotWithShape="1">
            <a:gsLst>
              <a:gs pos="9750">
                <a:srgbClr val="F9AC6A"/>
              </a:gs>
              <a:gs pos="6500">
                <a:srgbClr val="FAA88A"/>
              </a:gs>
              <a:gs pos="0">
                <a:srgbClr val="FC9FCB"/>
              </a:gs>
              <a:gs pos="14000">
                <a:srgbClr val="00B0F0"/>
              </a:gs>
              <a:gs pos="21001">
                <a:srgbClr val="F8B049"/>
              </a:gs>
              <a:gs pos="38000">
                <a:srgbClr val="FEE7F2">
                  <a:lumMod val="34000"/>
                  <a:lumOff val="66000"/>
                </a:srgbClr>
              </a:gs>
              <a:gs pos="59000">
                <a:srgbClr val="00B0F0">
                  <a:lumMod val="0"/>
                  <a:lumOff val="100000"/>
                </a:srgbClr>
              </a:gs>
              <a:gs pos="90000">
                <a:srgbClr val="C50849"/>
              </a:gs>
              <a:gs pos="78000">
                <a:srgbClr val="FFFF00"/>
              </a:gs>
              <a:gs pos="100000">
                <a:srgbClr val="FF0000"/>
              </a:gs>
            </a:gsLst>
            <a:lin ang="6000000" scaled="0"/>
            <a:tileRect/>
          </a:gradFill>
        </p:grpSpPr>
        <p:sp>
          <p:nvSpPr>
            <p:cNvPr id="53" name="Text Box 7"/>
            <p:cNvSpPr txBox="1">
              <a:spLocks noChangeArrowheads="1"/>
            </p:cNvSpPr>
            <p:nvPr/>
          </p:nvSpPr>
          <p:spPr bwMode="gray">
            <a:xfrm>
              <a:off x="2075654" y="5822052"/>
              <a:ext cx="3360443" cy="578882"/>
            </a:xfrm>
            <a:prstGeom prst="roundRect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2060"/>
                  </a:solidFill>
                </a:rPr>
                <a:t>    输入输出</a:t>
              </a:r>
              <a:r>
                <a:rPr lang="zh-CN" altLang="en-US" sz="2800" b="1" dirty="0">
                  <a:solidFill>
                    <a:srgbClr val="002060"/>
                  </a:solidFill>
                </a:rPr>
                <a:t>流类库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54" name="Text Box 8"/>
            <p:cNvSpPr txBox="1">
              <a:spLocks noChangeArrowheads="1"/>
            </p:cNvSpPr>
            <p:nvPr/>
          </p:nvSpPr>
          <p:spPr bwMode="gray">
            <a:xfrm>
              <a:off x="1690266" y="5733256"/>
              <a:ext cx="701616" cy="735747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</a:rPr>
                <a:t>6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762273" y="4953171"/>
            <a:ext cx="3745831" cy="735747"/>
            <a:chOff x="1690266" y="4953171"/>
            <a:chExt cx="3745831" cy="735747"/>
          </a:xfrm>
          <a:gradFill flip="none" rotWithShape="1">
            <a:gsLst>
              <a:gs pos="9750">
                <a:srgbClr val="F9AC6A"/>
              </a:gs>
              <a:gs pos="6500">
                <a:srgbClr val="FAA88A"/>
              </a:gs>
              <a:gs pos="0">
                <a:srgbClr val="FC9FCB"/>
              </a:gs>
              <a:gs pos="14000">
                <a:srgbClr val="00B0F0"/>
              </a:gs>
              <a:gs pos="21001">
                <a:srgbClr val="F8B049"/>
              </a:gs>
              <a:gs pos="38000">
                <a:srgbClr val="FEE7F2">
                  <a:lumMod val="34000"/>
                  <a:lumOff val="66000"/>
                </a:srgbClr>
              </a:gs>
              <a:gs pos="59000">
                <a:srgbClr val="00B0F0">
                  <a:lumMod val="0"/>
                  <a:lumOff val="100000"/>
                </a:srgbClr>
              </a:gs>
              <a:gs pos="90000">
                <a:srgbClr val="C50849"/>
              </a:gs>
              <a:gs pos="78000">
                <a:srgbClr val="FFFF00"/>
              </a:gs>
              <a:gs pos="100000">
                <a:srgbClr val="FF0000"/>
              </a:gs>
            </a:gsLst>
            <a:lin ang="6000000" scaled="0"/>
            <a:tileRect/>
          </a:gradFill>
        </p:grpSpPr>
        <p:sp>
          <p:nvSpPr>
            <p:cNvPr id="56" name="Text Box 7"/>
            <p:cNvSpPr txBox="1">
              <a:spLocks noChangeArrowheads="1"/>
            </p:cNvSpPr>
            <p:nvPr/>
          </p:nvSpPr>
          <p:spPr bwMode="gray">
            <a:xfrm>
              <a:off x="2075655" y="5041967"/>
              <a:ext cx="3360442" cy="578882"/>
            </a:xfrm>
            <a:prstGeom prst="roundRect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2060"/>
                  </a:solidFill>
                </a:rPr>
                <a:t>    模板</a:t>
              </a:r>
              <a:r>
                <a:rPr lang="zh-CN" altLang="en-US" sz="2800" b="1" dirty="0">
                  <a:solidFill>
                    <a:srgbClr val="002060"/>
                  </a:solidFill>
                </a:rPr>
                <a:t>与异常处理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gray">
            <a:xfrm>
              <a:off x="1690266" y="4953171"/>
              <a:ext cx="701616" cy="735747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</a:rPr>
                <a:t>7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67408" y="2612910"/>
            <a:ext cx="7829575" cy="3211850"/>
            <a:chOff x="667408" y="2612910"/>
            <a:chExt cx="7829575" cy="3211850"/>
          </a:xfrm>
        </p:grpSpPr>
        <p:grpSp>
          <p:nvGrpSpPr>
            <p:cNvPr id="78" name="组合 77"/>
            <p:cNvGrpSpPr/>
            <p:nvPr/>
          </p:nvGrpSpPr>
          <p:grpSpPr>
            <a:xfrm>
              <a:off x="667408" y="2612910"/>
              <a:ext cx="1445673" cy="2340261"/>
              <a:chOff x="667408" y="2612910"/>
              <a:chExt cx="1445673" cy="2340261"/>
            </a:xfrm>
          </p:grpSpPr>
          <p:sp>
            <p:nvSpPr>
              <p:cNvPr id="65" name="椭圆 64"/>
              <p:cNvSpPr/>
              <p:nvPr/>
            </p:nvSpPr>
            <p:spPr bwMode="auto">
              <a:xfrm>
                <a:off x="1471657" y="3440158"/>
                <a:ext cx="641424" cy="641424"/>
              </a:xfrm>
              <a:prstGeom prst="ellipse">
                <a:avLst/>
              </a:prstGeom>
              <a:ln w="28575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 bwMode="auto">
              <a:xfrm>
                <a:off x="667408" y="3962691"/>
                <a:ext cx="137160" cy="137160"/>
              </a:xfrm>
              <a:prstGeom prst="ellipse">
                <a:avLst/>
              </a:prstGeom>
              <a:ln w="12700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 bwMode="auto">
              <a:xfrm>
                <a:off x="1240536" y="4250211"/>
                <a:ext cx="274320" cy="274320"/>
              </a:xfrm>
              <a:prstGeom prst="ellipse">
                <a:avLst/>
              </a:prstGeom>
              <a:ln w="12700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874776" y="2612910"/>
                <a:ext cx="365760" cy="365760"/>
              </a:xfrm>
              <a:prstGeom prst="ellipse">
                <a:avLst/>
              </a:prstGeom>
              <a:ln w="28575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 bwMode="auto">
              <a:xfrm>
                <a:off x="804568" y="4816011"/>
                <a:ext cx="137160" cy="137160"/>
              </a:xfrm>
              <a:prstGeom prst="ellipse">
                <a:avLst/>
              </a:prstGeom>
              <a:ln w="12700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 bwMode="auto">
              <a:xfrm>
                <a:off x="1723789" y="2843623"/>
                <a:ext cx="137160" cy="137160"/>
              </a:xfrm>
              <a:prstGeom prst="ellipse">
                <a:avLst/>
              </a:prstGeom>
              <a:ln w="12700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7008111" y="2651656"/>
              <a:ext cx="1488872" cy="3173104"/>
              <a:chOff x="7008111" y="2651656"/>
              <a:chExt cx="1488872" cy="3173104"/>
            </a:xfrm>
          </p:grpSpPr>
          <p:sp>
            <p:nvSpPr>
              <p:cNvPr id="71" name="椭圆 70"/>
              <p:cNvSpPr/>
              <p:nvPr/>
            </p:nvSpPr>
            <p:spPr bwMode="auto">
              <a:xfrm>
                <a:off x="7855559" y="2651656"/>
                <a:ext cx="641424" cy="641424"/>
              </a:xfrm>
              <a:prstGeom prst="ellipse">
                <a:avLst/>
              </a:prstGeom>
              <a:ln w="28575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 bwMode="auto">
              <a:xfrm>
                <a:off x="7008111" y="4834280"/>
                <a:ext cx="137160" cy="137160"/>
              </a:xfrm>
              <a:prstGeom prst="ellipse">
                <a:avLst/>
              </a:prstGeom>
              <a:ln w="12700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 bwMode="auto">
              <a:xfrm>
                <a:off x="7581239" y="5121800"/>
                <a:ext cx="274320" cy="274320"/>
              </a:xfrm>
              <a:prstGeom prst="ellipse">
                <a:avLst/>
              </a:prstGeom>
              <a:ln w="12700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8018772" y="4021611"/>
                <a:ext cx="365760" cy="365760"/>
              </a:xfrm>
              <a:prstGeom prst="ellipse">
                <a:avLst/>
              </a:prstGeom>
              <a:ln w="28575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 bwMode="auto">
              <a:xfrm>
                <a:off x="7145271" y="5687600"/>
                <a:ext cx="137160" cy="137160"/>
              </a:xfrm>
              <a:prstGeom prst="ellipse">
                <a:avLst/>
              </a:prstGeom>
              <a:ln w="12700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 bwMode="auto">
              <a:xfrm>
                <a:off x="7574652" y="4261880"/>
                <a:ext cx="137160" cy="137160"/>
              </a:xfrm>
              <a:prstGeom prst="ellipse">
                <a:avLst/>
              </a:prstGeom>
              <a:ln w="12700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1" name="标题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4521898" y="1877163"/>
            <a:ext cx="4101909" cy="735747"/>
            <a:chOff x="4847429" y="1886265"/>
            <a:chExt cx="4101909" cy="735747"/>
          </a:xfrm>
        </p:grpSpPr>
        <p:sp>
          <p:nvSpPr>
            <p:cNvPr id="44" name="Text Box 7"/>
            <p:cNvSpPr txBox="1">
              <a:spLocks noChangeArrowheads="1"/>
            </p:cNvSpPr>
            <p:nvPr/>
          </p:nvSpPr>
          <p:spPr bwMode="gray">
            <a:xfrm>
              <a:off x="5140142" y="1964698"/>
              <a:ext cx="3809196" cy="578882"/>
            </a:xfrm>
            <a:prstGeom prst="roundRect">
              <a:avLst/>
            </a:prstGeom>
            <a:gradFill flip="none" rotWithShape="1">
              <a:gsLst>
                <a:gs pos="9750">
                  <a:srgbClr val="F9AC6A"/>
                </a:gs>
                <a:gs pos="6500">
                  <a:srgbClr val="FAA88A"/>
                </a:gs>
                <a:gs pos="0">
                  <a:srgbClr val="FC9FCB"/>
                </a:gs>
                <a:gs pos="14000">
                  <a:srgbClr val="00B0F0"/>
                </a:gs>
                <a:gs pos="21001">
                  <a:srgbClr val="F8B049"/>
                </a:gs>
                <a:gs pos="38000">
                  <a:srgbClr val="FEE7F2">
                    <a:lumMod val="34000"/>
                    <a:lumOff val="66000"/>
                  </a:srgbClr>
                </a:gs>
                <a:gs pos="59000">
                  <a:srgbClr val="00B0F0">
                    <a:lumMod val="0"/>
                    <a:lumOff val="100000"/>
                  </a:srgbClr>
                </a:gs>
                <a:gs pos="90000">
                  <a:srgbClr val="C50849"/>
                </a:gs>
                <a:gs pos="78000">
                  <a:srgbClr val="FFFF00"/>
                </a:gs>
                <a:gs pos="100000">
                  <a:srgbClr val="FF0000"/>
                </a:gs>
              </a:gsLst>
              <a:lin ang="6000000" scaled="0"/>
              <a:tileRect/>
            </a:gradFill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2060"/>
                  </a:solidFill>
                </a:rPr>
                <a:t>    补充 数组指针应用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47" name="Text Box 8"/>
            <p:cNvSpPr txBox="1">
              <a:spLocks noChangeArrowheads="1"/>
            </p:cNvSpPr>
            <p:nvPr/>
          </p:nvSpPr>
          <p:spPr bwMode="gray">
            <a:xfrm>
              <a:off x="4847429" y="1886265"/>
              <a:ext cx="618788" cy="735747"/>
            </a:xfrm>
            <a:prstGeom prst="ellipse">
              <a:avLst/>
            </a:prstGeom>
            <a:gradFill flip="none" rotWithShape="1">
              <a:gsLst>
                <a:gs pos="9750">
                  <a:srgbClr val="F9AC6A"/>
                </a:gs>
                <a:gs pos="6500">
                  <a:srgbClr val="FAA88A"/>
                </a:gs>
                <a:gs pos="0">
                  <a:srgbClr val="FC9FCB"/>
                </a:gs>
                <a:gs pos="14000">
                  <a:srgbClr val="00B0F0"/>
                </a:gs>
                <a:gs pos="21001">
                  <a:srgbClr val="F8B049"/>
                </a:gs>
                <a:gs pos="38000">
                  <a:srgbClr val="FEE7F2">
                    <a:lumMod val="34000"/>
                    <a:lumOff val="66000"/>
                  </a:srgbClr>
                </a:gs>
                <a:gs pos="59000">
                  <a:srgbClr val="00B0F0">
                    <a:lumMod val="0"/>
                    <a:lumOff val="100000"/>
                  </a:srgbClr>
                </a:gs>
                <a:gs pos="90000">
                  <a:srgbClr val="C50849"/>
                </a:gs>
                <a:gs pos="78000">
                  <a:srgbClr val="FFFF00"/>
                </a:gs>
                <a:gs pos="100000">
                  <a:srgbClr val="FF0000"/>
                </a:gs>
              </a:gsLst>
              <a:lin ang="6000000" scaled="0"/>
              <a:tileRect/>
            </a:gradFill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</a:rPr>
                <a:t>2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33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856952"/>
            <a:ext cx="8515350" cy="5740400"/>
          </a:xfrm>
        </p:spPr>
        <p:txBody>
          <a:bodyPr/>
          <a:lstStyle/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3. </a:t>
            </a:r>
            <a:r>
              <a:rPr lang="zh-CN" altLang="en-US" b="1" dirty="0">
                <a:solidFill>
                  <a:srgbClr val="0000FF"/>
                </a:solidFill>
              </a:rPr>
              <a:t>单目运算符重载</a:t>
            </a:r>
          </a:p>
          <a:p>
            <a:pPr marL="449263" indent="-449263" algn="just">
              <a:lnSpc>
                <a:spcPct val="120000"/>
              </a:lnSpc>
              <a:buClr>
                <a:srgbClr val="FF0000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b="0" dirty="0" smtClean="0">
                <a:solidFill>
                  <a:srgbClr val="000000"/>
                </a:solidFill>
              </a:rPr>
              <a:t>用</a:t>
            </a:r>
            <a:r>
              <a:rPr lang="zh-CN" altLang="en-US" b="0" dirty="0">
                <a:solidFill>
                  <a:srgbClr val="000000"/>
                </a:solidFill>
              </a:rPr>
              <a:t>友元函数重载单目运算符时</a:t>
            </a:r>
            <a:r>
              <a:rPr lang="en-US" altLang="zh-CN" b="0" dirty="0">
                <a:solidFill>
                  <a:srgbClr val="000000"/>
                </a:solidFill>
              </a:rPr>
              <a:t>, </a:t>
            </a:r>
            <a:r>
              <a:rPr lang="zh-CN" altLang="en-US" b="0" dirty="0">
                <a:solidFill>
                  <a:srgbClr val="000000"/>
                </a:solidFill>
              </a:rPr>
              <a:t>需要一个显式的</a:t>
            </a:r>
            <a:r>
              <a:rPr lang="zh-CN" altLang="en-US" b="0" dirty="0" smtClean="0">
                <a:solidFill>
                  <a:srgbClr val="000000"/>
                </a:solidFill>
              </a:rPr>
              <a:t>操作数。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8000"/>
                </a:solidFill>
                <a:hlinkClick r:id="rId2" action="ppaction://hlinkfile"/>
              </a:rPr>
              <a:t>例</a:t>
            </a:r>
            <a:r>
              <a:rPr lang="en-US" altLang="zh-CN" b="1" dirty="0" smtClean="0">
                <a:solidFill>
                  <a:srgbClr val="008000"/>
                </a:solidFill>
                <a:hlinkClick r:id="rId2" action="ppaction://hlinkfile"/>
              </a:rPr>
              <a:t>5.3</a:t>
            </a:r>
            <a:r>
              <a:rPr lang="zh-CN" altLang="en-US" b="1" dirty="0" smtClean="0">
                <a:solidFill>
                  <a:srgbClr val="008000"/>
                </a:solidFill>
                <a:hlinkClick r:id="rId2" action="ppaction://hlinkfile"/>
              </a:rPr>
              <a:t>：使用友元函数重载单目运算符“</a:t>
            </a:r>
            <a:r>
              <a:rPr lang="en-US" altLang="zh-CN" b="1" dirty="0" smtClean="0">
                <a:solidFill>
                  <a:srgbClr val="008000"/>
                </a:solidFill>
                <a:hlinkClick r:id="rId2" action="ppaction://hlinkfile"/>
              </a:rPr>
              <a:t>-”</a:t>
            </a:r>
            <a:endParaRPr lang="en-US" altLang="zh-CN" b="1" dirty="0" smtClean="0">
              <a:solidFill>
                <a:srgbClr val="008000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8000"/>
                </a:solidFill>
                <a:hlinkClick r:id="rId3" action="ppaction://hlinkfile"/>
              </a:rPr>
              <a:t>例 </a:t>
            </a:r>
            <a:r>
              <a:rPr lang="en-US" altLang="zh-CN" b="1" dirty="0" smtClean="0">
                <a:solidFill>
                  <a:srgbClr val="008000"/>
                </a:solidFill>
                <a:hlinkClick r:id="rId3" action="ppaction://hlinkfile"/>
              </a:rPr>
              <a:t>5.4  </a:t>
            </a:r>
            <a:r>
              <a:rPr lang="zh-CN" altLang="en-US" b="1" dirty="0" smtClean="0">
                <a:solidFill>
                  <a:srgbClr val="008000"/>
                </a:solidFill>
                <a:hlinkClick r:id="rId3" action="ppaction://hlinkfile"/>
              </a:rPr>
              <a:t>使用友元函数重载</a:t>
            </a:r>
            <a:r>
              <a:rPr lang="en-US" altLang="zh-CN" b="1" dirty="0" smtClean="0">
                <a:solidFill>
                  <a:srgbClr val="008000"/>
                </a:solidFill>
                <a:hlinkClick r:id="rId3" action="ppaction://hlinkfile"/>
              </a:rPr>
              <a:t>++</a:t>
            </a:r>
            <a:endParaRPr lang="en-US" altLang="zh-CN" b="1" dirty="0" smtClean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51520" y="3933056"/>
            <a:ext cx="8536483" cy="223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3700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7129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0" kern="0" dirty="0" smtClean="0"/>
              <a:t>一般而言</a:t>
            </a:r>
            <a:r>
              <a:rPr lang="en-US" altLang="zh-CN" b="0" kern="0" dirty="0" smtClean="0"/>
              <a:t>,</a:t>
            </a:r>
            <a:r>
              <a:rPr lang="zh-CN" altLang="en-US" b="0" kern="0" dirty="0" smtClean="0"/>
              <a:t>如果在类</a:t>
            </a:r>
            <a:r>
              <a:rPr lang="en-US" altLang="zh-CN" b="0" kern="0" dirty="0" smtClean="0"/>
              <a:t>X</a:t>
            </a:r>
            <a:r>
              <a:rPr lang="zh-CN" altLang="en-US" b="0" kern="0" dirty="0" smtClean="0"/>
              <a:t>中采用友元函数</a:t>
            </a:r>
            <a:r>
              <a:rPr lang="zh-CN" altLang="en-US" b="0" u="sng" kern="0" dirty="0" smtClean="0"/>
              <a:t>重载单目运算符</a:t>
            </a:r>
            <a:r>
              <a:rPr lang="en-US" altLang="zh-CN" b="0" kern="0" dirty="0" smtClean="0"/>
              <a:t>@, </a:t>
            </a:r>
            <a:r>
              <a:rPr lang="zh-CN" altLang="en-US" b="0" kern="0" dirty="0" smtClean="0"/>
              <a:t>而</a:t>
            </a:r>
            <a:r>
              <a:rPr lang="en-US" altLang="zh-CN" b="0" kern="0" dirty="0" smtClean="0"/>
              <a:t>aa</a:t>
            </a:r>
            <a:r>
              <a:rPr lang="zh-CN" altLang="en-US" b="0" kern="0" dirty="0" smtClean="0"/>
              <a:t>是类</a:t>
            </a:r>
            <a:r>
              <a:rPr lang="en-US" altLang="zh-CN" b="0" kern="0" dirty="0" smtClean="0"/>
              <a:t>X</a:t>
            </a:r>
            <a:r>
              <a:rPr lang="zh-CN" altLang="en-US" b="0" kern="0" dirty="0" smtClean="0"/>
              <a:t>的对象</a:t>
            </a:r>
            <a:r>
              <a:rPr lang="en-US" altLang="zh-CN" b="0" kern="0" dirty="0" smtClean="0"/>
              <a:t>, </a:t>
            </a:r>
            <a:r>
              <a:rPr lang="zh-CN" altLang="en-US" b="0" kern="0" dirty="0" smtClean="0"/>
              <a:t>则以下两种函数调用方法是等价的</a:t>
            </a:r>
            <a:r>
              <a:rPr lang="en-US" altLang="zh-CN" b="0" kern="0" dirty="0" smtClean="0"/>
              <a:t>:</a:t>
            </a:r>
          </a:p>
          <a:p>
            <a:pPr algn="just">
              <a:buFontTx/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       @aa;                              </a:t>
            </a:r>
            <a:r>
              <a:rPr lang="en-US" altLang="zh-CN" kern="0" dirty="0" smtClean="0"/>
              <a:t>//   </a:t>
            </a:r>
            <a:r>
              <a:rPr lang="zh-CN" altLang="en-US" kern="0" dirty="0" smtClean="0"/>
              <a:t>隐式调用</a:t>
            </a:r>
          </a:p>
          <a:p>
            <a:pPr>
              <a:buFontTx/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       </a:t>
            </a:r>
            <a:r>
              <a:rPr lang="en-US" altLang="zh-CN" kern="0" dirty="0" smtClean="0">
                <a:solidFill>
                  <a:srgbClr val="C00000"/>
                </a:solidFill>
              </a:rPr>
              <a:t>operator@(aa);             </a:t>
            </a:r>
            <a:r>
              <a:rPr lang="en-US" altLang="zh-CN" kern="0" dirty="0" smtClean="0"/>
              <a:t>//  </a:t>
            </a:r>
            <a:r>
              <a:rPr lang="zh-CN" altLang="en-US" kern="0" dirty="0" smtClean="0"/>
              <a:t>显式调用 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69185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323528" y="1268760"/>
            <a:ext cx="864096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3600" b="1" dirty="0">
                <a:solidFill>
                  <a:srgbClr val="CC0000"/>
                </a:solidFill>
              </a:rPr>
              <a:t>说   明：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zh-CN" altLang="en-US" sz="3000" dirty="0">
                <a:solidFill>
                  <a:srgbClr val="000000"/>
                </a:solidFill>
              </a:rPr>
              <a:t>运算符重载函数</a:t>
            </a:r>
            <a:r>
              <a:rPr lang="en-US" altLang="zh-CN" sz="3000" dirty="0">
                <a:solidFill>
                  <a:schemeClr val="accent2"/>
                </a:solidFill>
              </a:rPr>
              <a:t>operator@()</a:t>
            </a:r>
            <a:r>
              <a:rPr lang="zh-CN" altLang="en-US" sz="3000" dirty="0">
                <a:solidFill>
                  <a:srgbClr val="000000"/>
                </a:solidFill>
              </a:rPr>
              <a:t>可以返回任何类型，包括</a:t>
            </a:r>
            <a:r>
              <a:rPr lang="en-US" altLang="zh-CN" sz="3000" dirty="0">
                <a:solidFill>
                  <a:srgbClr val="000000"/>
                </a:solidFill>
              </a:rPr>
              <a:t>void</a:t>
            </a:r>
            <a:r>
              <a:rPr lang="zh-CN" altLang="en-US" sz="3000" dirty="0">
                <a:solidFill>
                  <a:srgbClr val="000000"/>
                </a:solidFill>
              </a:rPr>
              <a:t>类型。但</a:t>
            </a:r>
            <a:r>
              <a:rPr lang="zh-CN" altLang="en-US" sz="3000" dirty="0">
                <a:solidFill>
                  <a:srgbClr val="C00000"/>
                </a:solidFill>
              </a:rPr>
              <a:t>一般返回与操作数相同的类型</a:t>
            </a:r>
            <a:r>
              <a:rPr lang="zh-CN" altLang="en-US" sz="3000" dirty="0">
                <a:solidFill>
                  <a:srgbClr val="000000"/>
                </a:solidFill>
              </a:rPr>
              <a:t>。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zh-CN" altLang="en-US" sz="3000" dirty="0">
                <a:solidFill>
                  <a:srgbClr val="000000"/>
                </a:solidFill>
              </a:rPr>
              <a:t>一般在重载运算符时保持</a:t>
            </a:r>
            <a:r>
              <a:rPr lang="en-US" altLang="zh-CN" sz="3000" dirty="0">
                <a:solidFill>
                  <a:srgbClr val="000000"/>
                </a:solidFill>
              </a:rPr>
              <a:t>C++</a:t>
            </a:r>
            <a:r>
              <a:rPr lang="zh-CN" altLang="en-US" sz="3000" dirty="0">
                <a:solidFill>
                  <a:srgbClr val="000000"/>
                </a:solidFill>
              </a:rPr>
              <a:t>中该运算符</a:t>
            </a:r>
            <a:r>
              <a:rPr lang="zh-CN" altLang="en-US" sz="3000" dirty="0">
                <a:solidFill>
                  <a:srgbClr val="C00000"/>
                </a:solidFill>
              </a:rPr>
              <a:t>原有的含义</a:t>
            </a:r>
            <a:r>
              <a:rPr lang="zh-CN" altLang="en-US" sz="3000" dirty="0">
                <a:solidFill>
                  <a:srgbClr val="000000"/>
                </a:solidFill>
              </a:rPr>
              <a:t>。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zh-CN" altLang="en-US" sz="3000" dirty="0">
                <a:solidFill>
                  <a:srgbClr val="000000"/>
                </a:solidFill>
              </a:rPr>
              <a:t>在</a:t>
            </a:r>
            <a:r>
              <a:rPr lang="en-US" altLang="zh-CN" sz="3000" dirty="0">
                <a:solidFill>
                  <a:srgbClr val="000000"/>
                </a:solidFill>
              </a:rPr>
              <a:t>C++</a:t>
            </a:r>
            <a:r>
              <a:rPr lang="zh-CN" altLang="en-US" sz="3000" dirty="0">
                <a:solidFill>
                  <a:srgbClr val="000000"/>
                </a:solidFill>
              </a:rPr>
              <a:t>中， 用户</a:t>
            </a:r>
            <a:r>
              <a:rPr lang="zh-CN" altLang="en-US" sz="3000" dirty="0">
                <a:solidFill>
                  <a:srgbClr val="C00000"/>
                </a:solidFill>
              </a:rPr>
              <a:t>不能定义新</a:t>
            </a:r>
            <a:r>
              <a:rPr lang="zh-CN" altLang="en-US" sz="3000" dirty="0">
                <a:solidFill>
                  <a:srgbClr val="000000"/>
                </a:solidFill>
              </a:rPr>
              <a:t>的运算符。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zh-CN" altLang="en-US" sz="3000" dirty="0">
                <a:solidFill>
                  <a:srgbClr val="000000"/>
                </a:solidFill>
              </a:rPr>
              <a:t>重载运算符实际上就是</a:t>
            </a:r>
            <a:r>
              <a:rPr lang="zh-CN" altLang="en-US" sz="3000" dirty="0">
                <a:solidFill>
                  <a:srgbClr val="C00000"/>
                </a:solidFill>
              </a:rPr>
              <a:t>重载函数</a:t>
            </a:r>
            <a:r>
              <a:rPr lang="zh-CN" altLang="en-US" sz="3000" dirty="0">
                <a:solidFill>
                  <a:srgbClr val="000000"/>
                </a:solidFill>
              </a:rPr>
              <a:t>。</a:t>
            </a:r>
          </a:p>
          <a:p>
            <a:pPr>
              <a:spcBef>
                <a:spcPct val="30000"/>
              </a:spcBef>
              <a:buFontTx/>
              <a:buAutoNum type="arabicPeriod"/>
            </a:pPr>
            <a:r>
              <a:rPr lang="zh-CN" altLang="en-US" sz="3000" dirty="0">
                <a:solidFill>
                  <a:srgbClr val="C00000"/>
                </a:solidFill>
              </a:rPr>
              <a:t>不能使用友元函数重载</a:t>
            </a:r>
            <a:r>
              <a:rPr lang="zh-CN" altLang="en-US" sz="3000" dirty="0">
                <a:solidFill>
                  <a:srgbClr val="000000"/>
                </a:solidFill>
              </a:rPr>
              <a:t>的运算符有：</a:t>
            </a:r>
          </a:p>
          <a:p>
            <a:pPr>
              <a:spcBef>
                <a:spcPct val="30000"/>
              </a:spcBef>
            </a:pPr>
            <a:r>
              <a:rPr lang="zh-CN" altLang="en-US" sz="3000" dirty="0">
                <a:solidFill>
                  <a:srgbClr val="000000"/>
                </a:solidFill>
              </a:rPr>
              <a:t>      </a:t>
            </a:r>
            <a:r>
              <a:rPr lang="en-US" altLang="zh-CN" sz="3000" dirty="0">
                <a:solidFill>
                  <a:schemeClr val="tx2"/>
                </a:solidFill>
              </a:rPr>
              <a:t>= </a:t>
            </a:r>
            <a:r>
              <a:rPr lang="zh-CN" altLang="en-US" sz="3000" dirty="0">
                <a:solidFill>
                  <a:schemeClr val="tx2"/>
                </a:solidFill>
              </a:rPr>
              <a:t>（）  </a:t>
            </a:r>
            <a:r>
              <a:rPr lang="en-US" altLang="zh-CN" sz="3000" dirty="0">
                <a:solidFill>
                  <a:schemeClr val="tx2"/>
                </a:solidFill>
              </a:rPr>
              <a:t>[ ]   -&gt;</a:t>
            </a:r>
          </a:p>
        </p:txBody>
      </p:sp>
    </p:spTree>
    <p:extLst>
      <p:ext uri="{BB962C8B-B14F-4D97-AF65-F5344CB8AC3E}">
        <p14:creationId xmlns:p14="http://schemas.microsoft.com/office/powerpoint/2010/main" val="6919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-171400"/>
            <a:ext cx="7772400" cy="9906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6600CC"/>
                </a:solidFill>
              </a:rPr>
              <a:t>5.2.3  </a:t>
            </a:r>
            <a:r>
              <a:rPr lang="zh-CN" altLang="en-US" b="1" dirty="0">
                <a:solidFill>
                  <a:srgbClr val="6600CC"/>
                </a:solidFill>
              </a:rPr>
              <a:t>成员运算符重载函数</a:t>
            </a:r>
            <a:r>
              <a:rPr lang="zh-CN" altLang="en-US" dirty="0">
                <a:solidFill>
                  <a:srgbClr val="6600CC"/>
                </a:solidFill>
              </a:rPr>
              <a:t> 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80728"/>
            <a:ext cx="8496944" cy="11521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800" b="0" dirty="0" smtClean="0">
                <a:solidFill>
                  <a:srgbClr val="000000"/>
                </a:solidFill>
                <a:latin typeface="+mn-ea"/>
              </a:rPr>
              <a:t>在</a:t>
            </a:r>
            <a:r>
              <a:rPr lang="en-US" altLang="zh-CN" sz="2800" b="0" dirty="0">
                <a:solidFill>
                  <a:srgbClr val="000000"/>
                </a:solidFill>
                <a:latin typeface="+mn-ea"/>
              </a:rPr>
              <a:t>C++</a:t>
            </a:r>
            <a:r>
              <a:rPr lang="zh-CN" altLang="en-US" sz="2800" b="0" dirty="0">
                <a:solidFill>
                  <a:srgbClr val="000000"/>
                </a:solidFill>
                <a:latin typeface="+mn-ea"/>
              </a:rPr>
              <a:t>中</a:t>
            </a:r>
            <a:r>
              <a:rPr lang="en-US" altLang="zh-CN" sz="2800" b="0" dirty="0">
                <a:solidFill>
                  <a:srgbClr val="000000"/>
                </a:solidFill>
                <a:latin typeface="+mn-ea"/>
              </a:rPr>
              <a:t>,</a:t>
            </a:r>
            <a:r>
              <a:rPr lang="zh-CN" altLang="en-US" sz="2800" b="0" dirty="0">
                <a:solidFill>
                  <a:srgbClr val="C00000"/>
                </a:solidFill>
                <a:latin typeface="+mn-ea"/>
              </a:rPr>
              <a:t>可以把运算符函数定义成某个类的成员函数</a:t>
            </a:r>
            <a:r>
              <a:rPr lang="en-US" altLang="zh-CN" sz="2800" b="0" dirty="0">
                <a:solidFill>
                  <a:srgbClr val="000000"/>
                </a:solidFill>
                <a:latin typeface="+mn-ea"/>
              </a:rPr>
              <a:t>,</a:t>
            </a:r>
            <a:r>
              <a:rPr lang="zh-CN" altLang="en-US" sz="2800" b="0" dirty="0">
                <a:solidFill>
                  <a:srgbClr val="000000"/>
                </a:solidFill>
                <a:latin typeface="+mn-ea"/>
              </a:rPr>
              <a:t>称为成员运算符函数。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528" y="1916832"/>
            <a:ext cx="8447856" cy="4267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3700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7129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itchFamily="2" charset="2"/>
              <a:buChar char="u"/>
            </a:pPr>
            <a:r>
              <a:rPr lang="zh-CN" altLang="en-US" sz="2800" b="0" kern="0" dirty="0" smtClean="0"/>
              <a:t>成员运算符函数的原型在</a:t>
            </a:r>
            <a:r>
              <a:rPr lang="zh-CN" altLang="en-US" sz="2800" b="0" kern="0" dirty="0" smtClean="0">
                <a:solidFill>
                  <a:srgbClr val="C00000"/>
                </a:solidFill>
              </a:rPr>
              <a:t>类内部声明格式</a:t>
            </a:r>
            <a:r>
              <a:rPr lang="zh-CN" altLang="en-US" sz="2800" b="0" kern="0" dirty="0" smtClean="0"/>
              <a:t>如下</a:t>
            </a:r>
            <a:r>
              <a:rPr lang="en-US" altLang="zh-CN" sz="2800" b="0" kern="0" dirty="0" smtClean="0"/>
              <a:t>:</a:t>
            </a:r>
          </a:p>
          <a:p>
            <a:pPr algn="just">
              <a:buFontTx/>
              <a:buNone/>
            </a:pPr>
            <a:r>
              <a:rPr lang="en-US" altLang="zh-CN" sz="2800" kern="0" dirty="0" smtClean="0">
                <a:solidFill>
                  <a:srgbClr val="0000FF"/>
                </a:solidFill>
              </a:rPr>
              <a:t>     class X {</a:t>
            </a:r>
          </a:p>
          <a:p>
            <a:pPr algn="just">
              <a:buFontTx/>
              <a:buNone/>
            </a:pPr>
            <a:r>
              <a:rPr lang="en-US" altLang="zh-CN" sz="2800" kern="0" dirty="0" smtClean="0">
                <a:solidFill>
                  <a:srgbClr val="0000FF"/>
                </a:solidFill>
              </a:rPr>
              <a:t>          //…</a:t>
            </a:r>
          </a:p>
          <a:p>
            <a:pPr algn="just">
              <a:buFontTx/>
              <a:buNone/>
            </a:pPr>
            <a:r>
              <a:rPr lang="en-US" altLang="zh-CN" sz="2800" kern="0" dirty="0" smtClean="0">
                <a:solidFill>
                  <a:srgbClr val="0000FF"/>
                </a:solidFill>
              </a:rPr>
              <a:t>          </a:t>
            </a:r>
            <a:r>
              <a:rPr lang="zh-CN" altLang="en-US" sz="2800" kern="0" dirty="0" smtClean="0">
                <a:solidFill>
                  <a:srgbClr val="0000FF"/>
                </a:solidFill>
              </a:rPr>
              <a:t>返回类型  </a:t>
            </a:r>
            <a:r>
              <a:rPr lang="en-US" altLang="zh-CN" sz="2800" kern="0" dirty="0" smtClean="0">
                <a:solidFill>
                  <a:srgbClr val="0000FF"/>
                </a:solidFill>
              </a:rPr>
              <a:t>operator </a:t>
            </a:r>
            <a:r>
              <a:rPr lang="zh-CN" altLang="en-US" sz="2800" kern="0" dirty="0" smtClean="0">
                <a:solidFill>
                  <a:srgbClr val="0000FF"/>
                </a:solidFill>
              </a:rPr>
              <a:t>运算符 </a:t>
            </a:r>
            <a:r>
              <a:rPr lang="en-US" altLang="zh-CN" sz="2800" kern="0" dirty="0" smtClean="0">
                <a:solidFill>
                  <a:srgbClr val="0000FF"/>
                </a:solidFill>
              </a:rPr>
              <a:t>(</a:t>
            </a:r>
            <a:r>
              <a:rPr lang="zh-CN" altLang="en-US" sz="2800" kern="0" dirty="0" smtClean="0">
                <a:solidFill>
                  <a:srgbClr val="0000FF"/>
                </a:solidFill>
              </a:rPr>
              <a:t>形参表</a:t>
            </a:r>
            <a:r>
              <a:rPr lang="en-US" altLang="zh-CN" sz="2800" kern="0" dirty="0" smtClean="0">
                <a:solidFill>
                  <a:srgbClr val="0000FF"/>
                </a:solidFill>
              </a:rPr>
              <a:t>);</a:t>
            </a:r>
          </a:p>
          <a:p>
            <a:pPr algn="just">
              <a:buFontTx/>
              <a:buNone/>
            </a:pPr>
            <a:r>
              <a:rPr lang="en-US" altLang="zh-CN" sz="2800" kern="0" dirty="0" smtClean="0">
                <a:solidFill>
                  <a:srgbClr val="0000FF"/>
                </a:solidFill>
              </a:rPr>
              <a:t>          //…</a:t>
            </a:r>
          </a:p>
          <a:p>
            <a:pPr algn="just">
              <a:buFontTx/>
              <a:buNone/>
            </a:pPr>
            <a:r>
              <a:rPr lang="en-US" altLang="zh-CN" sz="2800" kern="0" dirty="0" smtClean="0">
                <a:solidFill>
                  <a:srgbClr val="0000FF"/>
                </a:solidFill>
              </a:rPr>
              <a:t>      };</a:t>
            </a:r>
          </a:p>
          <a:p>
            <a:pPr algn="just">
              <a:buFont typeface="Wingdings" pitchFamily="2" charset="2"/>
              <a:buChar char="u"/>
            </a:pPr>
            <a:r>
              <a:rPr lang="zh-CN" altLang="en-US" sz="2800" b="0" kern="0" dirty="0" smtClean="0"/>
              <a:t>在</a:t>
            </a:r>
            <a:r>
              <a:rPr lang="zh-CN" altLang="en-US" sz="2800" b="0" kern="0" dirty="0" smtClean="0">
                <a:solidFill>
                  <a:srgbClr val="C00000"/>
                </a:solidFill>
              </a:rPr>
              <a:t>类外定义</a:t>
            </a:r>
            <a:r>
              <a:rPr lang="zh-CN" altLang="en-US" sz="2800" b="0" kern="0" dirty="0" smtClean="0"/>
              <a:t>成员运算符函数的格式如下</a:t>
            </a:r>
            <a:r>
              <a:rPr lang="en-US" altLang="zh-CN" sz="2800" b="0" kern="0" dirty="0" smtClean="0"/>
              <a:t>:</a:t>
            </a:r>
          </a:p>
          <a:p>
            <a:pPr algn="just">
              <a:buFontTx/>
              <a:buNone/>
            </a:pPr>
            <a:r>
              <a:rPr lang="zh-CN" altLang="en-US" sz="2800" kern="0" dirty="0" smtClean="0">
                <a:solidFill>
                  <a:srgbClr val="0000FF"/>
                </a:solidFill>
              </a:rPr>
              <a:t>     返回类型 </a:t>
            </a:r>
            <a:r>
              <a:rPr lang="en-US" altLang="zh-CN" sz="2800" kern="0" dirty="0" smtClean="0">
                <a:solidFill>
                  <a:srgbClr val="0000FF"/>
                </a:solidFill>
              </a:rPr>
              <a:t>X::operator </a:t>
            </a:r>
            <a:r>
              <a:rPr lang="zh-CN" altLang="en-US" sz="2800" kern="0" dirty="0" smtClean="0">
                <a:solidFill>
                  <a:srgbClr val="0000FF"/>
                </a:solidFill>
              </a:rPr>
              <a:t>运算符 </a:t>
            </a:r>
            <a:r>
              <a:rPr lang="en-US" altLang="zh-CN" sz="2800" kern="0" dirty="0" smtClean="0">
                <a:solidFill>
                  <a:srgbClr val="0000FF"/>
                </a:solidFill>
              </a:rPr>
              <a:t>(</a:t>
            </a:r>
            <a:r>
              <a:rPr lang="zh-CN" altLang="en-US" sz="2800" kern="0" dirty="0" smtClean="0">
                <a:solidFill>
                  <a:srgbClr val="0000FF"/>
                </a:solidFill>
              </a:rPr>
              <a:t>形参表</a:t>
            </a:r>
            <a:r>
              <a:rPr lang="en-US" altLang="zh-CN" sz="2800" kern="0" dirty="0" smtClean="0">
                <a:solidFill>
                  <a:srgbClr val="0000FF"/>
                </a:solidFill>
              </a:rPr>
              <a:t>)</a:t>
            </a:r>
          </a:p>
          <a:p>
            <a:pPr algn="just">
              <a:buFontTx/>
              <a:buNone/>
            </a:pPr>
            <a:r>
              <a:rPr lang="en-US" altLang="zh-CN" sz="2800" kern="0" dirty="0" smtClean="0">
                <a:solidFill>
                  <a:srgbClr val="0000FF"/>
                </a:solidFill>
              </a:rPr>
              <a:t>      {   // </a:t>
            </a:r>
            <a:r>
              <a:rPr lang="zh-CN" altLang="en-US" sz="2800" kern="0" dirty="0" smtClean="0">
                <a:solidFill>
                  <a:srgbClr val="0000FF"/>
                </a:solidFill>
              </a:rPr>
              <a:t>函数体          </a:t>
            </a:r>
            <a:r>
              <a:rPr lang="en-US" altLang="zh-CN" sz="2800" kern="0" dirty="0" smtClean="0">
                <a:solidFill>
                  <a:srgbClr val="0000FF"/>
                </a:solidFill>
              </a:rPr>
              <a:t>}</a:t>
            </a:r>
            <a:endParaRPr lang="en-US" altLang="zh-CN" sz="280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7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9227" y="980728"/>
            <a:ext cx="8964612" cy="5616575"/>
          </a:xfrm>
        </p:spPr>
        <p:txBody>
          <a:bodyPr/>
          <a:lstStyle/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3000" b="1" dirty="0" smtClean="0"/>
              <a:t>1.  </a:t>
            </a:r>
            <a:r>
              <a:rPr lang="zh-CN" altLang="en-US" sz="3000" b="1" dirty="0"/>
              <a:t>双目运算符重载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3000" b="0" dirty="0" smtClean="0">
                <a:solidFill>
                  <a:srgbClr val="000000"/>
                </a:solidFill>
              </a:rPr>
              <a:t>对</a:t>
            </a:r>
            <a:r>
              <a:rPr lang="zh-CN" altLang="en-US" sz="3000" b="0" dirty="0">
                <a:solidFill>
                  <a:srgbClr val="000000"/>
                </a:solidFill>
              </a:rPr>
              <a:t>双目运算符</a:t>
            </a:r>
            <a:r>
              <a:rPr lang="en-US" altLang="zh-CN" sz="3000" b="0" dirty="0">
                <a:solidFill>
                  <a:srgbClr val="000000"/>
                </a:solidFill>
              </a:rPr>
              <a:t>, </a:t>
            </a:r>
            <a:r>
              <a:rPr lang="zh-CN" altLang="en-US" sz="3000" b="0" dirty="0">
                <a:solidFill>
                  <a:srgbClr val="000000"/>
                </a:solidFill>
              </a:rPr>
              <a:t>成员运算符</a:t>
            </a:r>
            <a:r>
              <a:rPr lang="zh-CN" altLang="en-US" sz="3000" b="0" dirty="0">
                <a:solidFill>
                  <a:srgbClr val="C00000"/>
                </a:solidFill>
              </a:rPr>
              <a:t>函数的形参表中</a:t>
            </a:r>
            <a:r>
              <a:rPr lang="zh-CN" altLang="en-US" sz="3000" b="0" dirty="0">
                <a:solidFill>
                  <a:srgbClr val="0000FF"/>
                </a:solidFill>
              </a:rPr>
              <a:t>仅有一个参数</a:t>
            </a:r>
            <a:r>
              <a:rPr lang="en-US" altLang="zh-CN" sz="3000" b="0" dirty="0">
                <a:solidFill>
                  <a:srgbClr val="000000"/>
                </a:solidFill>
              </a:rPr>
              <a:t>, </a:t>
            </a:r>
            <a:r>
              <a:rPr lang="zh-CN" altLang="en-US" sz="3000" b="0" dirty="0">
                <a:solidFill>
                  <a:srgbClr val="000000"/>
                </a:solidFill>
              </a:rPr>
              <a:t>它作为运算符的</a:t>
            </a:r>
            <a:r>
              <a:rPr lang="zh-CN" altLang="en-US" sz="3000" b="0" dirty="0">
                <a:solidFill>
                  <a:srgbClr val="0000FF"/>
                </a:solidFill>
              </a:rPr>
              <a:t>右操作数</a:t>
            </a:r>
            <a:r>
              <a:rPr lang="en-US" altLang="zh-CN" sz="3000" b="0" dirty="0">
                <a:solidFill>
                  <a:srgbClr val="000000"/>
                </a:solidFill>
              </a:rPr>
              <a:t>, </a:t>
            </a:r>
            <a:r>
              <a:rPr lang="zh-CN" altLang="en-US" sz="3000" b="0" dirty="0">
                <a:solidFill>
                  <a:srgbClr val="000000"/>
                </a:solidFill>
              </a:rPr>
              <a:t>此时，</a:t>
            </a:r>
            <a:r>
              <a:rPr lang="zh-CN" altLang="en-US" sz="3000" b="0" dirty="0">
                <a:solidFill>
                  <a:srgbClr val="C00000"/>
                </a:solidFill>
              </a:rPr>
              <a:t>左操作数是调用函数的对象</a:t>
            </a:r>
            <a:r>
              <a:rPr lang="en-US" altLang="zh-CN" sz="3000" b="0" dirty="0">
                <a:solidFill>
                  <a:srgbClr val="000000"/>
                </a:solidFill>
              </a:rPr>
              <a:t>, </a:t>
            </a:r>
            <a:r>
              <a:rPr lang="zh-CN" altLang="en-US" sz="3000" b="0" dirty="0">
                <a:solidFill>
                  <a:srgbClr val="000000"/>
                </a:solidFill>
              </a:rPr>
              <a:t>它是通过</a:t>
            </a:r>
            <a:r>
              <a:rPr lang="en-US" altLang="zh-CN" sz="3000" b="0" dirty="0">
                <a:solidFill>
                  <a:srgbClr val="000000"/>
                </a:solidFill>
              </a:rPr>
              <a:t>this</a:t>
            </a:r>
            <a:r>
              <a:rPr lang="zh-CN" altLang="en-US" sz="3000" b="0" dirty="0">
                <a:solidFill>
                  <a:srgbClr val="000000"/>
                </a:solidFill>
              </a:rPr>
              <a:t>指针隐含地传递给函数的。如：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rgbClr val="000000"/>
                </a:solidFill>
              </a:rPr>
              <a:t>        </a:t>
            </a:r>
            <a:r>
              <a:rPr lang="en-US" altLang="zh-CN" sz="3000" b="1" dirty="0">
                <a:solidFill>
                  <a:srgbClr val="0000FF"/>
                </a:solidFill>
              </a:rPr>
              <a:t>class x {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>
                <a:solidFill>
                  <a:srgbClr val="0000FF"/>
                </a:solidFill>
              </a:rPr>
              <a:t>             // ... ...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>
                <a:solidFill>
                  <a:srgbClr val="0000FF"/>
                </a:solidFill>
              </a:rPr>
              <a:t>             </a:t>
            </a:r>
            <a:r>
              <a:rPr lang="en-US" altLang="zh-CN" sz="3000" b="1" dirty="0" err="1">
                <a:solidFill>
                  <a:srgbClr val="0000FF"/>
                </a:solidFill>
              </a:rPr>
              <a:t>int</a:t>
            </a:r>
            <a:r>
              <a:rPr lang="en-US" altLang="zh-CN" sz="3000" b="1" dirty="0">
                <a:solidFill>
                  <a:srgbClr val="0000FF"/>
                </a:solidFill>
              </a:rPr>
              <a:t> operator + (X a);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>
                <a:solidFill>
                  <a:srgbClr val="0000FF"/>
                </a:solidFill>
              </a:rPr>
              <a:t>         };</a:t>
            </a: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395288" y="6092651"/>
            <a:ext cx="8351837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8700" indent="-457200">
              <a:spcBef>
                <a:spcPct val="20000"/>
              </a:spcBef>
              <a:buClr>
                <a:schemeClr val="accent2"/>
              </a:buClr>
              <a:buSzPct val="75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0013" indent="-228600">
              <a:spcBef>
                <a:spcPct val="20000"/>
              </a:spcBef>
              <a:buClr>
                <a:srgbClr val="666699"/>
              </a:buClr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2913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3000" b="1" dirty="0">
                <a:solidFill>
                  <a:srgbClr val="0000FF"/>
                </a:solidFill>
                <a:hlinkClick r:id="rId5" action="ppaction://hlinkfile"/>
              </a:rPr>
              <a:t>例</a:t>
            </a:r>
            <a:r>
              <a:rPr lang="en-US" altLang="zh-CN" sz="3000" b="1" dirty="0">
                <a:solidFill>
                  <a:srgbClr val="0000FF"/>
                </a:solidFill>
                <a:hlinkClick r:id="rId5" action="ppaction://hlinkfile"/>
              </a:rPr>
              <a:t>5.5   </a:t>
            </a:r>
            <a:r>
              <a:rPr lang="zh-CN" altLang="en-US" sz="3000" b="1" dirty="0">
                <a:solidFill>
                  <a:srgbClr val="0000FF"/>
                </a:solidFill>
                <a:hlinkClick r:id="rId5" action="ppaction://hlinkfile"/>
              </a:rPr>
              <a:t>用成员运算符重载函数进行复数运算。</a:t>
            </a:r>
            <a:endParaRPr lang="zh-CN" altLang="en-US" sz="3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82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263" y="1196156"/>
            <a:ext cx="8785225" cy="63373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0" dirty="0" smtClean="0">
                <a:solidFill>
                  <a:srgbClr val="000000"/>
                </a:solidFill>
              </a:rPr>
              <a:t>一般而言</a:t>
            </a:r>
            <a:r>
              <a:rPr lang="en-US" altLang="zh-CN" b="0" dirty="0">
                <a:solidFill>
                  <a:srgbClr val="000000"/>
                </a:solidFill>
              </a:rPr>
              <a:t>, </a:t>
            </a:r>
            <a:r>
              <a:rPr lang="zh-CN" altLang="en-US" b="0" dirty="0">
                <a:solidFill>
                  <a:srgbClr val="000000"/>
                </a:solidFill>
              </a:rPr>
              <a:t>如果在类</a:t>
            </a:r>
            <a:r>
              <a:rPr lang="en-US" altLang="zh-CN" b="0" dirty="0">
                <a:solidFill>
                  <a:srgbClr val="000000"/>
                </a:solidFill>
              </a:rPr>
              <a:t>X</a:t>
            </a:r>
            <a:r>
              <a:rPr lang="zh-CN" altLang="en-US" b="0" dirty="0">
                <a:solidFill>
                  <a:srgbClr val="000000"/>
                </a:solidFill>
              </a:rPr>
              <a:t>中采用成员函数重载</a:t>
            </a:r>
            <a:r>
              <a:rPr lang="zh-CN" altLang="en-US" b="0" dirty="0">
                <a:solidFill>
                  <a:srgbClr val="0000FF"/>
                </a:solidFill>
              </a:rPr>
              <a:t>双目运算符</a:t>
            </a:r>
            <a:r>
              <a:rPr lang="en-US" altLang="zh-CN" b="0" dirty="0">
                <a:solidFill>
                  <a:srgbClr val="0000FF"/>
                </a:solidFill>
              </a:rPr>
              <a:t>@,</a:t>
            </a:r>
            <a:r>
              <a:rPr lang="en-US" altLang="zh-CN" b="0" dirty="0">
                <a:solidFill>
                  <a:srgbClr val="000000"/>
                </a:solidFill>
              </a:rPr>
              <a:t> </a:t>
            </a:r>
            <a:r>
              <a:rPr lang="zh-CN" altLang="en-US" b="0" dirty="0">
                <a:solidFill>
                  <a:srgbClr val="000000"/>
                </a:solidFill>
              </a:rPr>
              <a:t>成员运算符函数</a:t>
            </a:r>
            <a:r>
              <a:rPr lang="en-US" altLang="zh-CN" b="0" dirty="0">
                <a:solidFill>
                  <a:srgbClr val="000000"/>
                </a:solidFill>
              </a:rPr>
              <a:t>operator@ </a:t>
            </a:r>
            <a:r>
              <a:rPr lang="zh-CN" altLang="en-US" b="0" dirty="0">
                <a:solidFill>
                  <a:srgbClr val="000000"/>
                </a:solidFill>
              </a:rPr>
              <a:t>所需的</a:t>
            </a:r>
            <a:r>
              <a:rPr lang="zh-CN" altLang="en-US" b="0" u="sng" dirty="0">
                <a:solidFill>
                  <a:srgbClr val="C00000"/>
                </a:solidFill>
              </a:rPr>
              <a:t>一个操作数由对象</a:t>
            </a:r>
            <a:r>
              <a:rPr lang="en-US" altLang="zh-CN" b="0" u="sng" dirty="0">
                <a:solidFill>
                  <a:srgbClr val="C00000"/>
                </a:solidFill>
              </a:rPr>
              <a:t>aa</a:t>
            </a:r>
            <a:r>
              <a:rPr lang="zh-CN" altLang="en-US" b="0" u="sng" dirty="0">
                <a:solidFill>
                  <a:srgbClr val="C00000"/>
                </a:solidFill>
              </a:rPr>
              <a:t>通过</a:t>
            </a:r>
            <a:r>
              <a:rPr lang="en-US" altLang="zh-CN" b="0" u="sng" dirty="0">
                <a:solidFill>
                  <a:srgbClr val="C00000"/>
                </a:solidFill>
              </a:rPr>
              <a:t>this</a:t>
            </a:r>
            <a:r>
              <a:rPr lang="zh-CN" altLang="en-US" b="0" u="sng" dirty="0">
                <a:solidFill>
                  <a:srgbClr val="C00000"/>
                </a:solidFill>
              </a:rPr>
              <a:t>指针隐含地传递</a:t>
            </a:r>
            <a:r>
              <a:rPr lang="en-US" altLang="zh-CN" b="0" dirty="0">
                <a:solidFill>
                  <a:srgbClr val="000000"/>
                </a:solidFill>
              </a:rPr>
              <a:t>, </a:t>
            </a:r>
            <a:r>
              <a:rPr lang="zh-CN" altLang="en-US" b="0" dirty="0">
                <a:solidFill>
                  <a:srgbClr val="000000"/>
                </a:solidFill>
              </a:rPr>
              <a:t>它的</a:t>
            </a:r>
            <a:r>
              <a:rPr lang="zh-CN" altLang="en-US" b="0" u="sng" dirty="0">
                <a:solidFill>
                  <a:srgbClr val="C00000"/>
                </a:solidFill>
              </a:rPr>
              <a:t>另一个操作数</a:t>
            </a:r>
            <a:r>
              <a:rPr lang="en-US" altLang="zh-CN" b="0" u="sng" dirty="0">
                <a:solidFill>
                  <a:srgbClr val="C00000"/>
                </a:solidFill>
              </a:rPr>
              <a:t>bb</a:t>
            </a:r>
            <a:r>
              <a:rPr lang="zh-CN" altLang="en-US" b="0" u="sng" dirty="0">
                <a:solidFill>
                  <a:srgbClr val="C00000"/>
                </a:solidFill>
              </a:rPr>
              <a:t>在参数表中显示</a:t>
            </a:r>
            <a:r>
              <a:rPr lang="en-US" altLang="zh-CN" b="0" dirty="0">
                <a:solidFill>
                  <a:srgbClr val="000000"/>
                </a:solidFill>
              </a:rPr>
              <a:t>, aa</a:t>
            </a:r>
            <a:r>
              <a:rPr lang="zh-CN" altLang="en-US" b="0" dirty="0">
                <a:solidFill>
                  <a:srgbClr val="000000"/>
                </a:solidFill>
              </a:rPr>
              <a:t>和</a:t>
            </a:r>
            <a:r>
              <a:rPr lang="en-US" altLang="zh-CN" b="0" dirty="0">
                <a:solidFill>
                  <a:srgbClr val="000000"/>
                </a:solidFill>
              </a:rPr>
              <a:t>bb</a:t>
            </a:r>
            <a:r>
              <a:rPr lang="zh-CN" altLang="en-US" b="0" dirty="0">
                <a:solidFill>
                  <a:srgbClr val="000000"/>
                </a:solidFill>
              </a:rPr>
              <a:t>是类</a:t>
            </a:r>
            <a:r>
              <a:rPr lang="en-US" altLang="zh-CN" b="0" dirty="0">
                <a:solidFill>
                  <a:srgbClr val="000000"/>
                </a:solidFill>
              </a:rPr>
              <a:t>X</a:t>
            </a:r>
            <a:r>
              <a:rPr lang="zh-CN" altLang="en-US" b="0" dirty="0">
                <a:solidFill>
                  <a:srgbClr val="000000"/>
                </a:solidFill>
              </a:rPr>
              <a:t>的两个对象</a:t>
            </a:r>
            <a:r>
              <a:rPr lang="en-US" altLang="zh-CN" b="0" dirty="0">
                <a:solidFill>
                  <a:srgbClr val="000000"/>
                </a:solidFill>
              </a:rPr>
              <a:t>, </a:t>
            </a:r>
            <a:r>
              <a:rPr lang="zh-CN" altLang="en-US" b="0" dirty="0">
                <a:solidFill>
                  <a:srgbClr val="000000"/>
                </a:solidFill>
              </a:rPr>
              <a:t>则以下两种函数调用方法是</a:t>
            </a:r>
            <a:r>
              <a:rPr lang="zh-CN" altLang="en-US" b="0" dirty="0">
                <a:solidFill>
                  <a:srgbClr val="0000FF"/>
                </a:solidFill>
              </a:rPr>
              <a:t>等价的</a:t>
            </a:r>
            <a:r>
              <a:rPr lang="en-US" altLang="zh-CN" b="0" dirty="0">
                <a:solidFill>
                  <a:srgbClr val="0000FF"/>
                </a:solidFill>
              </a:rPr>
              <a:t>:</a:t>
            </a:r>
          </a:p>
          <a:p>
            <a:pPr marL="177800" indent="-177800" algn="just">
              <a:lnSpc>
                <a:spcPct val="150000"/>
              </a:lnSpc>
              <a:buFontTx/>
              <a:buNone/>
            </a:pPr>
            <a:r>
              <a:rPr lang="en-US" altLang="zh-CN" b="1" dirty="0">
                <a:solidFill>
                  <a:srgbClr val="000000"/>
                </a:solidFill>
              </a:rPr>
              <a:t>        </a:t>
            </a:r>
            <a:r>
              <a:rPr lang="en-US" altLang="zh-CN" b="1" dirty="0">
                <a:solidFill>
                  <a:srgbClr val="C00000"/>
                </a:solidFill>
              </a:rPr>
              <a:t>aa @ bb;                      </a:t>
            </a:r>
            <a:r>
              <a:rPr lang="en-US" altLang="zh-CN" b="1" dirty="0">
                <a:solidFill>
                  <a:srgbClr val="000000"/>
                </a:solidFill>
              </a:rPr>
              <a:t>// </a:t>
            </a:r>
            <a:r>
              <a:rPr lang="zh-CN" altLang="en-US" b="1" dirty="0">
                <a:solidFill>
                  <a:srgbClr val="000000"/>
                </a:solidFill>
              </a:rPr>
              <a:t>隐式调用</a:t>
            </a:r>
          </a:p>
          <a:p>
            <a:pPr marL="177800" indent="-177800">
              <a:lnSpc>
                <a:spcPct val="150000"/>
              </a:lnSpc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        </a:t>
            </a:r>
            <a:r>
              <a:rPr lang="en-US" altLang="zh-CN" b="1" dirty="0" err="1">
                <a:solidFill>
                  <a:srgbClr val="C00000"/>
                </a:solidFill>
              </a:rPr>
              <a:t>aa.operator</a:t>
            </a:r>
            <a:r>
              <a:rPr lang="en-US" altLang="zh-CN" b="1" dirty="0">
                <a:solidFill>
                  <a:srgbClr val="C00000"/>
                </a:solidFill>
              </a:rPr>
              <a:t> @(bb);     </a:t>
            </a:r>
            <a:r>
              <a:rPr lang="en-US" altLang="zh-CN" b="1" dirty="0">
                <a:solidFill>
                  <a:srgbClr val="000000"/>
                </a:solidFill>
              </a:rPr>
              <a:t>// </a:t>
            </a:r>
            <a:r>
              <a:rPr lang="zh-CN" altLang="en-US" b="1" dirty="0">
                <a:solidFill>
                  <a:srgbClr val="000000"/>
                </a:solidFill>
              </a:rPr>
              <a:t>显式调用 </a:t>
            </a:r>
          </a:p>
        </p:txBody>
      </p:sp>
    </p:spTree>
    <p:extLst>
      <p:ext uri="{BB962C8B-B14F-4D97-AF65-F5344CB8AC3E}">
        <p14:creationId xmlns:p14="http://schemas.microsoft.com/office/powerpoint/2010/main" val="40403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124892"/>
            <a:ext cx="8642350" cy="3024188"/>
          </a:xfrm>
        </p:spPr>
        <p:txBody>
          <a:bodyPr/>
          <a:lstStyle/>
          <a:p>
            <a:pPr algn="just">
              <a:lnSpc>
                <a:spcPct val="200000"/>
              </a:lnSpc>
              <a:buFontTx/>
              <a:buNone/>
            </a:pPr>
            <a:r>
              <a:rPr lang="en-US" altLang="zh-CN" b="1" dirty="0" smtClean="0"/>
              <a:t>2.  </a:t>
            </a:r>
            <a:r>
              <a:rPr lang="zh-CN" altLang="en-US" b="1" dirty="0"/>
              <a:t>单目运算符重载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zh-CN" altLang="en-US" b="0" dirty="0">
                <a:solidFill>
                  <a:srgbClr val="000000"/>
                </a:solidFill>
              </a:rPr>
              <a:t>对单目运算符而言</a:t>
            </a:r>
            <a:r>
              <a:rPr lang="en-US" altLang="zh-CN" b="0" dirty="0">
                <a:solidFill>
                  <a:srgbClr val="000000"/>
                </a:solidFill>
              </a:rPr>
              <a:t>, </a:t>
            </a:r>
            <a:r>
              <a:rPr lang="zh-CN" altLang="en-US" b="0" dirty="0">
                <a:solidFill>
                  <a:srgbClr val="000000"/>
                </a:solidFill>
              </a:rPr>
              <a:t>成员运算符函数的</a:t>
            </a:r>
            <a:r>
              <a:rPr lang="zh-CN" altLang="en-US" b="0" u="sng" dirty="0">
                <a:solidFill>
                  <a:srgbClr val="000000"/>
                </a:solidFill>
              </a:rPr>
              <a:t>参数表中没有参数</a:t>
            </a:r>
            <a:r>
              <a:rPr lang="en-US" altLang="zh-CN" b="0" dirty="0">
                <a:solidFill>
                  <a:srgbClr val="000000"/>
                </a:solidFill>
              </a:rPr>
              <a:t>, </a:t>
            </a:r>
            <a:r>
              <a:rPr lang="zh-CN" altLang="en-US" b="0" dirty="0">
                <a:solidFill>
                  <a:srgbClr val="000000"/>
                </a:solidFill>
              </a:rPr>
              <a:t>此时当前对象作为运算符的一个操作数。</a:t>
            </a:r>
          </a:p>
          <a:p>
            <a:pPr algn="just">
              <a:lnSpc>
                <a:spcPct val="200000"/>
              </a:lnSpc>
              <a:buFontTx/>
              <a:buNone/>
            </a:pPr>
            <a:endParaRPr lang="zh-CN" altLang="en-US" b="1" dirty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  <a:buFontTx/>
              <a:buNone/>
            </a:pP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611560" y="5013176"/>
            <a:ext cx="77724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8700" indent="-457200">
              <a:spcBef>
                <a:spcPct val="20000"/>
              </a:spcBef>
              <a:buClr>
                <a:schemeClr val="accent2"/>
              </a:buClr>
              <a:buSzPct val="75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0013" indent="-228600">
              <a:spcBef>
                <a:spcPct val="20000"/>
              </a:spcBef>
              <a:buClr>
                <a:srgbClr val="666699"/>
              </a:buClr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2913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dirty="0">
                <a:solidFill>
                  <a:srgbClr val="9F1405"/>
                </a:solidFill>
                <a:hlinkClick r:id="rId5" action="ppaction://hlinkfile"/>
              </a:rPr>
              <a:t>例</a:t>
            </a:r>
            <a:r>
              <a:rPr lang="en-US" altLang="zh-CN" dirty="0">
                <a:solidFill>
                  <a:srgbClr val="9F1405"/>
                </a:solidFill>
                <a:hlinkClick r:id="rId5" action="ppaction://hlinkfile"/>
              </a:rPr>
              <a:t>5.6   </a:t>
            </a:r>
            <a:r>
              <a:rPr lang="zh-CN" altLang="en-US" dirty="0">
                <a:solidFill>
                  <a:srgbClr val="9F1405"/>
                </a:solidFill>
                <a:hlinkClick r:id="rId5" action="ppaction://hlinkfile"/>
              </a:rPr>
              <a:t>用成员函数重载单目运算符“</a:t>
            </a:r>
            <a:r>
              <a:rPr lang="en-US" altLang="zh-CN" dirty="0">
                <a:solidFill>
                  <a:srgbClr val="9F1405"/>
                </a:solidFill>
                <a:hlinkClick r:id="rId5" action="ppaction://hlinkfile"/>
              </a:rPr>
              <a:t>++”</a:t>
            </a:r>
            <a:r>
              <a:rPr lang="zh-CN" altLang="en-US" dirty="0">
                <a:solidFill>
                  <a:srgbClr val="9F1405"/>
                </a:solidFill>
                <a:hlinkClick r:id="rId5" action="ppaction://hlinkfile"/>
              </a:rPr>
              <a:t>。</a:t>
            </a:r>
            <a:endParaRPr lang="zh-CN" altLang="en-US" dirty="0">
              <a:solidFill>
                <a:srgbClr val="9F14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83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87"/>
            <a:ext cx="8713787" cy="3311525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0" dirty="0" smtClean="0">
                <a:solidFill>
                  <a:srgbClr val="000000"/>
                </a:solidFill>
              </a:rPr>
              <a:t>一般而言</a:t>
            </a:r>
            <a:r>
              <a:rPr lang="en-US" altLang="zh-CN" sz="2800" b="0" dirty="0">
                <a:solidFill>
                  <a:srgbClr val="000000"/>
                </a:solidFill>
              </a:rPr>
              <a:t>,</a:t>
            </a:r>
            <a:r>
              <a:rPr lang="zh-CN" altLang="en-US" sz="2800" b="0" dirty="0">
                <a:solidFill>
                  <a:srgbClr val="000000"/>
                </a:solidFill>
              </a:rPr>
              <a:t>如果在类</a:t>
            </a:r>
            <a:r>
              <a:rPr lang="en-US" altLang="zh-CN" sz="2800" b="0" dirty="0">
                <a:solidFill>
                  <a:srgbClr val="000000"/>
                </a:solidFill>
              </a:rPr>
              <a:t>X</a:t>
            </a:r>
            <a:r>
              <a:rPr lang="zh-CN" altLang="en-US" sz="2800" b="0" dirty="0">
                <a:solidFill>
                  <a:srgbClr val="000000"/>
                </a:solidFill>
              </a:rPr>
              <a:t>中</a:t>
            </a:r>
            <a:r>
              <a:rPr lang="zh-CN" altLang="en-US" sz="2800" b="0" dirty="0">
                <a:solidFill>
                  <a:srgbClr val="179517"/>
                </a:solidFill>
              </a:rPr>
              <a:t>采用友元函数</a:t>
            </a:r>
            <a:r>
              <a:rPr lang="zh-CN" altLang="en-US" sz="2800" b="0" u="sng" dirty="0">
                <a:solidFill>
                  <a:srgbClr val="000000"/>
                </a:solidFill>
              </a:rPr>
              <a:t>重载单目运算符</a:t>
            </a:r>
            <a:r>
              <a:rPr lang="en-US" altLang="zh-CN" sz="2800" b="0" dirty="0">
                <a:solidFill>
                  <a:srgbClr val="000000"/>
                </a:solidFill>
              </a:rPr>
              <a:t>@, </a:t>
            </a:r>
            <a:r>
              <a:rPr lang="zh-CN" altLang="en-US" sz="2800" b="0" dirty="0">
                <a:solidFill>
                  <a:srgbClr val="000000"/>
                </a:solidFill>
              </a:rPr>
              <a:t>而</a:t>
            </a:r>
            <a:r>
              <a:rPr lang="en-US" altLang="zh-CN" sz="2800" b="0" dirty="0">
                <a:solidFill>
                  <a:srgbClr val="000000"/>
                </a:solidFill>
              </a:rPr>
              <a:t>aa</a:t>
            </a:r>
            <a:r>
              <a:rPr lang="zh-CN" altLang="en-US" sz="2800" b="0" dirty="0">
                <a:solidFill>
                  <a:srgbClr val="000000"/>
                </a:solidFill>
              </a:rPr>
              <a:t>是类</a:t>
            </a:r>
            <a:r>
              <a:rPr lang="en-US" altLang="zh-CN" sz="2800" b="0" dirty="0">
                <a:solidFill>
                  <a:srgbClr val="000000"/>
                </a:solidFill>
              </a:rPr>
              <a:t>X</a:t>
            </a:r>
            <a:r>
              <a:rPr lang="zh-CN" altLang="en-US" sz="2800" b="0" dirty="0">
                <a:solidFill>
                  <a:srgbClr val="000000"/>
                </a:solidFill>
              </a:rPr>
              <a:t>的对象</a:t>
            </a:r>
            <a:r>
              <a:rPr lang="en-US" altLang="zh-CN" sz="2800" b="0" dirty="0">
                <a:solidFill>
                  <a:srgbClr val="000000"/>
                </a:solidFill>
              </a:rPr>
              <a:t>, </a:t>
            </a:r>
            <a:r>
              <a:rPr lang="zh-CN" altLang="en-US" sz="2800" b="0" dirty="0">
                <a:solidFill>
                  <a:srgbClr val="000000"/>
                </a:solidFill>
              </a:rPr>
              <a:t>则</a:t>
            </a:r>
            <a:r>
              <a:rPr lang="zh-CN" altLang="en-US" sz="2800" b="0" dirty="0">
                <a:solidFill>
                  <a:srgbClr val="6600CC"/>
                </a:solidFill>
              </a:rPr>
              <a:t>以下两种函数调用方法是等价的</a:t>
            </a:r>
            <a:r>
              <a:rPr lang="en-US" altLang="zh-CN" sz="2800" b="0" dirty="0">
                <a:solidFill>
                  <a:srgbClr val="000000"/>
                </a:solidFill>
              </a:rPr>
              <a:t>: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 b="0" dirty="0">
                <a:solidFill>
                  <a:srgbClr val="C00000"/>
                </a:solidFill>
              </a:rPr>
              <a:t>    @aa;                              </a:t>
            </a:r>
            <a:r>
              <a:rPr lang="en-US" altLang="zh-CN" sz="2800" b="0" dirty="0">
                <a:solidFill>
                  <a:srgbClr val="257F32"/>
                </a:solidFill>
              </a:rPr>
              <a:t>//   </a:t>
            </a:r>
            <a:r>
              <a:rPr lang="zh-CN" altLang="en-US" sz="2800" b="0" dirty="0">
                <a:solidFill>
                  <a:srgbClr val="257F32"/>
                </a:solidFill>
              </a:rPr>
              <a:t>隐式调用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0" dirty="0">
                <a:solidFill>
                  <a:schemeClr val="accent2"/>
                </a:solidFill>
              </a:rPr>
              <a:t>    </a:t>
            </a:r>
            <a:r>
              <a:rPr lang="en-US" altLang="zh-CN" sz="2800" b="0" dirty="0">
                <a:solidFill>
                  <a:srgbClr val="C00000"/>
                </a:solidFill>
              </a:rPr>
              <a:t>operator@(aa);             </a:t>
            </a:r>
            <a:r>
              <a:rPr lang="en-US" altLang="zh-CN" sz="2800" b="0" dirty="0">
                <a:solidFill>
                  <a:srgbClr val="257F32"/>
                </a:solidFill>
              </a:rPr>
              <a:t>//  </a:t>
            </a:r>
            <a:r>
              <a:rPr lang="zh-CN" altLang="en-US" sz="2800" b="0" dirty="0">
                <a:solidFill>
                  <a:srgbClr val="257F32"/>
                </a:solidFill>
              </a:rPr>
              <a:t>显式调用</a:t>
            </a:r>
            <a:r>
              <a:rPr lang="zh-CN" altLang="en-US" sz="2800" b="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179388" y="4074814"/>
            <a:ext cx="8785225" cy="252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8700" indent="-457200">
              <a:spcBef>
                <a:spcPct val="20000"/>
              </a:spcBef>
              <a:buClr>
                <a:schemeClr val="accent2"/>
              </a:buClr>
              <a:buSzPct val="75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0013" indent="-228600">
              <a:spcBef>
                <a:spcPct val="20000"/>
              </a:spcBef>
              <a:buClr>
                <a:srgbClr val="666699"/>
              </a:buClr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2913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solidFill>
                  <a:srgbClr val="000000"/>
                </a:solidFill>
              </a:rPr>
              <a:t>一般而言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  <a:r>
              <a:rPr lang="zh-CN" altLang="en-US" sz="2800" dirty="0">
                <a:solidFill>
                  <a:srgbClr val="179517"/>
                </a:solidFill>
              </a:rPr>
              <a:t>采用成员函数重载</a:t>
            </a:r>
            <a:r>
              <a:rPr lang="zh-CN" altLang="en-US" sz="2800" dirty="0">
                <a:solidFill>
                  <a:srgbClr val="000000"/>
                </a:solidFill>
              </a:rPr>
              <a:t>单目运算符时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zh-CN" altLang="en-US" sz="2800" dirty="0">
                <a:solidFill>
                  <a:srgbClr val="6600CC"/>
                </a:solidFill>
              </a:rPr>
              <a:t>以下两种方法是等价的</a:t>
            </a:r>
            <a:r>
              <a:rPr lang="en-US" altLang="zh-CN" sz="2800" dirty="0">
                <a:solidFill>
                  <a:srgbClr val="6600CC"/>
                </a:solidFill>
              </a:rPr>
              <a:t>: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    </a:t>
            </a:r>
            <a:r>
              <a:rPr lang="en-US" altLang="zh-CN" sz="2800" dirty="0">
                <a:solidFill>
                  <a:srgbClr val="C00000"/>
                </a:solidFill>
              </a:rPr>
              <a:t>@aa;                      </a:t>
            </a:r>
            <a:r>
              <a:rPr lang="en-US" altLang="zh-CN" sz="2800" dirty="0">
                <a:solidFill>
                  <a:srgbClr val="257F32"/>
                </a:solidFill>
              </a:rPr>
              <a:t>// </a:t>
            </a:r>
            <a:r>
              <a:rPr lang="zh-CN" altLang="en-US" sz="2800" dirty="0">
                <a:solidFill>
                  <a:srgbClr val="257F32"/>
                </a:solidFill>
              </a:rPr>
              <a:t>隐式调用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</a:rPr>
              <a:t>    </a:t>
            </a:r>
            <a:r>
              <a:rPr lang="en-US" altLang="zh-CN" sz="2800" dirty="0" err="1">
                <a:solidFill>
                  <a:srgbClr val="C00000"/>
                </a:solidFill>
              </a:rPr>
              <a:t>aa.operator</a:t>
            </a:r>
            <a:r>
              <a:rPr lang="en-US" altLang="zh-CN" sz="2800" dirty="0">
                <a:solidFill>
                  <a:srgbClr val="C00000"/>
                </a:solidFill>
              </a:rPr>
              <a:t>@();    </a:t>
            </a:r>
            <a:r>
              <a:rPr lang="en-US" altLang="zh-CN" sz="2800" dirty="0">
                <a:solidFill>
                  <a:srgbClr val="257F32"/>
                </a:solidFill>
              </a:rPr>
              <a:t>// </a:t>
            </a:r>
            <a:r>
              <a:rPr lang="zh-CN" altLang="en-US" sz="2800" dirty="0">
                <a:solidFill>
                  <a:srgbClr val="257F32"/>
                </a:solidFill>
              </a:rPr>
              <a:t>显式调用</a:t>
            </a:r>
            <a:r>
              <a:rPr lang="zh-CN" altLang="en-US" sz="2800" dirty="0">
                <a:solidFill>
                  <a:srgbClr val="000000"/>
                </a:solidFill>
              </a:rPr>
              <a:t>     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102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0"/>
            <a:ext cx="8610600" cy="68580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5.2.4  </a:t>
            </a:r>
            <a:r>
              <a:rPr lang="zh-CN" altLang="en-US" sz="2800" b="1" dirty="0">
                <a:solidFill>
                  <a:srgbClr val="C00000"/>
                </a:solidFill>
              </a:rPr>
              <a:t>成员运算符函数与友元运算符函数的比较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82352"/>
            <a:ext cx="8964613" cy="5715000"/>
          </a:xfrm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b="0" dirty="0"/>
              <a:t>  </a:t>
            </a:r>
            <a:r>
              <a:rPr lang="en-US" altLang="zh-CN" sz="2800" b="0" dirty="0">
                <a:solidFill>
                  <a:srgbClr val="000000"/>
                </a:solidFill>
              </a:rPr>
              <a:t>(1) </a:t>
            </a:r>
            <a:r>
              <a:rPr lang="zh-CN" altLang="en-US" sz="2800" b="0" dirty="0">
                <a:solidFill>
                  <a:srgbClr val="000000"/>
                </a:solidFill>
              </a:rPr>
              <a:t>对</a:t>
            </a:r>
            <a:r>
              <a:rPr lang="zh-CN" altLang="en-US" sz="2800" b="0" dirty="0">
                <a:solidFill>
                  <a:srgbClr val="179517"/>
                </a:solidFill>
              </a:rPr>
              <a:t>双目运算符</a:t>
            </a:r>
            <a:r>
              <a:rPr lang="zh-CN" altLang="en-US" sz="2800" b="0" dirty="0">
                <a:solidFill>
                  <a:srgbClr val="000000"/>
                </a:solidFill>
              </a:rPr>
              <a:t>而言</a:t>
            </a:r>
            <a:r>
              <a:rPr lang="en-US" altLang="zh-CN" sz="2800" b="0" dirty="0">
                <a:solidFill>
                  <a:srgbClr val="000000"/>
                </a:solidFill>
              </a:rPr>
              <a:t>, </a:t>
            </a:r>
            <a:r>
              <a:rPr lang="zh-CN" altLang="en-US" sz="2800" b="0" u="sng" dirty="0">
                <a:solidFill>
                  <a:srgbClr val="000000"/>
                </a:solidFill>
              </a:rPr>
              <a:t>成员运算符函数带有一个参数</a:t>
            </a:r>
            <a:r>
              <a:rPr lang="en-US" altLang="zh-CN" sz="2800" b="0" dirty="0">
                <a:solidFill>
                  <a:srgbClr val="000000"/>
                </a:solidFill>
              </a:rPr>
              <a:t>,  </a:t>
            </a:r>
            <a:r>
              <a:rPr lang="zh-CN" altLang="en-US" sz="2800" b="0" dirty="0">
                <a:solidFill>
                  <a:srgbClr val="000000"/>
                </a:solidFill>
              </a:rPr>
              <a:t>而</a:t>
            </a:r>
            <a:r>
              <a:rPr lang="zh-CN" altLang="en-US" sz="2800" b="0" u="sng" dirty="0">
                <a:solidFill>
                  <a:srgbClr val="000000"/>
                </a:solidFill>
              </a:rPr>
              <a:t>友元运算符函数带有两个参数</a:t>
            </a:r>
            <a:r>
              <a:rPr lang="en-US" altLang="zh-CN" sz="2800" b="0" dirty="0">
                <a:solidFill>
                  <a:srgbClr val="000000"/>
                </a:solidFill>
              </a:rPr>
              <a:t>; </a:t>
            </a:r>
            <a:r>
              <a:rPr lang="zh-CN" altLang="en-US" sz="2800" b="0" dirty="0">
                <a:solidFill>
                  <a:srgbClr val="000000"/>
                </a:solidFill>
              </a:rPr>
              <a:t>对</a:t>
            </a:r>
            <a:r>
              <a:rPr lang="zh-CN" altLang="en-US" sz="2800" b="0" dirty="0">
                <a:solidFill>
                  <a:srgbClr val="179517"/>
                </a:solidFill>
              </a:rPr>
              <a:t>单目运算符</a:t>
            </a:r>
            <a:r>
              <a:rPr lang="zh-CN" altLang="en-US" sz="2800" b="0" dirty="0">
                <a:solidFill>
                  <a:srgbClr val="000000"/>
                </a:solidFill>
              </a:rPr>
              <a:t>而言</a:t>
            </a:r>
            <a:r>
              <a:rPr lang="en-US" altLang="zh-CN" sz="2800" b="0" dirty="0">
                <a:solidFill>
                  <a:srgbClr val="000000"/>
                </a:solidFill>
              </a:rPr>
              <a:t>, </a:t>
            </a:r>
            <a:r>
              <a:rPr lang="zh-CN" altLang="en-US" sz="2800" b="0" u="sng" dirty="0">
                <a:solidFill>
                  <a:srgbClr val="000000"/>
                </a:solidFill>
              </a:rPr>
              <a:t>成员运算符函数不带参数</a:t>
            </a:r>
            <a:r>
              <a:rPr lang="en-US" altLang="zh-CN" sz="2800" b="0" dirty="0">
                <a:solidFill>
                  <a:srgbClr val="000000"/>
                </a:solidFill>
              </a:rPr>
              <a:t>,</a:t>
            </a:r>
            <a:r>
              <a:rPr lang="zh-CN" altLang="en-US" sz="2800" b="0" dirty="0">
                <a:solidFill>
                  <a:srgbClr val="000000"/>
                </a:solidFill>
              </a:rPr>
              <a:t>而</a:t>
            </a:r>
            <a:r>
              <a:rPr lang="zh-CN" altLang="en-US" sz="2800" b="0" u="sng" dirty="0">
                <a:solidFill>
                  <a:srgbClr val="000000"/>
                </a:solidFill>
              </a:rPr>
              <a:t>友元运算符函数带一个参数</a:t>
            </a:r>
            <a:r>
              <a:rPr lang="zh-CN" altLang="en-US" sz="2800" b="0" dirty="0">
                <a:solidFill>
                  <a:srgbClr val="000000"/>
                </a:solidFill>
              </a:rPr>
              <a:t>。 </a:t>
            </a:r>
          </a:p>
          <a:p>
            <a:pPr marL="609600" indent="-60960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2800" b="0" dirty="0">
                <a:solidFill>
                  <a:srgbClr val="000000"/>
                </a:solidFill>
              </a:rPr>
              <a:t>  </a:t>
            </a:r>
            <a:r>
              <a:rPr lang="en-US" altLang="zh-CN" sz="2800" b="0" dirty="0">
                <a:solidFill>
                  <a:srgbClr val="000000"/>
                </a:solidFill>
              </a:rPr>
              <a:t>(2</a:t>
            </a:r>
            <a:r>
              <a:rPr lang="en-US" altLang="zh-CN" sz="2800" b="0" dirty="0">
                <a:solidFill>
                  <a:srgbClr val="C00000"/>
                </a:solidFill>
              </a:rPr>
              <a:t>) </a:t>
            </a:r>
            <a:r>
              <a:rPr lang="zh-CN" altLang="en-US" sz="2800" b="0" u="sng" dirty="0">
                <a:solidFill>
                  <a:srgbClr val="C00000"/>
                </a:solidFill>
              </a:rPr>
              <a:t>双目运算符</a:t>
            </a:r>
            <a:r>
              <a:rPr lang="zh-CN" altLang="en-US" sz="2800" b="0" dirty="0">
                <a:solidFill>
                  <a:srgbClr val="000000"/>
                </a:solidFill>
              </a:rPr>
              <a:t>一般可以被重载为友元运算符函数或成员运算符函数</a:t>
            </a:r>
            <a:r>
              <a:rPr lang="en-US" altLang="zh-CN" sz="2800" b="0" dirty="0">
                <a:solidFill>
                  <a:srgbClr val="000000"/>
                </a:solidFill>
              </a:rPr>
              <a:t>, </a:t>
            </a:r>
            <a:r>
              <a:rPr lang="zh-CN" altLang="en-US" sz="2800" b="0" dirty="0">
                <a:solidFill>
                  <a:srgbClr val="000000"/>
                </a:solidFill>
              </a:rPr>
              <a:t>但</a:t>
            </a:r>
            <a:r>
              <a:rPr lang="zh-CN" altLang="en-US" sz="2800" b="0" u="sng" dirty="0">
                <a:solidFill>
                  <a:srgbClr val="C00000"/>
                </a:solidFill>
              </a:rPr>
              <a:t>有一种情况</a:t>
            </a:r>
            <a:r>
              <a:rPr lang="en-US" altLang="zh-CN" sz="2800" b="0" u="sng" dirty="0">
                <a:solidFill>
                  <a:srgbClr val="C00000"/>
                </a:solidFill>
              </a:rPr>
              <a:t>, </a:t>
            </a:r>
            <a:r>
              <a:rPr lang="zh-CN" altLang="en-US" sz="2800" b="0" u="sng" dirty="0">
                <a:solidFill>
                  <a:srgbClr val="C00000"/>
                </a:solidFill>
              </a:rPr>
              <a:t>必须使用友元函数</a:t>
            </a:r>
            <a:r>
              <a:rPr lang="zh-CN" altLang="en-US" sz="2800" b="0" dirty="0">
                <a:solidFill>
                  <a:srgbClr val="000000"/>
                </a:solidFill>
              </a:rPr>
              <a:t>。</a:t>
            </a:r>
            <a:r>
              <a:rPr lang="zh-CN" altLang="en-US" sz="2400" b="0" dirty="0">
                <a:solidFill>
                  <a:srgbClr val="000000"/>
                </a:solidFill>
              </a:rPr>
              <a:t>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zh-CN" altLang="en-US" sz="2400" b="0" dirty="0">
                <a:solidFill>
                  <a:srgbClr val="000000"/>
                </a:solidFill>
              </a:rPr>
              <a:t>                 </a:t>
            </a:r>
            <a:r>
              <a:rPr lang="en-US" altLang="zh-CN" sz="2400" b="0" dirty="0">
                <a:solidFill>
                  <a:srgbClr val="0000FF"/>
                </a:solidFill>
              </a:rPr>
              <a:t>AB::operator+ (</a:t>
            </a:r>
            <a:r>
              <a:rPr lang="en-US" altLang="zh-CN" sz="2400" b="0" dirty="0" err="1">
                <a:solidFill>
                  <a:srgbClr val="0000FF"/>
                </a:solidFill>
              </a:rPr>
              <a:t>int</a:t>
            </a:r>
            <a:r>
              <a:rPr lang="en-US" altLang="zh-CN" sz="2400" b="0" dirty="0">
                <a:solidFill>
                  <a:srgbClr val="0000FF"/>
                </a:solidFill>
              </a:rPr>
              <a:t> x)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</a:rPr>
              <a:t>                 {    AB temp;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</a:rPr>
              <a:t>	               </a:t>
            </a:r>
            <a:r>
              <a:rPr lang="en-US" altLang="zh-CN" sz="2400" b="0" dirty="0" err="1">
                <a:solidFill>
                  <a:srgbClr val="0000FF"/>
                </a:solidFill>
              </a:rPr>
              <a:t>temp.a</a:t>
            </a:r>
            <a:r>
              <a:rPr lang="en-US" altLang="zh-CN" sz="2400" b="0" dirty="0">
                <a:solidFill>
                  <a:srgbClr val="0000FF"/>
                </a:solidFill>
              </a:rPr>
              <a:t>=</a:t>
            </a:r>
            <a:r>
              <a:rPr lang="en-US" altLang="zh-CN" sz="2400" b="0" dirty="0" err="1">
                <a:solidFill>
                  <a:srgbClr val="0000FF"/>
                </a:solidFill>
              </a:rPr>
              <a:t>this.a+x</a:t>
            </a:r>
            <a:r>
              <a:rPr lang="en-US" altLang="zh-CN" sz="2400" b="0" dirty="0">
                <a:solidFill>
                  <a:srgbClr val="0000FF"/>
                </a:solidFill>
              </a:rPr>
              <a:t>;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</a:rPr>
              <a:t>	               </a:t>
            </a:r>
            <a:r>
              <a:rPr lang="en-US" altLang="zh-CN" sz="2400" b="0" dirty="0" err="1">
                <a:solidFill>
                  <a:srgbClr val="0000FF"/>
                </a:solidFill>
              </a:rPr>
              <a:t>temp.b</a:t>
            </a:r>
            <a:r>
              <a:rPr lang="en-US" altLang="zh-CN" sz="2400" b="0" dirty="0">
                <a:solidFill>
                  <a:srgbClr val="0000FF"/>
                </a:solidFill>
              </a:rPr>
              <a:t>=</a:t>
            </a:r>
            <a:r>
              <a:rPr lang="en-US" altLang="zh-CN" sz="2400" b="0" dirty="0" err="1">
                <a:solidFill>
                  <a:srgbClr val="0000FF"/>
                </a:solidFill>
              </a:rPr>
              <a:t>this.b+x</a:t>
            </a:r>
            <a:r>
              <a:rPr lang="en-US" altLang="zh-CN" sz="2400" b="0" dirty="0">
                <a:solidFill>
                  <a:srgbClr val="0000FF"/>
                </a:solidFill>
              </a:rPr>
              <a:t>;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</a:rPr>
              <a:t>	               return temp;   }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5292725" y="3904456"/>
            <a:ext cx="3599755" cy="182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altLang="zh-CN" sz="3200" b="0" dirty="0">
                <a:solidFill>
                  <a:srgbClr val="000000"/>
                </a:solidFill>
              </a:rPr>
              <a:t>AB  </a:t>
            </a:r>
            <a:r>
              <a:rPr lang="en-US" altLang="zh-CN" sz="3200" b="0" dirty="0" err="1">
                <a:solidFill>
                  <a:srgbClr val="000000"/>
                </a:solidFill>
              </a:rPr>
              <a:t>ob</a:t>
            </a:r>
            <a:endParaRPr lang="en-US" altLang="zh-CN" sz="3200" b="0" dirty="0">
              <a:solidFill>
                <a:srgbClr val="000000"/>
              </a:solidFill>
            </a:endParaRPr>
          </a:p>
          <a:p>
            <a:r>
              <a:rPr lang="en-US" altLang="zh-CN" sz="3200" b="0" dirty="0" err="1">
                <a:solidFill>
                  <a:srgbClr val="000000"/>
                </a:solidFill>
              </a:rPr>
              <a:t>ob</a:t>
            </a:r>
            <a:r>
              <a:rPr lang="en-US" altLang="zh-CN" sz="3200" b="0" dirty="0">
                <a:solidFill>
                  <a:srgbClr val="000000"/>
                </a:solidFill>
              </a:rPr>
              <a:t>=ob+200;</a:t>
            </a:r>
          </a:p>
          <a:p>
            <a:r>
              <a:rPr lang="en-US" altLang="zh-CN" sz="3200" b="0" dirty="0" err="1">
                <a:solidFill>
                  <a:srgbClr val="FF0000"/>
                </a:solidFill>
              </a:rPr>
              <a:t>ob</a:t>
            </a:r>
            <a:r>
              <a:rPr lang="en-US" altLang="zh-CN" sz="3200" b="0" dirty="0">
                <a:solidFill>
                  <a:srgbClr val="FF0000"/>
                </a:solidFill>
              </a:rPr>
              <a:t>=200+ob</a:t>
            </a:r>
            <a:r>
              <a:rPr lang="en-US" altLang="zh-CN" sz="3200" b="0" dirty="0">
                <a:solidFill>
                  <a:srgbClr val="000000"/>
                </a:solidFill>
              </a:rPr>
              <a:t>;//</a:t>
            </a:r>
            <a:r>
              <a:rPr lang="zh-CN" altLang="en-US" sz="3200" b="0" dirty="0">
                <a:solidFill>
                  <a:srgbClr val="000000"/>
                </a:solidFill>
              </a:rPr>
              <a:t>对吗？</a:t>
            </a: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179388" y="5445125"/>
            <a:ext cx="8820150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kumimoji="1" sz="4400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defRPr kumimoji="1" sz="4400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defRPr kumimoji="1" sz="4400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defRPr kumimoji="1" sz="4400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defRPr kumimoji="1" sz="4400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000" dirty="0">
                <a:solidFill>
                  <a:srgbClr val="9F1405"/>
                </a:solidFill>
                <a:hlinkClick r:id="rId2" action="ppaction://hlinkfile"/>
              </a:rPr>
              <a:t>例</a:t>
            </a:r>
            <a:r>
              <a:rPr lang="en-US" altLang="zh-CN" sz="3000" dirty="0">
                <a:solidFill>
                  <a:srgbClr val="9F1405"/>
                </a:solidFill>
                <a:hlinkClick r:id="rId2" action="ppaction://hlinkfile"/>
              </a:rPr>
              <a:t>5.7 </a:t>
            </a:r>
            <a:r>
              <a:rPr lang="zh-CN" altLang="en-US" sz="3000" dirty="0">
                <a:solidFill>
                  <a:srgbClr val="9F1405"/>
                </a:solidFill>
                <a:hlinkClick r:id="rId2" action="ppaction://hlinkfile"/>
              </a:rPr>
              <a:t>使用友元运算符重载函数解决对象与整数相加。</a:t>
            </a:r>
            <a:endParaRPr lang="zh-CN" altLang="en-US" sz="3000" dirty="0">
              <a:solidFill>
                <a:srgbClr val="9F14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79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2" dur="10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nimBg="1"/>
      <p:bldP spid="1597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107504" y="812304"/>
            <a:ext cx="8784976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104900" indent="-5334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598613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65313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098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6670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1242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5814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0386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</a:rPr>
              <a:t>(3) </a:t>
            </a:r>
            <a:r>
              <a:rPr lang="en-US" altLang="zh-CN" sz="2800" u="sng" dirty="0">
                <a:solidFill>
                  <a:srgbClr val="000000"/>
                </a:solidFill>
              </a:rPr>
              <a:t>C++</a:t>
            </a:r>
            <a:r>
              <a:rPr lang="zh-CN" altLang="en-US" sz="2800" u="sng" dirty="0">
                <a:solidFill>
                  <a:srgbClr val="000000"/>
                </a:solidFill>
              </a:rPr>
              <a:t>的大部分运算符既可说明为成员运算符函 数</a:t>
            </a:r>
            <a:r>
              <a:rPr lang="en-US" altLang="zh-CN" sz="2800" u="sng" dirty="0">
                <a:solidFill>
                  <a:srgbClr val="000000"/>
                </a:solidFill>
              </a:rPr>
              <a:t>, </a:t>
            </a:r>
            <a:r>
              <a:rPr lang="zh-CN" altLang="en-US" sz="2800" u="sng" dirty="0">
                <a:solidFill>
                  <a:srgbClr val="000000"/>
                </a:solidFill>
              </a:rPr>
              <a:t>又可说明为友元运算符函数。</a:t>
            </a:r>
            <a:r>
              <a:rPr lang="zh-CN" altLang="en-US" sz="2800" dirty="0">
                <a:solidFill>
                  <a:srgbClr val="000000"/>
                </a:solidFill>
              </a:rPr>
              <a:t>究竟选择哪一种运算符好一些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  <a:r>
              <a:rPr lang="zh-CN" altLang="en-US" sz="2800" u="sng" dirty="0">
                <a:solidFill>
                  <a:srgbClr val="000000"/>
                </a:solidFill>
              </a:rPr>
              <a:t>没有定论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</a:rPr>
              <a:t>这主要取决于实际情况和程序员的习惯。</a:t>
            </a:r>
            <a:r>
              <a:rPr lang="zh-CN" altLang="en-US" sz="2800" dirty="0">
                <a:solidFill>
                  <a:srgbClr val="C00000"/>
                </a:solidFill>
              </a:rPr>
              <a:t>以下经验可供参考：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323528" y="3562558"/>
            <a:ext cx="8820472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chemeClr val="tx2"/>
                </a:solidFill>
              </a:rPr>
              <a:t>   </a:t>
            </a:r>
            <a:r>
              <a:rPr lang="zh-CN" altLang="en-US" sz="2800" dirty="0">
                <a:solidFill>
                  <a:srgbClr val="0000FF"/>
                </a:solidFill>
              </a:rPr>
              <a:t>单目运算选择成员函数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dirty="0">
                <a:solidFill>
                  <a:srgbClr val="0000FF"/>
                </a:solidFill>
              </a:rPr>
              <a:t>   对于  </a:t>
            </a:r>
            <a:r>
              <a:rPr lang="en-US" altLang="zh-CN" sz="2800" dirty="0">
                <a:solidFill>
                  <a:srgbClr val="0000FF"/>
                </a:solidFill>
              </a:rPr>
              <a:t>=  </a:t>
            </a:r>
            <a:r>
              <a:rPr lang="zh-CN" altLang="en-US" sz="2800" dirty="0">
                <a:solidFill>
                  <a:srgbClr val="0000FF"/>
                </a:solidFill>
              </a:rPr>
              <a:t>（ ） </a:t>
            </a:r>
            <a:r>
              <a:rPr lang="en-US" altLang="zh-CN" sz="2800" dirty="0">
                <a:solidFill>
                  <a:srgbClr val="0000FF"/>
                </a:solidFill>
              </a:rPr>
              <a:t>[ ]  -&gt;  </a:t>
            </a:r>
            <a:r>
              <a:rPr lang="zh-CN" altLang="en-US" sz="2800" dirty="0">
                <a:solidFill>
                  <a:srgbClr val="0000FF"/>
                </a:solidFill>
              </a:rPr>
              <a:t>只能使用成员函数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dirty="0">
                <a:solidFill>
                  <a:srgbClr val="0000FF"/>
                </a:solidFill>
              </a:rPr>
              <a:t>   对于 </a:t>
            </a:r>
            <a:r>
              <a:rPr lang="en-US" altLang="zh-CN" sz="2800" dirty="0">
                <a:solidFill>
                  <a:srgbClr val="0000FF"/>
                </a:solidFill>
              </a:rPr>
              <a:t>+=  -=  /=  *=  &amp;=  !=  ~=  %=  &gt;&gt;=  &lt;&lt;= 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FF"/>
                </a:solidFill>
              </a:rPr>
              <a:t>    </a:t>
            </a:r>
            <a:r>
              <a:rPr lang="zh-CN" altLang="en-US" sz="2800" dirty="0">
                <a:solidFill>
                  <a:srgbClr val="0000FF"/>
                </a:solidFill>
              </a:rPr>
              <a:t>建议重载为成员函数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dirty="0">
                <a:solidFill>
                  <a:srgbClr val="0000FF"/>
                </a:solidFill>
              </a:rPr>
              <a:t>   对于其它运算符， 建议重载为友元函数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zh-CN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-27384"/>
            <a:ext cx="7772400" cy="762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</a:rPr>
              <a:t>5.2.6  </a:t>
            </a:r>
            <a:r>
              <a:rPr lang="zh-CN" altLang="en-US" b="1" dirty="0">
                <a:solidFill>
                  <a:srgbClr val="002060"/>
                </a:solidFill>
              </a:rPr>
              <a:t>赋值运算符“</a:t>
            </a:r>
            <a:r>
              <a:rPr lang="en-US" altLang="zh-CN" b="1" dirty="0">
                <a:solidFill>
                  <a:srgbClr val="002060"/>
                </a:solidFill>
              </a:rPr>
              <a:t>=”</a:t>
            </a:r>
            <a:r>
              <a:rPr lang="zh-CN" altLang="en-US" b="1" dirty="0">
                <a:solidFill>
                  <a:srgbClr val="002060"/>
                </a:solidFill>
              </a:rPr>
              <a:t>的重载</a:t>
            </a:r>
            <a:r>
              <a:rPr lang="zh-CN" alt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355" y="1115144"/>
            <a:ext cx="8747125" cy="54102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ct val="5000"/>
              </a:spcBef>
              <a:buFont typeface="Wingdings" panose="05000000000000000000" pitchFamily="2" charset="2"/>
              <a:buChar char="u"/>
            </a:pPr>
            <a:r>
              <a:rPr lang="zh-CN" altLang="en-US" sz="2800" b="0" dirty="0">
                <a:solidFill>
                  <a:srgbClr val="000000"/>
                </a:solidFill>
              </a:rPr>
              <a:t>对任一类</a:t>
            </a:r>
            <a:r>
              <a:rPr lang="en-US" altLang="zh-CN" sz="2800" b="0" dirty="0">
                <a:solidFill>
                  <a:srgbClr val="000000"/>
                </a:solidFill>
              </a:rPr>
              <a:t>X, </a:t>
            </a:r>
            <a:r>
              <a:rPr lang="zh-CN" altLang="en-US" sz="2800" b="0" u="sng" dirty="0">
                <a:solidFill>
                  <a:srgbClr val="002060"/>
                </a:solidFill>
              </a:rPr>
              <a:t>如果没有用户自定义的赋值运算符函数</a:t>
            </a:r>
            <a:r>
              <a:rPr lang="en-US" altLang="zh-CN" sz="2800" b="0" dirty="0">
                <a:solidFill>
                  <a:srgbClr val="000000"/>
                </a:solidFill>
              </a:rPr>
              <a:t>, </a:t>
            </a:r>
            <a:r>
              <a:rPr lang="zh-CN" altLang="en-US" sz="2800" b="0" dirty="0">
                <a:solidFill>
                  <a:srgbClr val="000000"/>
                </a:solidFill>
              </a:rPr>
              <a:t>那么系统</a:t>
            </a:r>
            <a:r>
              <a:rPr lang="zh-CN" altLang="en-US" sz="2800" b="0" u="sng" dirty="0">
                <a:solidFill>
                  <a:srgbClr val="C00000"/>
                </a:solidFill>
              </a:rPr>
              <a:t>自动地为其生成一个</a:t>
            </a:r>
            <a:r>
              <a:rPr lang="zh-CN" altLang="en-US" sz="2800" b="0" u="sng" dirty="0">
                <a:solidFill>
                  <a:srgbClr val="9900CC"/>
                </a:solidFill>
              </a:rPr>
              <a:t>缺省的赋值运算符</a:t>
            </a:r>
            <a:r>
              <a:rPr lang="zh-CN" altLang="en-US" sz="2800" b="0" u="sng" dirty="0">
                <a:solidFill>
                  <a:srgbClr val="000000"/>
                </a:solidFill>
              </a:rPr>
              <a:t>函数</a:t>
            </a:r>
            <a:r>
              <a:rPr lang="en-US" altLang="zh-CN" sz="2800" b="0" dirty="0">
                <a:solidFill>
                  <a:srgbClr val="000000"/>
                </a:solidFill>
              </a:rPr>
              <a:t>, </a:t>
            </a:r>
            <a:r>
              <a:rPr lang="zh-CN" altLang="en-US" sz="2800" b="0" dirty="0">
                <a:solidFill>
                  <a:srgbClr val="000000"/>
                </a:solidFill>
              </a:rPr>
              <a:t>定义为类</a:t>
            </a:r>
            <a:r>
              <a:rPr lang="en-US" altLang="zh-CN" sz="2800" b="0" dirty="0">
                <a:solidFill>
                  <a:srgbClr val="000000"/>
                </a:solidFill>
              </a:rPr>
              <a:t>X</a:t>
            </a:r>
            <a:r>
              <a:rPr lang="zh-CN" altLang="en-US" sz="2800" b="0" dirty="0">
                <a:solidFill>
                  <a:srgbClr val="000000"/>
                </a:solidFill>
              </a:rPr>
              <a:t>中的成员到成员的赋值</a:t>
            </a:r>
            <a:r>
              <a:rPr lang="en-US" altLang="zh-CN" sz="2800" b="0" dirty="0">
                <a:solidFill>
                  <a:srgbClr val="000000"/>
                </a:solidFill>
              </a:rPr>
              <a:t>, </a:t>
            </a:r>
            <a:r>
              <a:rPr lang="zh-CN" altLang="en-US" sz="2800" b="0" dirty="0">
                <a:solidFill>
                  <a:srgbClr val="000000"/>
                </a:solidFill>
              </a:rPr>
              <a:t>例如</a:t>
            </a:r>
            <a:r>
              <a:rPr lang="en-US" altLang="zh-CN" sz="2800" b="0" dirty="0">
                <a:solidFill>
                  <a:srgbClr val="000000"/>
                </a:solidFill>
              </a:rPr>
              <a:t>:</a:t>
            </a:r>
          </a:p>
          <a:p>
            <a:pPr marL="0" indent="623888" algn="just">
              <a:spcBef>
                <a:spcPct val="5000"/>
              </a:spcBef>
              <a:buFontTx/>
              <a:buNone/>
            </a:pPr>
            <a:r>
              <a:rPr lang="en-US" altLang="zh-CN" sz="2800" b="0" dirty="0">
                <a:solidFill>
                  <a:srgbClr val="000000"/>
                </a:solidFill>
              </a:rPr>
              <a:t>               </a:t>
            </a:r>
            <a:r>
              <a:rPr lang="en-US" altLang="zh-CN" sz="2800" b="0" dirty="0">
                <a:solidFill>
                  <a:srgbClr val="FF0000"/>
                </a:solidFill>
              </a:rPr>
              <a:t>X  &amp;X::operator=(</a:t>
            </a:r>
            <a:r>
              <a:rPr lang="en-US" altLang="zh-CN" sz="2800" b="0" dirty="0" err="1">
                <a:solidFill>
                  <a:srgbClr val="FF0000"/>
                </a:solidFill>
              </a:rPr>
              <a:t>const</a:t>
            </a:r>
            <a:r>
              <a:rPr lang="en-US" altLang="zh-CN" sz="2800" b="0" dirty="0">
                <a:solidFill>
                  <a:srgbClr val="FF0000"/>
                </a:solidFill>
              </a:rPr>
              <a:t> 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X   &amp;source</a:t>
            </a:r>
            <a:r>
              <a:rPr lang="en-US" altLang="zh-CN" sz="2800" b="0" dirty="0">
                <a:solidFill>
                  <a:srgbClr val="FF0000"/>
                </a:solidFill>
              </a:rPr>
              <a:t>)</a:t>
            </a:r>
          </a:p>
          <a:p>
            <a:pPr marL="0" indent="623888" algn="just">
              <a:spcBef>
                <a:spcPct val="5000"/>
              </a:spcBef>
              <a:buFontTx/>
              <a:buNone/>
            </a:pPr>
            <a:r>
              <a:rPr lang="en-US" altLang="zh-CN" sz="2800" b="0" dirty="0">
                <a:solidFill>
                  <a:srgbClr val="FF0000"/>
                </a:solidFill>
              </a:rPr>
              <a:t>               {</a:t>
            </a:r>
          </a:p>
          <a:p>
            <a:pPr marL="0" indent="623888" algn="just">
              <a:spcBef>
                <a:spcPct val="5000"/>
              </a:spcBef>
              <a:buFontTx/>
              <a:buNone/>
            </a:pPr>
            <a:r>
              <a:rPr lang="en-US" altLang="zh-CN" sz="2800" b="0" dirty="0">
                <a:solidFill>
                  <a:srgbClr val="FF0000"/>
                </a:solidFill>
              </a:rPr>
              <a:t>                           //…</a:t>
            </a:r>
            <a:r>
              <a:rPr lang="zh-CN" altLang="en-US" sz="2800" b="0" dirty="0">
                <a:solidFill>
                  <a:srgbClr val="FF0000"/>
                </a:solidFill>
              </a:rPr>
              <a:t>成员间赋值</a:t>
            </a:r>
          </a:p>
          <a:p>
            <a:pPr marL="0" indent="623888" algn="just">
              <a:spcBef>
                <a:spcPct val="5000"/>
              </a:spcBef>
              <a:buFontTx/>
              <a:buNone/>
            </a:pPr>
            <a:r>
              <a:rPr lang="zh-CN" altLang="en-US" sz="2800" b="0" dirty="0">
                <a:solidFill>
                  <a:srgbClr val="FF0000"/>
                </a:solidFill>
              </a:rPr>
              <a:t>                </a:t>
            </a:r>
            <a:r>
              <a:rPr lang="en-US" altLang="zh-CN" sz="2800" b="0" dirty="0">
                <a:solidFill>
                  <a:srgbClr val="FF0000"/>
                </a:solidFill>
              </a:rPr>
              <a:t>}</a:t>
            </a:r>
          </a:p>
          <a:p>
            <a:pPr algn="just">
              <a:spcBef>
                <a:spcPct val="5000"/>
              </a:spcBef>
              <a:buFont typeface="Wingdings" panose="05000000000000000000" pitchFamily="2" charset="2"/>
              <a:buChar char="u"/>
            </a:pPr>
            <a:r>
              <a:rPr lang="zh-CN" altLang="en-US" sz="2800" b="0" dirty="0" smtClean="0">
                <a:solidFill>
                  <a:srgbClr val="000000"/>
                </a:solidFill>
              </a:rPr>
              <a:t>若：</a:t>
            </a:r>
            <a:r>
              <a:rPr lang="en-US" altLang="zh-CN" sz="2800" b="0" dirty="0" smtClean="0"/>
              <a:t>X  obj1</a:t>
            </a:r>
            <a:r>
              <a:rPr lang="zh-CN" altLang="en-US" sz="2800" b="0" dirty="0" smtClean="0">
                <a:solidFill>
                  <a:srgbClr val="000000"/>
                </a:solidFill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</a:rPr>
              <a:t>obj2；</a:t>
            </a:r>
          </a:p>
          <a:p>
            <a:pPr marL="0" indent="0" algn="just">
              <a:spcBef>
                <a:spcPct val="5000"/>
              </a:spcBef>
              <a:buNone/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         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obj1=obj2;</a:t>
            </a:r>
          </a:p>
          <a:p>
            <a:pPr algn="just">
              <a:lnSpc>
                <a:spcPct val="150000"/>
              </a:lnSpc>
              <a:spcBef>
                <a:spcPct val="5000"/>
              </a:spcBef>
              <a:buFont typeface="Wingdings" panose="05000000000000000000" pitchFamily="2" charset="2"/>
              <a:buChar char="u"/>
            </a:pPr>
            <a:r>
              <a:rPr lang="zh-CN" altLang="en-US" sz="2800" b="0" dirty="0" smtClean="0">
                <a:solidFill>
                  <a:srgbClr val="000000"/>
                </a:solidFill>
              </a:rPr>
              <a:t>编译时就</a:t>
            </a:r>
            <a:r>
              <a:rPr lang="zh-CN" altLang="en-US" sz="2800" b="0" u="sng" dirty="0">
                <a:solidFill>
                  <a:srgbClr val="000000"/>
                </a:solidFill>
              </a:rPr>
              <a:t>调用</a:t>
            </a:r>
            <a:r>
              <a:rPr lang="zh-CN" altLang="en-US" sz="2800" b="0" u="sng" dirty="0">
                <a:solidFill>
                  <a:srgbClr val="9900CC"/>
                </a:solidFill>
              </a:rPr>
              <a:t>缺省的赋值运算符</a:t>
            </a:r>
            <a:r>
              <a:rPr lang="zh-CN" altLang="en-US" sz="2800" b="0" u="sng" dirty="0">
                <a:solidFill>
                  <a:srgbClr val="000000"/>
                </a:solidFill>
              </a:rPr>
              <a:t>函数</a:t>
            </a:r>
            <a:r>
              <a:rPr lang="en-US" altLang="zh-CN" sz="2800" b="0" u="sng" dirty="0">
                <a:solidFill>
                  <a:srgbClr val="000000"/>
                </a:solidFill>
              </a:rPr>
              <a:t>,</a:t>
            </a:r>
            <a:r>
              <a:rPr lang="zh-CN" altLang="en-US" sz="2800" b="0" u="sng" dirty="0">
                <a:solidFill>
                  <a:srgbClr val="000000"/>
                </a:solidFill>
              </a:rPr>
              <a:t>将对象</a:t>
            </a:r>
            <a:r>
              <a:rPr lang="en-US" altLang="zh-CN" sz="2800" b="0" u="sng" dirty="0">
                <a:solidFill>
                  <a:srgbClr val="000000"/>
                </a:solidFill>
              </a:rPr>
              <a:t>obj2</a:t>
            </a:r>
            <a:r>
              <a:rPr lang="zh-CN" altLang="en-US" sz="2800" b="0" u="sng" dirty="0">
                <a:solidFill>
                  <a:srgbClr val="000000"/>
                </a:solidFill>
              </a:rPr>
              <a:t>的数据</a:t>
            </a:r>
            <a:r>
              <a:rPr lang="zh-CN" altLang="en-US" sz="2800" b="0" u="sng" dirty="0" smtClean="0">
                <a:solidFill>
                  <a:srgbClr val="000000"/>
                </a:solidFill>
              </a:rPr>
              <a:t>成员值</a:t>
            </a:r>
            <a:r>
              <a:rPr lang="zh-CN" altLang="en-US" sz="2800" b="0" u="sng" dirty="0">
                <a:solidFill>
                  <a:srgbClr val="000000"/>
                </a:solidFill>
              </a:rPr>
              <a:t>逐个赋给对象</a:t>
            </a:r>
            <a:r>
              <a:rPr lang="en-US" altLang="zh-CN" sz="2800" b="0" u="sng" dirty="0">
                <a:solidFill>
                  <a:srgbClr val="000000"/>
                </a:solidFill>
              </a:rPr>
              <a:t>obj1</a:t>
            </a:r>
            <a:r>
              <a:rPr lang="zh-CN" altLang="en-US" sz="2800" b="0" u="sng" dirty="0">
                <a:solidFill>
                  <a:srgbClr val="000000"/>
                </a:solidFill>
              </a:rPr>
              <a:t>的对应数据成员中</a:t>
            </a:r>
            <a:r>
              <a:rPr lang="zh-CN" altLang="en-US" sz="2800" b="0" dirty="0">
                <a:solidFill>
                  <a:srgbClr val="000000"/>
                </a:solidFill>
              </a:rPr>
              <a:t>。</a:t>
            </a:r>
            <a:r>
              <a:rPr lang="zh-CN" altLang="en-US" sz="28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95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</a:t>
            </a:r>
            <a:r>
              <a:rPr lang="zh-CN" altLang="en-US" dirty="0" smtClean="0"/>
              <a:t>多态性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67544" y="1556792"/>
            <a:ext cx="7725368" cy="424552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5.1 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</a:rPr>
              <a:t>编译时多态性与运行时多态性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5.2 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</a:rPr>
              <a:t>运算符重载</a:t>
            </a:r>
            <a:endParaRPr lang="en-US" altLang="zh-CN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5.3 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</a:rPr>
              <a:t>类型转换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5.4 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</a:rPr>
              <a:t>虚函数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5.5 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</a:rPr>
              <a:t>应用举例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endParaRPr lang="en-US" altLang="zh-CN" sz="32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137735" y="2950230"/>
            <a:ext cx="4192337" cy="3292030"/>
            <a:chOff x="4067944" y="3426455"/>
            <a:chExt cx="4192337" cy="3292030"/>
          </a:xfrm>
        </p:grpSpPr>
        <p:sp>
          <p:nvSpPr>
            <p:cNvPr id="5" name="椭圆 4"/>
            <p:cNvSpPr/>
            <p:nvPr/>
          </p:nvSpPr>
          <p:spPr bwMode="auto">
            <a:xfrm>
              <a:off x="4067944" y="6077061"/>
              <a:ext cx="641424" cy="641424"/>
            </a:xfrm>
            <a:prstGeom prst="ellipse">
              <a:avLst/>
            </a:prstGeom>
            <a:ln w="28575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7668344" y="4527665"/>
              <a:ext cx="137160" cy="13716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6372200" y="5153158"/>
              <a:ext cx="274320" cy="27432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868144" y="5829416"/>
              <a:ext cx="365760" cy="365760"/>
            </a:xfrm>
            <a:prstGeom prst="ellipse">
              <a:avLst/>
            </a:prstGeom>
            <a:ln w="28575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7203900" y="5398843"/>
              <a:ext cx="137160" cy="13716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8123121" y="3426455"/>
              <a:ext cx="137160" cy="13716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2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412304"/>
            <a:ext cx="8569325" cy="1944688"/>
          </a:xfrm>
        </p:spPr>
        <p:txBody>
          <a:bodyPr/>
          <a:lstStyle/>
          <a:p>
            <a:pPr marL="357188" indent="-357188" algn="just">
              <a:lnSpc>
                <a:spcPct val="115000"/>
              </a:lnSpc>
              <a:spcBef>
                <a:spcPct val="10000"/>
              </a:spcBef>
              <a:buFontTx/>
              <a:buNone/>
            </a:pPr>
            <a:r>
              <a:rPr lang="en-US" altLang="zh-CN" sz="3000" b="1" dirty="0">
                <a:solidFill>
                  <a:srgbClr val="9900CC"/>
                </a:solidFill>
              </a:rPr>
              <a:t>1.  </a:t>
            </a:r>
            <a:r>
              <a:rPr lang="zh-CN" altLang="en-US" sz="3000" b="1" dirty="0">
                <a:solidFill>
                  <a:srgbClr val="9900CC"/>
                </a:solidFill>
              </a:rPr>
              <a:t>指针悬挂问题</a:t>
            </a:r>
          </a:p>
          <a:p>
            <a:pPr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u"/>
            </a:pPr>
            <a:r>
              <a:rPr lang="zh-CN" altLang="en-US" sz="2800" b="0" dirty="0">
                <a:solidFill>
                  <a:srgbClr val="000000"/>
                </a:solidFill>
              </a:rPr>
              <a:t>在某些特殊情况下</a:t>
            </a:r>
            <a:r>
              <a:rPr lang="en-US" altLang="zh-CN" sz="2800" b="0" dirty="0">
                <a:solidFill>
                  <a:srgbClr val="000000"/>
                </a:solidFill>
              </a:rPr>
              <a:t>,</a:t>
            </a:r>
            <a:r>
              <a:rPr lang="zh-CN" altLang="en-US" sz="2800" b="0" dirty="0">
                <a:solidFill>
                  <a:srgbClr val="000000"/>
                </a:solidFill>
              </a:rPr>
              <a:t>如类中有</a:t>
            </a:r>
            <a:r>
              <a:rPr lang="zh-CN" altLang="en-US" sz="2800" b="0" dirty="0">
                <a:solidFill>
                  <a:srgbClr val="C00000"/>
                </a:solidFill>
              </a:rPr>
              <a:t>指针类型</a:t>
            </a:r>
            <a:r>
              <a:rPr lang="zh-CN" altLang="en-US" sz="2800" b="0" dirty="0">
                <a:solidFill>
                  <a:srgbClr val="000000"/>
                </a:solidFill>
              </a:rPr>
              <a:t>时</a:t>
            </a:r>
            <a:r>
              <a:rPr lang="en-US" altLang="zh-CN" sz="2800" b="0" dirty="0">
                <a:solidFill>
                  <a:srgbClr val="000000"/>
                </a:solidFill>
              </a:rPr>
              <a:t>,</a:t>
            </a:r>
            <a:r>
              <a:rPr lang="zh-CN" altLang="en-US" sz="2800" b="0" u="sng" dirty="0">
                <a:solidFill>
                  <a:srgbClr val="C00000"/>
                </a:solidFill>
              </a:rPr>
              <a:t>使用缺省的赋值运算符函数会产生错误</a:t>
            </a:r>
            <a:r>
              <a:rPr lang="zh-CN" altLang="en-US" sz="2800" b="0" dirty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324941" y="3841884"/>
            <a:ext cx="7991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hlinkClick r:id="rId2" action="ppaction://hlinkfile"/>
              </a:rPr>
              <a:t>例</a:t>
            </a:r>
            <a:r>
              <a:rPr lang="en-US" altLang="zh-CN" sz="2800" dirty="0">
                <a:solidFill>
                  <a:srgbClr val="000000"/>
                </a:solidFill>
                <a:hlinkClick r:id="rId2" action="ppaction://hlinkfile"/>
              </a:rPr>
              <a:t>5.10 </a:t>
            </a:r>
            <a:r>
              <a:rPr lang="zh-CN" altLang="en-US" sz="2800" dirty="0" smtClean="0">
                <a:solidFill>
                  <a:srgbClr val="000000"/>
                </a:solidFill>
                <a:hlinkClick r:id="rId2" action="ppaction://hlinkfile"/>
              </a:rPr>
              <a:t>关于浅层复制</a:t>
            </a:r>
            <a:r>
              <a:rPr lang="en-US" altLang="zh-CN" sz="2800" dirty="0">
                <a:solidFill>
                  <a:srgbClr val="000000"/>
                </a:solidFill>
                <a:hlinkClick r:id="rId2" action="ppaction://hlinkfile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hlinkClick r:id="rId2" action="ppaction://hlinkfile"/>
              </a:rPr>
              <a:t>浅拷贝</a:t>
            </a:r>
            <a:r>
              <a:rPr lang="en-US" altLang="zh-CN" sz="2800" dirty="0">
                <a:solidFill>
                  <a:srgbClr val="000000"/>
                </a:solidFill>
                <a:hlinkClick r:id="rId2" action="ppaction://hlinkfile"/>
              </a:rPr>
              <a:t>) </a:t>
            </a:r>
            <a:r>
              <a:rPr lang="zh-CN" altLang="en-US" sz="2800" dirty="0">
                <a:solidFill>
                  <a:srgbClr val="000000"/>
                </a:solidFill>
                <a:hlinkClick r:id="rId2" action="ppaction://hlinkfile"/>
              </a:rPr>
              <a:t>的</a:t>
            </a:r>
            <a:r>
              <a:rPr lang="zh-CN" altLang="en-US" sz="2800" dirty="0" smtClean="0">
                <a:solidFill>
                  <a:srgbClr val="000000"/>
                </a:solidFill>
                <a:hlinkClick r:id="rId2" action="ppaction://hlinkfile"/>
              </a:rPr>
              <a:t>例子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52406" y="326547"/>
            <a:ext cx="7992888" cy="6001643"/>
            <a:chOff x="758452" y="371234"/>
            <a:chExt cx="7992888" cy="6001643"/>
          </a:xfrm>
        </p:grpSpPr>
        <p:sp>
          <p:nvSpPr>
            <p:cNvPr id="13" name="TextBox 12"/>
            <p:cNvSpPr txBox="1"/>
            <p:nvPr/>
          </p:nvSpPr>
          <p:spPr>
            <a:xfrm>
              <a:off x="758452" y="371234"/>
              <a:ext cx="7992888" cy="60016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zh-CN" altLang="en-US" dirty="0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103982" y="756495"/>
              <a:ext cx="6937571" cy="1167966"/>
              <a:chOff x="1113902" y="2771541"/>
              <a:chExt cx="6937571" cy="1167966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113902" y="2771541"/>
                <a:ext cx="3001469" cy="762000"/>
                <a:chOff x="1154572" y="3061279"/>
                <a:chExt cx="3001469" cy="762000"/>
              </a:xfrm>
            </p:grpSpPr>
            <p:sp>
              <p:nvSpPr>
                <p:cNvPr id="173066" name="Rectangle 10"/>
                <p:cNvSpPr>
                  <a:spLocks noChangeArrowheads="1"/>
                </p:cNvSpPr>
                <p:nvPr/>
              </p:nvSpPr>
              <p:spPr bwMode="auto">
                <a:xfrm>
                  <a:off x="3220041" y="3180908"/>
                  <a:ext cx="936000" cy="396000"/>
                </a:xfrm>
                <a:prstGeom prst="rect">
                  <a:avLst/>
                </a:prstGeom>
                <a:solidFill>
                  <a:srgbClr val="17951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b="0" dirty="0">
                      <a:solidFill>
                        <a:schemeClr val="bg1"/>
                      </a:solidFill>
                    </a:rPr>
                    <a:t>book</a:t>
                  </a:r>
                </a:p>
              </p:txBody>
            </p:sp>
            <p:sp>
              <p:nvSpPr>
                <p:cNvPr id="17307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402284" y="3339944"/>
                  <a:ext cx="817758" cy="10679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3" name="组合 2"/>
                <p:cNvGrpSpPr/>
                <p:nvPr/>
              </p:nvGrpSpPr>
              <p:grpSpPr>
                <a:xfrm>
                  <a:off x="1154572" y="3061279"/>
                  <a:ext cx="1483374" cy="762000"/>
                  <a:chOff x="717385" y="3431008"/>
                  <a:chExt cx="1483374" cy="762000"/>
                </a:xfrm>
              </p:grpSpPr>
              <p:sp>
                <p:nvSpPr>
                  <p:cNvPr id="173068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7385" y="3509441"/>
                    <a:ext cx="757736" cy="4572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0" dirty="0">
                        <a:solidFill>
                          <a:srgbClr val="000000"/>
                        </a:solidFill>
                      </a:rPr>
                      <a:t>p1</a:t>
                    </a:r>
                  </a:p>
                </p:txBody>
              </p:sp>
              <p:sp>
                <p:nvSpPr>
                  <p:cNvPr id="23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78513" y="3585641"/>
                    <a:ext cx="686584" cy="46166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0" dirty="0" err="1" smtClean="0">
                        <a:solidFill>
                          <a:srgbClr val="000000"/>
                        </a:solidFill>
                      </a:rPr>
                      <a:t>ptr</a:t>
                    </a:r>
                    <a:endParaRPr lang="en-US" altLang="zh-CN" sz="2400" b="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5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94982" y="3431008"/>
                    <a:ext cx="1005777" cy="7620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en-US" altLang="zh-CN" sz="2400" b="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7" name="组合 6"/>
              <p:cNvGrpSpPr/>
              <p:nvPr/>
            </p:nvGrpSpPr>
            <p:grpSpPr>
              <a:xfrm>
                <a:off x="4902734" y="2771541"/>
                <a:ext cx="3148739" cy="762000"/>
                <a:chOff x="4828964" y="3032912"/>
                <a:chExt cx="3148739" cy="762000"/>
              </a:xfrm>
            </p:grpSpPr>
            <p:sp>
              <p:nvSpPr>
                <p:cNvPr id="173067" name="Rectangle 11"/>
                <p:cNvSpPr>
                  <a:spLocks noChangeArrowheads="1"/>
                </p:cNvSpPr>
                <p:nvPr/>
              </p:nvSpPr>
              <p:spPr bwMode="auto">
                <a:xfrm>
                  <a:off x="7041703" y="3111345"/>
                  <a:ext cx="936000" cy="396000"/>
                </a:xfrm>
                <a:prstGeom prst="rect">
                  <a:avLst/>
                </a:prstGeom>
                <a:solidFill>
                  <a:srgbClr val="17951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b="0" dirty="0">
                      <a:solidFill>
                        <a:schemeClr val="bg1"/>
                      </a:solidFill>
                    </a:rPr>
                    <a:t>jeep</a:t>
                  </a:r>
                </a:p>
              </p:txBody>
            </p:sp>
            <p:sp>
              <p:nvSpPr>
                <p:cNvPr id="173071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6076675" y="3339944"/>
                  <a:ext cx="938081" cy="22636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7" name="组合 26"/>
                <p:cNvGrpSpPr/>
                <p:nvPr/>
              </p:nvGrpSpPr>
              <p:grpSpPr>
                <a:xfrm>
                  <a:off x="4828964" y="3032912"/>
                  <a:ext cx="1483374" cy="762000"/>
                  <a:chOff x="717385" y="3431008"/>
                  <a:chExt cx="1483374" cy="762000"/>
                </a:xfrm>
              </p:grpSpPr>
              <p:sp>
                <p:nvSpPr>
                  <p:cNvPr id="28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7385" y="3509441"/>
                    <a:ext cx="757736" cy="4572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0" dirty="0" smtClean="0">
                        <a:solidFill>
                          <a:srgbClr val="000000"/>
                        </a:solidFill>
                      </a:rPr>
                      <a:t>p2</a:t>
                    </a:r>
                    <a:endParaRPr lang="en-US" altLang="zh-CN" sz="2400" b="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9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78513" y="3585641"/>
                    <a:ext cx="686584" cy="46166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0" dirty="0" err="1" smtClean="0">
                        <a:solidFill>
                          <a:srgbClr val="000000"/>
                        </a:solidFill>
                      </a:rPr>
                      <a:t>ptr</a:t>
                    </a:r>
                    <a:endParaRPr lang="en-US" altLang="zh-CN" sz="2400" b="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0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94982" y="3431008"/>
                    <a:ext cx="1005777" cy="7620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en-US" altLang="zh-CN" sz="2400" b="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92" name="Rectangle 10"/>
              <p:cNvSpPr>
                <a:spLocks noChangeArrowheads="1"/>
              </p:cNvSpPr>
              <p:nvPr/>
            </p:nvSpPr>
            <p:spPr bwMode="auto">
              <a:xfrm>
                <a:off x="2694720" y="3543507"/>
                <a:ext cx="3470292" cy="3960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zh-CN" altLang="en-US" sz="2400" b="0" dirty="0" smtClean="0">
                    <a:solidFill>
                      <a:srgbClr val="000000"/>
                    </a:solidFill>
                  </a:rPr>
                  <a:t>（</a:t>
                </a:r>
                <a:r>
                  <a:rPr lang="en-US" altLang="zh-CN" sz="2400" b="0" dirty="0" smtClean="0">
                    <a:solidFill>
                      <a:srgbClr val="000000"/>
                    </a:solidFill>
                  </a:rPr>
                  <a:t>a）</a:t>
                </a:r>
                <a:r>
                  <a:rPr lang="zh-CN" altLang="en-US" sz="2400" b="0" dirty="0" smtClean="0">
                    <a:solidFill>
                      <a:srgbClr val="000000"/>
                    </a:solidFill>
                  </a:rPr>
                  <a:t>执行</a:t>
                </a:r>
                <a:r>
                  <a:rPr lang="en-US" altLang="zh-CN" sz="2400" b="0" dirty="0" smtClean="0">
                    <a:solidFill>
                      <a:srgbClr val="000000"/>
                    </a:solidFill>
                  </a:rPr>
                  <a:t>p2=p1</a:t>
                </a:r>
                <a:r>
                  <a:rPr lang="zh-CN" altLang="en-US" sz="2400" b="0" dirty="0" smtClean="0">
                    <a:solidFill>
                      <a:srgbClr val="000000"/>
                    </a:solidFill>
                  </a:rPr>
                  <a:t>之前</a:t>
                </a:r>
                <a:endParaRPr lang="en-US" altLang="zh-CN" sz="2400" b="0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103982" y="2780928"/>
              <a:ext cx="6937571" cy="1260096"/>
              <a:chOff x="1113902" y="4077072"/>
              <a:chExt cx="6937571" cy="1260096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1113902" y="4149080"/>
                <a:ext cx="3001469" cy="762000"/>
                <a:chOff x="1154572" y="3061279"/>
                <a:chExt cx="3001469" cy="762000"/>
              </a:xfrm>
            </p:grpSpPr>
            <p:sp>
              <p:nvSpPr>
                <p:cNvPr id="64" name="Rectangle 10"/>
                <p:cNvSpPr>
                  <a:spLocks noChangeArrowheads="1"/>
                </p:cNvSpPr>
                <p:nvPr/>
              </p:nvSpPr>
              <p:spPr bwMode="auto">
                <a:xfrm>
                  <a:off x="3220041" y="3180908"/>
                  <a:ext cx="936000" cy="396000"/>
                </a:xfrm>
                <a:prstGeom prst="rect">
                  <a:avLst/>
                </a:prstGeom>
                <a:solidFill>
                  <a:srgbClr val="17951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b="0" dirty="0">
                      <a:solidFill>
                        <a:schemeClr val="bg1"/>
                      </a:solidFill>
                    </a:rPr>
                    <a:t>book</a:t>
                  </a:r>
                </a:p>
              </p:txBody>
            </p:sp>
            <p:sp>
              <p:nvSpPr>
                <p:cNvPr id="65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402284" y="3339944"/>
                  <a:ext cx="817758" cy="10679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66" name="组合 65"/>
                <p:cNvGrpSpPr/>
                <p:nvPr/>
              </p:nvGrpSpPr>
              <p:grpSpPr>
                <a:xfrm>
                  <a:off x="1154572" y="3061279"/>
                  <a:ext cx="1483374" cy="762000"/>
                  <a:chOff x="717385" y="3431008"/>
                  <a:chExt cx="1483374" cy="762000"/>
                </a:xfrm>
              </p:grpSpPr>
              <p:sp>
                <p:nvSpPr>
                  <p:cNvPr id="6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7385" y="3509441"/>
                    <a:ext cx="757736" cy="4572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0" dirty="0">
                        <a:solidFill>
                          <a:srgbClr val="000000"/>
                        </a:solidFill>
                      </a:rPr>
                      <a:t>p1</a:t>
                    </a:r>
                  </a:p>
                </p:txBody>
              </p:sp>
              <p:sp>
                <p:nvSpPr>
                  <p:cNvPr id="68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78513" y="3585641"/>
                    <a:ext cx="686584" cy="46166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0" dirty="0" err="1" smtClean="0">
                        <a:solidFill>
                          <a:srgbClr val="000000"/>
                        </a:solidFill>
                      </a:rPr>
                      <a:t>ptr</a:t>
                    </a:r>
                    <a:endParaRPr lang="en-US" altLang="zh-CN" sz="2400" b="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9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94982" y="3431008"/>
                    <a:ext cx="1005777" cy="7620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en-US" altLang="zh-CN" sz="2400" b="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71" name="Rectangle 11"/>
              <p:cNvSpPr>
                <a:spLocks noChangeArrowheads="1"/>
              </p:cNvSpPr>
              <p:nvPr/>
            </p:nvSpPr>
            <p:spPr bwMode="auto">
              <a:xfrm>
                <a:off x="7115473" y="4227513"/>
                <a:ext cx="936000" cy="396000"/>
              </a:xfrm>
              <a:prstGeom prst="rect">
                <a:avLst/>
              </a:prstGeom>
              <a:solidFill>
                <a:srgbClr val="1795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0" dirty="0">
                    <a:solidFill>
                      <a:schemeClr val="bg1"/>
                    </a:solidFill>
                  </a:rPr>
                  <a:t>jeep</a:t>
                </a:r>
              </a:p>
            </p:txBody>
          </p:sp>
          <p:sp>
            <p:nvSpPr>
              <p:cNvPr id="72" name="Line 15"/>
              <p:cNvSpPr>
                <a:spLocks noChangeShapeType="1"/>
              </p:cNvSpPr>
              <p:nvPr/>
            </p:nvSpPr>
            <p:spPr bwMode="auto">
              <a:xfrm flipH="1" flipV="1">
                <a:off x="4175288" y="4530079"/>
                <a:ext cx="1384672" cy="15463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4902734" y="4077072"/>
                <a:ext cx="1483374" cy="834008"/>
                <a:chOff x="4902734" y="4077072"/>
                <a:chExt cx="1483374" cy="834008"/>
              </a:xfrm>
            </p:grpSpPr>
            <p:sp>
              <p:nvSpPr>
                <p:cNvPr id="7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902734" y="4077072"/>
                  <a:ext cx="757736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0" dirty="0" smtClean="0">
                      <a:solidFill>
                        <a:srgbClr val="000000"/>
                      </a:solidFill>
                    </a:rPr>
                    <a:t>p2</a:t>
                  </a:r>
                  <a:endParaRPr lang="en-US" altLang="zh-CN" sz="2400" b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463862" y="4303713"/>
                  <a:ext cx="686584" cy="46166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0" dirty="0" err="1" smtClean="0">
                      <a:solidFill>
                        <a:srgbClr val="000000"/>
                      </a:solidFill>
                    </a:rPr>
                    <a:t>ptr</a:t>
                  </a:r>
                  <a:endParaRPr lang="en-US" altLang="zh-CN" sz="2400" b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380331" y="4149080"/>
                  <a:ext cx="1005777" cy="7620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en-US" altLang="zh-CN" sz="2400" b="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3" name="Rectangle 10"/>
              <p:cNvSpPr>
                <a:spLocks noChangeArrowheads="1"/>
              </p:cNvSpPr>
              <p:nvPr/>
            </p:nvSpPr>
            <p:spPr bwMode="auto">
              <a:xfrm>
                <a:off x="2699792" y="4941168"/>
                <a:ext cx="3470292" cy="3960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zh-CN" altLang="en-US" sz="2400" b="0" dirty="0" smtClean="0">
                    <a:solidFill>
                      <a:srgbClr val="000000"/>
                    </a:solidFill>
                  </a:rPr>
                  <a:t>（</a:t>
                </a:r>
                <a:r>
                  <a:rPr lang="en-US" altLang="zh-CN" sz="2400" b="0" dirty="0" smtClean="0">
                    <a:solidFill>
                      <a:srgbClr val="000000"/>
                    </a:solidFill>
                  </a:rPr>
                  <a:t>b）</a:t>
                </a:r>
                <a:r>
                  <a:rPr lang="zh-CN" altLang="en-US" sz="2400" b="0" dirty="0" smtClean="0">
                    <a:solidFill>
                      <a:srgbClr val="000000"/>
                    </a:solidFill>
                  </a:rPr>
                  <a:t>执行</a:t>
                </a:r>
                <a:r>
                  <a:rPr lang="en-US" altLang="zh-CN" sz="2400" b="0" dirty="0" smtClean="0">
                    <a:solidFill>
                      <a:srgbClr val="000000"/>
                    </a:solidFill>
                  </a:rPr>
                  <a:t>p2=p1</a:t>
                </a:r>
                <a:r>
                  <a:rPr lang="zh-CN" altLang="en-US" sz="2400" b="0" dirty="0" smtClean="0">
                    <a:solidFill>
                      <a:srgbClr val="000000"/>
                    </a:solidFill>
                  </a:rPr>
                  <a:t>之后</a:t>
                </a:r>
                <a:endParaRPr lang="en-US" altLang="zh-CN" sz="2400" b="0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256207" y="4893603"/>
              <a:ext cx="7058394" cy="1090426"/>
              <a:chOff x="1113902" y="5722950"/>
              <a:chExt cx="7058394" cy="1090426"/>
            </a:xfrm>
          </p:grpSpPr>
          <p:sp>
            <p:nvSpPr>
              <p:cNvPr id="78" name="Rectangle 10"/>
              <p:cNvSpPr>
                <a:spLocks noChangeArrowheads="1"/>
              </p:cNvSpPr>
              <p:nvPr/>
            </p:nvSpPr>
            <p:spPr bwMode="auto">
              <a:xfrm>
                <a:off x="2627784" y="6417376"/>
                <a:ext cx="3470292" cy="3960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zh-CN" altLang="en-US" sz="2400" b="0" dirty="0" smtClean="0">
                    <a:solidFill>
                      <a:srgbClr val="000000"/>
                    </a:solidFill>
                  </a:rPr>
                  <a:t>（</a:t>
                </a:r>
                <a:r>
                  <a:rPr lang="en-US" altLang="zh-CN" sz="2400" b="0" dirty="0" smtClean="0">
                    <a:solidFill>
                      <a:srgbClr val="000000"/>
                    </a:solidFill>
                  </a:rPr>
                  <a:t>c）</a:t>
                </a:r>
                <a:r>
                  <a:rPr lang="zh-CN" altLang="en-US" sz="2400" b="0" dirty="0" smtClean="0">
                    <a:solidFill>
                      <a:srgbClr val="000000"/>
                    </a:solidFill>
                  </a:rPr>
                  <a:t>撤销对象</a:t>
                </a:r>
                <a:r>
                  <a:rPr lang="en-US" altLang="zh-CN" sz="2400" b="0" dirty="0" smtClean="0">
                    <a:solidFill>
                      <a:srgbClr val="000000"/>
                    </a:solidFill>
                  </a:rPr>
                  <a:t>p2</a:t>
                </a:r>
                <a:r>
                  <a:rPr lang="zh-CN" altLang="en-US" sz="2400" b="0" dirty="0" smtClean="0">
                    <a:solidFill>
                      <a:srgbClr val="000000"/>
                    </a:solidFill>
                  </a:rPr>
                  <a:t>后</a:t>
                </a:r>
                <a:endParaRPr lang="en-US" altLang="zh-CN" sz="2400" b="0" dirty="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113902" y="5722950"/>
                <a:ext cx="7058394" cy="802394"/>
                <a:chOff x="1113902" y="5517232"/>
                <a:chExt cx="7058394" cy="802394"/>
              </a:xfrm>
            </p:grpSpPr>
            <p:sp>
              <p:nvSpPr>
                <p:cNvPr id="7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361614" y="5795897"/>
                  <a:ext cx="817758" cy="10679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80" name="组合 79"/>
                <p:cNvGrpSpPr/>
                <p:nvPr/>
              </p:nvGrpSpPr>
              <p:grpSpPr>
                <a:xfrm>
                  <a:off x="1113902" y="5517232"/>
                  <a:ext cx="1483374" cy="762000"/>
                  <a:chOff x="717385" y="3431008"/>
                  <a:chExt cx="1483374" cy="762000"/>
                </a:xfrm>
              </p:grpSpPr>
              <p:sp>
                <p:nvSpPr>
                  <p:cNvPr id="81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7385" y="3509441"/>
                    <a:ext cx="757736" cy="4572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0" dirty="0">
                        <a:solidFill>
                          <a:srgbClr val="000000"/>
                        </a:solidFill>
                      </a:rPr>
                      <a:t>p1</a:t>
                    </a:r>
                  </a:p>
                </p:txBody>
              </p:sp>
              <p:sp>
                <p:nvSpPr>
                  <p:cNvPr id="8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78513" y="3585641"/>
                    <a:ext cx="686584" cy="46166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0" dirty="0" err="1" smtClean="0">
                        <a:solidFill>
                          <a:srgbClr val="000000"/>
                        </a:solidFill>
                      </a:rPr>
                      <a:t>ptr</a:t>
                    </a:r>
                    <a:endParaRPr lang="en-US" altLang="zh-CN" sz="2400" b="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3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94982" y="3431008"/>
                    <a:ext cx="1005777" cy="7620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en-US" altLang="zh-CN" sz="2400" b="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91" name="Rectangle 11"/>
                <p:cNvSpPr>
                  <a:spLocks noChangeArrowheads="1"/>
                </p:cNvSpPr>
                <p:nvPr/>
              </p:nvSpPr>
              <p:spPr bwMode="auto">
                <a:xfrm>
                  <a:off x="7236296" y="5923626"/>
                  <a:ext cx="936000" cy="396000"/>
                </a:xfrm>
                <a:prstGeom prst="rect">
                  <a:avLst/>
                </a:prstGeom>
                <a:solidFill>
                  <a:srgbClr val="17951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b="0" dirty="0">
                      <a:solidFill>
                        <a:schemeClr val="bg1"/>
                      </a:solidFill>
                    </a:rPr>
                    <a:t>jeep</a:t>
                  </a:r>
                </a:p>
              </p:txBody>
            </p:sp>
            <p:sp>
              <p:nvSpPr>
                <p:cNvPr id="94" name="Rectangle 10"/>
                <p:cNvSpPr>
                  <a:spLocks noChangeArrowheads="1"/>
                </p:cNvSpPr>
                <p:nvPr/>
              </p:nvSpPr>
              <p:spPr bwMode="auto">
                <a:xfrm>
                  <a:off x="3179371" y="5645032"/>
                  <a:ext cx="360362" cy="396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r>
                    <a:rPr lang="zh-CN" altLang="en-US" sz="2400" b="0" dirty="0" smtClean="0">
                      <a:solidFill>
                        <a:srgbClr val="000000"/>
                      </a:solidFill>
                    </a:rPr>
                    <a:t>？</a:t>
                  </a:r>
                  <a:endParaRPr lang="en-US" altLang="zh-CN" sz="2400" b="0" dirty="0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173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364" y="4217807"/>
            <a:ext cx="4453077" cy="242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3080" name="AutoShape 24"/>
          <p:cNvSpPr>
            <a:spLocks noChangeArrowheads="1"/>
          </p:cNvSpPr>
          <p:nvPr/>
        </p:nvSpPr>
        <p:spPr bwMode="auto">
          <a:xfrm>
            <a:off x="4136946" y="5084103"/>
            <a:ext cx="1831449" cy="381000"/>
          </a:xfrm>
          <a:prstGeom prst="wedgeRoundRectCallout">
            <a:avLst>
              <a:gd name="adj1" fmla="val -80445"/>
              <a:gd name="adj2" fmla="val -2334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1" dirty="0">
                <a:solidFill>
                  <a:schemeClr val="tx2"/>
                </a:solidFill>
              </a:rPr>
              <a:t>指针悬挂</a:t>
            </a:r>
          </a:p>
        </p:txBody>
      </p:sp>
    </p:spTree>
    <p:extLst>
      <p:ext uri="{BB962C8B-B14F-4D97-AF65-F5344CB8AC3E}">
        <p14:creationId xmlns:p14="http://schemas.microsoft.com/office/powerpoint/2010/main" val="252941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8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62"/>
            <a:ext cx="8600951" cy="3168650"/>
          </a:xfrm>
        </p:spPr>
        <p:txBody>
          <a:bodyPr/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3000" b="1" dirty="0">
                <a:solidFill>
                  <a:srgbClr val="9900CC"/>
                </a:solidFill>
              </a:rPr>
              <a:t>2.  </a:t>
            </a:r>
            <a:r>
              <a:rPr lang="zh-CN" altLang="en-US" sz="3000" b="1" dirty="0">
                <a:solidFill>
                  <a:srgbClr val="9900CC"/>
                </a:solidFill>
              </a:rPr>
              <a:t>重载赋值运算符解决指针悬挂问题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0" dirty="0" smtClean="0">
                <a:solidFill>
                  <a:srgbClr val="000000"/>
                </a:solidFill>
              </a:rPr>
              <a:t>为了</a:t>
            </a:r>
            <a:r>
              <a:rPr lang="zh-CN" altLang="en-US" sz="2800" b="0" dirty="0">
                <a:solidFill>
                  <a:srgbClr val="000000"/>
                </a:solidFill>
              </a:rPr>
              <a:t>解决</a:t>
            </a:r>
            <a:r>
              <a:rPr lang="zh-CN" altLang="en-US" sz="2800" b="0" dirty="0">
                <a:solidFill>
                  <a:schemeClr val="tx2"/>
                </a:solidFill>
              </a:rPr>
              <a:t>指针悬挂</a:t>
            </a:r>
            <a:r>
              <a:rPr lang="zh-CN" altLang="en-US" sz="2800" b="0" dirty="0">
                <a:solidFill>
                  <a:srgbClr val="000000"/>
                </a:solidFill>
              </a:rPr>
              <a:t>问题，</a:t>
            </a:r>
            <a:r>
              <a:rPr lang="zh-CN" altLang="en-US" sz="2800" b="0" u="sng" dirty="0">
                <a:solidFill>
                  <a:srgbClr val="000000"/>
                </a:solidFill>
              </a:rPr>
              <a:t>必须显式的定义一个自己的赋值运算符重载函数</a:t>
            </a:r>
            <a:r>
              <a:rPr lang="zh-CN" altLang="en-US" sz="2800" b="0" dirty="0">
                <a:solidFill>
                  <a:srgbClr val="000000"/>
                </a:solidFill>
              </a:rPr>
              <a:t>，使之不但复制数据成员，而且</a:t>
            </a:r>
            <a:r>
              <a:rPr lang="zh-CN" altLang="en-US" sz="2800" b="1" dirty="0">
                <a:solidFill>
                  <a:srgbClr val="000000"/>
                </a:solidFill>
              </a:rPr>
              <a:t>为对象</a:t>
            </a:r>
            <a:r>
              <a:rPr lang="en-US" altLang="zh-CN" sz="2800" b="1" dirty="0">
                <a:solidFill>
                  <a:srgbClr val="000000"/>
                </a:solidFill>
              </a:rPr>
              <a:t>p1</a:t>
            </a:r>
            <a:r>
              <a:rPr lang="zh-CN" altLang="en-US" sz="2800" b="1" dirty="0">
                <a:solidFill>
                  <a:srgbClr val="000000"/>
                </a:solidFill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</a:rPr>
              <a:t>p2</a:t>
            </a:r>
            <a:r>
              <a:rPr lang="zh-CN" altLang="en-US" sz="2800" b="1" dirty="0">
                <a:solidFill>
                  <a:srgbClr val="000000"/>
                </a:solidFill>
              </a:rPr>
              <a:t>分配了各自的空间，即深拷贝。</a:t>
            </a:r>
            <a:r>
              <a:rPr lang="zh-CN" altLang="en-US" sz="2800" dirty="0"/>
              <a:t> 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460219" y="4747210"/>
            <a:ext cx="852951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000" dirty="0">
                <a:solidFill>
                  <a:srgbClr val="9F1405"/>
                </a:solidFill>
                <a:hlinkClick r:id="rId2" action="ppaction://hlinkfile"/>
              </a:rPr>
              <a:t>例</a:t>
            </a:r>
            <a:r>
              <a:rPr lang="en-US" altLang="zh-CN" sz="3000" dirty="0">
                <a:solidFill>
                  <a:srgbClr val="9F1405"/>
                </a:solidFill>
                <a:hlinkClick r:id="rId2" action="ppaction://hlinkfile"/>
              </a:rPr>
              <a:t>5.11 </a:t>
            </a:r>
            <a:r>
              <a:rPr lang="zh-CN" altLang="en-US" sz="3000" dirty="0">
                <a:solidFill>
                  <a:srgbClr val="9F1405"/>
                </a:solidFill>
                <a:hlinkClick r:id="rId2" action="ppaction://hlinkfile"/>
              </a:rPr>
              <a:t>重载赋值运算符解决指针悬挂问题</a:t>
            </a:r>
            <a:r>
              <a:rPr lang="en-US" altLang="zh-CN" sz="3000" dirty="0">
                <a:solidFill>
                  <a:srgbClr val="9F1405"/>
                </a:solidFill>
                <a:hlinkClick r:id="rId2" action="ppaction://hlinkfile"/>
              </a:rPr>
              <a:t>(</a:t>
            </a:r>
            <a:r>
              <a:rPr lang="zh-CN" altLang="en-US" sz="3000" dirty="0">
                <a:solidFill>
                  <a:srgbClr val="9F1405"/>
                </a:solidFill>
                <a:hlinkClick r:id="rId2" action="ppaction://hlinkfile"/>
              </a:rPr>
              <a:t>深拷贝</a:t>
            </a:r>
            <a:r>
              <a:rPr lang="en-US" altLang="zh-CN" sz="3000" dirty="0">
                <a:solidFill>
                  <a:srgbClr val="9F1405"/>
                </a:solidFill>
                <a:hlinkClick r:id="rId2" action="ppaction://hlinkfile"/>
              </a:rPr>
              <a:t>)</a:t>
            </a:r>
            <a:endParaRPr lang="en-US" altLang="zh-CN" sz="3000" dirty="0">
              <a:solidFill>
                <a:srgbClr val="9F1405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83568" y="980728"/>
            <a:ext cx="7992888" cy="5632311"/>
            <a:chOff x="683568" y="980728"/>
            <a:chExt cx="7992888" cy="5632311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980728"/>
              <a:ext cx="7992888" cy="56323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zh-CN" altLang="en-US" dirty="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163539" y="1338372"/>
              <a:ext cx="6937571" cy="5094374"/>
              <a:chOff x="1163539" y="1338372"/>
              <a:chExt cx="6937571" cy="5094374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1163539" y="1338372"/>
                <a:ext cx="6937571" cy="1167966"/>
                <a:chOff x="1113902" y="2771541"/>
                <a:chExt cx="6937571" cy="1167966"/>
              </a:xfrm>
            </p:grpSpPr>
            <p:grpSp>
              <p:nvGrpSpPr>
                <p:cNvPr id="70" name="组合 69"/>
                <p:cNvGrpSpPr/>
                <p:nvPr/>
              </p:nvGrpSpPr>
              <p:grpSpPr>
                <a:xfrm>
                  <a:off x="1113902" y="2771541"/>
                  <a:ext cx="3001469" cy="762000"/>
                  <a:chOff x="1154572" y="3061279"/>
                  <a:chExt cx="3001469" cy="762000"/>
                </a:xfrm>
              </p:grpSpPr>
              <p:sp>
                <p:nvSpPr>
                  <p:cNvPr id="79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220041" y="3180908"/>
                    <a:ext cx="936000" cy="396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400" b="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rPr>
                      <a:t>book</a:t>
                    </a:r>
                  </a:p>
                </p:txBody>
              </p:sp>
              <p:sp>
                <p:nvSpPr>
                  <p:cNvPr id="80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02284" y="3339944"/>
                    <a:ext cx="817758" cy="106799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81" name="组合 80"/>
                  <p:cNvGrpSpPr/>
                  <p:nvPr/>
                </p:nvGrpSpPr>
                <p:grpSpPr>
                  <a:xfrm>
                    <a:off x="1154572" y="3061279"/>
                    <a:ext cx="1483374" cy="762000"/>
                    <a:chOff x="717385" y="3431008"/>
                    <a:chExt cx="1483374" cy="762000"/>
                  </a:xfrm>
                </p:grpSpPr>
                <p:sp>
                  <p:nvSpPr>
                    <p:cNvPr id="82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17385" y="3509441"/>
                      <a:ext cx="757736" cy="457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</a:rPr>
                        <a:t>p1</a:t>
                      </a:r>
                    </a:p>
                  </p:txBody>
                </p:sp>
                <p:sp>
                  <p:nvSpPr>
                    <p:cNvPr id="83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78513" y="3585641"/>
                      <a:ext cx="686584" cy="46166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400" b="0" dirty="0" err="1" smtClean="0">
                          <a:solidFill>
                            <a:srgbClr val="000000"/>
                          </a:solidFill>
                        </a:rPr>
                        <a:t>ptr</a:t>
                      </a:r>
                      <a:endParaRPr lang="en-US" altLang="zh-CN" sz="2400" b="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84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94982" y="3431008"/>
                      <a:ext cx="1005777" cy="7620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endParaRPr lang="en-US" altLang="zh-CN" sz="2400" b="0" dirty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71" name="组合 70"/>
                <p:cNvGrpSpPr/>
                <p:nvPr/>
              </p:nvGrpSpPr>
              <p:grpSpPr>
                <a:xfrm>
                  <a:off x="4902734" y="2771541"/>
                  <a:ext cx="3148739" cy="762000"/>
                  <a:chOff x="4828964" y="3032912"/>
                  <a:chExt cx="3148739" cy="762000"/>
                </a:xfrm>
              </p:grpSpPr>
              <p:sp>
                <p:nvSpPr>
                  <p:cNvPr id="7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7041703" y="3111345"/>
                    <a:ext cx="936000" cy="396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400" b="0" dirty="0">
                        <a:solidFill>
                          <a:schemeClr val="bg1"/>
                        </a:solidFill>
                      </a:rPr>
                      <a:t>jeep</a:t>
                    </a:r>
                  </a:p>
                </p:txBody>
              </p:sp>
              <p:sp>
                <p:nvSpPr>
                  <p:cNvPr id="74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076675" y="3339944"/>
                    <a:ext cx="938081" cy="22636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75" name="组合 74"/>
                  <p:cNvGrpSpPr/>
                  <p:nvPr/>
                </p:nvGrpSpPr>
                <p:grpSpPr>
                  <a:xfrm>
                    <a:off x="4828964" y="3032912"/>
                    <a:ext cx="1483374" cy="762000"/>
                    <a:chOff x="717385" y="3431008"/>
                    <a:chExt cx="1483374" cy="762000"/>
                  </a:xfrm>
                </p:grpSpPr>
                <p:sp>
                  <p:nvSpPr>
                    <p:cNvPr id="76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17385" y="3509441"/>
                      <a:ext cx="757736" cy="457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400" b="0" dirty="0" smtClean="0">
                          <a:solidFill>
                            <a:srgbClr val="000000"/>
                          </a:solidFill>
                        </a:rPr>
                        <a:t>p2</a:t>
                      </a:r>
                      <a:endParaRPr lang="en-US" altLang="zh-CN" sz="2400" b="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77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78513" y="3585641"/>
                      <a:ext cx="686584" cy="46166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400" b="0" dirty="0" err="1" smtClean="0">
                          <a:solidFill>
                            <a:srgbClr val="000000"/>
                          </a:solidFill>
                        </a:rPr>
                        <a:t>ptr</a:t>
                      </a:r>
                      <a:endParaRPr lang="en-US" altLang="zh-CN" sz="2400" b="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78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94982" y="3431008"/>
                      <a:ext cx="1005777" cy="7620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endParaRPr lang="en-US" altLang="zh-CN" sz="2400" b="0" dirty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72" name="Rectangle 10"/>
                <p:cNvSpPr>
                  <a:spLocks noChangeArrowheads="1"/>
                </p:cNvSpPr>
                <p:nvPr/>
              </p:nvSpPr>
              <p:spPr bwMode="auto">
                <a:xfrm>
                  <a:off x="2694720" y="3543507"/>
                  <a:ext cx="3470292" cy="396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r>
                    <a:rPr lang="zh-CN" altLang="en-US" sz="2400" b="0" dirty="0" smtClean="0">
                      <a:solidFill>
                        <a:srgbClr val="000000"/>
                      </a:solidFill>
                    </a:rPr>
                    <a:t>（</a:t>
                  </a:r>
                  <a:r>
                    <a:rPr lang="en-US" altLang="zh-CN" sz="2400" b="0" dirty="0" smtClean="0">
                      <a:solidFill>
                        <a:srgbClr val="000000"/>
                      </a:solidFill>
                    </a:rPr>
                    <a:t>a）</a:t>
                  </a:r>
                  <a:r>
                    <a:rPr lang="zh-CN" altLang="en-US" sz="2400" b="0" dirty="0" smtClean="0">
                      <a:solidFill>
                        <a:srgbClr val="000000"/>
                      </a:solidFill>
                    </a:rPr>
                    <a:t>执行</a:t>
                  </a:r>
                  <a:r>
                    <a:rPr lang="en-US" altLang="zh-CN" sz="2400" b="0" dirty="0" smtClean="0">
                      <a:solidFill>
                        <a:srgbClr val="000000"/>
                      </a:solidFill>
                    </a:rPr>
                    <a:t>p2=p1</a:t>
                  </a:r>
                  <a:r>
                    <a:rPr lang="zh-CN" altLang="en-US" sz="2400" b="0" dirty="0" smtClean="0">
                      <a:solidFill>
                        <a:srgbClr val="000000"/>
                      </a:solidFill>
                    </a:rPr>
                    <a:t>之前</a:t>
                  </a:r>
                  <a:endParaRPr lang="en-US" altLang="zh-CN" sz="2400" b="0" dirty="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1163539" y="3188655"/>
                <a:ext cx="6937571" cy="1320465"/>
                <a:chOff x="1113902" y="4257136"/>
                <a:chExt cx="6937571" cy="1320465"/>
              </a:xfrm>
            </p:grpSpPr>
            <p:grpSp>
              <p:nvGrpSpPr>
                <p:cNvPr id="86" name="组合 85"/>
                <p:cNvGrpSpPr/>
                <p:nvPr/>
              </p:nvGrpSpPr>
              <p:grpSpPr>
                <a:xfrm>
                  <a:off x="1113902" y="4329144"/>
                  <a:ext cx="3001469" cy="762000"/>
                  <a:chOff x="1154572" y="3061279"/>
                  <a:chExt cx="3001469" cy="762000"/>
                </a:xfrm>
              </p:grpSpPr>
              <p:sp>
                <p:nvSpPr>
                  <p:cNvPr id="9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220041" y="3180908"/>
                    <a:ext cx="936000" cy="396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400" b="0" dirty="0">
                        <a:solidFill>
                          <a:schemeClr val="bg1"/>
                        </a:solidFill>
                      </a:rPr>
                      <a:t>book</a:t>
                    </a:r>
                  </a:p>
                </p:txBody>
              </p:sp>
              <p:sp>
                <p:nvSpPr>
                  <p:cNvPr id="95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02284" y="3339944"/>
                    <a:ext cx="817758" cy="106799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96" name="组合 95"/>
                  <p:cNvGrpSpPr/>
                  <p:nvPr/>
                </p:nvGrpSpPr>
                <p:grpSpPr>
                  <a:xfrm>
                    <a:off x="1154572" y="3061279"/>
                    <a:ext cx="1483374" cy="762000"/>
                    <a:chOff x="717385" y="3431008"/>
                    <a:chExt cx="1483374" cy="762000"/>
                  </a:xfrm>
                </p:grpSpPr>
                <p:sp>
                  <p:nvSpPr>
                    <p:cNvPr id="97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17385" y="3509441"/>
                      <a:ext cx="757736" cy="457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</a:rPr>
                        <a:t>p1</a:t>
                      </a:r>
                    </a:p>
                  </p:txBody>
                </p:sp>
                <p:sp>
                  <p:nvSpPr>
                    <p:cNvPr id="98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78513" y="3585641"/>
                      <a:ext cx="686584" cy="46166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400" b="0" dirty="0" err="1" smtClean="0">
                          <a:solidFill>
                            <a:srgbClr val="000000"/>
                          </a:solidFill>
                        </a:rPr>
                        <a:t>ptr</a:t>
                      </a:r>
                      <a:endParaRPr lang="en-US" altLang="zh-CN" sz="2400" b="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9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94982" y="3431008"/>
                      <a:ext cx="1005777" cy="7620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endParaRPr lang="en-US" altLang="zh-CN" sz="2400" b="0" dirty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87" name="Rectangle 11"/>
                <p:cNvSpPr>
                  <a:spLocks noChangeArrowheads="1"/>
                </p:cNvSpPr>
                <p:nvPr/>
              </p:nvSpPr>
              <p:spPr bwMode="auto">
                <a:xfrm>
                  <a:off x="7115473" y="4407577"/>
                  <a:ext cx="936000" cy="396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b="0" dirty="0" smtClean="0">
                      <a:solidFill>
                        <a:schemeClr val="bg1"/>
                      </a:solidFill>
                    </a:rPr>
                    <a:t>book</a:t>
                  </a:r>
                  <a:endParaRPr lang="en-US" altLang="zh-CN" sz="2400" b="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8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6150444" y="4605575"/>
                  <a:ext cx="938081" cy="19800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89" name="组合 88"/>
                <p:cNvGrpSpPr/>
                <p:nvPr/>
              </p:nvGrpSpPr>
              <p:grpSpPr>
                <a:xfrm>
                  <a:off x="4902734" y="4257136"/>
                  <a:ext cx="1483374" cy="834008"/>
                  <a:chOff x="4902734" y="4077072"/>
                  <a:chExt cx="1483374" cy="834008"/>
                </a:xfrm>
              </p:grpSpPr>
              <p:sp>
                <p:nvSpPr>
                  <p:cNvPr id="91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02734" y="4077072"/>
                    <a:ext cx="757736" cy="4572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0" dirty="0" smtClean="0">
                        <a:solidFill>
                          <a:srgbClr val="000000"/>
                        </a:solidFill>
                      </a:rPr>
                      <a:t>p2</a:t>
                    </a:r>
                    <a:endParaRPr lang="en-US" altLang="zh-CN" sz="2400" b="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63862" y="4303713"/>
                    <a:ext cx="686584" cy="46166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0" dirty="0" err="1" smtClean="0">
                        <a:solidFill>
                          <a:srgbClr val="000000"/>
                        </a:solidFill>
                      </a:rPr>
                      <a:t>ptr</a:t>
                    </a:r>
                    <a:endParaRPr lang="en-US" altLang="zh-CN" sz="2400" b="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3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80331" y="4149080"/>
                    <a:ext cx="1005777" cy="7620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en-US" altLang="zh-CN" sz="2400" b="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90" name="Rectangle 10"/>
                <p:cNvSpPr>
                  <a:spLocks noChangeArrowheads="1"/>
                </p:cNvSpPr>
                <p:nvPr/>
              </p:nvSpPr>
              <p:spPr bwMode="auto">
                <a:xfrm>
                  <a:off x="2802165" y="5181601"/>
                  <a:ext cx="3470292" cy="396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r>
                    <a:rPr lang="zh-CN" altLang="en-US" sz="2400" b="0" dirty="0" smtClean="0">
                      <a:solidFill>
                        <a:srgbClr val="000000"/>
                      </a:solidFill>
                    </a:rPr>
                    <a:t>（</a:t>
                  </a:r>
                  <a:r>
                    <a:rPr lang="en-US" altLang="zh-CN" sz="2400" b="0" dirty="0" smtClean="0">
                      <a:solidFill>
                        <a:srgbClr val="000000"/>
                      </a:solidFill>
                    </a:rPr>
                    <a:t>b）</a:t>
                  </a:r>
                  <a:r>
                    <a:rPr lang="zh-CN" altLang="en-US" sz="2400" b="0" dirty="0" smtClean="0">
                      <a:solidFill>
                        <a:srgbClr val="000000"/>
                      </a:solidFill>
                    </a:rPr>
                    <a:t>执行</a:t>
                  </a:r>
                  <a:r>
                    <a:rPr lang="en-US" altLang="zh-CN" sz="2400" b="0" dirty="0" smtClean="0">
                      <a:solidFill>
                        <a:srgbClr val="000000"/>
                      </a:solidFill>
                    </a:rPr>
                    <a:t>p2=p1</a:t>
                  </a:r>
                  <a:r>
                    <a:rPr lang="zh-CN" altLang="en-US" sz="2400" b="0" dirty="0" smtClean="0">
                      <a:solidFill>
                        <a:srgbClr val="000000"/>
                      </a:solidFill>
                    </a:rPr>
                    <a:t>之后</a:t>
                  </a:r>
                  <a:endParaRPr lang="en-US" altLang="zh-CN" sz="2400" b="0" dirty="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1663888" y="5193846"/>
                <a:ext cx="4359991" cy="1238900"/>
                <a:chOff x="1663888" y="5193846"/>
                <a:chExt cx="4359991" cy="1238900"/>
              </a:xfrm>
            </p:grpSpPr>
            <p:sp>
              <p:nvSpPr>
                <p:cNvPr id="101" name="Rectangle 10"/>
                <p:cNvSpPr>
                  <a:spLocks noChangeArrowheads="1"/>
                </p:cNvSpPr>
                <p:nvPr/>
              </p:nvSpPr>
              <p:spPr bwMode="auto">
                <a:xfrm>
                  <a:off x="3229009" y="6036746"/>
                  <a:ext cx="2794870" cy="396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r>
                    <a:rPr lang="zh-CN" altLang="en-US" sz="2400" b="0" dirty="0" smtClean="0">
                      <a:solidFill>
                        <a:srgbClr val="000000"/>
                      </a:solidFill>
                    </a:rPr>
                    <a:t>（</a:t>
                  </a:r>
                  <a:r>
                    <a:rPr lang="en-US" altLang="zh-CN" sz="2400" b="0" dirty="0" smtClean="0">
                      <a:solidFill>
                        <a:srgbClr val="000000"/>
                      </a:solidFill>
                    </a:rPr>
                    <a:t>c）</a:t>
                  </a:r>
                  <a:r>
                    <a:rPr lang="zh-CN" altLang="en-US" sz="2400" b="0" dirty="0" smtClean="0">
                      <a:solidFill>
                        <a:srgbClr val="000000"/>
                      </a:solidFill>
                    </a:rPr>
                    <a:t>撤销对象</a:t>
                  </a:r>
                  <a:r>
                    <a:rPr lang="en-US" altLang="zh-CN" sz="2400" b="0" dirty="0" smtClean="0">
                      <a:solidFill>
                        <a:srgbClr val="000000"/>
                      </a:solidFill>
                    </a:rPr>
                    <a:t>p2</a:t>
                  </a:r>
                  <a:r>
                    <a:rPr lang="zh-CN" altLang="en-US" sz="2400" b="0" dirty="0" smtClean="0">
                      <a:solidFill>
                        <a:srgbClr val="000000"/>
                      </a:solidFill>
                    </a:rPr>
                    <a:t>后</a:t>
                  </a:r>
                  <a:endParaRPr lang="en-US" altLang="zh-CN" sz="2400" b="0" dirty="0" smtClean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02" name="组合 101"/>
                <p:cNvGrpSpPr/>
                <p:nvPr/>
              </p:nvGrpSpPr>
              <p:grpSpPr>
                <a:xfrm>
                  <a:off x="1663888" y="5193846"/>
                  <a:ext cx="1663468" cy="762000"/>
                  <a:chOff x="1113902" y="5517232"/>
                  <a:chExt cx="2065470" cy="762000"/>
                </a:xfrm>
              </p:grpSpPr>
              <p:sp>
                <p:nvSpPr>
                  <p:cNvPr id="103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61614" y="5795897"/>
                    <a:ext cx="817758" cy="106799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4" name="组合 103"/>
                  <p:cNvGrpSpPr/>
                  <p:nvPr/>
                </p:nvGrpSpPr>
                <p:grpSpPr>
                  <a:xfrm>
                    <a:off x="1113902" y="5517232"/>
                    <a:ext cx="1483374" cy="762000"/>
                    <a:chOff x="717385" y="3431008"/>
                    <a:chExt cx="1483374" cy="762000"/>
                  </a:xfrm>
                </p:grpSpPr>
                <p:sp>
                  <p:nvSpPr>
                    <p:cNvPr id="106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17385" y="3509441"/>
                      <a:ext cx="757736" cy="457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</a:rPr>
                        <a:t>p1</a:t>
                      </a:r>
                    </a:p>
                  </p:txBody>
                </p:sp>
                <p:sp>
                  <p:nvSpPr>
                    <p:cNvPr id="107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78513" y="3585641"/>
                      <a:ext cx="686584" cy="46166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400" b="0" dirty="0" err="1" smtClean="0">
                          <a:solidFill>
                            <a:srgbClr val="000000"/>
                          </a:solidFill>
                        </a:rPr>
                        <a:t>ptr</a:t>
                      </a:r>
                      <a:endParaRPr lang="en-US" altLang="zh-CN" sz="2400" b="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08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94982" y="3431008"/>
                      <a:ext cx="1005777" cy="7620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endParaRPr lang="en-US" altLang="zh-CN" sz="2400" b="0" dirty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09" name="Rectangle 10"/>
              <p:cNvSpPr>
                <a:spLocks noChangeArrowheads="1"/>
              </p:cNvSpPr>
              <p:nvPr/>
            </p:nvSpPr>
            <p:spPr bwMode="auto">
              <a:xfrm>
                <a:off x="3327356" y="5279384"/>
                <a:ext cx="936000" cy="3960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0" dirty="0">
                    <a:solidFill>
                      <a:schemeClr val="bg1"/>
                    </a:solidFill>
                  </a:rPr>
                  <a:t>book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127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323850" y="1118349"/>
            <a:ext cx="856863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zh-CN" altLang="en-US" sz="3300" b="1" dirty="0">
                <a:solidFill>
                  <a:srgbClr val="9900CC"/>
                </a:solidFill>
              </a:rPr>
              <a:t>说  </a:t>
            </a:r>
            <a:r>
              <a:rPr lang="zh-CN" altLang="en-US" sz="3300" b="1" dirty="0" smtClean="0">
                <a:solidFill>
                  <a:srgbClr val="9900CC"/>
                </a:solidFill>
              </a:rPr>
              <a:t>明：</a:t>
            </a:r>
            <a:endParaRPr lang="zh-CN" altLang="en-US" sz="3300" b="1" dirty="0">
              <a:solidFill>
                <a:srgbClr val="9900CC"/>
              </a:solidFill>
            </a:endParaRP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3000" dirty="0">
                <a:solidFill>
                  <a:srgbClr val="000000"/>
                </a:solidFill>
              </a:rPr>
              <a:t>类的赋值运算符 </a:t>
            </a:r>
            <a:r>
              <a:rPr lang="en-US" altLang="zh-CN" sz="3000" dirty="0">
                <a:solidFill>
                  <a:srgbClr val="000000"/>
                </a:solidFill>
              </a:rPr>
              <a:t>= </a:t>
            </a:r>
            <a:r>
              <a:rPr lang="zh-CN" altLang="en-US" sz="3000" dirty="0">
                <a:solidFill>
                  <a:srgbClr val="000000"/>
                </a:solidFill>
              </a:rPr>
              <a:t>只能重载为成员函数</a:t>
            </a:r>
            <a:r>
              <a:rPr lang="en-US" altLang="zh-CN" sz="3000" dirty="0">
                <a:solidFill>
                  <a:srgbClr val="000000"/>
                </a:solidFill>
              </a:rPr>
              <a:t>, </a:t>
            </a:r>
            <a:r>
              <a:rPr lang="zh-CN" altLang="en-US" sz="3000" dirty="0">
                <a:solidFill>
                  <a:srgbClr val="000000"/>
                </a:solidFill>
              </a:rPr>
              <a:t>而不能重载为友元</a:t>
            </a:r>
            <a:r>
              <a:rPr lang="zh-CN" altLang="en-US" sz="3000" dirty="0" smtClean="0">
                <a:solidFill>
                  <a:srgbClr val="000000"/>
                </a:solidFill>
              </a:rPr>
              <a:t>函数。</a:t>
            </a:r>
            <a:endParaRPr lang="en-US" altLang="zh-CN" sz="3000" dirty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3000" dirty="0">
                <a:solidFill>
                  <a:srgbClr val="000000"/>
                </a:solidFill>
              </a:rPr>
              <a:t>类的赋值运算符 </a:t>
            </a:r>
            <a:r>
              <a:rPr lang="en-US" altLang="zh-CN" sz="3000" dirty="0">
                <a:solidFill>
                  <a:srgbClr val="000000"/>
                </a:solidFill>
              </a:rPr>
              <a:t>=</a:t>
            </a:r>
            <a:r>
              <a:rPr lang="zh-CN" altLang="en-US" sz="3000" dirty="0">
                <a:solidFill>
                  <a:srgbClr val="000000"/>
                </a:solidFill>
              </a:rPr>
              <a:t>可以被重载</a:t>
            </a:r>
            <a:r>
              <a:rPr lang="en-US" altLang="zh-CN" sz="3000" dirty="0">
                <a:solidFill>
                  <a:srgbClr val="000000"/>
                </a:solidFill>
              </a:rPr>
              <a:t>, </a:t>
            </a:r>
            <a:r>
              <a:rPr lang="zh-CN" altLang="en-US" sz="3000" dirty="0">
                <a:solidFill>
                  <a:srgbClr val="000000"/>
                </a:solidFill>
              </a:rPr>
              <a:t>但重载后的运算符函数</a:t>
            </a:r>
            <a:r>
              <a:rPr lang="en-US" altLang="zh-CN" sz="3000" dirty="0">
                <a:solidFill>
                  <a:srgbClr val="000000"/>
                </a:solidFill>
              </a:rPr>
              <a:t>operator=()</a:t>
            </a:r>
            <a:r>
              <a:rPr lang="zh-CN" altLang="en-US" sz="3000" dirty="0">
                <a:solidFill>
                  <a:srgbClr val="000000"/>
                </a:solidFill>
              </a:rPr>
              <a:t>不能被</a:t>
            </a:r>
            <a:r>
              <a:rPr lang="zh-CN" altLang="en-US" sz="3000" dirty="0" smtClean="0">
                <a:solidFill>
                  <a:srgbClr val="000000"/>
                </a:solidFill>
              </a:rPr>
              <a:t>继承。</a:t>
            </a:r>
            <a:endParaRPr lang="en-US" altLang="zh-CN" sz="3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179512" y="260648"/>
            <a:ext cx="8359775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9F1405"/>
                </a:solidFill>
              </a:rPr>
              <a:t>5.2.7  </a:t>
            </a:r>
            <a:r>
              <a:rPr lang="zh-CN" altLang="en-US" sz="3200" b="1" dirty="0">
                <a:solidFill>
                  <a:srgbClr val="9F1405"/>
                </a:solidFill>
              </a:rPr>
              <a:t>下标运算符“</a:t>
            </a:r>
            <a:r>
              <a:rPr lang="en-US" altLang="zh-CN" sz="3200" b="1" dirty="0">
                <a:solidFill>
                  <a:srgbClr val="9F1405"/>
                </a:solidFill>
              </a:rPr>
              <a:t>[ ]”</a:t>
            </a:r>
            <a:r>
              <a:rPr lang="zh-CN" altLang="en-US" sz="3200" b="1" dirty="0">
                <a:solidFill>
                  <a:srgbClr val="9F1405"/>
                </a:solidFill>
              </a:rPr>
              <a:t>的重载 </a:t>
            </a:r>
          </a:p>
        </p:txBody>
      </p:sp>
      <p:sp>
        <p:nvSpPr>
          <p:cNvPr id="181251" name="Rectangle 3"/>
          <p:cNvSpPr>
            <a:spLocks noChangeArrowheads="1"/>
          </p:cNvSpPr>
          <p:nvPr/>
        </p:nvSpPr>
        <p:spPr bwMode="auto">
          <a:xfrm>
            <a:off x="107504" y="1052612"/>
            <a:ext cx="8784976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7113" indent="-4556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00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29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15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solidFill>
                  <a:srgbClr val="000000"/>
                </a:solidFill>
              </a:rPr>
              <a:t>在</a:t>
            </a:r>
            <a:r>
              <a:rPr lang="en-US" altLang="zh-CN" sz="2800" dirty="0">
                <a:solidFill>
                  <a:srgbClr val="000000"/>
                </a:solidFill>
              </a:rPr>
              <a:t>C++</a:t>
            </a:r>
            <a:r>
              <a:rPr lang="zh-CN" altLang="en-US" sz="2800" dirty="0">
                <a:solidFill>
                  <a:srgbClr val="000000"/>
                </a:solidFill>
              </a:rPr>
              <a:t>中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</a:rPr>
              <a:t>在重载下标运算符</a:t>
            </a:r>
            <a:r>
              <a:rPr lang="en-US" altLang="zh-CN" sz="2800" dirty="0">
                <a:solidFill>
                  <a:srgbClr val="0000FF"/>
                </a:solidFill>
              </a:rPr>
              <a:t>[ ]</a:t>
            </a:r>
            <a:r>
              <a:rPr lang="zh-CN" altLang="en-US" sz="2800" dirty="0">
                <a:solidFill>
                  <a:srgbClr val="000000"/>
                </a:solidFill>
              </a:rPr>
              <a:t>时认为它是一个双目运算符</a:t>
            </a:r>
            <a:r>
              <a:rPr lang="en-US" altLang="zh-CN" sz="2800" dirty="0">
                <a:solidFill>
                  <a:srgbClr val="000000"/>
                </a:solidFill>
              </a:rPr>
              <a:t>. </a:t>
            </a:r>
            <a:r>
              <a:rPr lang="zh-CN" altLang="en-US" sz="2800" dirty="0">
                <a:solidFill>
                  <a:srgbClr val="000000"/>
                </a:solidFill>
              </a:rPr>
              <a:t>即对于</a:t>
            </a:r>
            <a:r>
              <a:rPr lang="en-US" altLang="zh-CN" sz="2800" dirty="0">
                <a:solidFill>
                  <a:srgbClr val="9900CC"/>
                </a:solidFill>
              </a:rPr>
              <a:t>X[Y]</a:t>
            </a:r>
            <a:r>
              <a:rPr lang="en-US" altLang="zh-CN" sz="2800" dirty="0">
                <a:solidFill>
                  <a:srgbClr val="000000"/>
                </a:solidFill>
              </a:rPr>
              <a:t>, C++</a:t>
            </a:r>
            <a:r>
              <a:rPr lang="zh-CN" altLang="en-US" sz="2800" dirty="0">
                <a:solidFill>
                  <a:srgbClr val="000000"/>
                </a:solidFill>
              </a:rPr>
              <a:t>是这样理解的</a:t>
            </a:r>
            <a:r>
              <a:rPr lang="en-US" altLang="zh-CN" sz="2800" dirty="0">
                <a:solidFill>
                  <a:srgbClr val="000000"/>
                </a:solidFill>
              </a:rPr>
              <a:t>:</a:t>
            </a:r>
          </a:p>
          <a:p>
            <a:pPr algn="just">
              <a:lnSpc>
                <a:spcPct val="105000"/>
              </a:lnSpc>
              <a:spcBef>
                <a:spcPct val="1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        </a:t>
            </a:r>
            <a:r>
              <a:rPr lang="en-US" altLang="zh-CN" sz="2800" dirty="0">
                <a:solidFill>
                  <a:srgbClr val="0000FF"/>
                </a:solidFill>
              </a:rPr>
              <a:t>[ ]    </a:t>
            </a:r>
            <a:r>
              <a:rPr lang="zh-CN" altLang="en-US" sz="2800" dirty="0">
                <a:solidFill>
                  <a:srgbClr val="0000FF"/>
                </a:solidFill>
              </a:rPr>
              <a:t>双目运算符</a:t>
            </a:r>
          </a:p>
          <a:p>
            <a:pPr algn="just">
              <a:lnSpc>
                <a:spcPct val="105000"/>
              </a:lnSpc>
              <a:spcBef>
                <a:spcPct val="1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               </a:t>
            </a:r>
            <a:r>
              <a:rPr lang="en-US" altLang="zh-CN" sz="2800" dirty="0">
                <a:solidFill>
                  <a:srgbClr val="0000FF"/>
                </a:solidFill>
              </a:rPr>
              <a:t>X     </a:t>
            </a:r>
            <a:r>
              <a:rPr lang="zh-CN" altLang="en-US" sz="2800" dirty="0">
                <a:solidFill>
                  <a:srgbClr val="0000FF"/>
                </a:solidFill>
              </a:rPr>
              <a:t>左操作数</a:t>
            </a:r>
          </a:p>
          <a:p>
            <a:pPr algn="just">
              <a:lnSpc>
                <a:spcPct val="105000"/>
              </a:lnSpc>
              <a:spcBef>
                <a:spcPct val="1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               </a:t>
            </a:r>
            <a:r>
              <a:rPr lang="en-US" altLang="zh-CN" sz="2800" dirty="0">
                <a:solidFill>
                  <a:srgbClr val="0000FF"/>
                </a:solidFill>
              </a:rPr>
              <a:t>Y     </a:t>
            </a:r>
            <a:r>
              <a:rPr lang="zh-CN" altLang="en-US" sz="2800" dirty="0">
                <a:solidFill>
                  <a:srgbClr val="0000FF"/>
                </a:solidFill>
              </a:rPr>
              <a:t>右操作数</a:t>
            </a:r>
            <a:r>
              <a:rPr lang="zh-CN" altLang="en-US" sz="2800" dirty="0">
                <a:solidFill>
                  <a:srgbClr val="000000"/>
                </a:solidFill>
              </a:rPr>
              <a:t>     </a:t>
            </a:r>
          </a:p>
          <a:p>
            <a:pPr algn="just">
              <a:lnSpc>
                <a:spcPct val="105000"/>
              </a:lnSpc>
              <a:spcBef>
                <a:spcPct val="15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solidFill>
                  <a:srgbClr val="000000"/>
                </a:solidFill>
              </a:rPr>
              <a:t>对</a:t>
            </a:r>
            <a:r>
              <a:rPr lang="zh-CN" altLang="en-US" sz="2800" dirty="0">
                <a:solidFill>
                  <a:srgbClr val="000000"/>
                </a:solidFill>
              </a:rPr>
              <a:t>下标运算符重载定义只能使用成员函数</a:t>
            </a:r>
            <a:r>
              <a:rPr lang="en-US" altLang="zh-CN" sz="2800" dirty="0">
                <a:solidFill>
                  <a:srgbClr val="000000"/>
                </a:solidFill>
              </a:rPr>
              <a:t>:</a:t>
            </a:r>
          </a:p>
          <a:p>
            <a:pPr algn="just">
              <a:lnSpc>
                <a:spcPct val="105000"/>
              </a:lnSpc>
              <a:spcBef>
                <a:spcPct val="1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            </a:t>
            </a:r>
            <a:r>
              <a:rPr lang="zh-CN" altLang="en-US" sz="2800" dirty="0">
                <a:solidFill>
                  <a:srgbClr val="0000FF"/>
                </a:solidFill>
              </a:rPr>
              <a:t>返回类型 类名</a:t>
            </a:r>
            <a:r>
              <a:rPr lang="en-US" altLang="zh-CN" sz="2800" dirty="0">
                <a:solidFill>
                  <a:srgbClr val="0000FF"/>
                </a:solidFill>
              </a:rPr>
              <a:t>::operator[](</a:t>
            </a:r>
            <a:r>
              <a:rPr lang="zh-CN" altLang="en-US" sz="2800" dirty="0">
                <a:solidFill>
                  <a:srgbClr val="0000FF"/>
                </a:solidFill>
              </a:rPr>
              <a:t>一个形参</a:t>
            </a:r>
            <a:r>
              <a:rPr lang="en-US" altLang="zh-CN" sz="2800" dirty="0">
                <a:solidFill>
                  <a:srgbClr val="0000FF"/>
                </a:solidFill>
              </a:rPr>
              <a:t>) </a:t>
            </a:r>
          </a:p>
          <a:p>
            <a:pPr algn="just">
              <a:lnSpc>
                <a:spcPct val="105000"/>
              </a:lnSpc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                {      //  </a:t>
            </a:r>
            <a:r>
              <a:rPr lang="zh-CN" altLang="en-US" sz="2800" dirty="0">
                <a:solidFill>
                  <a:srgbClr val="0000FF"/>
                </a:solidFill>
              </a:rPr>
              <a:t>函数体</a:t>
            </a:r>
          </a:p>
          <a:p>
            <a:pPr algn="just">
              <a:lnSpc>
                <a:spcPct val="105000"/>
              </a:lnSpc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                </a:t>
            </a:r>
            <a:r>
              <a:rPr lang="en-US" altLang="zh-CN" sz="28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755650" y="5300663"/>
            <a:ext cx="587051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000" dirty="0">
                <a:solidFill>
                  <a:srgbClr val="9F1405"/>
                </a:solidFill>
                <a:hlinkClick r:id="rId3" action="ppaction://hlinkfile"/>
              </a:rPr>
              <a:t>例 </a:t>
            </a:r>
            <a:r>
              <a:rPr lang="en-US" altLang="zh-CN" sz="3000" dirty="0">
                <a:solidFill>
                  <a:srgbClr val="9F1405"/>
                </a:solidFill>
                <a:hlinkClick r:id="rId3" action="ppaction://hlinkfile"/>
              </a:rPr>
              <a:t>5.12  </a:t>
            </a:r>
            <a:r>
              <a:rPr lang="zh-CN" altLang="en-US" sz="3000" dirty="0">
                <a:solidFill>
                  <a:srgbClr val="9F1405"/>
                </a:solidFill>
                <a:hlinkClick r:id="rId3" action="ppaction://hlinkfile"/>
              </a:rPr>
              <a:t>下标运算符重载函数引</a:t>
            </a:r>
            <a:r>
              <a:rPr lang="zh-CN" altLang="en-US" sz="3000" dirty="0" smtClean="0">
                <a:solidFill>
                  <a:srgbClr val="9F1405"/>
                </a:solidFill>
                <a:hlinkClick r:id="rId3" action="ppaction://hlinkfile"/>
              </a:rPr>
              <a:t>例</a:t>
            </a:r>
            <a:endParaRPr lang="zh-CN" altLang="en-US" sz="3000" dirty="0">
              <a:solidFill>
                <a:srgbClr val="9F1405"/>
              </a:solidFill>
            </a:endParaRPr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755650" y="5876925"/>
            <a:ext cx="587051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000" dirty="0">
                <a:solidFill>
                  <a:srgbClr val="002060"/>
                </a:solidFill>
                <a:hlinkClick r:id="rId4" action="ppaction://hlinkfile"/>
              </a:rPr>
              <a:t>例 </a:t>
            </a:r>
            <a:r>
              <a:rPr lang="en-US" altLang="zh-CN" sz="3000" dirty="0">
                <a:solidFill>
                  <a:srgbClr val="002060"/>
                </a:solidFill>
                <a:hlinkClick r:id="rId4" action="ppaction://hlinkfile"/>
              </a:rPr>
              <a:t>5.13  </a:t>
            </a:r>
            <a:r>
              <a:rPr lang="zh-CN" altLang="en-US" sz="3000" dirty="0">
                <a:solidFill>
                  <a:srgbClr val="002060"/>
                </a:solidFill>
                <a:hlinkClick r:id="rId4" action="ppaction://hlinkfile"/>
              </a:rPr>
              <a:t>下标运算符重载函数</a:t>
            </a:r>
            <a:r>
              <a:rPr lang="zh-CN" altLang="en-US" sz="3000" dirty="0" smtClean="0">
                <a:solidFill>
                  <a:srgbClr val="002060"/>
                </a:solidFill>
                <a:hlinkClick r:id="rId4" action="ppaction://hlinkfile"/>
              </a:rPr>
              <a:t>例子</a:t>
            </a:r>
            <a:endParaRPr lang="zh-CN" altLang="en-US" sz="3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458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/>
      <p:bldP spid="18125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323850" y="1052736"/>
            <a:ext cx="8569325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rgbClr val="9900CC"/>
                </a:solidFill>
              </a:rPr>
              <a:t>说   明</a:t>
            </a: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3000" dirty="0">
                <a:solidFill>
                  <a:srgbClr val="000000"/>
                </a:solidFill>
              </a:rPr>
              <a:t>重载下标运算符</a:t>
            </a:r>
            <a:r>
              <a:rPr lang="en-US" altLang="zh-CN" sz="3000" dirty="0">
                <a:solidFill>
                  <a:srgbClr val="000000"/>
                </a:solidFill>
              </a:rPr>
              <a:t>[ ]</a:t>
            </a:r>
            <a:r>
              <a:rPr lang="zh-CN" altLang="en-US" sz="3000" dirty="0">
                <a:solidFill>
                  <a:srgbClr val="000000"/>
                </a:solidFill>
              </a:rPr>
              <a:t>的一个优点是增加</a:t>
            </a:r>
            <a:r>
              <a:rPr lang="en-US" altLang="zh-CN" sz="3000" dirty="0">
                <a:solidFill>
                  <a:srgbClr val="000000"/>
                </a:solidFill>
              </a:rPr>
              <a:t>C++</a:t>
            </a:r>
            <a:r>
              <a:rPr lang="zh-CN" altLang="en-US" sz="3000" dirty="0">
                <a:solidFill>
                  <a:srgbClr val="000000"/>
                </a:solidFill>
              </a:rPr>
              <a:t>数组检索的</a:t>
            </a:r>
            <a:r>
              <a:rPr lang="zh-CN" altLang="en-US" sz="3000" dirty="0" smtClean="0">
                <a:solidFill>
                  <a:srgbClr val="000000"/>
                </a:solidFill>
              </a:rPr>
              <a:t>安全性</a:t>
            </a:r>
            <a:r>
              <a:rPr lang="en-US" altLang="zh-CN" sz="3000" dirty="0" smtClean="0">
                <a:solidFill>
                  <a:srgbClr val="000000"/>
                </a:solidFill>
              </a:rPr>
              <a:t>。</a:t>
            </a:r>
            <a:endParaRPr lang="en-US" altLang="zh-CN" sz="3000" dirty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3000" dirty="0">
                <a:solidFill>
                  <a:srgbClr val="000000"/>
                </a:solidFill>
              </a:rPr>
              <a:t>重载下标运算符</a:t>
            </a:r>
            <a:r>
              <a:rPr lang="en-US" altLang="zh-CN" sz="3000" dirty="0">
                <a:solidFill>
                  <a:srgbClr val="000000"/>
                </a:solidFill>
              </a:rPr>
              <a:t>[ ]</a:t>
            </a:r>
            <a:r>
              <a:rPr lang="zh-CN" altLang="en-US" sz="3000" dirty="0">
                <a:solidFill>
                  <a:srgbClr val="000000"/>
                </a:solidFill>
              </a:rPr>
              <a:t>时</a:t>
            </a:r>
            <a:r>
              <a:rPr lang="en-US" altLang="zh-CN" sz="3000" dirty="0">
                <a:solidFill>
                  <a:srgbClr val="000000"/>
                </a:solidFill>
              </a:rPr>
              <a:t>, </a:t>
            </a:r>
            <a:r>
              <a:rPr lang="zh-CN" altLang="en-US" sz="3000" dirty="0">
                <a:solidFill>
                  <a:srgbClr val="000000"/>
                </a:solidFill>
              </a:rPr>
              <a:t>返回一个</a:t>
            </a:r>
            <a:r>
              <a:rPr lang="en-US" altLang="zh-CN" sz="3000" dirty="0" err="1">
                <a:solidFill>
                  <a:srgbClr val="000000"/>
                </a:solidFill>
              </a:rPr>
              <a:t>int</a:t>
            </a:r>
            <a:r>
              <a:rPr lang="en-US" altLang="zh-CN" sz="3000" dirty="0">
                <a:solidFill>
                  <a:srgbClr val="000000"/>
                </a:solidFill>
              </a:rPr>
              <a:t> </a:t>
            </a:r>
            <a:r>
              <a:rPr lang="zh-CN" altLang="en-US" sz="3000" dirty="0">
                <a:solidFill>
                  <a:srgbClr val="000000"/>
                </a:solidFill>
              </a:rPr>
              <a:t>的引用</a:t>
            </a:r>
            <a:r>
              <a:rPr lang="en-US" altLang="zh-CN" sz="3000" dirty="0">
                <a:solidFill>
                  <a:srgbClr val="000000"/>
                </a:solidFill>
              </a:rPr>
              <a:t>, </a:t>
            </a:r>
            <a:r>
              <a:rPr lang="zh-CN" altLang="en-US" sz="3000" dirty="0">
                <a:solidFill>
                  <a:srgbClr val="000000"/>
                </a:solidFill>
              </a:rPr>
              <a:t>可以使重载的下标</a:t>
            </a:r>
            <a:r>
              <a:rPr lang="zh-CN" altLang="en-US" sz="2800" dirty="0">
                <a:solidFill>
                  <a:srgbClr val="000000"/>
                </a:solidFill>
              </a:rPr>
              <a:t>运算符</a:t>
            </a:r>
            <a:r>
              <a:rPr lang="en-US" altLang="zh-CN" sz="2800" dirty="0">
                <a:solidFill>
                  <a:srgbClr val="000000"/>
                </a:solidFill>
              </a:rPr>
              <a:t>[ ]</a:t>
            </a:r>
            <a:r>
              <a:rPr lang="zh-CN" altLang="en-US" sz="2800" dirty="0">
                <a:solidFill>
                  <a:srgbClr val="000000"/>
                </a:solidFill>
              </a:rPr>
              <a:t>用在赋值语句的</a:t>
            </a:r>
            <a:r>
              <a:rPr lang="zh-CN" altLang="en-US" sz="2800" dirty="0" smtClean="0">
                <a:solidFill>
                  <a:srgbClr val="000000"/>
                </a:solidFill>
              </a:rPr>
              <a:t>左边</a:t>
            </a:r>
            <a:r>
              <a:rPr lang="en-US" altLang="zh-CN" sz="2800" dirty="0" smtClean="0">
                <a:solidFill>
                  <a:srgbClr val="000000"/>
                </a:solidFill>
              </a:rPr>
              <a:t>。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50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251520" y="-243408"/>
            <a:ext cx="7772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2060"/>
                </a:solidFill>
              </a:rPr>
              <a:t>5.3  </a:t>
            </a:r>
            <a:r>
              <a:rPr lang="zh-CN" altLang="en-US" sz="3200" b="1" dirty="0">
                <a:solidFill>
                  <a:srgbClr val="002060"/>
                </a:solidFill>
              </a:rPr>
              <a:t>类型转换 </a:t>
            </a: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323850" y="981075"/>
            <a:ext cx="8515350" cy="550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7113" indent="-4556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00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29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9900CC"/>
                </a:solidFill>
              </a:rPr>
              <a:t>5.3.1  </a:t>
            </a:r>
            <a:r>
              <a:rPr lang="zh-CN" altLang="en-US" sz="3000" b="1" dirty="0">
                <a:solidFill>
                  <a:srgbClr val="9900CC"/>
                </a:solidFill>
              </a:rPr>
              <a:t>系统预定义类型间的转换</a:t>
            </a:r>
            <a:r>
              <a:rPr lang="zh-CN" altLang="en-US" sz="3000" b="1" dirty="0">
                <a:solidFill>
                  <a:srgbClr val="000000"/>
                </a:solidFill>
              </a:rPr>
              <a:t>         </a:t>
            </a:r>
          </a:p>
          <a:p>
            <a:pPr algn="just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3000" b="1" dirty="0">
                <a:solidFill>
                  <a:srgbClr val="000000"/>
                </a:solidFill>
              </a:rPr>
              <a:t> </a:t>
            </a:r>
            <a:r>
              <a:rPr lang="en-US" altLang="zh-CN" sz="3000" b="1" dirty="0">
                <a:solidFill>
                  <a:srgbClr val="179517"/>
                </a:solidFill>
              </a:rPr>
              <a:t>1. </a:t>
            </a:r>
            <a:r>
              <a:rPr lang="zh-CN" altLang="en-US" sz="3000" b="1" dirty="0">
                <a:solidFill>
                  <a:srgbClr val="179517"/>
                </a:solidFill>
              </a:rPr>
              <a:t>隐式类型转换规则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3000" dirty="0" smtClean="0">
                <a:solidFill>
                  <a:srgbClr val="000000"/>
                </a:solidFill>
              </a:rPr>
              <a:t>在</a:t>
            </a:r>
            <a:r>
              <a:rPr lang="zh-CN" altLang="en-US" sz="3000" u="sng" dirty="0">
                <a:solidFill>
                  <a:srgbClr val="C00000"/>
                </a:solidFill>
              </a:rPr>
              <a:t>赋值表达式</a:t>
            </a:r>
            <a:r>
              <a:rPr lang="en-US" altLang="zh-CN" sz="3000" u="sng" dirty="0">
                <a:solidFill>
                  <a:srgbClr val="C00000"/>
                </a:solidFill>
              </a:rPr>
              <a:t>A=B</a:t>
            </a:r>
            <a:r>
              <a:rPr lang="zh-CN" altLang="en-US" sz="3000" dirty="0">
                <a:solidFill>
                  <a:srgbClr val="000000"/>
                </a:solidFill>
              </a:rPr>
              <a:t>的情况下</a:t>
            </a:r>
            <a:r>
              <a:rPr lang="en-US" altLang="zh-CN" sz="3000" dirty="0">
                <a:solidFill>
                  <a:srgbClr val="000000"/>
                </a:solidFill>
              </a:rPr>
              <a:t>, B</a:t>
            </a:r>
            <a:r>
              <a:rPr lang="zh-CN" altLang="en-US" sz="3000" dirty="0">
                <a:solidFill>
                  <a:srgbClr val="000000"/>
                </a:solidFill>
              </a:rPr>
              <a:t>的值需要转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3000" dirty="0">
                <a:solidFill>
                  <a:srgbClr val="000000"/>
                </a:solidFill>
              </a:rPr>
              <a:t>              换为</a:t>
            </a:r>
            <a:r>
              <a:rPr lang="en-US" altLang="zh-CN" sz="3000" dirty="0">
                <a:solidFill>
                  <a:srgbClr val="000000"/>
                </a:solidFill>
              </a:rPr>
              <a:t>A</a:t>
            </a:r>
            <a:r>
              <a:rPr lang="zh-CN" altLang="en-US" sz="3000" dirty="0">
                <a:solidFill>
                  <a:srgbClr val="000000"/>
                </a:solidFill>
              </a:rPr>
              <a:t>的类型后进行</a:t>
            </a:r>
            <a:r>
              <a:rPr lang="zh-CN" altLang="en-US" sz="3000" dirty="0" smtClean="0">
                <a:solidFill>
                  <a:srgbClr val="000000"/>
                </a:solidFill>
              </a:rPr>
              <a:t>赋值。</a:t>
            </a:r>
            <a:endParaRPr lang="en-US" altLang="zh-CN" sz="300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3000" dirty="0" smtClean="0">
                <a:solidFill>
                  <a:srgbClr val="000000"/>
                </a:solidFill>
              </a:rPr>
              <a:t>当</a:t>
            </a:r>
            <a:r>
              <a:rPr lang="en-US" altLang="zh-CN" sz="3000" u="sng" dirty="0">
                <a:solidFill>
                  <a:srgbClr val="C00000"/>
                </a:solidFill>
              </a:rPr>
              <a:t>char </a:t>
            </a:r>
            <a:r>
              <a:rPr lang="zh-CN" altLang="en-US" sz="3000" u="sng" dirty="0">
                <a:solidFill>
                  <a:srgbClr val="C00000"/>
                </a:solidFill>
              </a:rPr>
              <a:t>或</a:t>
            </a:r>
            <a:r>
              <a:rPr lang="en-US" altLang="zh-CN" sz="3000" u="sng" dirty="0">
                <a:solidFill>
                  <a:srgbClr val="C00000"/>
                </a:solidFill>
              </a:rPr>
              <a:t>short</a:t>
            </a:r>
            <a:r>
              <a:rPr lang="zh-CN" altLang="en-US" sz="3000" u="sng" dirty="0">
                <a:solidFill>
                  <a:srgbClr val="C00000"/>
                </a:solidFill>
              </a:rPr>
              <a:t>型与</a:t>
            </a:r>
            <a:r>
              <a:rPr lang="en-US" altLang="zh-CN" sz="3000" u="sng" dirty="0" err="1">
                <a:solidFill>
                  <a:srgbClr val="C00000"/>
                </a:solidFill>
              </a:rPr>
              <a:t>int</a:t>
            </a:r>
            <a:r>
              <a:rPr lang="en-US" altLang="zh-CN" sz="3000" u="sng" dirty="0">
                <a:solidFill>
                  <a:srgbClr val="C00000"/>
                </a:solidFill>
              </a:rPr>
              <a:t> </a:t>
            </a:r>
            <a:r>
              <a:rPr lang="zh-CN" altLang="en-US" sz="3000" u="sng" dirty="0">
                <a:solidFill>
                  <a:srgbClr val="C00000"/>
                </a:solidFill>
              </a:rPr>
              <a:t>型</a:t>
            </a:r>
            <a:r>
              <a:rPr lang="zh-CN" altLang="en-US" sz="3000" dirty="0">
                <a:solidFill>
                  <a:srgbClr val="000000"/>
                </a:solidFill>
              </a:rPr>
              <a:t>进行运算时，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3000" dirty="0">
                <a:solidFill>
                  <a:srgbClr val="000000"/>
                </a:solidFill>
              </a:rPr>
              <a:t>              将</a:t>
            </a:r>
            <a:r>
              <a:rPr lang="en-US" altLang="zh-CN" sz="3000" dirty="0">
                <a:solidFill>
                  <a:srgbClr val="000000"/>
                </a:solidFill>
              </a:rPr>
              <a:t>char </a:t>
            </a:r>
            <a:r>
              <a:rPr lang="zh-CN" altLang="en-US" sz="3000" dirty="0">
                <a:solidFill>
                  <a:srgbClr val="000000"/>
                </a:solidFill>
              </a:rPr>
              <a:t>或</a:t>
            </a:r>
            <a:r>
              <a:rPr lang="en-US" altLang="zh-CN" sz="3000" dirty="0">
                <a:solidFill>
                  <a:srgbClr val="000000"/>
                </a:solidFill>
              </a:rPr>
              <a:t>short</a:t>
            </a:r>
            <a:r>
              <a:rPr lang="zh-CN" altLang="en-US" sz="3000" dirty="0">
                <a:solidFill>
                  <a:srgbClr val="000000"/>
                </a:solidFill>
              </a:rPr>
              <a:t>型转换为 </a:t>
            </a:r>
            <a:r>
              <a:rPr lang="en-US" altLang="zh-CN" sz="3000" dirty="0" err="1">
                <a:solidFill>
                  <a:srgbClr val="000000"/>
                </a:solidFill>
              </a:rPr>
              <a:t>int</a:t>
            </a:r>
            <a:r>
              <a:rPr lang="en-US" altLang="zh-CN" sz="3000" dirty="0">
                <a:solidFill>
                  <a:srgbClr val="000000"/>
                </a:solidFill>
              </a:rPr>
              <a:t> </a:t>
            </a:r>
            <a:r>
              <a:rPr lang="zh-CN" altLang="en-US" sz="3000" dirty="0">
                <a:solidFill>
                  <a:srgbClr val="000000"/>
                </a:solidFill>
              </a:rPr>
              <a:t>型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3000" dirty="0" smtClean="0">
                <a:solidFill>
                  <a:srgbClr val="000000"/>
                </a:solidFill>
              </a:rPr>
              <a:t>当</a:t>
            </a:r>
            <a:r>
              <a:rPr lang="zh-CN" altLang="en-US" sz="3000" dirty="0">
                <a:solidFill>
                  <a:srgbClr val="000000"/>
                </a:solidFill>
              </a:rPr>
              <a:t>两个操作数类型不一致时，在算术运算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3000" dirty="0">
                <a:solidFill>
                  <a:srgbClr val="000000"/>
                </a:solidFill>
              </a:rPr>
              <a:t>　      　前</a:t>
            </a:r>
            <a:r>
              <a:rPr lang="zh-CN" altLang="en-US" sz="3000" u="sng" dirty="0">
                <a:solidFill>
                  <a:srgbClr val="C00000"/>
                </a:solidFill>
              </a:rPr>
              <a:t>低级别的自动转换为高级别类型</a:t>
            </a:r>
          </a:p>
        </p:txBody>
      </p:sp>
    </p:spTree>
    <p:extLst>
      <p:ext uri="{BB962C8B-B14F-4D97-AF65-F5344CB8AC3E}">
        <p14:creationId xmlns:p14="http://schemas.microsoft.com/office/powerpoint/2010/main" val="175383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250825" y="1066949"/>
            <a:ext cx="8642350" cy="538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7113" indent="-4556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00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29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4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179517"/>
                </a:solidFill>
              </a:rPr>
              <a:t>2. </a:t>
            </a:r>
            <a:r>
              <a:rPr lang="zh-CN" altLang="en-US" sz="3000" b="1" dirty="0">
                <a:solidFill>
                  <a:srgbClr val="179517"/>
                </a:solidFill>
              </a:rPr>
              <a:t>显式类型转换方法</a:t>
            </a:r>
          </a:p>
          <a:p>
            <a:pPr algn="just">
              <a:spcBef>
                <a:spcPct val="4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3000" b="1" dirty="0">
                <a:solidFill>
                  <a:srgbClr val="000000"/>
                </a:solidFill>
              </a:rPr>
              <a:t>          </a:t>
            </a:r>
            <a:r>
              <a:rPr lang="en-US" altLang="zh-CN" sz="3000" dirty="0">
                <a:solidFill>
                  <a:srgbClr val="000000"/>
                </a:solidFill>
              </a:rPr>
              <a:t>-- </a:t>
            </a:r>
            <a:r>
              <a:rPr lang="zh-CN" altLang="en-US" sz="3000" dirty="0">
                <a:solidFill>
                  <a:schemeClr val="tx2">
                    <a:lumMod val="75000"/>
                  </a:schemeClr>
                </a:solidFill>
              </a:rPr>
              <a:t>强制转换法：</a:t>
            </a:r>
            <a:r>
              <a:rPr lang="zh-CN" altLang="en-US" sz="3000" dirty="0">
                <a:solidFill>
                  <a:srgbClr val="FF0000"/>
                </a:solidFill>
              </a:rPr>
              <a:t>（类型名）表达式</a:t>
            </a:r>
          </a:p>
          <a:p>
            <a:pPr algn="just">
              <a:spcBef>
                <a:spcPct val="4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3000" dirty="0">
                <a:solidFill>
                  <a:srgbClr val="000000"/>
                </a:solidFill>
              </a:rPr>
              <a:t>                 如：</a:t>
            </a:r>
            <a:r>
              <a:rPr lang="en-US" altLang="zh-CN" sz="3000" dirty="0">
                <a:solidFill>
                  <a:srgbClr val="000000"/>
                </a:solidFill>
              </a:rPr>
              <a:t>double </a:t>
            </a:r>
            <a:r>
              <a:rPr lang="en-US" altLang="zh-CN" sz="3000" dirty="0" err="1">
                <a:solidFill>
                  <a:srgbClr val="000000"/>
                </a:solidFill>
              </a:rPr>
              <a:t>i</a:t>
            </a:r>
            <a:r>
              <a:rPr lang="en-US" altLang="zh-CN" sz="3000" dirty="0">
                <a:solidFill>
                  <a:srgbClr val="000000"/>
                </a:solidFill>
              </a:rPr>
              <a:t>=2.2, j=3.2;</a:t>
            </a:r>
          </a:p>
          <a:p>
            <a:pPr algn="just">
              <a:spcBef>
                <a:spcPct val="4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3000" dirty="0">
                <a:solidFill>
                  <a:srgbClr val="000000"/>
                </a:solidFill>
              </a:rPr>
              <a:t>                         </a:t>
            </a:r>
            <a:r>
              <a:rPr lang="en-US" altLang="zh-CN" sz="3000" dirty="0" err="1">
                <a:solidFill>
                  <a:srgbClr val="000000"/>
                </a:solidFill>
              </a:rPr>
              <a:t>cout</a:t>
            </a:r>
            <a:r>
              <a:rPr lang="en-US" altLang="zh-CN" sz="3000" dirty="0">
                <a:solidFill>
                  <a:srgbClr val="000000"/>
                </a:solidFill>
              </a:rPr>
              <a:t>&lt;&lt;(</a:t>
            </a:r>
            <a:r>
              <a:rPr lang="en-US" altLang="zh-CN" sz="3000" dirty="0" err="1">
                <a:solidFill>
                  <a:srgbClr val="000000"/>
                </a:solidFill>
              </a:rPr>
              <a:t>int</a:t>
            </a:r>
            <a:r>
              <a:rPr lang="en-US" altLang="zh-CN" sz="3000" dirty="0">
                <a:solidFill>
                  <a:srgbClr val="000000"/>
                </a:solidFill>
              </a:rPr>
              <a:t>) (</a:t>
            </a:r>
            <a:r>
              <a:rPr lang="en-US" altLang="zh-CN" sz="3000" dirty="0" err="1">
                <a:solidFill>
                  <a:srgbClr val="000000"/>
                </a:solidFill>
              </a:rPr>
              <a:t>i+j</a:t>
            </a:r>
            <a:r>
              <a:rPr lang="en-US" altLang="zh-CN" sz="3000" dirty="0">
                <a:solidFill>
                  <a:srgbClr val="000000"/>
                </a:solidFill>
              </a:rPr>
              <a:t>);</a:t>
            </a:r>
          </a:p>
          <a:p>
            <a:pPr algn="just">
              <a:spcBef>
                <a:spcPct val="4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3000" dirty="0">
                <a:solidFill>
                  <a:srgbClr val="000000"/>
                </a:solidFill>
              </a:rPr>
              <a:t>          -- </a:t>
            </a:r>
            <a:r>
              <a:rPr lang="zh-CN" altLang="en-US" sz="3000" dirty="0">
                <a:solidFill>
                  <a:schemeClr val="tx2">
                    <a:lumMod val="75000"/>
                  </a:schemeClr>
                </a:solidFill>
              </a:rPr>
              <a:t>函数法：</a:t>
            </a:r>
            <a:r>
              <a:rPr lang="zh-CN" altLang="en-US" sz="3000" dirty="0">
                <a:solidFill>
                  <a:srgbClr val="FF0000"/>
                </a:solidFill>
              </a:rPr>
              <a:t>类型名（表达式）</a:t>
            </a:r>
          </a:p>
          <a:p>
            <a:pPr>
              <a:spcBef>
                <a:spcPct val="40000"/>
              </a:spcBef>
            </a:pPr>
            <a:r>
              <a:rPr lang="zh-CN" altLang="en-US" sz="3000" dirty="0">
                <a:solidFill>
                  <a:srgbClr val="000000"/>
                </a:solidFill>
              </a:rPr>
              <a:t>                如：</a:t>
            </a:r>
            <a:r>
              <a:rPr lang="en-US" altLang="zh-CN" sz="3000" dirty="0">
                <a:solidFill>
                  <a:srgbClr val="000000"/>
                </a:solidFill>
              </a:rPr>
              <a:t>double </a:t>
            </a:r>
            <a:r>
              <a:rPr lang="en-US" altLang="zh-CN" sz="3000" dirty="0" err="1">
                <a:solidFill>
                  <a:srgbClr val="000000"/>
                </a:solidFill>
              </a:rPr>
              <a:t>i</a:t>
            </a:r>
            <a:r>
              <a:rPr lang="en-US" altLang="zh-CN" sz="3000" dirty="0">
                <a:solidFill>
                  <a:srgbClr val="000000"/>
                </a:solidFill>
              </a:rPr>
              <a:t>=2.2, j=3.2;</a:t>
            </a:r>
          </a:p>
          <a:p>
            <a:pPr>
              <a:spcBef>
                <a:spcPct val="40000"/>
              </a:spcBef>
            </a:pPr>
            <a:r>
              <a:rPr lang="en-US" altLang="zh-CN" sz="3000" dirty="0">
                <a:solidFill>
                  <a:srgbClr val="000000"/>
                </a:solidFill>
              </a:rPr>
              <a:t>                         </a:t>
            </a:r>
            <a:r>
              <a:rPr lang="en-US" altLang="zh-CN" sz="3000" dirty="0" err="1">
                <a:solidFill>
                  <a:srgbClr val="000000"/>
                </a:solidFill>
              </a:rPr>
              <a:t>cout</a:t>
            </a:r>
            <a:r>
              <a:rPr lang="en-US" altLang="zh-CN" sz="3000" dirty="0">
                <a:solidFill>
                  <a:srgbClr val="000000"/>
                </a:solidFill>
              </a:rPr>
              <a:t>&lt;&lt;</a:t>
            </a:r>
            <a:r>
              <a:rPr lang="en-US" altLang="zh-CN" sz="3000" dirty="0" err="1">
                <a:solidFill>
                  <a:srgbClr val="000000"/>
                </a:solidFill>
              </a:rPr>
              <a:t>int</a:t>
            </a:r>
            <a:r>
              <a:rPr lang="en-US" altLang="zh-CN" sz="3000" dirty="0">
                <a:solidFill>
                  <a:srgbClr val="000000"/>
                </a:solidFill>
              </a:rPr>
              <a:t> (</a:t>
            </a:r>
            <a:r>
              <a:rPr lang="en-US" altLang="zh-CN" sz="3000" dirty="0" err="1">
                <a:solidFill>
                  <a:srgbClr val="000000"/>
                </a:solidFill>
              </a:rPr>
              <a:t>i+j</a:t>
            </a:r>
            <a:r>
              <a:rPr lang="en-US" altLang="zh-CN" sz="3000" dirty="0">
                <a:solidFill>
                  <a:srgbClr val="0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88416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274328" y="151829"/>
            <a:ext cx="8369300" cy="604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7113" indent="-4556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00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29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9900CC"/>
                </a:solidFill>
              </a:rPr>
              <a:t>5.3.2  </a:t>
            </a:r>
            <a:r>
              <a:rPr lang="zh-CN" altLang="en-US" sz="3200" b="1" dirty="0">
                <a:solidFill>
                  <a:srgbClr val="9900CC"/>
                </a:solidFill>
              </a:rPr>
              <a:t>类类型与系统预定义类型间的转换 </a:t>
            </a:r>
            <a:r>
              <a:rPr lang="zh-CN" altLang="en-US" sz="3200" b="1" dirty="0">
                <a:solidFill>
                  <a:srgbClr val="000000"/>
                </a:solidFill>
              </a:rPr>
              <a:t>          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179517"/>
                </a:solidFill>
              </a:rPr>
              <a:t>1. </a:t>
            </a:r>
            <a:r>
              <a:rPr lang="zh-CN" altLang="en-US" sz="3200" b="1" dirty="0">
                <a:solidFill>
                  <a:srgbClr val="179517"/>
                </a:solidFill>
              </a:rPr>
              <a:t>转换构造函数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0000"/>
                </a:solidFill>
              </a:rPr>
              <a:t>为了用转换构造函数完成类型转换，类内必须至少</a:t>
            </a:r>
            <a:r>
              <a:rPr lang="zh-CN" altLang="en-US" sz="3200" u="sng" dirty="0">
                <a:solidFill>
                  <a:srgbClr val="C00000"/>
                </a:solidFill>
              </a:rPr>
              <a:t>定义一个只带有一个参数（或者其它参数都带有缺省值）的构造</a:t>
            </a:r>
            <a:r>
              <a:rPr lang="zh-CN" altLang="en-US" sz="3200" u="sng" dirty="0" smtClean="0">
                <a:solidFill>
                  <a:srgbClr val="C00000"/>
                </a:solidFill>
              </a:rPr>
              <a:t>函数。</a:t>
            </a:r>
            <a:r>
              <a:rPr lang="zh-CN" altLang="en-US" sz="3200" dirty="0" smtClean="0">
                <a:solidFill>
                  <a:srgbClr val="000000"/>
                </a:solidFill>
              </a:rPr>
              <a:t>当</a:t>
            </a:r>
            <a:r>
              <a:rPr lang="zh-CN" altLang="en-US" sz="3200" dirty="0">
                <a:solidFill>
                  <a:srgbClr val="000000"/>
                </a:solidFill>
              </a:rPr>
              <a:t>需要类型转换时，系统自动调用该构造函数数据，创造该类的一个临时对象，该对象由被转换的值初始化，从而实现了类型</a:t>
            </a:r>
            <a:r>
              <a:rPr lang="zh-CN" altLang="en-US" sz="3200" dirty="0" smtClean="0">
                <a:solidFill>
                  <a:srgbClr val="000000"/>
                </a:solidFill>
              </a:rPr>
              <a:t>转换。</a:t>
            </a:r>
            <a:r>
              <a:rPr lang="zh-CN" altLang="en-US" sz="3200" dirty="0" smtClean="0"/>
              <a:t> </a:t>
            </a:r>
            <a:endParaRPr lang="zh-CN" altLang="en-US" sz="3200" dirty="0"/>
          </a:p>
        </p:txBody>
      </p:sp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899592" y="6067259"/>
            <a:ext cx="47195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000" b="1" dirty="0">
                <a:solidFill>
                  <a:srgbClr val="002060"/>
                </a:solidFill>
                <a:hlinkClick r:id="rId2" action="ppaction://hlinkfile"/>
              </a:rPr>
              <a:t> </a:t>
            </a:r>
            <a:r>
              <a:rPr lang="zh-CN" altLang="en-US" sz="3000" b="1" dirty="0">
                <a:solidFill>
                  <a:srgbClr val="002060"/>
                </a:solidFill>
                <a:hlinkClick r:id="rId2" action="ppaction://hlinkfile"/>
              </a:rPr>
              <a:t>例 </a:t>
            </a:r>
            <a:r>
              <a:rPr lang="en-US" altLang="zh-CN" sz="3000" b="1" dirty="0">
                <a:solidFill>
                  <a:srgbClr val="002060"/>
                </a:solidFill>
                <a:hlinkClick r:id="rId2" action="ppaction://hlinkfile"/>
              </a:rPr>
              <a:t>5.14  </a:t>
            </a:r>
            <a:r>
              <a:rPr lang="zh-CN" altLang="en-US" sz="3000" b="1" dirty="0">
                <a:solidFill>
                  <a:srgbClr val="002060"/>
                </a:solidFill>
                <a:hlinkClick r:id="rId2" action="ppaction://hlinkfile"/>
              </a:rPr>
              <a:t>转换构造函数引例</a:t>
            </a:r>
            <a:endParaRPr lang="zh-CN" altLang="en-US" sz="3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41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548680"/>
            <a:ext cx="8892480" cy="936104"/>
          </a:xfrm>
        </p:spPr>
        <p:txBody>
          <a:bodyPr>
            <a:normAutofit fontScale="90000"/>
          </a:bodyPr>
          <a:lstStyle/>
          <a:p>
            <a:pPr marL="457200" indent="-457200" algn="l">
              <a:buClr>
                <a:srgbClr val="9F1405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3200" b="1" dirty="0"/>
              <a:t>使用转换构造函数将指定数据转换为类对象的方法：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628800"/>
            <a:ext cx="8784976" cy="638403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000" b="0" dirty="0"/>
              <a:t>（</a:t>
            </a:r>
            <a:r>
              <a:rPr lang="en-US" altLang="zh-CN" sz="3000" b="0" dirty="0"/>
              <a:t>1</a:t>
            </a:r>
            <a:r>
              <a:rPr lang="zh-CN" altLang="en-US" sz="3000" b="0" dirty="0"/>
              <a:t>）先声明一个类。如</a:t>
            </a:r>
            <a:r>
              <a:rPr lang="en-US" altLang="zh-CN" sz="3000" b="0" dirty="0"/>
              <a:t>Complex</a:t>
            </a:r>
          </a:p>
          <a:p>
            <a:pPr>
              <a:buFontTx/>
              <a:buNone/>
            </a:pPr>
            <a:r>
              <a:rPr lang="zh-CN" altLang="en-US" sz="3000" b="0" dirty="0"/>
              <a:t>（</a:t>
            </a:r>
            <a:r>
              <a:rPr lang="en-US" altLang="zh-CN" sz="3000" b="0" dirty="0"/>
              <a:t>2</a:t>
            </a:r>
            <a:r>
              <a:rPr lang="zh-CN" altLang="en-US" sz="3000" b="0" dirty="0"/>
              <a:t>）在类中定义一个只有一个参数的构造函数，参数是待转换类型的数据，在函数中指定转换的方法。</a:t>
            </a:r>
          </a:p>
          <a:p>
            <a:pPr>
              <a:buFontTx/>
              <a:buNone/>
            </a:pPr>
            <a:r>
              <a:rPr lang="zh-CN" altLang="en-US" sz="3000" b="0" dirty="0"/>
              <a:t>如 </a:t>
            </a:r>
            <a:r>
              <a:rPr lang="en-US" altLang="zh-CN" sz="3000" b="0" dirty="0"/>
              <a:t>Complex(double r){real=</a:t>
            </a:r>
            <a:r>
              <a:rPr lang="en-US" altLang="zh-CN" sz="3000" b="0" dirty="0" err="1"/>
              <a:t>r;imag</a:t>
            </a:r>
            <a:r>
              <a:rPr lang="en-US" altLang="zh-CN" sz="3000" b="0" dirty="0"/>
              <a:t>=0;}</a:t>
            </a:r>
          </a:p>
          <a:p>
            <a:pPr>
              <a:buFontTx/>
              <a:buNone/>
            </a:pPr>
            <a:r>
              <a:rPr lang="zh-CN" altLang="en-US" sz="3000" b="0" dirty="0"/>
              <a:t>（</a:t>
            </a:r>
            <a:r>
              <a:rPr lang="en-US" altLang="zh-CN" sz="3000" b="0" dirty="0"/>
              <a:t>3</a:t>
            </a:r>
            <a:r>
              <a:rPr lang="zh-CN" altLang="en-US" sz="3000" b="0" dirty="0"/>
              <a:t>）可以用下列形式进行类型转换：</a:t>
            </a:r>
          </a:p>
          <a:p>
            <a:pPr>
              <a:buFontTx/>
              <a:buNone/>
            </a:pPr>
            <a:r>
              <a:rPr lang="zh-CN" altLang="en-US" sz="3000" b="0" dirty="0">
                <a:solidFill>
                  <a:srgbClr val="9F1405"/>
                </a:solidFill>
              </a:rPr>
              <a:t>               类名</a:t>
            </a:r>
            <a:r>
              <a:rPr lang="en-US" altLang="zh-CN" sz="3000" b="0" dirty="0">
                <a:solidFill>
                  <a:srgbClr val="9F1405"/>
                </a:solidFill>
              </a:rPr>
              <a:t>(</a:t>
            </a:r>
            <a:r>
              <a:rPr lang="zh-CN" altLang="en-US" sz="3000" b="0" dirty="0">
                <a:solidFill>
                  <a:srgbClr val="9F1405"/>
                </a:solidFill>
              </a:rPr>
              <a:t>待转换类型数据</a:t>
            </a:r>
            <a:r>
              <a:rPr lang="en-US" altLang="zh-CN" sz="3000" b="0" dirty="0">
                <a:solidFill>
                  <a:srgbClr val="9F1405"/>
                </a:solidFill>
              </a:rPr>
              <a:t>)</a:t>
            </a:r>
          </a:p>
          <a:p>
            <a:pPr>
              <a:buFontTx/>
              <a:buNone/>
            </a:pPr>
            <a:r>
              <a:rPr lang="zh-CN" altLang="en-US" sz="3000" b="0" dirty="0" smtClean="0">
                <a:solidFill>
                  <a:srgbClr val="9F1405"/>
                </a:solidFill>
              </a:rPr>
              <a:t>如</a:t>
            </a:r>
            <a:r>
              <a:rPr lang="en-US" altLang="zh-CN" sz="3000" b="0" dirty="0" smtClean="0">
                <a:solidFill>
                  <a:srgbClr val="9F1405"/>
                </a:solidFill>
              </a:rPr>
              <a:t>:  </a:t>
            </a:r>
            <a:r>
              <a:rPr lang="en-US" altLang="zh-CN" sz="3000" b="0" dirty="0" smtClean="0"/>
              <a:t>Complex(6.6</a:t>
            </a:r>
            <a:r>
              <a:rPr lang="en-US" altLang="zh-CN" sz="3000" b="0" dirty="0"/>
              <a:t>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188" y="5899338"/>
            <a:ext cx="462338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000" b="1" dirty="0">
                <a:solidFill>
                  <a:srgbClr val="002060"/>
                </a:solidFill>
                <a:hlinkClick r:id="rId2" action="ppaction://hlinkfile"/>
              </a:rPr>
              <a:t>例 </a:t>
            </a:r>
            <a:r>
              <a:rPr lang="en-US" altLang="zh-CN" sz="3000" b="1" dirty="0">
                <a:solidFill>
                  <a:srgbClr val="002060"/>
                </a:solidFill>
                <a:hlinkClick r:id="rId2" action="ppaction://hlinkfile"/>
              </a:rPr>
              <a:t>5.15  </a:t>
            </a:r>
            <a:r>
              <a:rPr lang="zh-CN" altLang="en-US" sz="3000" b="1" dirty="0">
                <a:solidFill>
                  <a:srgbClr val="002060"/>
                </a:solidFill>
                <a:hlinkClick r:id="rId2" action="ppaction://hlinkfile"/>
              </a:rPr>
              <a:t>转换构造函数应用</a:t>
            </a:r>
            <a:endParaRPr lang="zh-CN" altLang="en-US" sz="3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62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250825" y="3861643"/>
            <a:ext cx="8640763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7113" indent="-4556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00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29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179517"/>
                </a:solidFill>
              </a:rPr>
              <a:t>2. </a:t>
            </a:r>
            <a:r>
              <a:rPr lang="zh-CN" altLang="en-US" sz="3000" b="1" dirty="0">
                <a:solidFill>
                  <a:srgbClr val="179517"/>
                </a:solidFill>
              </a:rPr>
              <a:t>类型转换函数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     通过构造函数进行类型转换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zh-CN" altLang="en-US" sz="2800" u="sng" dirty="0">
                <a:solidFill>
                  <a:srgbClr val="000000"/>
                </a:solidFill>
              </a:rPr>
              <a:t>只能</a:t>
            </a:r>
            <a:r>
              <a:rPr lang="zh-CN" altLang="en-US" sz="2800" u="sng" dirty="0">
                <a:solidFill>
                  <a:schemeClr val="accent2"/>
                </a:solidFill>
              </a:rPr>
              <a:t>从基本类型向自定义类型转换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</a:rPr>
              <a:t>而</a:t>
            </a:r>
            <a:r>
              <a:rPr lang="zh-CN" altLang="en-US" sz="2800" u="sng" dirty="0">
                <a:solidFill>
                  <a:schemeClr val="tx2"/>
                </a:solidFill>
              </a:rPr>
              <a:t>不能将自定义类型的数据转换为基本类型的</a:t>
            </a:r>
            <a:r>
              <a:rPr lang="zh-CN" altLang="en-US" sz="2800" u="sng" dirty="0" smtClean="0">
                <a:solidFill>
                  <a:schemeClr val="tx2"/>
                </a:solidFill>
              </a:rPr>
              <a:t>数据</a:t>
            </a:r>
            <a:r>
              <a:rPr lang="zh-CN" altLang="en-US" sz="2800" dirty="0" smtClean="0">
                <a:solidFill>
                  <a:srgbClr val="000000"/>
                </a:solidFill>
              </a:rPr>
              <a:t>。但</a:t>
            </a:r>
            <a:r>
              <a:rPr lang="zh-CN" altLang="en-US" sz="2800" dirty="0">
                <a:solidFill>
                  <a:srgbClr val="000000"/>
                </a:solidFill>
              </a:rPr>
              <a:t>类型转换函数则可以进行这种</a:t>
            </a:r>
            <a:r>
              <a:rPr lang="zh-CN" altLang="en-US" sz="2800" dirty="0" smtClean="0">
                <a:solidFill>
                  <a:srgbClr val="000000"/>
                </a:solidFill>
              </a:rPr>
              <a:t>转换。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250825" y="980728"/>
            <a:ext cx="8640763" cy="3673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7113" indent="-4556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00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29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3000" b="1" dirty="0">
                <a:solidFill>
                  <a:srgbClr val="9900CC"/>
                </a:solidFill>
              </a:rPr>
              <a:t>说明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3000" b="1" dirty="0">
                <a:solidFill>
                  <a:srgbClr val="000000"/>
                </a:solidFill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</a:rPr>
              <a:t>1</a:t>
            </a:r>
            <a:r>
              <a:rPr lang="zh-CN" altLang="en-US" sz="2800" dirty="0">
                <a:solidFill>
                  <a:srgbClr val="000000"/>
                </a:solidFill>
              </a:rPr>
              <a:t>）转换构造函数也是构造函数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（</a:t>
            </a:r>
            <a:r>
              <a:rPr lang="en-US" altLang="zh-CN" sz="2800" dirty="0">
                <a:solidFill>
                  <a:srgbClr val="000000"/>
                </a:solidFill>
              </a:rPr>
              <a:t>2</a:t>
            </a:r>
            <a:r>
              <a:rPr lang="zh-CN" altLang="en-US" sz="2800" dirty="0">
                <a:solidFill>
                  <a:srgbClr val="000000"/>
                </a:solidFill>
              </a:rPr>
              <a:t>）转换构造函数不仅可以将标准类型转换为类的对象，而且还可将另一个类对象转换为转换构造函数所属的类的对象。</a:t>
            </a:r>
          </a:p>
        </p:txBody>
      </p:sp>
    </p:spTree>
    <p:extLst>
      <p:ext uri="{BB962C8B-B14F-4D97-AF65-F5344CB8AC3E}">
        <p14:creationId xmlns:p14="http://schemas.microsoft.com/office/powerpoint/2010/main" val="28509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b="1" dirty="0">
                <a:solidFill>
                  <a:srgbClr val="0000FF"/>
                </a:solidFill>
              </a:rPr>
              <a:t>5.1 </a:t>
            </a:r>
            <a:r>
              <a:rPr lang="zh-CN" altLang="en-US" sz="3600" b="1" dirty="0">
                <a:solidFill>
                  <a:srgbClr val="0000FF"/>
                </a:solidFill>
              </a:rPr>
              <a:t>编译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时多态性</a:t>
            </a:r>
            <a:r>
              <a:rPr lang="zh-CN" altLang="en-US" sz="3600" b="1" dirty="0">
                <a:solidFill>
                  <a:srgbClr val="0000FF"/>
                </a:solidFill>
              </a:rPr>
              <a:t>与运行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时多态性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80729"/>
            <a:ext cx="8209161" cy="482476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0" dirty="0">
                <a:solidFill>
                  <a:srgbClr val="000000"/>
                </a:solidFill>
              </a:rPr>
              <a:t>所谓</a:t>
            </a:r>
            <a:r>
              <a:rPr lang="zh-CN" altLang="en-US" b="0" dirty="0">
                <a:solidFill>
                  <a:srgbClr val="CC0000"/>
                </a:solidFill>
              </a:rPr>
              <a:t>多态性</a:t>
            </a:r>
            <a:r>
              <a:rPr lang="zh-CN" altLang="en-US" b="0" dirty="0">
                <a:solidFill>
                  <a:srgbClr val="000000"/>
                </a:solidFill>
              </a:rPr>
              <a:t>就是</a:t>
            </a:r>
            <a:r>
              <a:rPr lang="zh-CN" altLang="en-US" b="0" u="sng" dirty="0">
                <a:solidFill>
                  <a:srgbClr val="FF0000"/>
                </a:solidFill>
              </a:rPr>
              <a:t>不同对象收到相同的消息时，产生不同的动作</a:t>
            </a:r>
            <a:r>
              <a:rPr lang="zh-CN" altLang="en-US" b="0" dirty="0">
                <a:solidFill>
                  <a:srgbClr val="000000"/>
                </a:solidFill>
              </a:rPr>
              <a:t>。</a:t>
            </a:r>
          </a:p>
          <a:p>
            <a:pPr>
              <a:lnSpc>
                <a:spcPct val="200000"/>
              </a:lnSpc>
            </a:pPr>
            <a:r>
              <a:rPr lang="zh-CN" altLang="en-US" b="0" dirty="0">
                <a:solidFill>
                  <a:srgbClr val="000000"/>
                </a:solidFill>
              </a:rPr>
              <a:t>直观地说，多态性是指</a:t>
            </a:r>
            <a:r>
              <a:rPr lang="zh-CN" altLang="en-US" b="0" u="sng" dirty="0">
                <a:solidFill>
                  <a:srgbClr val="FF0000"/>
                </a:solidFill>
              </a:rPr>
              <a:t>用一个名字定义不同的函数</a:t>
            </a:r>
            <a:r>
              <a:rPr lang="zh-CN" altLang="en-US" b="0" dirty="0">
                <a:solidFill>
                  <a:srgbClr val="000000"/>
                </a:solidFill>
              </a:rPr>
              <a:t>，这些函数执行不同但又类似的操作，即“</a:t>
            </a:r>
            <a:r>
              <a:rPr lang="zh-CN" altLang="en-US" b="0" dirty="0">
                <a:solidFill>
                  <a:srgbClr val="0000FF"/>
                </a:solidFill>
              </a:rPr>
              <a:t>一个接口，多种方法</a:t>
            </a:r>
            <a:r>
              <a:rPr lang="zh-CN" altLang="en-US" b="0" dirty="0">
                <a:solidFill>
                  <a:srgbClr val="000000"/>
                </a:solidFill>
              </a:rPr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198940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179513" y="980728"/>
            <a:ext cx="8659688" cy="417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7113" indent="-4556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00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29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类</a:t>
            </a:r>
            <a:r>
              <a:rPr lang="zh-CN" altLang="en-US" sz="2800" b="1" dirty="0">
                <a:solidFill>
                  <a:srgbClr val="FF0000"/>
                </a:solidFill>
              </a:rPr>
              <a:t>类型转换函数定义的一般格式</a:t>
            </a:r>
            <a:r>
              <a:rPr lang="en-US" altLang="zh-CN" sz="2800" b="1" dirty="0">
                <a:solidFill>
                  <a:srgbClr val="FF0000"/>
                </a:solidFill>
              </a:rPr>
              <a:t>:</a:t>
            </a:r>
          </a:p>
          <a:p>
            <a:pPr algn="just">
              <a:lnSpc>
                <a:spcPct val="85000"/>
              </a:lnSpc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  class </a:t>
            </a:r>
            <a:r>
              <a:rPr lang="zh-CN" altLang="en-US" sz="2800" b="1" dirty="0">
                <a:solidFill>
                  <a:srgbClr val="000000"/>
                </a:solidFill>
              </a:rPr>
              <a:t>源类类名  </a:t>
            </a:r>
            <a:r>
              <a:rPr lang="en-US" altLang="zh-CN" sz="2800" b="1" dirty="0">
                <a:solidFill>
                  <a:srgbClr val="000000"/>
                </a:solidFill>
              </a:rPr>
              <a:t>{</a:t>
            </a:r>
          </a:p>
          <a:p>
            <a:pPr algn="just">
              <a:lnSpc>
                <a:spcPct val="85000"/>
              </a:lnSpc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            ...  ... </a:t>
            </a:r>
          </a:p>
          <a:p>
            <a:pPr algn="just">
              <a:lnSpc>
                <a:spcPct val="85000"/>
              </a:lnSpc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           </a:t>
            </a:r>
            <a:r>
              <a:rPr lang="en-US" altLang="zh-CN" sz="2800" b="1" dirty="0">
                <a:solidFill>
                  <a:srgbClr val="0000FF"/>
                </a:solidFill>
              </a:rPr>
              <a:t>operator </a:t>
            </a:r>
            <a:r>
              <a:rPr lang="zh-CN" altLang="en-US" sz="2800" b="1" dirty="0">
                <a:solidFill>
                  <a:srgbClr val="0000FF"/>
                </a:solidFill>
              </a:rPr>
              <a:t>目的类型</a:t>
            </a:r>
            <a:r>
              <a:rPr lang="en-US" altLang="zh-CN" sz="2800" b="1" dirty="0">
                <a:solidFill>
                  <a:srgbClr val="0000FF"/>
                </a:solidFill>
              </a:rPr>
              <a:t>( ) {</a:t>
            </a:r>
          </a:p>
          <a:p>
            <a:pPr algn="just">
              <a:lnSpc>
                <a:spcPct val="85000"/>
              </a:lnSpc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                        //</a:t>
            </a:r>
            <a:r>
              <a:rPr lang="zh-CN" altLang="en-US" sz="2800" b="1" dirty="0">
                <a:solidFill>
                  <a:srgbClr val="0000FF"/>
                </a:solidFill>
              </a:rPr>
              <a:t>函数体</a:t>
            </a:r>
          </a:p>
          <a:p>
            <a:pPr algn="just">
              <a:lnSpc>
                <a:spcPct val="85000"/>
              </a:lnSpc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                       </a:t>
            </a:r>
            <a:r>
              <a:rPr lang="en-US" altLang="zh-CN" sz="2800" b="1" dirty="0">
                <a:solidFill>
                  <a:srgbClr val="0000FF"/>
                </a:solidFill>
              </a:rPr>
              <a:t>return </a:t>
            </a:r>
            <a:r>
              <a:rPr lang="zh-CN" altLang="en-US" sz="2800" b="1" dirty="0">
                <a:solidFill>
                  <a:srgbClr val="0000FF"/>
                </a:solidFill>
              </a:rPr>
              <a:t>目的类型的数据</a:t>
            </a:r>
          </a:p>
          <a:p>
            <a:pPr algn="just">
              <a:lnSpc>
                <a:spcPct val="85000"/>
              </a:lnSpc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                   </a:t>
            </a:r>
            <a:r>
              <a:rPr lang="en-US" altLang="zh-CN" sz="2800" b="1" dirty="0">
                <a:solidFill>
                  <a:srgbClr val="0000FF"/>
                </a:solidFill>
              </a:rPr>
              <a:t>}</a:t>
            </a:r>
          </a:p>
          <a:p>
            <a:pPr algn="just">
              <a:lnSpc>
                <a:spcPct val="85000"/>
              </a:lnSpc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            ...  ...      </a:t>
            </a:r>
          </a:p>
          <a:p>
            <a:pPr algn="just">
              <a:lnSpc>
                <a:spcPct val="85000"/>
              </a:lnSpc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   };</a:t>
            </a:r>
          </a:p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类</a:t>
            </a:r>
            <a:r>
              <a:rPr lang="zh-CN" altLang="en-US" sz="2800" b="1" dirty="0">
                <a:solidFill>
                  <a:srgbClr val="FF0000"/>
                </a:solidFill>
              </a:rPr>
              <a:t>类型转换函数的一般使用方法</a:t>
            </a:r>
            <a:r>
              <a:rPr lang="en-US" altLang="zh-CN" sz="2800" b="1" dirty="0">
                <a:solidFill>
                  <a:srgbClr val="FF0000"/>
                </a:solidFill>
              </a:rPr>
              <a:t>:</a:t>
            </a:r>
          </a:p>
          <a:p>
            <a:pPr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            X </a:t>
            </a:r>
            <a:r>
              <a:rPr lang="en-US" altLang="zh-CN" sz="2800" b="1" dirty="0" err="1">
                <a:solidFill>
                  <a:srgbClr val="000000"/>
                </a:solidFill>
              </a:rPr>
              <a:t>obj</a:t>
            </a:r>
            <a:r>
              <a:rPr lang="en-US" altLang="zh-CN" sz="2800" b="1" dirty="0">
                <a:solidFill>
                  <a:srgbClr val="000000"/>
                </a:solidFill>
              </a:rPr>
              <a:t>;</a:t>
            </a:r>
          </a:p>
          <a:p>
            <a:pPr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            </a:t>
            </a:r>
            <a:r>
              <a:rPr lang="en-US" altLang="zh-CN" sz="2800" b="1" dirty="0" err="1">
                <a:solidFill>
                  <a:srgbClr val="000000"/>
                </a:solidFill>
              </a:rPr>
              <a:t>cout</a:t>
            </a:r>
            <a:r>
              <a:rPr lang="en-US" altLang="zh-CN" sz="2800" b="1" dirty="0">
                <a:solidFill>
                  <a:srgbClr val="000000"/>
                </a:solidFill>
              </a:rPr>
              <a:t>&lt;&lt;</a:t>
            </a:r>
            <a:r>
              <a:rPr lang="en-US" altLang="zh-CN" sz="2800" b="1" dirty="0" err="1">
                <a:solidFill>
                  <a:srgbClr val="000000"/>
                </a:solidFill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</a:rPr>
              <a:t> (</a:t>
            </a:r>
            <a:r>
              <a:rPr lang="en-US" altLang="zh-CN" sz="2800" b="1" dirty="0" err="1">
                <a:solidFill>
                  <a:srgbClr val="000000"/>
                </a:solidFill>
              </a:rPr>
              <a:t>obj</a:t>
            </a:r>
            <a:r>
              <a:rPr lang="en-US" altLang="zh-CN" sz="2800" b="1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683568" y="6071230"/>
            <a:ext cx="481574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000" b="1" dirty="0">
                <a:solidFill>
                  <a:srgbClr val="257F32"/>
                </a:solidFill>
                <a:hlinkClick r:id="rId2" action="ppaction://hlinkfile"/>
              </a:rPr>
              <a:t>例 </a:t>
            </a:r>
            <a:r>
              <a:rPr lang="en-US" altLang="zh-CN" sz="3000" b="1" dirty="0">
                <a:solidFill>
                  <a:srgbClr val="257F32"/>
                </a:solidFill>
                <a:hlinkClick r:id="rId2" action="ppaction://hlinkfile"/>
              </a:rPr>
              <a:t>5.16  </a:t>
            </a:r>
            <a:r>
              <a:rPr lang="zh-CN" altLang="en-US" sz="3000" b="1" dirty="0">
                <a:solidFill>
                  <a:srgbClr val="257F32"/>
                </a:solidFill>
                <a:hlinkClick r:id="rId2" action="ppaction://hlinkfile"/>
              </a:rPr>
              <a:t>类型转换函数应用</a:t>
            </a:r>
            <a:r>
              <a:rPr lang="en-US" altLang="zh-CN" sz="3000" b="1" dirty="0">
                <a:solidFill>
                  <a:srgbClr val="257F32"/>
                </a:solidFill>
                <a:hlinkClick r:id="rId2" action="ppaction://hlinkfile"/>
              </a:rPr>
              <a:t>1</a:t>
            </a:r>
            <a:endParaRPr lang="en-US" altLang="zh-CN" sz="3000" b="1" dirty="0">
              <a:solidFill>
                <a:srgbClr val="257F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2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8713788" cy="516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35000"/>
              </a:spcBef>
            </a:pPr>
            <a:r>
              <a:rPr lang="zh-CN" altLang="en-US" sz="3200" b="1" dirty="0">
                <a:solidFill>
                  <a:srgbClr val="9900CC"/>
                </a:solidFill>
              </a:rPr>
              <a:t>说  明</a:t>
            </a:r>
          </a:p>
          <a:p>
            <a:pPr>
              <a:spcBef>
                <a:spcPct val="35000"/>
              </a:spcBef>
              <a:buFontTx/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</a:rPr>
              <a:t>类类型转换函数</a:t>
            </a:r>
            <a:r>
              <a:rPr lang="zh-CN" altLang="en-US" sz="2800" u="sng" dirty="0">
                <a:solidFill>
                  <a:schemeClr val="accent2"/>
                </a:solidFill>
              </a:rPr>
              <a:t>只能</a:t>
            </a:r>
            <a:r>
              <a:rPr lang="zh-CN" altLang="en-US" sz="2800" u="sng" dirty="0">
                <a:solidFill>
                  <a:srgbClr val="000000"/>
                </a:solidFill>
              </a:rPr>
              <a:t>定义为一个类的</a:t>
            </a:r>
            <a:r>
              <a:rPr lang="zh-CN" altLang="en-US" sz="2800" u="sng" dirty="0">
                <a:solidFill>
                  <a:schemeClr val="accent2"/>
                </a:solidFill>
              </a:rPr>
              <a:t>成员函数</a:t>
            </a:r>
            <a:r>
              <a:rPr lang="en-US" altLang="zh-CN" sz="2800" u="sng" dirty="0">
                <a:solidFill>
                  <a:srgbClr val="000000"/>
                </a:solidFill>
              </a:rPr>
              <a:t>, </a:t>
            </a:r>
            <a:r>
              <a:rPr lang="zh-CN" altLang="en-US" sz="2800" u="sng" dirty="0">
                <a:solidFill>
                  <a:schemeClr val="tx2"/>
                </a:solidFill>
              </a:rPr>
              <a:t>不能</a:t>
            </a:r>
            <a:r>
              <a:rPr lang="zh-CN" altLang="en-US" sz="2800" u="sng" dirty="0">
                <a:solidFill>
                  <a:srgbClr val="000000"/>
                </a:solidFill>
              </a:rPr>
              <a:t>定义为</a:t>
            </a:r>
            <a:r>
              <a:rPr lang="zh-CN" altLang="en-US" sz="2800" u="sng" dirty="0">
                <a:solidFill>
                  <a:schemeClr val="tx2"/>
                </a:solidFill>
              </a:rPr>
              <a:t>友元</a:t>
            </a:r>
            <a:r>
              <a:rPr lang="zh-CN" altLang="en-US" sz="2800" u="sng" dirty="0" smtClean="0">
                <a:solidFill>
                  <a:schemeClr val="tx2"/>
                </a:solidFill>
              </a:rPr>
              <a:t>函数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>
              <a:spcBef>
                <a:spcPct val="35000"/>
              </a:spcBef>
              <a:buFontTx/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</a:rPr>
              <a:t>类</a:t>
            </a:r>
            <a:r>
              <a:rPr lang="zh-CN" altLang="en-US" sz="2800" dirty="0">
                <a:solidFill>
                  <a:srgbClr val="000000"/>
                </a:solidFill>
              </a:rPr>
              <a:t>类型转换函数既</a:t>
            </a:r>
            <a:r>
              <a:rPr lang="zh-CN" altLang="en-US" sz="2800" u="sng" dirty="0">
                <a:solidFill>
                  <a:schemeClr val="tx2"/>
                </a:solidFill>
              </a:rPr>
              <a:t>没有参数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zh-CN" altLang="en-US" sz="2800" u="sng" dirty="0">
                <a:solidFill>
                  <a:srgbClr val="000000"/>
                </a:solidFill>
              </a:rPr>
              <a:t>也</a:t>
            </a:r>
            <a:r>
              <a:rPr lang="zh-CN" altLang="en-US" sz="2800" u="sng" dirty="0">
                <a:solidFill>
                  <a:schemeClr val="tx2"/>
                </a:solidFill>
              </a:rPr>
              <a:t>不显式给出返回</a:t>
            </a:r>
            <a:r>
              <a:rPr lang="zh-CN" altLang="en-US" sz="2800" u="sng" dirty="0" smtClean="0">
                <a:solidFill>
                  <a:schemeClr val="tx2"/>
                </a:solidFill>
              </a:rPr>
              <a:t>类型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spcBef>
                <a:spcPct val="35000"/>
              </a:spcBef>
              <a:buFontTx/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</a:rPr>
              <a:t>类类型转换函数中</a:t>
            </a:r>
            <a:r>
              <a:rPr lang="zh-CN" altLang="en-US" sz="2800" u="sng" dirty="0">
                <a:solidFill>
                  <a:srgbClr val="000000"/>
                </a:solidFill>
              </a:rPr>
              <a:t>必须有返回目的类型数据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</a:rPr>
              <a:t>即有</a:t>
            </a:r>
            <a:r>
              <a:rPr lang="en-US" altLang="zh-CN" sz="2800" dirty="0">
                <a:solidFill>
                  <a:srgbClr val="000000"/>
                </a:solidFill>
              </a:rPr>
              <a:t>:  </a:t>
            </a:r>
            <a:r>
              <a:rPr lang="en-US" altLang="zh-CN" sz="2800" dirty="0">
                <a:solidFill>
                  <a:schemeClr val="accent2"/>
                </a:solidFill>
              </a:rPr>
              <a:t>return  </a:t>
            </a:r>
            <a:r>
              <a:rPr lang="zh-CN" altLang="en-US" sz="2800" dirty="0">
                <a:solidFill>
                  <a:schemeClr val="accent2"/>
                </a:solidFill>
              </a:rPr>
              <a:t>目的类型</a:t>
            </a:r>
            <a:r>
              <a:rPr lang="zh-CN" altLang="en-US" sz="2800" dirty="0" smtClean="0">
                <a:solidFill>
                  <a:schemeClr val="accent2"/>
                </a:solidFill>
              </a:rPr>
              <a:t>数据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spcBef>
                <a:spcPct val="35000"/>
              </a:spcBef>
              <a:buFontTx/>
              <a:buAutoNum type="arabicPeriod"/>
            </a:pPr>
            <a:r>
              <a:rPr lang="zh-CN" altLang="en-US" sz="2800" u="sng" dirty="0">
                <a:solidFill>
                  <a:srgbClr val="000000"/>
                </a:solidFill>
              </a:rPr>
              <a:t>一个类可以定义多个类类型转换</a:t>
            </a:r>
            <a:r>
              <a:rPr lang="zh-CN" altLang="en-US" sz="2800" u="sng" dirty="0" smtClean="0">
                <a:solidFill>
                  <a:srgbClr val="000000"/>
                </a:solidFill>
              </a:rPr>
              <a:t>函数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r>
              <a:rPr lang="en-US" altLang="zh-CN" sz="2800" dirty="0" smtClean="0">
                <a:solidFill>
                  <a:srgbClr val="000000"/>
                </a:solidFill>
              </a:rPr>
              <a:t>C</a:t>
            </a:r>
            <a:r>
              <a:rPr lang="en-US" altLang="zh-CN" sz="2800" dirty="0">
                <a:solidFill>
                  <a:srgbClr val="000000"/>
                </a:solidFill>
              </a:rPr>
              <a:t>++</a:t>
            </a:r>
            <a:r>
              <a:rPr lang="zh-CN" altLang="en-US" sz="2800" dirty="0">
                <a:solidFill>
                  <a:srgbClr val="000000"/>
                </a:solidFill>
              </a:rPr>
              <a:t>将自动选择匹配最佳的类类型转换函数</a:t>
            </a:r>
            <a:r>
              <a:rPr lang="zh-CN" altLang="en-US" sz="2800" dirty="0" smtClean="0">
                <a:solidFill>
                  <a:srgbClr val="000000"/>
                </a:solidFill>
              </a:rPr>
              <a:t>执行。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spcBef>
                <a:spcPct val="35000"/>
              </a:spcBef>
              <a:buFontTx/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</a:rPr>
              <a:t>类类型转换函数分为显式和隐式两种，存在二义性时，用显式</a:t>
            </a: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307570" y="6115362"/>
            <a:ext cx="887294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000" dirty="0">
                <a:solidFill>
                  <a:srgbClr val="257F32"/>
                </a:solidFill>
                <a:hlinkClick r:id="rId2" action="ppaction://hlinkfile"/>
              </a:rPr>
              <a:t>例 </a:t>
            </a:r>
            <a:r>
              <a:rPr lang="en-US" altLang="zh-CN" sz="3000" dirty="0">
                <a:solidFill>
                  <a:srgbClr val="257F32"/>
                </a:solidFill>
                <a:hlinkClick r:id="rId2" action="ppaction://hlinkfile"/>
              </a:rPr>
              <a:t>5.18  </a:t>
            </a:r>
            <a:r>
              <a:rPr lang="zh-CN" altLang="en-US" sz="3000" dirty="0">
                <a:solidFill>
                  <a:srgbClr val="257F32"/>
                </a:solidFill>
                <a:hlinkClick r:id="rId2" action="ppaction://hlinkfile"/>
              </a:rPr>
              <a:t>转换构造函数和类类型转换函数的综合应用</a:t>
            </a:r>
            <a:endParaRPr lang="zh-CN" altLang="en-US" sz="3000" dirty="0">
              <a:solidFill>
                <a:srgbClr val="257F32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528" y="5445224"/>
            <a:ext cx="482215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000" dirty="0">
                <a:solidFill>
                  <a:srgbClr val="257F32"/>
                </a:solidFill>
                <a:hlinkClick r:id="rId3" action="ppaction://hlinkfile"/>
              </a:rPr>
              <a:t>例 </a:t>
            </a:r>
            <a:r>
              <a:rPr lang="en-US" altLang="zh-CN" sz="3000" dirty="0">
                <a:solidFill>
                  <a:srgbClr val="257F32"/>
                </a:solidFill>
                <a:hlinkClick r:id="rId3" action="ppaction://hlinkfile"/>
              </a:rPr>
              <a:t>5.17 </a:t>
            </a:r>
            <a:r>
              <a:rPr lang="zh-CN" altLang="en-US" sz="3000" dirty="0">
                <a:solidFill>
                  <a:srgbClr val="257F32"/>
                </a:solidFill>
                <a:hlinkClick r:id="rId3" action="ppaction://hlinkfile"/>
              </a:rPr>
              <a:t>类型转换函数应用</a:t>
            </a:r>
            <a:r>
              <a:rPr lang="en-US" altLang="zh-CN" sz="3000" dirty="0">
                <a:solidFill>
                  <a:srgbClr val="257F32"/>
                </a:solidFill>
                <a:hlinkClick r:id="rId3" action="ppaction://hlinkfile"/>
              </a:rPr>
              <a:t>2</a:t>
            </a:r>
            <a:endParaRPr lang="en-US" altLang="zh-CN" sz="3000" dirty="0">
              <a:solidFill>
                <a:srgbClr val="257F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16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72400" cy="792162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黑体" pitchFamily="2" charset="-122"/>
              </a:rPr>
              <a:t>5.4  </a:t>
            </a:r>
            <a:r>
              <a:rPr lang="zh-CN" altLang="en-US" dirty="0">
                <a:ea typeface="黑体" pitchFamily="2" charset="-122"/>
              </a:rPr>
              <a:t>虚函数</a:t>
            </a:r>
            <a:r>
              <a:rPr lang="zh-CN" altLang="en-US" dirty="0"/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513"/>
            <a:ext cx="8640763" cy="302455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3200" b="0" u="sng" dirty="0">
                <a:solidFill>
                  <a:srgbClr val="000000"/>
                </a:solidFill>
              </a:rPr>
              <a:t>虚函数允许函数调用与函数体之间的联系在运行时才建立</a:t>
            </a:r>
            <a:r>
              <a:rPr lang="zh-CN" altLang="en-US" sz="3200" b="0" dirty="0">
                <a:solidFill>
                  <a:srgbClr val="000000"/>
                </a:solidFill>
              </a:rPr>
              <a:t>，也就是在运行时才决定如何动作，即所谓的动态联编</a:t>
            </a:r>
            <a:r>
              <a:rPr lang="zh-CN" altLang="en-US" sz="3200" b="0" dirty="0" smtClean="0">
                <a:solidFill>
                  <a:srgbClr val="000000"/>
                </a:solidFill>
              </a:rPr>
              <a:t>。 </a:t>
            </a:r>
          </a:p>
          <a:p>
            <a:pPr marL="0" indent="179388">
              <a:lnSpc>
                <a:spcPct val="200000"/>
              </a:lnSpc>
              <a:buFontTx/>
              <a:buNone/>
            </a:pPr>
            <a:r>
              <a:rPr lang="en-US" altLang="zh-CN" sz="3200" b="1" dirty="0" smtClean="0">
                <a:solidFill>
                  <a:srgbClr val="A50021"/>
                </a:solidFill>
              </a:rPr>
              <a:t>5.4.1 </a:t>
            </a:r>
            <a:r>
              <a:rPr lang="zh-CN" altLang="en-US" sz="3200" b="1" dirty="0" smtClean="0">
                <a:solidFill>
                  <a:srgbClr val="A50021"/>
                </a:solidFill>
              </a:rPr>
              <a:t>虚函数的引入</a:t>
            </a:r>
            <a:r>
              <a:rPr lang="zh-CN" altLang="en-US" sz="3200" b="1" dirty="0" smtClean="0">
                <a:solidFill>
                  <a:srgbClr val="008000"/>
                </a:solidFill>
              </a:rPr>
              <a:t> </a:t>
            </a:r>
          </a:p>
          <a:p>
            <a:pPr marL="0" indent="269875">
              <a:lnSpc>
                <a:spcPct val="200000"/>
              </a:lnSpc>
              <a:buFontTx/>
              <a:buNone/>
            </a:pPr>
            <a:r>
              <a:rPr lang="zh-CN" altLang="en-US" sz="3200" b="1" dirty="0" smtClean="0">
                <a:solidFill>
                  <a:srgbClr val="000000"/>
                </a:solidFill>
              </a:rPr>
              <a:t>       </a:t>
            </a:r>
            <a:r>
              <a:rPr lang="zh-CN" altLang="en-US" sz="3200" b="1" dirty="0" smtClean="0">
                <a:solidFill>
                  <a:srgbClr val="257F32"/>
                </a:solidFill>
                <a:hlinkClick r:id="rId2" action="ppaction://hlinkfile"/>
              </a:rPr>
              <a:t>例</a:t>
            </a:r>
            <a:r>
              <a:rPr lang="en-US" altLang="zh-CN" sz="3200" b="1" dirty="0" smtClean="0">
                <a:solidFill>
                  <a:srgbClr val="257F32"/>
                </a:solidFill>
                <a:hlinkClick r:id="rId2" action="ppaction://hlinkfile"/>
              </a:rPr>
              <a:t>5.19 </a:t>
            </a:r>
            <a:r>
              <a:rPr lang="zh-CN" altLang="en-US" sz="3200" b="1" dirty="0" smtClean="0">
                <a:solidFill>
                  <a:srgbClr val="257F32"/>
                </a:solidFill>
                <a:hlinkClick r:id="rId2" action="ppaction://hlinkfile"/>
              </a:rPr>
              <a:t>虚函数的引例。</a:t>
            </a:r>
            <a:endParaRPr lang="zh-CN" altLang="en-US" sz="3200" b="1" dirty="0" smtClean="0">
              <a:solidFill>
                <a:srgbClr val="257F32"/>
              </a:solidFill>
            </a:endParaRPr>
          </a:p>
          <a:p>
            <a:pPr marL="0" indent="801688">
              <a:lnSpc>
                <a:spcPct val="200000"/>
              </a:lnSpc>
              <a:buFontTx/>
              <a:buNone/>
            </a:pPr>
            <a:r>
              <a:rPr lang="zh-CN" altLang="en-US" sz="3200" b="1" dirty="0" smtClean="0">
                <a:solidFill>
                  <a:srgbClr val="257F32"/>
                </a:solidFill>
              </a:rPr>
              <a:t>       </a:t>
            </a:r>
            <a:endParaRPr lang="zh-CN" altLang="en-US" sz="3200" b="1" dirty="0">
              <a:solidFill>
                <a:srgbClr val="257F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51520" y="980728"/>
            <a:ext cx="8641655" cy="446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7113" indent="-4556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00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29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A50021"/>
                </a:solidFill>
                <a:latin typeface="宋体" pitchFamily="2" charset="-122"/>
              </a:rPr>
              <a:t>1.</a:t>
            </a:r>
            <a:r>
              <a:rPr lang="zh-CN" altLang="en-US" sz="3200" b="1" dirty="0">
                <a:solidFill>
                  <a:srgbClr val="A50021"/>
                </a:solidFill>
                <a:latin typeface="宋体" pitchFamily="2" charset="-122"/>
              </a:rPr>
              <a:t>虚函数的作用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3200" dirty="0">
                <a:solidFill>
                  <a:srgbClr val="000000"/>
                </a:solidFill>
                <a:latin typeface="宋体" pitchFamily="2" charset="-122"/>
              </a:rPr>
              <a:t>      </a:t>
            </a:r>
            <a:r>
              <a:rPr lang="zh-CN" altLang="en-US" sz="3200" u="sng" dirty="0">
                <a:solidFill>
                  <a:srgbClr val="000000"/>
                </a:solidFill>
                <a:latin typeface="宋体" pitchFamily="2" charset="-122"/>
              </a:rPr>
              <a:t>虚函数同派生类的结合可使</a:t>
            </a:r>
            <a:r>
              <a:rPr lang="en-US" altLang="zh-CN" sz="3200" u="sng" dirty="0">
                <a:solidFill>
                  <a:srgbClr val="000000"/>
                </a:solidFill>
                <a:latin typeface="宋体" pitchFamily="2" charset="-122"/>
              </a:rPr>
              <a:t>C++</a:t>
            </a:r>
            <a:r>
              <a:rPr lang="zh-CN" altLang="en-US" sz="3200" u="sng" dirty="0">
                <a:solidFill>
                  <a:srgbClr val="000000"/>
                </a:solidFill>
                <a:latin typeface="宋体" pitchFamily="2" charset="-122"/>
              </a:rPr>
              <a:t>支持</a:t>
            </a:r>
            <a:r>
              <a:rPr lang="zh-CN" altLang="en-US" sz="3200" u="sng" dirty="0">
                <a:solidFill>
                  <a:srgbClr val="008000"/>
                </a:solidFill>
                <a:latin typeface="宋体" pitchFamily="2" charset="-122"/>
              </a:rPr>
              <a:t>运行时的多态性</a:t>
            </a:r>
            <a:r>
              <a:rPr lang="zh-CN" altLang="en-US" sz="3200" dirty="0">
                <a:solidFill>
                  <a:srgbClr val="000000"/>
                </a:solidFill>
                <a:latin typeface="宋体" pitchFamily="2" charset="-122"/>
              </a:rPr>
              <a:t>，实现了在基类定义派生类所拥有的通用接口，而在派生类定义具体的实现方法，即常说的</a:t>
            </a:r>
            <a:r>
              <a:rPr lang="zh-CN" altLang="en-US" sz="3200" dirty="0">
                <a:solidFill>
                  <a:srgbClr val="000000"/>
                </a:solidFill>
                <a:latin typeface="Times New Roman"/>
              </a:rPr>
              <a:t>“</a:t>
            </a:r>
            <a:r>
              <a:rPr lang="zh-CN" altLang="en-US" sz="3200" dirty="0">
                <a:solidFill>
                  <a:srgbClr val="CC0000"/>
                </a:solidFill>
                <a:latin typeface="宋体" pitchFamily="2" charset="-122"/>
              </a:rPr>
              <a:t>同一接口，多种方法</a:t>
            </a:r>
            <a:r>
              <a:rPr lang="zh-CN" altLang="en-US" sz="3200" dirty="0">
                <a:solidFill>
                  <a:srgbClr val="000000"/>
                </a:solidFill>
                <a:latin typeface="Times New Roman"/>
              </a:rPr>
              <a:t>”</a:t>
            </a:r>
            <a:r>
              <a:rPr lang="zh-CN" altLang="en-US" sz="3200" dirty="0">
                <a:solidFill>
                  <a:srgbClr val="000000"/>
                </a:solidFill>
                <a:latin typeface="宋体" pitchFamily="2" charset="-122"/>
              </a:rPr>
              <a:t>，它帮助程序员处理越来越复杂的程序</a:t>
            </a:r>
            <a:r>
              <a:rPr lang="zh-CN" altLang="en-US" sz="3200" b="1" dirty="0">
                <a:solidFill>
                  <a:srgbClr val="000000"/>
                </a:solidFill>
                <a:latin typeface="宋体" pitchFamily="2" charset="-122"/>
              </a:rPr>
              <a:t>。</a:t>
            </a:r>
            <a:r>
              <a:rPr lang="zh-CN" altLang="en-US" sz="3200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51520" y="-99392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kumimoji="1" sz="4400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defRPr kumimoji="1" sz="4400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defRPr kumimoji="1" sz="4400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defRPr kumimoji="1" sz="4400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defRPr kumimoji="1" sz="4400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200" b="1" dirty="0">
                <a:solidFill>
                  <a:srgbClr val="9F1405"/>
                </a:solidFill>
              </a:rPr>
              <a:t>6.2.2  </a:t>
            </a:r>
            <a:r>
              <a:rPr lang="zh-CN" altLang="en-US" sz="3200" b="1" dirty="0">
                <a:solidFill>
                  <a:srgbClr val="9F1405"/>
                </a:solidFill>
              </a:rPr>
              <a:t>虚函数的作用和定义 </a:t>
            </a:r>
          </a:p>
        </p:txBody>
      </p:sp>
    </p:spTree>
    <p:extLst>
      <p:ext uri="{BB962C8B-B14F-4D97-AF65-F5344CB8AC3E}">
        <p14:creationId xmlns:p14="http://schemas.microsoft.com/office/powerpoint/2010/main" val="12796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908720"/>
            <a:ext cx="8856662" cy="6192837"/>
          </a:xfrm>
        </p:spPr>
        <p:txBody>
          <a:bodyPr/>
          <a:lstStyle/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b="1" dirty="0">
                <a:solidFill>
                  <a:srgbClr val="A50021"/>
                </a:solidFill>
              </a:rPr>
              <a:t>2.  </a:t>
            </a:r>
            <a:r>
              <a:rPr lang="zh-CN" altLang="en-US" b="1" dirty="0">
                <a:solidFill>
                  <a:srgbClr val="A50021"/>
                </a:solidFill>
              </a:rPr>
              <a:t>虚函数的定义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3000" b="0" dirty="0"/>
              <a:t>             </a:t>
            </a:r>
            <a:r>
              <a:rPr lang="zh-CN" altLang="en-US" sz="3000" b="0" dirty="0">
                <a:solidFill>
                  <a:srgbClr val="000000"/>
                </a:solidFill>
                <a:latin typeface="宋体" pitchFamily="2" charset="-122"/>
              </a:rPr>
              <a:t>虚函数的定义是</a:t>
            </a:r>
            <a:r>
              <a:rPr lang="zh-CN" altLang="en-US" sz="3000" b="0" u="sng" dirty="0">
                <a:solidFill>
                  <a:srgbClr val="000000"/>
                </a:solidFill>
                <a:latin typeface="宋体" pitchFamily="2" charset="-122"/>
              </a:rPr>
              <a:t>在基类中进行</a:t>
            </a:r>
            <a:r>
              <a:rPr lang="zh-CN" altLang="en-US" sz="3000" b="0" dirty="0">
                <a:solidFill>
                  <a:srgbClr val="000000"/>
                </a:solidFill>
                <a:latin typeface="宋体" pitchFamily="2" charset="-122"/>
              </a:rPr>
              <a:t>的。它是在基类中需要定义为虚函数的成员函数的声明中冠以关键字</a:t>
            </a:r>
            <a:r>
              <a:rPr lang="en-US" altLang="zh-CN" sz="3000" b="0" dirty="0">
                <a:solidFill>
                  <a:srgbClr val="FF0000"/>
                </a:solidFill>
                <a:latin typeface="宋体" pitchFamily="2" charset="-122"/>
              </a:rPr>
              <a:t>virtual</a:t>
            </a:r>
            <a:r>
              <a:rPr lang="zh-CN" altLang="en-US" sz="3000" b="0" dirty="0">
                <a:solidFill>
                  <a:srgbClr val="000000"/>
                </a:solidFill>
                <a:latin typeface="宋体" pitchFamily="2" charset="-122"/>
              </a:rPr>
              <a:t>。当基类中的某个成员函数被声明为虚函数后，此</a:t>
            </a:r>
            <a:r>
              <a:rPr lang="zh-CN" altLang="en-US" sz="3000" b="0" dirty="0">
                <a:solidFill>
                  <a:srgbClr val="FF0000"/>
                </a:solidFill>
                <a:latin typeface="宋体" pitchFamily="2" charset="-122"/>
              </a:rPr>
              <a:t>虚函数</a:t>
            </a:r>
            <a:r>
              <a:rPr lang="zh-CN" altLang="en-US" sz="3000" b="0" dirty="0">
                <a:solidFill>
                  <a:srgbClr val="000000"/>
                </a:solidFill>
                <a:latin typeface="宋体" pitchFamily="2" charset="-122"/>
              </a:rPr>
              <a:t>就</a:t>
            </a:r>
            <a:r>
              <a:rPr lang="zh-CN" altLang="en-US" sz="3000" b="0" u="sng" dirty="0">
                <a:solidFill>
                  <a:srgbClr val="FF0000"/>
                </a:solidFill>
                <a:latin typeface="宋体" pitchFamily="2" charset="-122"/>
              </a:rPr>
              <a:t>可以在</a:t>
            </a:r>
            <a:r>
              <a:rPr lang="zh-CN" altLang="en-US" sz="3000" b="0" u="sng" dirty="0">
                <a:solidFill>
                  <a:srgbClr val="000000"/>
                </a:solidFill>
                <a:latin typeface="宋体" pitchFamily="2" charset="-122"/>
              </a:rPr>
              <a:t>一个或多个</a:t>
            </a:r>
            <a:r>
              <a:rPr lang="zh-CN" altLang="en-US" sz="3000" b="0" u="sng" dirty="0">
                <a:solidFill>
                  <a:srgbClr val="FF0000"/>
                </a:solidFill>
                <a:latin typeface="宋体" pitchFamily="2" charset="-122"/>
              </a:rPr>
              <a:t>派生类中被重新定义</a:t>
            </a:r>
            <a:r>
              <a:rPr lang="zh-CN" altLang="en-US" sz="3000" b="0" dirty="0">
                <a:solidFill>
                  <a:srgbClr val="000000"/>
                </a:solidFill>
                <a:latin typeface="宋体" pitchFamily="2" charset="-122"/>
              </a:rPr>
              <a:t>。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3000" dirty="0">
                <a:solidFill>
                  <a:schemeClr val="tx2"/>
                </a:solidFill>
                <a:latin typeface="宋体" pitchFamily="2" charset="-122"/>
              </a:rPr>
              <a:t>注意：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3000" b="0" dirty="0">
                <a:solidFill>
                  <a:srgbClr val="000000"/>
                </a:solidFill>
                <a:latin typeface="宋体" pitchFamily="2" charset="-122"/>
              </a:rPr>
              <a:t>     </a:t>
            </a:r>
            <a:r>
              <a:rPr lang="zh-CN" altLang="en-US" sz="3000" b="0" u="sng" dirty="0">
                <a:solidFill>
                  <a:srgbClr val="000000"/>
                </a:solidFill>
                <a:latin typeface="宋体" pitchFamily="2" charset="-122"/>
              </a:rPr>
              <a:t>在派生类中重新定义时，其</a:t>
            </a:r>
            <a:r>
              <a:rPr lang="zh-CN" altLang="en-US" sz="3000" b="0" u="sng" dirty="0">
                <a:solidFill>
                  <a:srgbClr val="FF0000"/>
                </a:solidFill>
                <a:latin typeface="宋体" pitchFamily="2" charset="-122"/>
              </a:rPr>
              <a:t>函数原型</a:t>
            </a:r>
            <a:r>
              <a:rPr lang="zh-CN" altLang="en-US" sz="3000" b="0" u="sng" dirty="0">
                <a:solidFill>
                  <a:srgbClr val="000000"/>
                </a:solidFill>
                <a:latin typeface="宋体" pitchFamily="2" charset="-122"/>
              </a:rPr>
              <a:t>，包括返回类型、函数名、参数个数、参数类型以及参数的顺序都</a:t>
            </a:r>
            <a:r>
              <a:rPr lang="zh-CN" altLang="en-US" sz="3000" b="0" u="sng" dirty="0">
                <a:solidFill>
                  <a:srgbClr val="FF0000"/>
                </a:solidFill>
                <a:latin typeface="宋体" pitchFamily="2" charset="-122"/>
              </a:rPr>
              <a:t>必须与基类中的原型完全相同</a:t>
            </a:r>
            <a:r>
              <a:rPr lang="zh-CN" altLang="en-US" sz="3000" b="0" dirty="0">
                <a:solidFill>
                  <a:srgbClr val="000000"/>
                </a:solidFill>
                <a:latin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1662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716673" y="1124744"/>
            <a:ext cx="676910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7113" indent="-4556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00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29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3200" dirty="0">
                <a:solidFill>
                  <a:srgbClr val="000000"/>
                </a:solidFill>
              </a:rPr>
              <a:t>定义虚函数的方法如下</a:t>
            </a:r>
            <a:r>
              <a:rPr lang="en-US" altLang="zh-CN" sz="3200" dirty="0">
                <a:solidFill>
                  <a:srgbClr val="000000"/>
                </a:solidFill>
              </a:rPr>
              <a:t>:</a:t>
            </a:r>
          </a:p>
          <a:p>
            <a:pPr algn="just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9F1405"/>
                </a:solidFill>
              </a:rPr>
              <a:t>virtual </a:t>
            </a:r>
            <a:r>
              <a:rPr lang="zh-CN" altLang="en-US" sz="3200" b="1" dirty="0">
                <a:solidFill>
                  <a:srgbClr val="9F1405"/>
                </a:solidFill>
              </a:rPr>
              <a:t>函数类型 函数名</a:t>
            </a:r>
            <a:r>
              <a:rPr lang="en-US" altLang="zh-CN" sz="3200" b="1" dirty="0">
                <a:solidFill>
                  <a:srgbClr val="9F1405"/>
                </a:solidFill>
              </a:rPr>
              <a:t>(</a:t>
            </a:r>
            <a:r>
              <a:rPr lang="zh-CN" altLang="en-US" sz="3200" b="1" dirty="0">
                <a:solidFill>
                  <a:srgbClr val="9F1405"/>
                </a:solidFill>
              </a:rPr>
              <a:t>形参表</a:t>
            </a:r>
            <a:r>
              <a:rPr lang="en-US" altLang="zh-CN" sz="3200" b="1" dirty="0">
                <a:solidFill>
                  <a:srgbClr val="9F1405"/>
                </a:solidFill>
              </a:rPr>
              <a:t>)</a:t>
            </a:r>
          </a:p>
          <a:p>
            <a:pPr algn="just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9F1405"/>
                </a:solidFill>
              </a:rPr>
              <a:t>{</a:t>
            </a:r>
          </a:p>
          <a:p>
            <a:pPr algn="just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9F1405"/>
                </a:solidFill>
              </a:rPr>
              <a:t>       //  </a:t>
            </a:r>
            <a:r>
              <a:rPr lang="zh-CN" altLang="en-US" sz="3200" b="1" dirty="0">
                <a:solidFill>
                  <a:srgbClr val="9F1405"/>
                </a:solidFill>
              </a:rPr>
              <a:t>函数体</a:t>
            </a:r>
          </a:p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9F1405"/>
                </a:solidFill>
              </a:rPr>
              <a:t> </a:t>
            </a:r>
            <a:r>
              <a:rPr lang="en-US" altLang="zh-CN" sz="3200" b="1" dirty="0">
                <a:solidFill>
                  <a:srgbClr val="9F1405"/>
                </a:solidFill>
              </a:rPr>
              <a:t>} </a:t>
            </a:r>
          </a:p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endParaRPr lang="en-US" altLang="zh-CN" sz="3200" b="1" dirty="0">
              <a:solidFill>
                <a:schemeClr val="accent2"/>
              </a:solidFill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928733" y="4581128"/>
            <a:ext cx="39677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257F32"/>
                </a:solidFill>
                <a:hlinkClick r:id="rId2" action="ppaction://hlinkfile"/>
              </a:rPr>
              <a:t>例</a:t>
            </a:r>
            <a:r>
              <a:rPr lang="en-US" altLang="zh-CN" sz="3200" dirty="0">
                <a:solidFill>
                  <a:srgbClr val="257F32"/>
                </a:solidFill>
                <a:hlinkClick r:id="rId2" action="ppaction://hlinkfile"/>
              </a:rPr>
              <a:t>5.21 </a:t>
            </a:r>
            <a:r>
              <a:rPr lang="zh-CN" altLang="en-US" sz="3200" dirty="0">
                <a:solidFill>
                  <a:srgbClr val="257F32"/>
                </a:solidFill>
                <a:hlinkClick r:id="rId2" action="ppaction://hlinkfile"/>
              </a:rPr>
              <a:t>虚函数的使用</a:t>
            </a:r>
            <a:endParaRPr lang="zh-CN" altLang="en-US" sz="3200" dirty="0">
              <a:solidFill>
                <a:srgbClr val="257F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43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79388" y="333375"/>
            <a:ext cx="8785225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7113" indent="-4556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00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29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6600CC"/>
                </a:solidFill>
              </a:rPr>
              <a:t>说    明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00"/>
                </a:solidFill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）</a:t>
            </a:r>
            <a:r>
              <a:rPr lang="zh-CN" altLang="en-US" sz="2800" dirty="0">
                <a:solidFill>
                  <a:srgbClr val="000000"/>
                </a:solidFill>
              </a:rPr>
              <a:t>如果基类中只对虚函数进行了声明，则在</a:t>
            </a:r>
            <a:r>
              <a:rPr lang="zh-CN" altLang="en-US" sz="2800" dirty="0">
                <a:solidFill>
                  <a:srgbClr val="C00000"/>
                </a:solidFill>
              </a:rPr>
              <a:t>类外定义时不必加</a:t>
            </a:r>
            <a:r>
              <a:rPr lang="en-US" altLang="zh-CN" sz="2800" dirty="0">
                <a:solidFill>
                  <a:srgbClr val="C00000"/>
                </a:solidFill>
              </a:rPr>
              <a:t>virtual;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</a:rPr>
              <a:t>2</a:t>
            </a:r>
            <a:r>
              <a:rPr lang="zh-CN" altLang="en-US" sz="2800" dirty="0">
                <a:solidFill>
                  <a:srgbClr val="000000"/>
                </a:solidFill>
              </a:rPr>
              <a:t>）通过定义虚函数来使用</a:t>
            </a:r>
            <a:r>
              <a:rPr lang="en-US" altLang="zh-CN" sz="2800" dirty="0">
                <a:solidFill>
                  <a:srgbClr val="000000"/>
                </a:solidFill>
              </a:rPr>
              <a:t>C++</a:t>
            </a:r>
            <a:r>
              <a:rPr lang="zh-CN" altLang="en-US" sz="2800" dirty="0">
                <a:solidFill>
                  <a:srgbClr val="000000"/>
                </a:solidFill>
              </a:rPr>
              <a:t>的多态性机制时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</a:rPr>
              <a:t>派生类应该从它的基类</a:t>
            </a:r>
            <a:r>
              <a:rPr lang="zh-CN" altLang="en-US" sz="2800" u="sng" dirty="0">
                <a:solidFill>
                  <a:srgbClr val="C00000"/>
                </a:solidFill>
              </a:rPr>
              <a:t>公有</a:t>
            </a:r>
            <a:r>
              <a:rPr lang="zh-CN" altLang="en-US" sz="2800" u="sng" dirty="0" smtClean="0">
                <a:solidFill>
                  <a:srgbClr val="C00000"/>
                </a:solidFill>
              </a:rPr>
              <a:t>派生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</a:rPr>
              <a:t>3</a:t>
            </a:r>
            <a:r>
              <a:rPr lang="zh-CN" altLang="en-US" sz="2800" dirty="0">
                <a:solidFill>
                  <a:srgbClr val="000000"/>
                </a:solidFill>
              </a:rPr>
              <a:t>）</a:t>
            </a:r>
            <a:r>
              <a:rPr lang="zh-CN" altLang="en-US" sz="2800" u="sng" dirty="0">
                <a:solidFill>
                  <a:srgbClr val="C00000"/>
                </a:solidFill>
              </a:rPr>
              <a:t>必须首先在基类中定义虚</a:t>
            </a:r>
            <a:r>
              <a:rPr lang="zh-CN" altLang="en-US" sz="2800" u="sng" dirty="0" smtClean="0">
                <a:solidFill>
                  <a:srgbClr val="C00000"/>
                </a:solidFill>
              </a:rPr>
              <a:t>函数</a:t>
            </a:r>
            <a:r>
              <a:rPr lang="zh-CN" altLang="en-US" sz="2800" dirty="0" smtClean="0">
                <a:solidFill>
                  <a:srgbClr val="000000"/>
                </a:solidFill>
              </a:rPr>
              <a:t>。由于</a:t>
            </a:r>
            <a:r>
              <a:rPr lang="zh-CN" altLang="en-US" sz="2800" dirty="0">
                <a:solidFill>
                  <a:srgbClr val="000000"/>
                </a:solidFill>
              </a:rPr>
              <a:t>“基类”和“派生类” 是相对的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</a:rPr>
              <a:t>但这并不意味着必须在类等级的最高层类中声明虚</a:t>
            </a:r>
            <a:r>
              <a:rPr lang="zh-CN" altLang="en-US" sz="2800" dirty="0" smtClean="0">
                <a:solidFill>
                  <a:srgbClr val="000000"/>
                </a:solidFill>
              </a:rPr>
              <a:t>函数。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</a:rPr>
              <a:t>4</a:t>
            </a:r>
            <a:r>
              <a:rPr lang="zh-CN" altLang="en-US" sz="2800" dirty="0">
                <a:solidFill>
                  <a:srgbClr val="000000"/>
                </a:solidFill>
              </a:rPr>
              <a:t>） </a:t>
            </a:r>
            <a:r>
              <a:rPr lang="zh-CN" altLang="en-US" sz="2800" u="sng" dirty="0">
                <a:solidFill>
                  <a:srgbClr val="C00000"/>
                </a:solidFill>
              </a:rPr>
              <a:t>在派生类中</a:t>
            </a:r>
            <a:r>
              <a:rPr lang="zh-CN" altLang="en-US" sz="2800" dirty="0">
                <a:solidFill>
                  <a:srgbClr val="000000"/>
                </a:solidFill>
              </a:rPr>
              <a:t>对基类中声明的虚函数进行重定义时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</a:rPr>
              <a:t>关键字</a:t>
            </a:r>
            <a:r>
              <a:rPr lang="en-US" altLang="zh-CN" sz="2800" u="sng" dirty="0">
                <a:solidFill>
                  <a:srgbClr val="C00000"/>
                </a:solidFill>
              </a:rPr>
              <a:t>virtual</a:t>
            </a:r>
            <a:r>
              <a:rPr lang="zh-CN" altLang="en-US" sz="2800" u="sng" dirty="0" smtClean="0">
                <a:solidFill>
                  <a:srgbClr val="C00000"/>
                </a:solidFill>
              </a:rPr>
              <a:t>可有可无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</a:rPr>
              <a:t>5</a:t>
            </a:r>
            <a:r>
              <a:rPr lang="zh-CN" altLang="en-US" sz="2800" dirty="0" smtClean="0">
                <a:solidFill>
                  <a:srgbClr val="000000"/>
                </a:solidFill>
              </a:rPr>
              <a:t>）一</a:t>
            </a:r>
            <a:r>
              <a:rPr lang="zh-CN" altLang="en-US" sz="2800" dirty="0">
                <a:solidFill>
                  <a:srgbClr val="000000"/>
                </a:solidFill>
              </a:rPr>
              <a:t>个虚函数无论被公有继承多少次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</a:rPr>
              <a:t>它仍然</a:t>
            </a:r>
            <a:r>
              <a:rPr lang="zh-CN" altLang="en-US" sz="2800" dirty="0">
                <a:solidFill>
                  <a:srgbClr val="C00000"/>
                </a:solidFill>
              </a:rPr>
              <a:t>保持其虚函数的</a:t>
            </a:r>
            <a:r>
              <a:rPr lang="zh-CN" altLang="en-US" sz="2800" dirty="0" smtClean="0">
                <a:solidFill>
                  <a:srgbClr val="C00000"/>
                </a:solidFill>
              </a:rPr>
              <a:t>特性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28600" y="333375"/>
            <a:ext cx="8735888" cy="611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7113" indent="-4556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00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29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</a:rPr>
              <a:t>6</a:t>
            </a:r>
            <a:r>
              <a:rPr lang="zh-CN" altLang="en-US" sz="2800" dirty="0">
                <a:solidFill>
                  <a:srgbClr val="000000"/>
                </a:solidFill>
              </a:rPr>
              <a:t>） 虽然使用对象名和点运算符也可以调用虚函数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</a:rPr>
              <a:t>如</a:t>
            </a:r>
            <a:r>
              <a:rPr lang="en-US" altLang="zh-CN" sz="2800" dirty="0">
                <a:solidFill>
                  <a:srgbClr val="000000"/>
                </a:solidFill>
              </a:rPr>
              <a:t>:</a:t>
            </a:r>
            <a:r>
              <a:rPr lang="en-US" altLang="zh-CN" sz="2800" dirty="0" err="1">
                <a:solidFill>
                  <a:srgbClr val="000000"/>
                </a:solidFill>
              </a:rPr>
              <a:t>m.introduce_self</a:t>
            </a:r>
            <a:r>
              <a:rPr lang="en-US" altLang="zh-CN" sz="2800" dirty="0">
                <a:solidFill>
                  <a:srgbClr val="000000"/>
                </a:solidFill>
              </a:rPr>
              <a:t>( );  </a:t>
            </a:r>
            <a:r>
              <a:rPr lang="zh-CN" altLang="en-US" sz="2800" dirty="0">
                <a:solidFill>
                  <a:srgbClr val="000000"/>
                </a:solidFill>
              </a:rPr>
              <a:t>但这种调用方式在编译时进行的静态联</a:t>
            </a:r>
            <a:r>
              <a:rPr lang="zh-CN" altLang="en-US" sz="2800" dirty="0" smtClean="0">
                <a:solidFill>
                  <a:srgbClr val="000000"/>
                </a:solidFill>
              </a:rPr>
              <a:t>编。</a:t>
            </a:r>
            <a:r>
              <a:rPr lang="zh-CN" altLang="en-US" sz="2800" u="sng" dirty="0" smtClean="0">
                <a:solidFill>
                  <a:srgbClr val="C00000"/>
                </a:solidFill>
              </a:rPr>
              <a:t>只有</a:t>
            </a:r>
            <a:r>
              <a:rPr lang="zh-CN" altLang="en-US" sz="2800" u="sng" dirty="0">
                <a:solidFill>
                  <a:srgbClr val="C00000"/>
                </a:solidFill>
              </a:rPr>
              <a:t>通过基类指针访问虚函数才能获得运行时的</a:t>
            </a:r>
            <a:r>
              <a:rPr lang="zh-CN" altLang="en-US" sz="2800" u="sng" dirty="0" smtClean="0">
                <a:solidFill>
                  <a:srgbClr val="C00000"/>
                </a:solidFill>
              </a:rPr>
              <a:t>多态性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r>
              <a:rPr lang="en-US" altLang="zh-CN" sz="2800" dirty="0" smtClean="0">
                <a:solidFill>
                  <a:srgbClr val="000000"/>
                </a:solidFill>
              </a:rPr>
              <a:t>  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</a:rPr>
              <a:t>7</a:t>
            </a:r>
            <a:r>
              <a:rPr lang="zh-CN" altLang="en-US" sz="2800" dirty="0">
                <a:solidFill>
                  <a:srgbClr val="000000"/>
                </a:solidFill>
              </a:rPr>
              <a:t>） </a:t>
            </a:r>
            <a:r>
              <a:rPr lang="zh-CN" altLang="en-US" sz="2800" u="sng" dirty="0">
                <a:solidFill>
                  <a:srgbClr val="000000"/>
                </a:solidFill>
              </a:rPr>
              <a:t>虚函数必须是其所在类的</a:t>
            </a:r>
            <a:r>
              <a:rPr lang="zh-CN" altLang="en-US" sz="2800" u="sng" dirty="0">
                <a:solidFill>
                  <a:srgbClr val="C00000"/>
                </a:solidFill>
              </a:rPr>
              <a:t>成员函数</a:t>
            </a:r>
            <a:r>
              <a:rPr lang="en-US" altLang="zh-CN" sz="2800" dirty="0">
                <a:solidFill>
                  <a:srgbClr val="C00000"/>
                </a:solidFill>
              </a:rPr>
              <a:t>, </a:t>
            </a:r>
            <a:r>
              <a:rPr lang="zh-CN" altLang="en-US" sz="2800" u="sng" dirty="0">
                <a:solidFill>
                  <a:srgbClr val="C00000"/>
                </a:solidFill>
              </a:rPr>
              <a:t>不能是友元函数</a:t>
            </a:r>
            <a:r>
              <a:rPr lang="en-US" altLang="zh-CN" sz="2800" dirty="0">
                <a:solidFill>
                  <a:srgbClr val="C00000"/>
                </a:solidFill>
              </a:rPr>
              <a:t>, </a:t>
            </a:r>
            <a:r>
              <a:rPr lang="zh-CN" altLang="en-US" sz="2800" dirty="0">
                <a:solidFill>
                  <a:srgbClr val="C00000"/>
                </a:solidFill>
              </a:rPr>
              <a:t>也</a:t>
            </a:r>
            <a:r>
              <a:rPr lang="zh-CN" altLang="en-US" sz="2800" u="sng" dirty="0">
                <a:solidFill>
                  <a:srgbClr val="C00000"/>
                </a:solidFill>
              </a:rPr>
              <a:t>不能是静态成员</a:t>
            </a:r>
            <a:r>
              <a:rPr lang="zh-CN" altLang="en-US" sz="2800" u="sng" dirty="0" smtClean="0">
                <a:solidFill>
                  <a:srgbClr val="C00000"/>
                </a:solidFill>
              </a:rPr>
              <a:t>函数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en-US" sz="2800" dirty="0">
                <a:solidFill>
                  <a:srgbClr val="000000"/>
                </a:solidFill>
              </a:rPr>
              <a:t>但虚函数可以在另一个类中被声明为友元</a:t>
            </a:r>
            <a:r>
              <a:rPr lang="zh-CN" altLang="en-US" sz="2800" dirty="0" smtClean="0">
                <a:solidFill>
                  <a:srgbClr val="000000"/>
                </a:solidFill>
              </a:rPr>
              <a:t>函数。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</a:rPr>
              <a:t>8</a:t>
            </a:r>
            <a:r>
              <a:rPr lang="zh-CN" altLang="en-US" sz="2800" dirty="0">
                <a:solidFill>
                  <a:srgbClr val="000000"/>
                </a:solidFill>
              </a:rPr>
              <a:t>） </a:t>
            </a:r>
            <a:r>
              <a:rPr lang="zh-CN" altLang="en-US" sz="2800" u="sng" dirty="0">
                <a:solidFill>
                  <a:srgbClr val="C00000"/>
                </a:solidFill>
              </a:rPr>
              <a:t>内联函数不能是虚</a:t>
            </a:r>
            <a:r>
              <a:rPr lang="zh-CN" altLang="en-US" sz="2800" u="sng" dirty="0" smtClean="0">
                <a:solidFill>
                  <a:srgbClr val="C00000"/>
                </a:solidFill>
              </a:rPr>
              <a:t>函数</a:t>
            </a:r>
            <a:r>
              <a:rPr lang="zh-CN" altLang="en-US" sz="2800" dirty="0" smtClean="0">
                <a:solidFill>
                  <a:srgbClr val="000000"/>
                </a:solidFill>
              </a:rPr>
              <a:t>。即使</a:t>
            </a:r>
            <a:r>
              <a:rPr lang="zh-CN" altLang="en-US" sz="2800" dirty="0">
                <a:solidFill>
                  <a:srgbClr val="000000"/>
                </a:solidFill>
              </a:rPr>
              <a:t>虚函数在类的内部定义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</a:rPr>
              <a:t>编译时仍将其看成是非内联</a:t>
            </a:r>
            <a:r>
              <a:rPr lang="zh-CN" altLang="en-US" sz="2800" dirty="0" smtClean="0">
                <a:solidFill>
                  <a:srgbClr val="000000"/>
                </a:solidFill>
              </a:rPr>
              <a:t>的。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</a:rPr>
              <a:t>9</a:t>
            </a:r>
            <a:r>
              <a:rPr lang="zh-CN" altLang="en-US" sz="2800" dirty="0">
                <a:solidFill>
                  <a:srgbClr val="000000"/>
                </a:solidFill>
              </a:rPr>
              <a:t>） </a:t>
            </a:r>
            <a:r>
              <a:rPr lang="zh-CN" altLang="en-US" sz="2800" u="sng" dirty="0">
                <a:solidFill>
                  <a:srgbClr val="C00000"/>
                </a:solidFill>
              </a:rPr>
              <a:t>构造函数不能是虚</a:t>
            </a:r>
            <a:r>
              <a:rPr lang="zh-CN" altLang="en-US" sz="2800" u="sng" dirty="0" smtClean="0">
                <a:solidFill>
                  <a:srgbClr val="C00000"/>
                </a:solidFill>
              </a:rPr>
              <a:t>函数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</a:rPr>
              <a:t>10</a:t>
            </a:r>
            <a:r>
              <a:rPr lang="zh-CN" altLang="en-US" sz="2800" dirty="0">
                <a:solidFill>
                  <a:srgbClr val="000000"/>
                </a:solidFill>
              </a:rPr>
              <a:t>）</a:t>
            </a:r>
            <a:r>
              <a:rPr lang="zh-CN" altLang="en-US" sz="2800" u="sng" dirty="0">
                <a:solidFill>
                  <a:srgbClr val="C00000"/>
                </a:solidFill>
              </a:rPr>
              <a:t>析构函数可以是虚函数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zh-CN" altLang="en-US" sz="2800" u="sng" dirty="0">
                <a:solidFill>
                  <a:srgbClr val="C00000"/>
                </a:solidFill>
              </a:rPr>
              <a:t>而且通常声明为虚</a:t>
            </a:r>
            <a:r>
              <a:rPr lang="zh-CN" altLang="en-US" sz="2800" u="sng" dirty="0" smtClean="0">
                <a:solidFill>
                  <a:srgbClr val="C00000"/>
                </a:solidFill>
              </a:rPr>
              <a:t>函数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ChangeArrowheads="1"/>
          </p:cNvSpPr>
          <p:nvPr/>
        </p:nvSpPr>
        <p:spPr bwMode="auto">
          <a:xfrm>
            <a:off x="250825" y="152400"/>
            <a:ext cx="849788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A50021"/>
                </a:solidFill>
              </a:rPr>
              <a:t>3. </a:t>
            </a:r>
            <a:r>
              <a:rPr lang="zh-CN" altLang="en-US" sz="3200" b="1" dirty="0">
                <a:solidFill>
                  <a:srgbClr val="A50021"/>
                </a:solidFill>
              </a:rPr>
              <a:t>虚析构函数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616575"/>
          </a:xfrm>
        </p:spPr>
        <p:txBody>
          <a:bodyPr/>
          <a:lstStyle/>
          <a:p>
            <a:pPr>
              <a:lnSpc>
                <a:spcPct val="105000"/>
              </a:lnSpc>
              <a:buFont typeface="Wingdings" panose="05000000000000000000" pitchFamily="2" charset="2"/>
              <a:buChar char="u"/>
            </a:pPr>
            <a:r>
              <a:rPr lang="zh-CN" altLang="en-US" sz="2800" b="0" dirty="0" smtClean="0"/>
              <a:t>虚析构函数作用：在</a:t>
            </a:r>
            <a:r>
              <a:rPr lang="zh-CN" altLang="en-US" sz="2800" b="0" dirty="0"/>
              <a:t>主函数中用</a:t>
            </a:r>
            <a:r>
              <a:rPr lang="en-US" altLang="zh-CN" sz="2800" b="0" dirty="0">
                <a:solidFill>
                  <a:srgbClr val="C00000"/>
                </a:solidFill>
              </a:rPr>
              <a:t>new</a:t>
            </a:r>
            <a:r>
              <a:rPr lang="zh-CN" altLang="en-US" sz="2800" b="0" dirty="0">
                <a:solidFill>
                  <a:srgbClr val="C00000"/>
                </a:solidFill>
              </a:rPr>
              <a:t>运算符</a:t>
            </a:r>
            <a:r>
              <a:rPr lang="zh-CN" altLang="en-US" sz="2800" b="0" dirty="0"/>
              <a:t>建立一个派生类的无名对象，和定义</a:t>
            </a:r>
            <a:r>
              <a:rPr lang="zh-CN" altLang="en-US" sz="2800" b="0" dirty="0">
                <a:solidFill>
                  <a:srgbClr val="C00000"/>
                </a:solidFill>
              </a:rPr>
              <a:t>基类的一个指针</a:t>
            </a:r>
            <a:r>
              <a:rPr lang="zh-CN" altLang="en-US" sz="2800" b="0" dirty="0"/>
              <a:t>，并将该指针指向派生类的无名对象，</a:t>
            </a:r>
            <a:r>
              <a:rPr lang="zh-CN" altLang="en-US" sz="2800" b="0" dirty="0">
                <a:solidFill>
                  <a:srgbClr val="C00000"/>
                </a:solidFill>
              </a:rPr>
              <a:t>当用</a:t>
            </a:r>
            <a:r>
              <a:rPr lang="en-US" altLang="zh-CN" sz="2800" b="0" dirty="0">
                <a:solidFill>
                  <a:srgbClr val="C00000"/>
                </a:solidFill>
              </a:rPr>
              <a:t>delete</a:t>
            </a:r>
            <a:r>
              <a:rPr lang="zh-CN" altLang="en-US" sz="2800" b="0" dirty="0">
                <a:solidFill>
                  <a:srgbClr val="C00000"/>
                </a:solidFill>
              </a:rPr>
              <a:t>撤销派生类的无名对象</a:t>
            </a:r>
            <a:r>
              <a:rPr lang="zh-CN" altLang="en-US" sz="2800" b="0" dirty="0"/>
              <a:t>时，</a:t>
            </a:r>
            <a:r>
              <a:rPr lang="zh-CN" altLang="en-US" sz="2800" b="0" dirty="0">
                <a:solidFill>
                  <a:srgbClr val="C00000"/>
                </a:solidFill>
              </a:rPr>
              <a:t>系统只执行基类的析构函数</a:t>
            </a:r>
            <a:r>
              <a:rPr lang="zh-CN" altLang="en-US" sz="2800" b="0" dirty="0"/>
              <a:t>，</a:t>
            </a:r>
            <a:r>
              <a:rPr lang="zh-CN" altLang="en-US" sz="2800" b="0" dirty="0">
                <a:solidFill>
                  <a:srgbClr val="C00000"/>
                </a:solidFill>
              </a:rPr>
              <a:t>而不执行派生类的析构函数</a:t>
            </a:r>
            <a:r>
              <a:rPr lang="zh-CN" altLang="en-US" sz="2800" b="0" dirty="0"/>
              <a:t>。</a:t>
            </a:r>
            <a:r>
              <a:rPr kumimoji="0" lang="zh-CN" altLang="en-US" sz="2800" b="0" dirty="0"/>
              <a:t>为了解</a:t>
            </a:r>
            <a:r>
              <a:rPr lang="zh-CN" altLang="en-US" sz="2800" b="0" dirty="0"/>
              <a:t>决这一问题，引入了虚析构函数。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zh-CN" altLang="en-US" sz="2800" b="0" dirty="0"/>
              <a:t>例：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main()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 b="0" dirty="0"/>
              <a:t>       </a:t>
            </a:r>
            <a:r>
              <a:rPr lang="en-US" altLang="zh-CN" sz="2800" b="0" dirty="0" smtClean="0"/>
              <a:t>{     Base  </a:t>
            </a:r>
            <a:r>
              <a:rPr lang="en-US" altLang="zh-CN" sz="2800" b="0" dirty="0"/>
              <a:t>*</a:t>
            </a:r>
            <a:r>
              <a:rPr lang="en-US" altLang="zh-CN" sz="2800" b="0" dirty="0" err="1"/>
              <a:t>pb</a:t>
            </a:r>
            <a:r>
              <a:rPr lang="en-US" altLang="zh-CN" sz="2800" b="0" dirty="0"/>
              <a:t>;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 b="0" dirty="0"/>
              <a:t>         </a:t>
            </a:r>
            <a:r>
              <a:rPr lang="en-US" altLang="zh-CN" sz="2800" b="0" dirty="0" smtClean="0"/>
              <a:t>     </a:t>
            </a:r>
            <a:r>
              <a:rPr lang="en-US" altLang="zh-CN" sz="2800" b="0" dirty="0" err="1" smtClean="0"/>
              <a:t>pb</a:t>
            </a:r>
            <a:r>
              <a:rPr lang="en-US" altLang="zh-CN" sz="2800" b="0" dirty="0" smtClean="0"/>
              <a:t>=new </a:t>
            </a:r>
            <a:r>
              <a:rPr lang="en-US" altLang="zh-CN" sz="2800" b="0" dirty="0"/>
              <a:t>Derived;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 b="0" dirty="0"/>
              <a:t>	   </a:t>
            </a:r>
            <a:r>
              <a:rPr lang="en-US" altLang="zh-CN" sz="2800" b="0" dirty="0" smtClean="0"/>
              <a:t>      delete </a:t>
            </a:r>
            <a:r>
              <a:rPr lang="en-US" altLang="zh-CN" sz="2800" b="0" dirty="0" err="1"/>
              <a:t>pb</a:t>
            </a:r>
            <a:r>
              <a:rPr lang="en-US" altLang="zh-CN" sz="2800" b="0" dirty="0"/>
              <a:t>;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 b="0" dirty="0"/>
              <a:t>        </a:t>
            </a:r>
            <a:r>
              <a:rPr lang="en-US" altLang="zh-CN" sz="2800" b="0" dirty="0" smtClean="0"/>
              <a:t>      return </a:t>
            </a:r>
            <a:r>
              <a:rPr lang="en-US" altLang="zh-CN" sz="2800" b="0" dirty="0"/>
              <a:t>0; </a:t>
            </a:r>
            <a:r>
              <a:rPr lang="en-US" altLang="zh-CN" sz="2800" b="0" dirty="0" smtClean="0"/>
              <a:t>     }</a:t>
            </a:r>
            <a:endParaRPr lang="en-US" altLang="zh-CN" sz="2800" b="0" dirty="0"/>
          </a:p>
          <a:p>
            <a:pPr>
              <a:lnSpc>
                <a:spcPct val="105000"/>
              </a:lnSpc>
              <a:buFontTx/>
              <a:buNone/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63293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50825" y="1144860"/>
            <a:ext cx="8713788" cy="55245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000" b="0" dirty="0"/>
              <a:t>虚析构函数声明的一般格式：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3000" b="0" dirty="0">
                <a:solidFill>
                  <a:schemeClr val="accent2"/>
                </a:solidFill>
              </a:rPr>
              <a:t>      </a:t>
            </a:r>
            <a:r>
              <a:rPr lang="en-US" altLang="zh-CN" sz="3000" b="0" dirty="0">
                <a:solidFill>
                  <a:schemeClr val="accent2"/>
                </a:solidFill>
              </a:rPr>
              <a:t>virtual  ~</a:t>
            </a:r>
            <a:r>
              <a:rPr lang="zh-CN" altLang="en-US" sz="3000" b="0" dirty="0">
                <a:solidFill>
                  <a:schemeClr val="accent2"/>
                </a:solidFill>
              </a:rPr>
              <a:t>类名</a:t>
            </a:r>
            <a:r>
              <a:rPr lang="en-US" altLang="zh-CN" sz="3000" b="0" dirty="0">
                <a:solidFill>
                  <a:schemeClr val="accent2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zh-CN" altLang="en-US" sz="3000" b="0" dirty="0" smtClean="0"/>
              <a:t>如果</a:t>
            </a:r>
            <a:r>
              <a:rPr lang="zh-CN" altLang="en-US" sz="3000" b="0" dirty="0"/>
              <a:t>将基类的析构函数定义为虚函数，则该基类的所有派生类的析构函数也都自动成为虚</a:t>
            </a:r>
            <a:r>
              <a:rPr lang="zh-CN" altLang="en-US" sz="3000" b="0" dirty="0" smtClean="0"/>
              <a:t>函数。</a:t>
            </a:r>
            <a:endParaRPr lang="zh-CN" altLang="en-US" sz="3000" b="0" dirty="0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611188" y="4797425"/>
            <a:ext cx="691727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000" dirty="0">
                <a:solidFill>
                  <a:srgbClr val="A50021"/>
                </a:solidFill>
                <a:hlinkClick r:id="rId2" action="ppaction://hlinkfile"/>
              </a:rPr>
              <a:t>例</a:t>
            </a:r>
            <a:r>
              <a:rPr lang="en-US" altLang="zh-CN" sz="3000" dirty="0">
                <a:solidFill>
                  <a:srgbClr val="A50021"/>
                </a:solidFill>
                <a:hlinkClick r:id="rId2" action="ppaction://hlinkfile"/>
              </a:rPr>
              <a:t>5.23  </a:t>
            </a:r>
            <a:r>
              <a:rPr lang="zh-CN" altLang="en-US" sz="3000" dirty="0">
                <a:solidFill>
                  <a:srgbClr val="A50021"/>
                </a:solidFill>
                <a:hlinkClick r:id="rId2" action="ppaction://hlinkfile"/>
              </a:rPr>
              <a:t>末使用和使用虚析构函数的</a:t>
            </a:r>
            <a:r>
              <a:rPr lang="zh-CN" altLang="en-US" sz="3000" dirty="0" smtClean="0">
                <a:solidFill>
                  <a:srgbClr val="A50021"/>
                </a:solidFill>
                <a:hlinkClick r:id="rId2" action="ppaction://hlinkfile"/>
              </a:rPr>
              <a:t>差别</a:t>
            </a:r>
            <a:endParaRPr lang="zh-CN" altLang="en-US" sz="3000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37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899592" y="5638800"/>
            <a:ext cx="68728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000000"/>
                </a:solidFill>
              </a:rPr>
              <a:t>多态性</a:t>
            </a:r>
            <a:r>
              <a:rPr lang="zh-CN" altLang="en-US" sz="3200" dirty="0">
                <a:solidFill>
                  <a:srgbClr val="000000"/>
                </a:solidFill>
              </a:rPr>
              <a:t>为用户提供单一接口示意图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752600" y="1066800"/>
          <a:ext cx="5791200" cy="401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Image" r:id="rId3" imgW="8561633" imgH="5936327" progId="">
                  <p:embed/>
                </p:oleObj>
              </mc:Choice>
              <mc:Fallback>
                <p:oleObj name="Image" r:id="rId3" imgW="8561633" imgH="59363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066800"/>
                        <a:ext cx="5791200" cy="401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33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7010400" cy="6858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solidFill>
                  <a:srgbClr val="A50021"/>
                </a:solidFill>
              </a:rPr>
              <a:t>4.</a:t>
            </a:r>
            <a:r>
              <a:rPr lang="zh-CN" altLang="en-US" b="1" dirty="0" smtClean="0">
                <a:solidFill>
                  <a:srgbClr val="A50021"/>
                </a:solidFill>
              </a:rPr>
              <a:t>虚</a:t>
            </a:r>
            <a:r>
              <a:rPr lang="zh-CN" altLang="en-US" b="1" dirty="0">
                <a:solidFill>
                  <a:srgbClr val="A50021"/>
                </a:solidFill>
              </a:rPr>
              <a:t>函数与重载函数的关系</a:t>
            </a:r>
            <a:endParaRPr lang="zh-CN" altLang="en-US" dirty="0">
              <a:solidFill>
                <a:srgbClr val="A50021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81075"/>
            <a:ext cx="8712968" cy="46085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400" b="0" dirty="0" smtClean="0">
                <a:solidFill>
                  <a:srgbClr val="000000"/>
                </a:solidFill>
              </a:rPr>
              <a:t>在一个派生</a:t>
            </a:r>
            <a:r>
              <a:rPr lang="zh-CN" altLang="en-US" sz="2400" b="0" dirty="0">
                <a:solidFill>
                  <a:srgbClr val="000000"/>
                </a:solidFill>
              </a:rPr>
              <a:t>类中重新定义基类的虚函数是函数重载的另一种形式，但它不同于一般的函数重载</a:t>
            </a:r>
            <a:r>
              <a:rPr lang="zh-CN" altLang="en-US" sz="2400" b="0" dirty="0" smtClean="0">
                <a:solidFill>
                  <a:srgbClr val="000000"/>
                </a:solidFill>
              </a:rPr>
              <a:t>。</a:t>
            </a:r>
            <a:endParaRPr lang="en-US" altLang="zh-CN" sz="2400" b="0" dirty="0" smtClean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b="0" dirty="0" smtClean="0">
                <a:solidFill>
                  <a:srgbClr val="6600CC"/>
                </a:solidFill>
              </a:rPr>
              <a:t>普通</a:t>
            </a:r>
            <a:r>
              <a:rPr lang="zh-CN" altLang="en-US" sz="2400" b="0" dirty="0">
                <a:solidFill>
                  <a:srgbClr val="6600CC"/>
                </a:solidFill>
              </a:rPr>
              <a:t>的函数重载时</a:t>
            </a:r>
            <a:r>
              <a:rPr lang="zh-CN" altLang="en-US" sz="2400" b="0" dirty="0">
                <a:solidFill>
                  <a:srgbClr val="000000"/>
                </a:solidFill>
              </a:rPr>
              <a:t>，其</a:t>
            </a:r>
            <a:r>
              <a:rPr lang="zh-CN" altLang="en-US" sz="2400" b="0" u="sng" dirty="0">
                <a:solidFill>
                  <a:srgbClr val="C00000"/>
                </a:solidFill>
              </a:rPr>
              <a:t>函数的参数个数或参数类型必须有所不同</a:t>
            </a:r>
            <a:r>
              <a:rPr lang="zh-CN" altLang="en-US" sz="2400" b="0" dirty="0">
                <a:solidFill>
                  <a:srgbClr val="C00000"/>
                </a:solidFill>
              </a:rPr>
              <a:t>。 </a:t>
            </a:r>
            <a:endParaRPr lang="en-US" altLang="zh-CN" sz="2400" b="0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b="0" dirty="0" smtClean="0">
                <a:solidFill>
                  <a:srgbClr val="000000"/>
                </a:solidFill>
              </a:rPr>
              <a:t>当</a:t>
            </a:r>
            <a:r>
              <a:rPr lang="zh-CN" altLang="en-US" sz="2400" b="0" dirty="0">
                <a:solidFill>
                  <a:srgbClr val="6600CC"/>
                </a:solidFill>
              </a:rPr>
              <a:t>重载一个虚函数时</a:t>
            </a:r>
            <a:r>
              <a:rPr lang="zh-CN" altLang="en-US" sz="2400" b="0" dirty="0">
                <a:solidFill>
                  <a:srgbClr val="000000"/>
                </a:solidFill>
              </a:rPr>
              <a:t>，也就是说在派生类中重新定义虚函数时，</a:t>
            </a:r>
            <a:r>
              <a:rPr lang="zh-CN" altLang="en-US" sz="2400" b="0" u="sng" dirty="0">
                <a:solidFill>
                  <a:srgbClr val="000000"/>
                </a:solidFill>
              </a:rPr>
              <a:t>要求</a:t>
            </a:r>
            <a:r>
              <a:rPr lang="zh-CN" altLang="en-US" sz="2400" b="0" u="sng" dirty="0">
                <a:solidFill>
                  <a:srgbClr val="C00000"/>
                </a:solidFill>
              </a:rPr>
              <a:t>函数名、返回类型、参数个数、参数的类型</a:t>
            </a:r>
            <a:r>
              <a:rPr lang="zh-CN" altLang="en-US" sz="2400" b="0" u="sng" dirty="0">
                <a:solidFill>
                  <a:srgbClr val="000000"/>
                </a:solidFill>
              </a:rPr>
              <a:t>和</a:t>
            </a:r>
            <a:r>
              <a:rPr lang="zh-CN" altLang="en-US" sz="2400" b="0" u="sng" dirty="0">
                <a:solidFill>
                  <a:srgbClr val="C00000"/>
                </a:solidFill>
              </a:rPr>
              <a:t>顺序</a:t>
            </a:r>
            <a:r>
              <a:rPr lang="zh-CN" altLang="en-US" sz="2400" b="0" u="sng" dirty="0">
                <a:solidFill>
                  <a:srgbClr val="000000"/>
                </a:solidFill>
              </a:rPr>
              <a:t>与</a:t>
            </a:r>
            <a:r>
              <a:rPr lang="zh-CN" altLang="en-US" sz="2400" b="0" u="sng" dirty="0">
                <a:solidFill>
                  <a:srgbClr val="C00000"/>
                </a:solidFill>
              </a:rPr>
              <a:t>基类中的虚函数原型完全相同</a:t>
            </a:r>
            <a:r>
              <a:rPr lang="zh-CN" altLang="en-US" sz="2400" b="0" dirty="0" smtClean="0">
                <a:solidFill>
                  <a:srgbClr val="000000"/>
                </a:solidFill>
              </a:rPr>
              <a:t>。</a:t>
            </a:r>
            <a:endParaRPr lang="en-US" altLang="zh-CN" sz="2400" b="0" dirty="0" smtClean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b="0" dirty="0" smtClean="0">
                <a:solidFill>
                  <a:srgbClr val="000000"/>
                </a:solidFill>
              </a:rPr>
              <a:t>如果</a:t>
            </a:r>
            <a:r>
              <a:rPr lang="zh-CN" altLang="en-US" sz="2400" b="0" dirty="0">
                <a:solidFill>
                  <a:srgbClr val="C00000"/>
                </a:solidFill>
              </a:rPr>
              <a:t>仅仅返回类型不同</a:t>
            </a:r>
            <a:r>
              <a:rPr lang="zh-CN" altLang="en-US" sz="2400" b="0" dirty="0">
                <a:solidFill>
                  <a:srgbClr val="000000"/>
                </a:solidFill>
              </a:rPr>
              <a:t>，其余均相同，系统会给出</a:t>
            </a:r>
            <a:r>
              <a:rPr lang="zh-CN" altLang="en-US" sz="2400" b="0" u="sng" dirty="0">
                <a:solidFill>
                  <a:srgbClr val="C00000"/>
                </a:solidFill>
              </a:rPr>
              <a:t>错误信息</a:t>
            </a:r>
            <a:r>
              <a:rPr lang="zh-CN" altLang="en-US" sz="2400" b="0" dirty="0" smtClean="0">
                <a:solidFill>
                  <a:srgbClr val="000000"/>
                </a:solidFill>
              </a:rPr>
              <a:t>。</a:t>
            </a:r>
            <a:endParaRPr lang="en-US" altLang="zh-CN" sz="2400" b="0" dirty="0" smtClean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b="0" dirty="0" smtClean="0">
                <a:solidFill>
                  <a:srgbClr val="000000"/>
                </a:solidFill>
              </a:rPr>
              <a:t>若</a:t>
            </a:r>
            <a:r>
              <a:rPr lang="zh-CN" altLang="en-US" sz="2400" b="0" dirty="0">
                <a:solidFill>
                  <a:srgbClr val="000000"/>
                </a:solidFill>
              </a:rPr>
              <a:t>仅仅函数名相同，而参数的个数、类型或顺序不同，系统</a:t>
            </a:r>
            <a:r>
              <a:rPr lang="zh-CN" altLang="en-US" sz="2400" b="0" u="sng" dirty="0">
                <a:solidFill>
                  <a:srgbClr val="C00000"/>
                </a:solidFill>
              </a:rPr>
              <a:t>将它作为普通的函数重载，这时将丢失虚函数的特性</a:t>
            </a:r>
            <a:r>
              <a:rPr lang="zh-CN" altLang="en-US" sz="2400" b="0" dirty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827584" y="5791866"/>
            <a:ext cx="537839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000" dirty="0">
                <a:solidFill>
                  <a:srgbClr val="C00000"/>
                </a:solidFill>
                <a:hlinkClick r:id="rId2" action="ppaction://hlinkfile"/>
              </a:rPr>
              <a:t>例</a:t>
            </a:r>
            <a:r>
              <a:rPr lang="en-US" altLang="zh-CN" sz="3000" dirty="0">
                <a:solidFill>
                  <a:srgbClr val="C00000"/>
                </a:solidFill>
                <a:hlinkClick r:id="rId2" action="ppaction://hlinkfile"/>
              </a:rPr>
              <a:t>5.26  </a:t>
            </a:r>
            <a:r>
              <a:rPr lang="zh-CN" altLang="en-US" sz="3000" dirty="0">
                <a:solidFill>
                  <a:srgbClr val="C00000"/>
                </a:solidFill>
                <a:hlinkClick r:id="rId2" action="ppaction://hlinkfile"/>
              </a:rPr>
              <a:t>虚函数与重载函数关系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3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68313" y="188913"/>
            <a:ext cx="7442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A50021"/>
                </a:solidFill>
              </a:rPr>
              <a:t>5. </a:t>
            </a:r>
            <a:r>
              <a:rPr lang="zh-CN" altLang="en-US" sz="3200" b="1" dirty="0" smtClean="0">
                <a:solidFill>
                  <a:srgbClr val="A50021"/>
                </a:solidFill>
              </a:rPr>
              <a:t>多</a:t>
            </a:r>
            <a:r>
              <a:rPr lang="zh-CN" altLang="en-US" sz="3200" b="1" dirty="0">
                <a:solidFill>
                  <a:srgbClr val="A50021"/>
                </a:solidFill>
              </a:rPr>
              <a:t>继承与虚函数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89371" y="5157191"/>
            <a:ext cx="87137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7113" indent="-4556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00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29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rgbClr val="257F32"/>
                </a:solidFill>
                <a:hlinkClick r:id="rId2" action="ppaction://hlinkfile"/>
              </a:rPr>
              <a:t>    </a:t>
            </a:r>
            <a:r>
              <a:rPr lang="zh-CN" altLang="en-US" sz="3000" dirty="0">
                <a:solidFill>
                  <a:srgbClr val="257F32"/>
                </a:solidFill>
                <a:hlinkClick r:id="rId2" action="ppaction://hlinkfile"/>
              </a:rPr>
              <a:t>例</a:t>
            </a:r>
            <a:r>
              <a:rPr lang="en-US" altLang="zh-CN" sz="3000" dirty="0">
                <a:solidFill>
                  <a:srgbClr val="257F32"/>
                </a:solidFill>
                <a:hlinkClick r:id="rId2" action="ppaction://hlinkfile"/>
              </a:rPr>
              <a:t>5.27 </a:t>
            </a:r>
            <a:r>
              <a:rPr lang="zh-CN" altLang="en-US" sz="3000" dirty="0">
                <a:solidFill>
                  <a:srgbClr val="257F32"/>
                </a:solidFill>
                <a:hlinkClick r:id="rId2" action="ppaction://hlinkfile"/>
              </a:rPr>
              <a:t>多继承中使用虚函数</a:t>
            </a:r>
            <a:endParaRPr lang="zh-CN" altLang="en-US" sz="3000" dirty="0">
              <a:solidFill>
                <a:srgbClr val="257F32"/>
              </a:solidFill>
            </a:endParaRPr>
          </a:p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    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23528" y="1412776"/>
            <a:ext cx="8245475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7113" indent="-4556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00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29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solidFill>
                  <a:srgbClr val="000000"/>
                </a:solidFill>
              </a:rPr>
              <a:t>若</a:t>
            </a:r>
            <a:r>
              <a:rPr lang="zh-CN" altLang="en-US" sz="2800" dirty="0">
                <a:solidFill>
                  <a:srgbClr val="000000"/>
                </a:solidFill>
              </a:rPr>
              <a:t>一个派生类，它的多个基类中有公共的基类，在公共基类中定义一个虚函数，则多重派生以后仍可以重新定义虚函数，也就是说，</a:t>
            </a:r>
            <a:r>
              <a:rPr lang="zh-CN" altLang="en-US" sz="2800" u="sng" dirty="0">
                <a:solidFill>
                  <a:srgbClr val="C00000"/>
                </a:solidFill>
              </a:rPr>
              <a:t>虚特性是可以传递的</a:t>
            </a:r>
            <a:r>
              <a:rPr lang="zh-CN" altLang="en-US" sz="2800" dirty="0">
                <a:solidFill>
                  <a:srgbClr val="C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400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4624"/>
            <a:ext cx="7772400" cy="76835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5.4.3  </a:t>
            </a:r>
            <a:r>
              <a:rPr lang="zh-CN" altLang="en-US" b="1" dirty="0">
                <a:solidFill>
                  <a:schemeClr val="tx1"/>
                </a:solidFill>
              </a:rPr>
              <a:t>纯虚函数和抽象类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515350" cy="5091113"/>
          </a:xfrm>
        </p:spPr>
        <p:txBody>
          <a:bodyPr/>
          <a:lstStyle/>
          <a:p>
            <a:pPr algn="just">
              <a:lnSpc>
                <a:spcPct val="110000"/>
              </a:lnSpc>
              <a:buFontTx/>
              <a:buNone/>
            </a:pPr>
            <a:r>
              <a:rPr lang="en-US" altLang="zh-CN" b="1" dirty="0">
                <a:solidFill>
                  <a:srgbClr val="A50021"/>
                </a:solidFill>
              </a:rPr>
              <a:t>1  </a:t>
            </a:r>
            <a:r>
              <a:rPr lang="zh-CN" altLang="en-US" b="1" dirty="0">
                <a:solidFill>
                  <a:srgbClr val="A50021"/>
                </a:solidFill>
              </a:rPr>
              <a:t>纯虚函数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0" dirty="0" smtClean="0">
                <a:solidFill>
                  <a:srgbClr val="000000"/>
                </a:solidFill>
              </a:rPr>
              <a:t>纯</a:t>
            </a:r>
            <a:r>
              <a:rPr lang="zh-CN" altLang="en-US" b="0" dirty="0">
                <a:solidFill>
                  <a:srgbClr val="000000"/>
                </a:solidFill>
              </a:rPr>
              <a:t>虚函数是一个</a:t>
            </a:r>
            <a:r>
              <a:rPr lang="zh-CN" altLang="en-US" b="0" u="sng" dirty="0">
                <a:solidFill>
                  <a:srgbClr val="C00000"/>
                </a:solidFill>
              </a:rPr>
              <a:t>在基类中说明的虚函数</a:t>
            </a:r>
            <a:r>
              <a:rPr lang="zh-CN" altLang="en-US" b="0" dirty="0">
                <a:solidFill>
                  <a:srgbClr val="000000"/>
                </a:solidFill>
              </a:rPr>
              <a:t>，它</a:t>
            </a:r>
            <a:r>
              <a:rPr lang="zh-CN" altLang="en-US" b="0" u="sng" dirty="0">
                <a:solidFill>
                  <a:srgbClr val="C00000"/>
                </a:solidFill>
              </a:rPr>
              <a:t>在该基类中没有定义</a:t>
            </a:r>
            <a:r>
              <a:rPr lang="zh-CN" altLang="en-US" b="0" dirty="0">
                <a:solidFill>
                  <a:srgbClr val="000000"/>
                </a:solidFill>
              </a:rPr>
              <a:t>，但要求在它的</a:t>
            </a:r>
            <a:r>
              <a:rPr lang="zh-CN" altLang="en-US" b="0" u="sng" dirty="0">
                <a:solidFill>
                  <a:srgbClr val="C00000"/>
                </a:solidFill>
              </a:rPr>
              <a:t>派生类中必须定义</a:t>
            </a:r>
            <a:r>
              <a:rPr lang="zh-CN" altLang="en-US" b="0" dirty="0">
                <a:solidFill>
                  <a:srgbClr val="000000"/>
                </a:solidFill>
              </a:rPr>
              <a:t>自己的版本，或重新说明为纯虚函数。        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0" dirty="0" smtClean="0">
                <a:solidFill>
                  <a:srgbClr val="000000"/>
                </a:solidFill>
              </a:rPr>
              <a:t>纯</a:t>
            </a:r>
            <a:r>
              <a:rPr lang="zh-CN" altLang="en-US" b="0" dirty="0">
                <a:solidFill>
                  <a:srgbClr val="000000"/>
                </a:solidFill>
              </a:rPr>
              <a:t>虚函数的定义形式如下</a:t>
            </a:r>
            <a:r>
              <a:rPr lang="en-US" altLang="zh-CN" b="0" dirty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b="0" dirty="0">
                <a:solidFill>
                  <a:srgbClr val="000000"/>
                </a:solidFill>
              </a:rPr>
              <a:t>    </a:t>
            </a:r>
            <a:r>
              <a:rPr lang="en-US" altLang="zh-CN" b="0" dirty="0">
                <a:solidFill>
                  <a:srgbClr val="9F1405"/>
                </a:solidFill>
              </a:rPr>
              <a:t>virtual  </a:t>
            </a:r>
            <a:r>
              <a:rPr lang="zh-CN" altLang="en-US" b="0" dirty="0">
                <a:solidFill>
                  <a:srgbClr val="9F1405"/>
                </a:solidFill>
              </a:rPr>
              <a:t>函数类型  函数名</a:t>
            </a:r>
            <a:r>
              <a:rPr lang="en-US" altLang="zh-CN" b="0" dirty="0">
                <a:solidFill>
                  <a:srgbClr val="9F1405"/>
                </a:solidFill>
              </a:rPr>
              <a:t>(</a:t>
            </a:r>
            <a:r>
              <a:rPr lang="zh-CN" altLang="en-US" b="0" dirty="0">
                <a:solidFill>
                  <a:srgbClr val="9F1405"/>
                </a:solidFill>
              </a:rPr>
              <a:t>参数表</a:t>
            </a:r>
            <a:r>
              <a:rPr lang="en-US" altLang="zh-CN" b="0" dirty="0">
                <a:solidFill>
                  <a:srgbClr val="9F1405"/>
                </a:solidFill>
              </a:rPr>
              <a:t>)=0; 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755649" y="5294808"/>
            <a:ext cx="43781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hlinkClick r:id="rId2" action="ppaction://hlinkfile"/>
              </a:rPr>
              <a:t>例</a:t>
            </a:r>
            <a:r>
              <a:rPr lang="en-US" altLang="zh-CN" sz="3200" dirty="0">
                <a:solidFill>
                  <a:srgbClr val="002060"/>
                </a:solidFill>
                <a:hlinkClick r:id="rId2" action="ppaction://hlinkfile"/>
              </a:rPr>
              <a:t>5.29 </a:t>
            </a:r>
            <a:r>
              <a:rPr lang="zh-CN" altLang="en-US" sz="3200" dirty="0">
                <a:solidFill>
                  <a:srgbClr val="002060"/>
                </a:solidFill>
                <a:hlinkClick r:id="rId2" action="ppaction://hlinkfile"/>
              </a:rPr>
              <a:t>纯虚函数的</a:t>
            </a:r>
            <a:r>
              <a:rPr lang="zh-CN" altLang="en-US" sz="3200" dirty="0" smtClean="0">
                <a:solidFill>
                  <a:srgbClr val="002060"/>
                </a:solidFill>
                <a:hlinkClick r:id="rId2" action="ppaction://hlinkfile"/>
              </a:rPr>
              <a:t>使用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62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772400" cy="647700"/>
          </a:xfrm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rgbClr val="A50021"/>
                </a:solidFill>
              </a:rPr>
              <a:t>2.</a:t>
            </a:r>
            <a:r>
              <a:rPr lang="zh-CN" altLang="en-US" sz="3600" b="1" dirty="0" smtClean="0">
                <a:solidFill>
                  <a:srgbClr val="A50021"/>
                </a:solidFill>
              </a:rPr>
              <a:t>抽象</a:t>
            </a:r>
            <a:r>
              <a:rPr lang="zh-CN" altLang="en-US" sz="3600" b="1" dirty="0">
                <a:solidFill>
                  <a:srgbClr val="A50021"/>
                </a:solidFill>
              </a:rPr>
              <a:t>类</a:t>
            </a:r>
            <a:r>
              <a:rPr lang="zh-CN" altLang="en-US" dirty="0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5" y="908050"/>
            <a:ext cx="8424937" cy="54737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5000"/>
              </a:lnSpc>
              <a:buFont typeface="Wingdings" panose="05000000000000000000" pitchFamily="2" charset="2"/>
              <a:buChar char="u"/>
            </a:pPr>
            <a:r>
              <a:rPr lang="zh-CN" altLang="en-US" sz="2800" b="0" u="sng" dirty="0" smtClean="0">
                <a:solidFill>
                  <a:srgbClr val="000000"/>
                </a:solidFill>
              </a:rPr>
              <a:t>如果</a:t>
            </a:r>
            <a:r>
              <a:rPr lang="zh-CN" altLang="en-US" sz="2800" b="0" u="sng" dirty="0">
                <a:solidFill>
                  <a:srgbClr val="000000"/>
                </a:solidFill>
              </a:rPr>
              <a:t>一个类至少有一个纯虚函数，那么就称该类为</a:t>
            </a:r>
            <a:r>
              <a:rPr lang="zh-CN" altLang="en-US" sz="2800" b="0" u="sng" dirty="0">
                <a:solidFill>
                  <a:schemeClr val="accent2"/>
                </a:solidFill>
              </a:rPr>
              <a:t>抽象类</a:t>
            </a:r>
            <a:r>
              <a:rPr lang="zh-CN" altLang="en-US" sz="2800" b="0" dirty="0" smtClean="0">
                <a:solidFill>
                  <a:srgbClr val="000000"/>
                </a:solidFill>
              </a:rPr>
              <a:t>。</a:t>
            </a:r>
            <a:endParaRPr lang="en-US" altLang="zh-CN" sz="28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0" u="sng" dirty="0" smtClean="0">
                <a:solidFill>
                  <a:srgbClr val="000000"/>
                </a:solidFill>
              </a:rPr>
              <a:t>抽象</a:t>
            </a:r>
            <a:r>
              <a:rPr lang="zh-CN" altLang="en-US" sz="2800" b="0" u="sng" dirty="0">
                <a:solidFill>
                  <a:srgbClr val="000000"/>
                </a:solidFill>
              </a:rPr>
              <a:t>类</a:t>
            </a:r>
            <a:r>
              <a:rPr lang="zh-CN" altLang="en-US" sz="2800" b="0" u="sng" dirty="0">
                <a:solidFill>
                  <a:srgbClr val="CC0000"/>
                </a:solidFill>
              </a:rPr>
              <a:t>只能</a:t>
            </a:r>
            <a:r>
              <a:rPr lang="zh-CN" altLang="en-US" sz="2800" b="0" u="sng" dirty="0">
                <a:solidFill>
                  <a:srgbClr val="000000"/>
                </a:solidFill>
              </a:rPr>
              <a:t>作为其他类的基类来使用，不能建立抽象类对象，其纯虚函数的实现由派生类给出</a:t>
            </a:r>
            <a:r>
              <a:rPr lang="zh-CN" altLang="en-US" sz="2800" b="0" dirty="0">
                <a:solidFill>
                  <a:srgbClr val="000000"/>
                </a:solidFill>
              </a:rPr>
              <a:t>。</a:t>
            </a:r>
            <a:r>
              <a:rPr lang="zh-CN" altLang="en-US" sz="2800" b="0" dirty="0"/>
              <a:t>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u"/>
            </a:pPr>
            <a:r>
              <a:rPr lang="zh-CN" altLang="en-US" sz="2800" b="0" u="sng" dirty="0" smtClean="0">
                <a:solidFill>
                  <a:srgbClr val="000000"/>
                </a:solidFill>
              </a:rPr>
              <a:t>不能</a:t>
            </a:r>
            <a:r>
              <a:rPr lang="zh-CN" altLang="en-US" sz="2800" b="0" u="sng" dirty="0">
                <a:solidFill>
                  <a:srgbClr val="000000"/>
                </a:solidFill>
              </a:rPr>
              <a:t>从具体类</a:t>
            </a:r>
            <a:r>
              <a:rPr lang="en-US" altLang="zh-CN" sz="2800" b="0" u="sng" dirty="0">
                <a:solidFill>
                  <a:srgbClr val="000000"/>
                </a:solidFill>
              </a:rPr>
              <a:t>(</a:t>
            </a:r>
            <a:r>
              <a:rPr lang="zh-CN" altLang="en-US" sz="2800" b="0" u="sng" dirty="0">
                <a:solidFill>
                  <a:srgbClr val="000000"/>
                </a:solidFill>
              </a:rPr>
              <a:t>不包含纯虚函数的普通类</a:t>
            </a:r>
            <a:r>
              <a:rPr lang="en-US" altLang="zh-CN" sz="2800" b="0" u="sng" dirty="0">
                <a:solidFill>
                  <a:srgbClr val="000000"/>
                </a:solidFill>
              </a:rPr>
              <a:t>)</a:t>
            </a:r>
            <a:r>
              <a:rPr lang="zh-CN" altLang="en-US" sz="2800" b="0" u="sng" dirty="0">
                <a:solidFill>
                  <a:srgbClr val="000000"/>
                </a:solidFill>
              </a:rPr>
              <a:t>派生出抽象</a:t>
            </a:r>
            <a:r>
              <a:rPr lang="zh-CN" altLang="en-US" sz="2800" b="0" u="sng" dirty="0" smtClean="0">
                <a:solidFill>
                  <a:srgbClr val="000000"/>
                </a:solidFill>
              </a:rPr>
              <a:t>类。</a:t>
            </a:r>
            <a:endParaRPr lang="en-US" altLang="zh-CN" sz="2800" b="0" u="sng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0" u="sng" dirty="0" smtClean="0">
                <a:solidFill>
                  <a:srgbClr val="000000"/>
                </a:solidFill>
              </a:rPr>
              <a:t>抽象</a:t>
            </a:r>
            <a:r>
              <a:rPr lang="zh-CN" altLang="en-US" sz="2800" b="0" u="sng" dirty="0">
                <a:solidFill>
                  <a:srgbClr val="000000"/>
                </a:solidFill>
              </a:rPr>
              <a:t>类不能用作参数类型</a:t>
            </a:r>
            <a:r>
              <a:rPr lang="en-US" altLang="zh-CN" sz="2800" b="0" u="sng" dirty="0">
                <a:solidFill>
                  <a:srgbClr val="000000"/>
                </a:solidFill>
              </a:rPr>
              <a:t>, </a:t>
            </a:r>
            <a:r>
              <a:rPr lang="zh-CN" altLang="en-US" sz="2800" b="0" u="sng" dirty="0">
                <a:solidFill>
                  <a:srgbClr val="000000"/>
                </a:solidFill>
              </a:rPr>
              <a:t>函数返回类型或显式转换的</a:t>
            </a:r>
            <a:r>
              <a:rPr lang="zh-CN" altLang="en-US" sz="2800" b="0" u="sng" dirty="0" smtClean="0">
                <a:solidFill>
                  <a:srgbClr val="000000"/>
                </a:solidFill>
              </a:rPr>
              <a:t>类型</a:t>
            </a:r>
            <a:r>
              <a:rPr lang="zh-CN" altLang="en-US" sz="2800" b="0" dirty="0" smtClean="0">
                <a:solidFill>
                  <a:srgbClr val="000000"/>
                </a:solidFill>
              </a:rPr>
              <a:t>。</a:t>
            </a:r>
            <a:endParaRPr lang="en-US" altLang="zh-CN" sz="2800" b="0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u"/>
            </a:pPr>
            <a:r>
              <a:rPr lang="zh-CN" altLang="en-US" sz="2800" b="0" u="sng" dirty="0" smtClean="0">
                <a:solidFill>
                  <a:srgbClr val="000000"/>
                </a:solidFill>
              </a:rPr>
              <a:t>可以</a:t>
            </a:r>
            <a:r>
              <a:rPr lang="zh-CN" altLang="en-US" sz="2800" b="0" u="sng" dirty="0">
                <a:solidFill>
                  <a:srgbClr val="000000"/>
                </a:solidFill>
              </a:rPr>
              <a:t>声明指向抽象类的指针或</a:t>
            </a:r>
            <a:r>
              <a:rPr lang="zh-CN" altLang="en-US" sz="2800" b="0" u="sng" dirty="0" smtClean="0">
                <a:solidFill>
                  <a:srgbClr val="000000"/>
                </a:solidFill>
              </a:rPr>
              <a:t>引用。指针</a:t>
            </a:r>
            <a:r>
              <a:rPr lang="zh-CN" altLang="en-US" sz="2800" b="0" u="sng" dirty="0">
                <a:solidFill>
                  <a:srgbClr val="000000"/>
                </a:solidFill>
              </a:rPr>
              <a:t>可以指向它的派生类</a:t>
            </a:r>
            <a:r>
              <a:rPr lang="en-US" altLang="zh-CN" sz="2800" b="0" u="sng" dirty="0">
                <a:solidFill>
                  <a:srgbClr val="000000"/>
                </a:solidFill>
              </a:rPr>
              <a:t>, </a:t>
            </a:r>
            <a:r>
              <a:rPr lang="zh-CN" altLang="en-US" sz="2800" b="0" u="sng" dirty="0">
                <a:solidFill>
                  <a:srgbClr val="000000"/>
                </a:solidFill>
              </a:rPr>
              <a:t>从而可以实现</a:t>
            </a:r>
            <a:r>
              <a:rPr lang="zh-CN" altLang="en-US" sz="2800" b="0" u="sng" dirty="0" smtClean="0">
                <a:solidFill>
                  <a:srgbClr val="000000"/>
                </a:solidFill>
              </a:rPr>
              <a:t>多态性</a:t>
            </a:r>
            <a:r>
              <a:rPr lang="zh-CN" altLang="en-US" sz="2800" b="0" dirty="0" smtClean="0">
                <a:solidFill>
                  <a:srgbClr val="000000"/>
                </a:solidFill>
              </a:rPr>
              <a:t>。</a:t>
            </a:r>
            <a:endParaRPr lang="en-US" altLang="zh-CN" sz="2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04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23849" y="908720"/>
            <a:ext cx="85693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341438" indent="-5334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78025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538413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30988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5560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40132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4704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9276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3000" u="sng" dirty="0" smtClean="0">
                <a:solidFill>
                  <a:srgbClr val="000000"/>
                </a:solidFill>
              </a:rPr>
              <a:t>如果</a:t>
            </a:r>
            <a:r>
              <a:rPr lang="zh-CN" altLang="en-US" sz="3000" u="sng" dirty="0">
                <a:solidFill>
                  <a:srgbClr val="000000"/>
                </a:solidFill>
              </a:rPr>
              <a:t>派生类中没有重定义纯虚函数</a:t>
            </a:r>
            <a:r>
              <a:rPr lang="en-US" altLang="zh-CN" sz="3000" u="sng" dirty="0">
                <a:solidFill>
                  <a:srgbClr val="000000"/>
                </a:solidFill>
              </a:rPr>
              <a:t>, </a:t>
            </a:r>
            <a:r>
              <a:rPr lang="zh-CN" altLang="en-US" sz="3000" u="sng" dirty="0">
                <a:solidFill>
                  <a:srgbClr val="000000"/>
                </a:solidFill>
              </a:rPr>
              <a:t>而只是</a:t>
            </a:r>
            <a:r>
              <a:rPr lang="zh-CN" altLang="en-US" sz="3000" dirty="0">
                <a:solidFill>
                  <a:srgbClr val="000000"/>
                </a:solidFill>
              </a:rPr>
              <a:t>              </a:t>
            </a:r>
            <a:r>
              <a:rPr lang="zh-CN" altLang="en-US" sz="3000" u="sng" dirty="0">
                <a:solidFill>
                  <a:srgbClr val="000000"/>
                </a:solidFill>
              </a:rPr>
              <a:t>继承基类的纯虚函数</a:t>
            </a:r>
            <a:r>
              <a:rPr lang="en-US" altLang="zh-CN" sz="3000" u="sng" dirty="0">
                <a:solidFill>
                  <a:srgbClr val="000000"/>
                </a:solidFill>
              </a:rPr>
              <a:t>, </a:t>
            </a:r>
            <a:r>
              <a:rPr lang="zh-CN" altLang="en-US" sz="3000" u="sng" dirty="0">
                <a:solidFill>
                  <a:srgbClr val="000000"/>
                </a:solidFill>
              </a:rPr>
              <a:t>则该派生类仍然是一个抽象类</a:t>
            </a:r>
            <a:r>
              <a:rPr lang="zh-CN" altLang="en-US" sz="3000" dirty="0">
                <a:solidFill>
                  <a:srgbClr val="000000"/>
                </a:solidFill>
              </a:rPr>
              <a:t>。</a:t>
            </a:r>
            <a:r>
              <a:rPr lang="zh-CN" altLang="en-US" sz="3000" dirty="0"/>
              <a:t> 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3000" u="sng" dirty="0" smtClean="0">
                <a:solidFill>
                  <a:srgbClr val="000000"/>
                </a:solidFill>
              </a:rPr>
              <a:t>在</a:t>
            </a:r>
            <a:r>
              <a:rPr lang="zh-CN" altLang="en-US" sz="3000" u="sng" dirty="0">
                <a:solidFill>
                  <a:srgbClr val="000000"/>
                </a:solidFill>
              </a:rPr>
              <a:t>抽象类中也可以定义普通成员函数或者虚函数</a:t>
            </a:r>
            <a:r>
              <a:rPr lang="en-US" altLang="zh-CN" sz="3000" u="sng" dirty="0">
                <a:solidFill>
                  <a:srgbClr val="000000"/>
                </a:solidFill>
              </a:rPr>
              <a:t>, </a:t>
            </a:r>
            <a:r>
              <a:rPr lang="zh-CN" altLang="en-US" sz="3000" u="sng" dirty="0">
                <a:solidFill>
                  <a:srgbClr val="000000"/>
                </a:solidFill>
              </a:rPr>
              <a:t>也可以通过派生类对象来调用这些</a:t>
            </a:r>
            <a:r>
              <a:rPr lang="zh-CN" altLang="en-US" sz="3000" u="sng" dirty="0" smtClean="0">
                <a:solidFill>
                  <a:srgbClr val="000000"/>
                </a:solidFill>
              </a:rPr>
              <a:t>函数</a:t>
            </a:r>
            <a:r>
              <a:rPr lang="zh-CN" altLang="en-US" sz="3000" dirty="0" smtClean="0">
                <a:solidFill>
                  <a:srgbClr val="000000"/>
                </a:solidFill>
              </a:rPr>
              <a:t>。</a:t>
            </a:r>
            <a:r>
              <a:rPr lang="en-US" altLang="zh-CN" sz="3000" dirty="0" smtClean="0">
                <a:solidFill>
                  <a:srgbClr val="000000"/>
                </a:solidFill>
              </a:rPr>
              <a:t> </a:t>
            </a:r>
            <a:endParaRPr lang="en-US" altLang="zh-CN" sz="3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endParaRPr lang="en-US" altLang="zh-CN" sz="3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3000" dirty="0" smtClean="0">
                <a:solidFill>
                  <a:srgbClr val="000000"/>
                </a:solidFill>
              </a:rPr>
              <a:t>     </a:t>
            </a:r>
            <a:r>
              <a:rPr lang="en-US" altLang="zh-CN" sz="3000" dirty="0" smtClean="0">
                <a:solidFill>
                  <a:srgbClr val="000000"/>
                </a:solidFill>
              </a:rPr>
              <a:t>5.5  </a:t>
            </a:r>
            <a:r>
              <a:rPr lang="zh-CN" altLang="en-US" sz="3000" dirty="0">
                <a:solidFill>
                  <a:srgbClr val="000000"/>
                </a:solidFill>
              </a:rPr>
              <a:t>应用举例     </a:t>
            </a:r>
          </a:p>
        </p:txBody>
      </p:sp>
    </p:spTree>
    <p:extLst>
      <p:ext uri="{BB962C8B-B14F-4D97-AF65-F5344CB8AC3E}">
        <p14:creationId xmlns:p14="http://schemas.microsoft.com/office/powerpoint/2010/main" val="77613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b="1" dirty="0">
                <a:solidFill>
                  <a:srgbClr val="9F1405"/>
                </a:solidFill>
              </a:rPr>
              <a:t>5.1.1 </a:t>
            </a:r>
            <a:r>
              <a:rPr lang="zh-CN" altLang="en-US" sz="3600" b="1" dirty="0">
                <a:solidFill>
                  <a:srgbClr val="9F1405"/>
                </a:solidFill>
              </a:rPr>
              <a:t>多态的分类</a:t>
            </a:r>
            <a:r>
              <a:rPr lang="zh-CN" altLang="en-US" dirty="0">
                <a:solidFill>
                  <a:srgbClr val="9F1405"/>
                </a:solidFill>
              </a:rPr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b="0" dirty="0">
                <a:solidFill>
                  <a:srgbClr val="000000"/>
                </a:solidFill>
              </a:rPr>
              <a:t>    C++</a:t>
            </a:r>
            <a:r>
              <a:rPr lang="zh-CN" altLang="en-US" b="0" dirty="0">
                <a:solidFill>
                  <a:srgbClr val="000000"/>
                </a:solidFill>
              </a:rPr>
              <a:t>中的多态性可以分为四类</a:t>
            </a:r>
            <a:r>
              <a:rPr lang="en-US" altLang="zh-CN" b="0" dirty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b="0" dirty="0">
                <a:solidFill>
                  <a:srgbClr val="000000"/>
                </a:solidFill>
              </a:rPr>
              <a:t>         </a:t>
            </a:r>
            <a:r>
              <a:rPr lang="zh-CN" altLang="en-US" b="0" dirty="0">
                <a:solidFill>
                  <a:srgbClr val="6600CC"/>
                </a:solidFill>
              </a:rPr>
              <a:t>参数多态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0" dirty="0">
                <a:solidFill>
                  <a:srgbClr val="6600CC"/>
                </a:solidFill>
              </a:rPr>
              <a:t>         包含多态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0" dirty="0">
                <a:solidFill>
                  <a:srgbClr val="6600CC"/>
                </a:solidFill>
              </a:rPr>
              <a:t>         重载多态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0" dirty="0">
                <a:solidFill>
                  <a:srgbClr val="6600CC"/>
                </a:solidFill>
              </a:rPr>
              <a:t>         强制多态</a:t>
            </a:r>
            <a:endParaRPr lang="zh-CN" altLang="en-US" b="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0" dirty="0" smtClean="0">
                <a:solidFill>
                  <a:srgbClr val="000000"/>
                </a:solidFill>
              </a:rPr>
              <a:t>前面</a:t>
            </a:r>
            <a:r>
              <a:rPr lang="zh-CN" altLang="en-US" b="0" dirty="0">
                <a:solidFill>
                  <a:srgbClr val="000000"/>
                </a:solidFill>
              </a:rPr>
              <a:t>两种统称为</a:t>
            </a:r>
            <a:r>
              <a:rPr lang="zh-CN" altLang="en-US" b="0" u="sng" dirty="0">
                <a:solidFill>
                  <a:srgbClr val="FF0000"/>
                </a:solidFill>
              </a:rPr>
              <a:t>通用多态</a:t>
            </a:r>
            <a:r>
              <a:rPr lang="zh-CN" altLang="en-US" b="0" dirty="0">
                <a:solidFill>
                  <a:srgbClr val="000000"/>
                </a:solidFill>
              </a:rPr>
              <a:t>，而后面两种统称为</a:t>
            </a:r>
            <a:r>
              <a:rPr lang="zh-CN" altLang="en-US" b="0" u="sng" dirty="0">
                <a:solidFill>
                  <a:srgbClr val="FF0000"/>
                </a:solidFill>
              </a:rPr>
              <a:t>专用多态</a:t>
            </a:r>
            <a:r>
              <a:rPr lang="zh-CN" altLang="en-US" b="0" dirty="0">
                <a:solidFill>
                  <a:srgbClr val="000000"/>
                </a:solidFill>
              </a:rPr>
              <a:t>。</a:t>
            </a:r>
            <a:r>
              <a:rPr lang="zh-CN" altLang="en-US" b="0" dirty="0"/>
              <a:t> </a:t>
            </a:r>
          </a:p>
        </p:txBody>
      </p:sp>
      <p:grpSp>
        <p:nvGrpSpPr>
          <p:cNvPr id="6150" name="Group 6"/>
          <p:cNvGrpSpPr>
            <a:grpSpLocks/>
          </p:cNvGrpSpPr>
          <p:nvPr/>
        </p:nvGrpSpPr>
        <p:grpSpPr bwMode="auto">
          <a:xfrm>
            <a:off x="467544" y="1844824"/>
            <a:ext cx="6019800" cy="457200"/>
            <a:chOff x="768" y="1728"/>
            <a:chExt cx="3792" cy="288"/>
          </a:xfrm>
        </p:grpSpPr>
        <p:sp>
          <p:nvSpPr>
            <p:cNvPr id="6148" name="AutoShape 4"/>
            <p:cNvSpPr>
              <a:spLocks noChangeArrowheads="1"/>
            </p:cNvSpPr>
            <p:nvPr/>
          </p:nvSpPr>
          <p:spPr bwMode="auto">
            <a:xfrm>
              <a:off x="768" y="1776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257F32"/>
            </a:solidFill>
            <a:ln w="9525">
              <a:solidFill>
                <a:srgbClr val="257F3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9" name="Text Box 5"/>
            <p:cNvSpPr txBox="1">
              <a:spLocks noChangeArrowheads="1"/>
            </p:cNvSpPr>
            <p:nvPr/>
          </p:nvSpPr>
          <p:spPr bwMode="auto">
            <a:xfrm>
              <a:off x="2496" y="1728"/>
              <a:ext cx="2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 dirty="0">
                  <a:solidFill>
                    <a:srgbClr val="CC0000"/>
                  </a:solidFill>
                </a:rPr>
                <a:t>函数模板</a:t>
              </a:r>
              <a:r>
                <a:rPr lang="en-US" altLang="zh-CN" sz="2400" b="0" dirty="0">
                  <a:solidFill>
                    <a:srgbClr val="CC0000"/>
                  </a:solidFill>
                </a:rPr>
                <a:t>,  </a:t>
              </a:r>
              <a:r>
                <a:rPr lang="zh-CN" altLang="en-US" sz="2400" b="0" dirty="0">
                  <a:solidFill>
                    <a:srgbClr val="CC0000"/>
                  </a:solidFill>
                </a:rPr>
                <a:t>类模板</a:t>
              </a:r>
            </a:p>
          </p:txBody>
        </p:sp>
      </p:grpSp>
      <p:grpSp>
        <p:nvGrpSpPr>
          <p:cNvPr id="6151" name="Group 7"/>
          <p:cNvGrpSpPr>
            <a:grpSpLocks/>
          </p:cNvGrpSpPr>
          <p:nvPr/>
        </p:nvGrpSpPr>
        <p:grpSpPr bwMode="auto">
          <a:xfrm>
            <a:off x="467544" y="2563318"/>
            <a:ext cx="6019800" cy="457200"/>
            <a:chOff x="768" y="1728"/>
            <a:chExt cx="3792" cy="288"/>
          </a:xfrm>
        </p:grpSpPr>
        <p:sp>
          <p:nvSpPr>
            <p:cNvPr id="6152" name="AutoShape 8"/>
            <p:cNvSpPr>
              <a:spLocks noChangeArrowheads="1"/>
            </p:cNvSpPr>
            <p:nvPr/>
          </p:nvSpPr>
          <p:spPr bwMode="auto">
            <a:xfrm>
              <a:off x="768" y="1776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257F32"/>
            </a:solidFill>
            <a:ln w="9525">
              <a:solidFill>
                <a:srgbClr val="257F3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2496" y="1728"/>
              <a:ext cx="2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 dirty="0">
                  <a:solidFill>
                    <a:srgbClr val="CC0000"/>
                  </a:solidFill>
                </a:rPr>
                <a:t>虚函数</a:t>
              </a:r>
            </a:p>
          </p:txBody>
        </p:sp>
      </p:grpSp>
      <p:grpSp>
        <p:nvGrpSpPr>
          <p:cNvPr id="6154" name="Group 10"/>
          <p:cNvGrpSpPr>
            <a:grpSpLocks/>
          </p:cNvGrpSpPr>
          <p:nvPr/>
        </p:nvGrpSpPr>
        <p:grpSpPr bwMode="auto">
          <a:xfrm>
            <a:off x="467544" y="3284984"/>
            <a:ext cx="6019800" cy="457200"/>
            <a:chOff x="768" y="1728"/>
            <a:chExt cx="3792" cy="288"/>
          </a:xfrm>
        </p:grpSpPr>
        <p:sp>
          <p:nvSpPr>
            <p:cNvPr id="6155" name="AutoShape 11"/>
            <p:cNvSpPr>
              <a:spLocks noChangeArrowheads="1"/>
            </p:cNvSpPr>
            <p:nvPr/>
          </p:nvSpPr>
          <p:spPr bwMode="auto">
            <a:xfrm>
              <a:off x="768" y="1776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257F32"/>
            </a:solidFill>
            <a:ln w="9525">
              <a:solidFill>
                <a:srgbClr val="257F3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2496" y="1728"/>
              <a:ext cx="2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 dirty="0">
                  <a:solidFill>
                    <a:srgbClr val="CC0000"/>
                  </a:solidFill>
                </a:rPr>
                <a:t>函数重载</a:t>
              </a:r>
              <a:r>
                <a:rPr lang="en-US" altLang="zh-CN" sz="2400" b="0" dirty="0">
                  <a:solidFill>
                    <a:srgbClr val="CC0000"/>
                  </a:solidFill>
                </a:rPr>
                <a:t>, </a:t>
              </a:r>
              <a:r>
                <a:rPr lang="zh-CN" altLang="en-US" sz="2400" b="0" dirty="0">
                  <a:solidFill>
                    <a:srgbClr val="CC0000"/>
                  </a:solidFill>
                </a:rPr>
                <a:t>运算符重载</a:t>
              </a:r>
            </a:p>
          </p:txBody>
        </p:sp>
      </p:grpSp>
      <p:grpSp>
        <p:nvGrpSpPr>
          <p:cNvPr id="6160" name="Group 16"/>
          <p:cNvGrpSpPr>
            <a:grpSpLocks/>
          </p:cNvGrpSpPr>
          <p:nvPr/>
        </p:nvGrpSpPr>
        <p:grpSpPr bwMode="auto">
          <a:xfrm>
            <a:off x="467544" y="4005064"/>
            <a:ext cx="7772400" cy="457200"/>
            <a:chOff x="768" y="2832"/>
            <a:chExt cx="4896" cy="288"/>
          </a:xfrm>
        </p:grpSpPr>
        <p:sp>
          <p:nvSpPr>
            <p:cNvPr id="6158" name="AutoShape 14"/>
            <p:cNvSpPr>
              <a:spLocks noChangeArrowheads="1"/>
            </p:cNvSpPr>
            <p:nvPr/>
          </p:nvSpPr>
          <p:spPr bwMode="auto">
            <a:xfrm>
              <a:off x="768" y="2880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257F32"/>
            </a:solidFill>
            <a:ln w="9525">
              <a:solidFill>
                <a:srgbClr val="257F3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2496" y="2832"/>
              <a:ext cx="31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 dirty="0">
                  <a:solidFill>
                    <a:srgbClr val="CC0000"/>
                  </a:solidFill>
                </a:rPr>
                <a:t>变元类型强制转换</a:t>
              </a:r>
              <a:r>
                <a:rPr lang="en-US" altLang="zh-CN" sz="2400" b="0" dirty="0">
                  <a:solidFill>
                    <a:srgbClr val="CC0000"/>
                  </a:solidFill>
                </a:rPr>
                <a:t>, </a:t>
              </a:r>
              <a:r>
                <a:rPr lang="zh-CN" altLang="en-US" sz="2400" b="0" dirty="0">
                  <a:solidFill>
                    <a:srgbClr val="CC0000"/>
                  </a:solidFill>
                </a:rPr>
                <a:t>以符合操作要求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374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99392"/>
            <a:ext cx="7772400" cy="8382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9F1405"/>
                </a:solidFill>
              </a:rPr>
              <a:t>5.1.2 </a:t>
            </a:r>
            <a:r>
              <a:rPr lang="zh-CN" altLang="en-US" b="1" dirty="0">
                <a:solidFill>
                  <a:srgbClr val="9F1405"/>
                </a:solidFill>
              </a:rPr>
              <a:t>多态的实现</a:t>
            </a:r>
            <a:r>
              <a:rPr lang="zh-CN" altLang="en-US" dirty="0">
                <a:solidFill>
                  <a:srgbClr val="9F1405"/>
                </a:solidFill>
              </a:rPr>
              <a:t>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443789" cy="485775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1. </a:t>
            </a:r>
            <a:r>
              <a:rPr lang="zh-CN" altLang="en-US" b="1" dirty="0">
                <a:solidFill>
                  <a:srgbClr val="CC0000"/>
                </a:solidFill>
              </a:rPr>
              <a:t>联编</a:t>
            </a:r>
            <a:r>
              <a:rPr lang="zh-CN" altLang="en-US" b="1" dirty="0">
                <a:solidFill>
                  <a:srgbClr val="000000"/>
                </a:solidFill>
              </a:rPr>
              <a:t>的概念</a:t>
            </a:r>
            <a:r>
              <a:rPr lang="en-US" altLang="zh-CN" b="1" dirty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0" u="sng" dirty="0" smtClean="0">
                <a:solidFill>
                  <a:srgbClr val="6600CC"/>
                </a:solidFill>
              </a:rPr>
              <a:t>联</a:t>
            </a:r>
            <a:r>
              <a:rPr lang="zh-CN" altLang="en-US" sz="2800" b="0" u="sng" dirty="0">
                <a:solidFill>
                  <a:srgbClr val="6600CC"/>
                </a:solidFill>
              </a:rPr>
              <a:t>编</a:t>
            </a:r>
            <a:r>
              <a:rPr lang="en-US" altLang="zh-CN" sz="2800" b="0" dirty="0">
                <a:solidFill>
                  <a:srgbClr val="000000"/>
                </a:solidFill>
              </a:rPr>
              <a:t>(binding)</a:t>
            </a:r>
            <a:r>
              <a:rPr lang="zh-CN" altLang="en-US" sz="2800" b="0" dirty="0">
                <a:solidFill>
                  <a:srgbClr val="000000"/>
                </a:solidFill>
              </a:rPr>
              <a:t>就是</a:t>
            </a:r>
            <a:r>
              <a:rPr lang="zh-CN" altLang="en-US" sz="2800" b="0" u="sng" dirty="0">
                <a:solidFill>
                  <a:srgbClr val="FF0000"/>
                </a:solidFill>
              </a:rPr>
              <a:t>把函数名与函数体的程序代码连接在一起的过程</a:t>
            </a:r>
            <a:r>
              <a:rPr lang="zh-CN" altLang="en-US" sz="2800" b="0" dirty="0">
                <a:solidFill>
                  <a:srgbClr val="000000"/>
                </a:solidFill>
              </a:rPr>
              <a:t>。通俗地讲</a:t>
            </a:r>
            <a:r>
              <a:rPr lang="en-US" altLang="zh-CN" sz="2800" b="0" dirty="0">
                <a:solidFill>
                  <a:srgbClr val="000000"/>
                </a:solidFill>
              </a:rPr>
              <a:t>, </a:t>
            </a:r>
            <a:r>
              <a:rPr lang="zh-CN" altLang="en-US" sz="2800" b="0" dirty="0">
                <a:solidFill>
                  <a:srgbClr val="000000"/>
                </a:solidFill>
              </a:rPr>
              <a:t>就是</a:t>
            </a:r>
            <a:r>
              <a:rPr lang="zh-CN" altLang="en-US" sz="2800" b="0" u="sng" dirty="0">
                <a:solidFill>
                  <a:srgbClr val="FF0000"/>
                </a:solidFill>
              </a:rPr>
              <a:t>确定某一个同名标识到底是要调用哪一段程序代码</a:t>
            </a:r>
            <a:r>
              <a:rPr lang="zh-CN" altLang="en-US" b="0" dirty="0" smtClean="0">
                <a:solidFill>
                  <a:srgbClr val="000000"/>
                </a:solidFill>
              </a:rPr>
              <a:t>。</a:t>
            </a:r>
            <a:endParaRPr lang="en-US" altLang="zh-CN" b="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b="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           </a:t>
            </a:r>
            <a:r>
              <a:rPr lang="zh-CN" altLang="en-US" b="1" dirty="0">
                <a:solidFill>
                  <a:srgbClr val="002060"/>
                </a:solidFill>
              </a:rPr>
              <a:t>静态联编</a:t>
            </a:r>
            <a:r>
              <a:rPr lang="en-US" altLang="zh-CN" b="1" dirty="0">
                <a:solidFill>
                  <a:srgbClr val="000000"/>
                </a:solidFill>
              </a:rPr>
              <a:t>: </a:t>
            </a:r>
            <a:r>
              <a:rPr lang="zh-CN" altLang="en-US" b="1" dirty="0">
                <a:solidFill>
                  <a:srgbClr val="000000"/>
                </a:solidFill>
              </a:rPr>
              <a:t>在编译阶段完成的联编</a:t>
            </a:r>
            <a:r>
              <a:rPr lang="zh-CN" altLang="en-US" b="1" dirty="0" smtClean="0">
                <a:solidFill>
                  <a:srgbClr val="000000"/>
                </a:solidFill>
              </a:rPr>
              <a:t>。</a:t>
            </a:r>
            <a:endParaRPr lang="zh-CN" altLang="en-US" b="1" dirty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           </a:t>
            </a:r>
            <a:r>
              <a:rPr lang="zh-CN" altLang="en-US" b="1" dirty="0">
                <a:solidFill>
                  <a:srgbClr val="002060"/>
                </a:solidFill>
              </a:rPr>
              <a:t>动态联编</a:t>
            </a:r>
            <a:r>
              <a:rPr lang="en-US" altLang="zh-CN" b="1" dirty="0">
                <a:solidFill>
                  <a:srgbClr val="000000"/>
                </a:solidFill>
              </a:rPr>
              <a:t>: </a:t>
            </a:r>
            <a:r>
              <a:rPr lang="zh-CN" altLang="en-US" b="1" dirty="0">
                <a:solidFill>
                  <a:srgbClr val="000000"/>
                </a:solidFill>
              </a:rPr>
              <a:t>在程序运行阶段完成的联编。</a:t>
            </a:r>
          </a:p>
        </p:txBody>
      </p:sp>
      <p:sp>
        <p:nvSpPr>
          <p:cNvPr id="1028" name="AutoShape 4"/>
          <p:cNvSpPr>
            <a:spLocks/>
          </p:cNvSpPr>
          <p:nvPr/>
        </p:nvSpPr>
        <p:spPr bwMode="auto">
          <a:xfrm>
            <a:off x="1331640" y="4437112"/>
            <a:ext cx="152400" cy="1307976"/>
          </a:xfrm>
          <a:prstGeom prst="leftBrace">
            <a:avLst>
              <a:gd name="adj1" fmla="val 83333"/>
              <a:gd name="adj2" fmla="val 50000"/>
            </a:avLst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66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23850" y="476250"/>
            <a:ext cx="8439150" cy="554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7113" indent="-4556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00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29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20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0000"/>
                </a:solidFill>
              </a:rPr>
              <a:t>2.</a:t>
            </a:r>
            <a:r>
              <a:rPr lang="zh-CN" altLang="en-US" sz="3200" dirty="0" smtClean="0">
                <a:solidFill>
                  <a:srgbClr val="000000"/>
                </a:solidFill>
              </a:rPr>
              <a:t>多态</a:t>
            </a:r>
            <a:r>
              <a:rPr lang="zh-CN" altLang="en-US" sz="3200" dirty="0">
                <a:solidFill>
                  <a:srgbClr val="000000"/>
                </a:solidFill>
              </a:rPr>
              <a:t>从实现的角度来讲可以划分为</a:t>
            </a:r>
            <a:r>
              <a:rPr lang="zh-CN" altLang="en-US" sz="3200" dirty="0">
                <a:solidFill>
                  <a:srgbClr val="257F32"/>
                </a:solidFill>
              </a:rPr>
              <a:t>两类</a:t>
            </a:r>
            <a:r>
              <a:rPr lang="en-US" altLang="zh-CN" sz="3200" dirty="0">
                <a:solidFill>
                  <a:srgbClr val="257F32"/>
                </a:solidFill>
              </a:rPr>
              <a:t>:</a:t>
            </a:r>
            <a:r>
              <a:rPr lang="zh-CN" altLang="en-US" sz="3200" u="sng" dirty="0">
                <a:solidFill>
                  <a:srgbClr val="FF0000"/>
                </a:solidFill>
              </a:rPr>
              <a:t>编译时的多态</a:t>
            </a:r>
            <a:r>
              <a:rPr lang="zh-CN" altLang="en-US" sz="3200" dirty="0">
                <a:solidFill>
                  <a:srgbClr val="000000"/>
                </a:solidFill>
              </a:rPr>
              <a:t>和</a:t>
            </a:r>
            <a:r>
              <a:rPr lang="zh-CN" altLang="en-US" sz="3200" u="sng" dirty="0">
                <a:solidFill>
                  <a:srgbClr val="FF0000"/>
                </a:solidFill>
              </a:rPr>
              <a:t>运行时的多态</a:t>
            </a:r>
            <a:r>
              <a:rPr lang="zh-CN" altLang="en-US" sz="3200" dirty="0">
                <a:solidFill>
                  <a:srgbClr val="000000"/>
                </a:solidFill>
              </a:rPr>
              <a:t>。</a:t>
            </a:r>
          </a:p>
          <a:p>
            <a:pPr algn="just">
              <a:lnSpc>
                <a:spcPct val="12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3200" dirty="0" smtClean="0">
                <a:solidFill>
                  <a:srgbClr val="CC0000"/>
                </a:solidFill>
              </a:rPr>
              <a:t>编译</a:t>
            </a:r>
            <a:r>
              <a:rPr lang="zh-CN" altLang="en-US" sz="3200" dirty="0">
                <a:solidFill>
                  <a:srgbClr val="CC0000"/>
                </a:solidFill>
              </a:rPr>
              <a:t>时的多态</a:t>
            </a:r>
            <a:r>
              <a:rPr lang="en-US" altLang="zh-CN" sz="3200" dirty="0">
                <a:solidFill>
                  <a:srgbClr val="CC0000"/>
                </a:solidFill>
              </a:rPr>
              <a:t>: </a:t>
            </a:r>
            <a:r>
              <a:rPr lang="zh-CN" altLang="en-US" sz="3200" dirty="0">
                <a:solidFill>
                  <a:srgbClr val="000000"/>
                </a:solidFill>
              </a:rPr>
              <a:t>是通过</a:t>
            </a:r>
            <a:r>
              <a:rPr lang="zh-CN" altLang="en-US" sz="3200" u="sng" dirty="0">
                <a:solidFill>
                  <a:srgbClr val="000000"/>
                </a:solidFill>
              </a:rPr>
              <a:t>静态联编</a:t>
            </a:r>
            <a:r>
              <a:rPr lang="zh-CN" altLang="en-US" sz="3200" dirty="0">
                <a:solidFill>
                  <a:srgbClr val="000000"/>
                </a:solidFill>
              </a:rPr>
              <a:t>来实现的。编译时多态性主要是通过</a:t>
            </a:r>
            <a:r>
              <a:rPr lang="zh-CN" altLang="en-US" sz="3200" u="sng" dirty="0">
                <a:solidFill>
                  <a:srgbClr val="6600CC"/>
                </a:solidFill>
              </a:rPr>
              <a:t>函数重载</a:t>
            </a:r>
            <a:r>
              <a:rPr lang="zh-CN" altLang="en-US" sz="3200" dirty="0">
                <a:solidFill>
                  <a:srgbClr val="000000"/>
                </a:solidFill>
              </a:rPr>
              <a:t>和</a:t>
            </a:r>
            <a:r>
              <a:rPr lang="zh-CN" altLang="en-US" sz="3200" u="sng" dirty="0">
                <a:solidFill>
                  <a:srgbClr val="6600CC"/>
                </a:solidFill>
              </a:rPr>
              <a:t>运算符重载</a:t>
            </a:r>
            <a:r>
              <a:rPr lang="zh-CN" altLang="en-US" sz="3200" dirty="0">
                <a:solidFill>
                  <a:srgbClr val="000000"/>
                </a:solidFill>
              </a:rPr>
              <a:t>实现的。</a:t>
            </a: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3200" dirty="0" smtClean="0">
                <a:solidFill>
                  <a:srgbClr val="CC0000"/>
                </a:solidFill>
              </a:rPr>
              <a:t>运行</a:t>
            </a:r>
            <a:r>
              <a:rPr lang="zh-CN" altLang="en-US" sz="3200" dirty="0">
                <a:solidFill>
                  <a:srgbClr val="CC0000"/>
                </a:solidFill>
              </a:rPr>
              <a:t>时的多态</a:t>
            </a:r>
            <a:r>
              <a:rPr lang="en-US" altLang="zh-CN" sz="3200" dirty="0">
                <a:solidFill>
                  <a:srgbClr val="CC0000"/>
                </a:solidFill>
              </a:rPr>
              <a:t>: </a:t>
            </a:r>
            <a:r>
              <a:rPr lang="zh-CN" altLang="en-US" sz="3200" dirty="0">
                <a:solidFill>
                  <a:srgbClr val="000000"/>
                </a:solidFill>
              </a:rPr>
              <a:t>是用</a:t>
            </a:r>
            <a:r>
              <a:rPr lang="zh-CN" altLang="en-US" sz="3200" u="sng" dirty="0">
                <a:solidFill>
                  <a:srgbClr val="FF0000"/>
                </a:solidFill>
              </a:rPr>
              <a:t>动态联编</a:t>
            </a:r>
            <a:r>
              <a:rPr lang="zh-CN" altLang="en-US" sz="3200" dirty="0">
                <a:solidFill>
                  <a:srgbClr val="000000"/>
                </a:solidFill>
              </a:rPr>
              <a:t>实现的。运行时多态性主要是通过</a:t>
            </a:r>
            <a:r>
              <a:rPr lang="zh-CN" altLang="en-US" sz="3200" u="sng" dirty="0">
                <a:solidFill>
                  <a:srgbClr val="6600CC"/>
                </a:solidFill>
              </a:rPr>
              <a:t>虚函数</a:t>
            </a:r>
            <a:r>
              <a:rPr lang="zh-CN" altLang="en-US" sz="3200" dirty="0">
                <a:solidFill>
                  <a:srgbClr val="000000"/>
                </a:solidFill>
              </a:rPr>
              <a:t>来实现的。</a:t>
            </a:r>
            <a:r>
              <a:rPr lang="zh-CN" alt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6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2060"/>
                </a:solidFill>
              </a:rPr>
              <a:t>5.2   </a:t>
            </a:r>
            <a:r>
              <a:rPr lang="zh-CN" altLang="en-US" b="1" dirty="0">
                <a:solidFill>
                  <a:srgbClr val="002060"/>
                </a:solidFill>
              </a:rPr>
              <a:t>运算符重载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80728"/>
            <a:ext cx="8208912" cy="4803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/>
              <a:t>在</a:t>
            </a:r>
            <a:r>
              <a:rPr lang="en-US" altLang="zh-CN" b="0" dirty="0" smtClean="0"/>
              <a:t>C++</a:t>
            </a:r>
            <a:r>
              <a:rPr lang="zh-CN" altLang="en-US" b="0" dirty="0" smtClean="0"/>
              <a:t>中，可以对</a:t>
            </a:r>
            <a:r>
              <a:rPr lang="zh-CN" altLang="en-US" b="0" dirty="0" smtClean="0">
                <a:solidFill>
                  <a:srgbClr val="C00000"/>
                </a:solidFill>
              </a:rPr>
              <a:t>大多数的运算符</a:t>
            </a:r>
            <a:r>
              <a:rPr lang="zh-CN" altLang="en-US" b="0" dirty="0" smtClean="0"/>
              <a:t>重载，与函数重载相比，要</a:t>
            </a:r>
            <a:r>
              <a:rPr lang="zh-CN" altLang="en-US" b="0" dirty="0" smtClean="0">
                <a:solidFill>
                  <a:srgbClr val="C00000"/>
                </a:solidFill>
              </a:rPr>
              <a:t>复杂</a:t>
            </a:r>
            <a:r>
              <a:rPr lang="zh-CN" altLang="en-US" b="0" dirty="0" smtClean="0"/>
              <a:t>一些。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/>
              <a:t>运算符重载是通过</a:t>
            </a:r>
            <a:r>
              <a:rPr lang="zh-CN" altLang="en-US" b="0" dirty="0">
                <a:solidFill>
                  <a:srgbClr val="C00000"/>
                </a:solidFill>
              </a:rPr>
              <a:t>创建运算符重载函数</a:t>
            </a:r>
            <a:r>
              <a:rPr lang="zh-CN" altLang="en-US" b="0" dirty="0"/>
              <a:t>来实现的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/>
              <a:t>运算符重载函数可以是在</a:t>
            </a:r>
            <a:r>
              <a:rPr lang="zh-CN" altLang="en-US" b="0" dirty="0">
                <a:solidFill>
                  <a:srgbClr val="C00000"/>
                </a:solidFill>
              </a:rPr>
              <a:t>类外定义的普通函数</a:t>
            </a:r>
            <a:r>
              <a:rPr lang="zh-CN" altLang="en-US" b="0" dirty="0" smtClean="0"/>
              <a:t>，</a:t>
            </a:r>
            <a:r>
              <a:rPr lang="zh-CN" altLang="en-US" b="0" dirty="0"/>
              <a:t>也可以是</a:t>
            </a:r>
            <a:r>
              <a:rPr lang="zh-CN" altLang="en-US" b="0" dirty="0">
                <a:solidFill>
                  <a:srgbClr val="C00000"/>
                </a:solidFill>
              </a:rPr>
              <a:t>类的</a:t>
            </a:r>
            <a:r>
              <a:rPr lang="zh-CN" altLang="en-US" b="0" dirty="0" smtClean="0">
                <a:solidFill>
                  <a:srgbClr val="C00000"/>
                </a:solidFill>
              </a:rPr>
              <a:t>成员函数</a:t>
            </a:r>
            <a:r>
              <a:rPr lang="zh-CN" altLang="en-US" b="0" dirty="0" smtClean="0"/>
              <a:t>或</a:t>
            </a:r>
            <a:r>
              <a:rPr lang="zh-CN" altLang="en-US" b="0" dirty="0" smtClean="0">
                <a:solidFill>
                  <a:srgbClr val="C00000"/>
                </a:solidFill>
              </a:rPr>
              <a:t>类的友</a:t>
            </a:r>
            <a:r>
              <a:rPr lang="zh-CN" altLang="en-US" b="0" dirty="0">
                <a:solidFill>
                  <a:srgbClr val="C00000"/>
                </a:solidFill>
              </a:rPr>
              <a:t>元函数</a:t>
            </a:r>
            <a:r>
              <a:rPr lang="zh-CN" altLang="en-US" b="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246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4354</Words>
  <Application>Microsoft Office PowerPoint</Application>
  <PresentationFormat>全屏显示(4:3)</PresentationFormat>
  <Paragraphs>414</Paragraphs>
  <Slides>54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7" baseType="lpstr">
      <vt:lpstr>Office 主题</vt:lpstr>
      <vt:lpstr>凸显</vt:lpstr>
      <vt:lpstr>Image</vt:lpstr>
      <vt:lpstr>面向对象程序设计C++</vt:lpstr>
      <vt:lpstr>PowerPoint 演示文稿</vt:lpstr>
      <vt:lpstr>第5章  多态性</vt:lpstr>
      <vt:lpstr>5.1 编译时多态性与运行时多态性</vt:lpstr>
      <vt:lpstr>PowerPoint 演示文稿</vt:lpstr>
      <vt:lpstr>5.1.1 多态的分类 </vt:lpstr>
      <vt:lpstr>5.1.2 多态的实现 </vt:lpstr>
      <vt:lpstr>PowerPoint 演示文稿</vt:lpstr>
      <vt:lpstr>5.2   运算符重载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5.2.3  成员运算符重载函数 </vt:lpstr>
      <vt:lpstr>PowerPoint 演示文稿</vt:lpstr>
      <vt:lpstr>PowerPoint 演示文稿</vt:lpstr>
      <vt:lpstr>PowerPoint 演示文稿</vt:lpstr>
      <vt:lpstr>PowerPoint 演示文稿</vt:lpstr>
      <vt:lpstr>5.2.4  成员运算符函数与友元运算符函数的比较 </vt:lpstr>
      <vt:lpstr>PowerPoint 演示文稿</vt:lpstr>
      <vt:lpstr>5.2.6  赋值运算符“=”的重载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使用转换构造函数将指定数据转换为类对象的方法：</vt:lpstr>
      <vt:lpstr>PowerPoint 演示文稿</vt:lpstr>
      <vt:lpstr>PowerPoint 演示文稿</vt:lpstr>
      <vt:lpstr>PowerPoint 演示文稿</vt:lpstr>
      <vt:lpstr>5.4  虚函数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4.虚函数与重载函数的关系</vt:lpstr>
      <vt:lpstr>PowerPoint 演示文稿</vt:lpstr>
      <vt:lpstr>5.4.3  纯虚函数和抽象类 </vt:lpstr>
      <vt:lpstr>2.抽象类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面向对象程序设计C++</dc:title>
  <dc:creator>apple</dc:creator>
  <cp:lastModifiedBy>Apple</cp:lastModifiedBy>
  <cp:revision>61</cp:revision>
  <dcterms:created xsi:type="dcterms:W3CDTF">2016-05-18T15:38:30Z</dcterms:created>
  <dcterms:modified xsi:type="dcterms:W3CDTF">2016-12-01T16:30:04Z</dcterms:modified>
</cp:coreProperties>
</file>