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0"/>
  </p:notesMasterIdLst>
  <p:sldIdLst>
    <p:sldId id="256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92" r:id="rId16"/>
    <p:sldId id="273" r:id="rId17"/>
    <p:sldId id="274" r:id="rId18"/>
    <p:sldId id="276" r:id="rId19"/>
    <p:sldId id="293" r:id="rId20"/>
    <p:sldId id="275" r:id="rId21"/>
    <p:sldId id="279" r:id="rId22"/>
    <p:sldId id="285" r:id="rId23"/>
    <p:sldId id="286" r:id="rId24"/>
    <p:sldId id="287" r:id="rId25"/>
    <p:sldId id="288" r:id="rId26"/>
    <p:sldId id="289" r:id="rId27"/>
    <p:sldId id="290" r:id="rId28"/>
    <p:sldId id="291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24" autoAdjust="0"/>
  </p:normalViewPr>
  <p:slideViewPr>
    <p:cSldViewPr>
      <p:cViewPr varScale="1">
        <p:scale>
          <a:sx n="51" d="100"/>
          <a:sy n="51" d="100"/>
        </p:scale>
        <p:origin x="-116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DE8B42-C29A-4732-96BB-8518FF9830EE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F3919-EEBF-4009-92B9-8B6C9B83C5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1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dirty="0" smtClean="0"/>
              <a:t>单击此处编辑母版副标题样式</a:t>
            </a:r>
            <a:endParaRPr kumimoji="0" lang="en-US" dirty="0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594749" y="2759476"/>
            <a:ext cx="7467600" cy="66952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0" name="页脚占位符 1"/>
          <p:cNvSpPr>
            <a:spLocks noGrp="1"/>
          </p:cNvSpPr>
          <p:nvPr>
            <p:ph type="ftr" sz="quarter" idx="3"/>
          </p:nvPr>
        </p:nvSpPr>
        <p:spPr>
          <a:xfrm>
            <a:off x="7236296" y="6525344"/>
            <a:ext cx="1836248" cy="47667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dirty="0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31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AEBA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52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111671"/>
            <a:ext cx="7467600" cy="581025"/>
          </a:xfrm>
        </p:spPr>
        <p:txBody>
          <a:bodyPr>
            <a:normAutofit/>
          </a:bodyPr>
          <a:lstStyle>
            <a:lvl1pPr algn="l">
              <a:defRPr sz="32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79512" y="980728"/>
            <a:ext cx="8640960" cy="5688632"/>
          </a:xfrm>
        </p:spPr>
        <p:txBody>
          <a:bodyPr/>
          <a:lstStyle/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3"/>
          </p:nvPr>
        </p:nvSpPr>
        <p:spPr>
          <a:xfrm>
            <a:off x="6732240" y="6525344"/>
            <a:ext cx="2340304" cy="47667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AEBA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154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251520" y="1052736"/>
            <a:ext cx="3863280" cy="511946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11960" y="1124744"/>
            <a:ext cx="4608512" cy="496855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页脚占位符 1"/>
          <p:cNvSpPr>
            <a:spLocks noGrp="1"/>
          </p:cNvSpPr>
          <p:nvPr>
            <p:ph type="ftr" sz="quarter" idx="3"/>
          </p:nvPr>
        </p:nvSpPr>
        <p:spPr>
          <a:xfrm>
            <a:off x="6732240" y="6525344"/>
            <a:ext cx="2340304" cy="47667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7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021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188640"/>
            <a:ext cx="7543800" cy="50733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页脚占位符 1"/>
          <p:cNvSpPr>
            <a:spLocks noGrp="1"/>
          </p:cNvSpPr>
          <p:nvPr>
            <p:ph type="ftr" sz="quarter" idx="10"/>
          </p:nvPr>
        </p:nvSpPr>
        <p:spPr>
          <a:xfrm>
            <a:off x="7020272" y="6525344"/>
            <a:ext cx="2052272" cy="47667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36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页脚占位符 1"/>
          <p:cNvSpPr>
            <a:spLocks noGrp="1"/>
          </p:cNvSpPr>
          <p:nvPr>
            <p:ph type="ftr" sz="quarter" idx="3"/>
          </p:nvPr>
        </p:nvSpPr>
        <p:spPr>
          <a:xfrm>
            <a:off x="7092280" y="6525344"/>
            <a:ext cx="1980264" cy="476672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8054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1"/>
          <p:cNvSpPr>
            <a:spLocks noGrp="1"/>
          </p:cNvSpPr>
          <p:nvPr>
            <p:ph type="ftr" sz="quarter" idx="3"/>
          </p:nvPr>
        </p:nvSpPr>
        <p:spPr>
          <a:xfrm>
            <a:off x="6732240" y="6525344"/>
            <a:ext cx="2340304" cy="47667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5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29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5" name="页脚占位符 1"/>
          <p:cNvSpPr>
            <a:spLocks noGrp="1"/>
          </p:cNvSpPr>
          <p:nvPr>
            <p:ph type="ftr" sz="quarter" idx="3"/>
          </p:nvPr>
        </p:nvSpPr>
        <p:spPr>
          <a:xfrm>
            <a:off x="6732240" y="6525344"/>
            <a:ext cx="2340304" cy="47667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16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445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sp>
        <p:nvSpPr>
          <p:cNvPr id="14" name="页脚占位符 1"/>
          <p:cNvSpPr>
            <a:spLocks noGrp="1"/>
          </p:cNvSpPr>
          <p:nvPr>
            <p:ph type="ftr" sz="quarter" idx="3"/>
          </p:nvPr>
        </p:nvSpPr>
        <p:spPr>
          <a:xfrm>
            <a:off x="6732240" y="6525344"/>
            <a:ext cx="2340304" cy="47667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15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386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3"/>
          </p:nvPr>
        </p:nvSpPr>
        <p:spPr>
          <a:xfrm>
            <a:off x="6732240" y="6525344"/>
            <a:ext cx="2340304" cy="47667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635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页脚占位符 1"/>
          <p:cNvSpPr>
            <a:spLocks noGrp="1"/>
          </p:cNvSpPr>
          <p:nvPr>
            <p:ph type="ftr" sz="quarter" idx="3"/>
          </p:nvPr>
        </p:nvSpPr>
        <p:spPr>
          <a:xfrm>
            <a:off x="6732240" y="6525344"/>
            <a:ext cx="2340304" cy="47667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6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244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066800" y="64135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61670-4EEB-4304-BBE3-E65BC2CD6F45}" type="slidenum">
              <a:rPr lang="en-US" altLang="zh-CN"/>
              <a:pPr>
                <a:defRPr/>
              </a:pPr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99734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://www.sicau.edu.cn/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2016/12/5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251520" y="95180"/>
            <a:ext cx="7467600" cy="669524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170256" y="980728"/>
            <a:ext cx="8782971" cy="540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dirty="0" smtClean="0"/>
              <a:t>第二级</a:t>
            </a:r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fontAlgn="base" latinLnBrk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Times New Roman" pitchFamily="18" charset="0"/>
              <a:ea typeface="굴림" pitchFamily="34" charset="-127"/>
            </a:endParaRPr>
          </a:p>
        </p:txBody>
      </p:sp>
      <p:pic>
        <p:nvPicPr>
          <p:cNvPr id="15" name="Picture 4" descr="http://www.sicau.edu.cn/skins/sicau/static/images/logo.png">
            <a:hlinkClick r:id="rId13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57"/>
          <a:stretch>
            <a:fillRect/>
          </a:stretch>
        </p:blipFill>
        <p:spPr bwMode="auto">
          <a:xfrm>
            <a:off x="8387026" y="410"/>
            <a:ext cx="756973" cy="716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组合 1"/>
          <p:cNvGrpSpPr/>
          <p:nvPr userDrawn="1"/>
        </p:nvGrpSpPr>
        <p:grpSpPr>
          <a:xfrm>
            <a:off x="9226" y="790993"/>
            <a:ext cx="9134774" cy="45719"/>
            <a:chOff x="971550" y="547424"/>
            <a:chExt cx="8172450" cy="73264"/>
          </a:xfrm>
        </p:grpSpPr>
        <p:sp>
          <p:nvSpPr>
            <p:cNvPr id="17" name="直接连接符 16"/>
            <p:cNvSpPr>
              <a:spLocks noChangeShapeType="1"/>
            </p:cNvSpPr>
            <p:nvPr userDrawn="1"/>
          </p:nvSpPr>
          <p:spPr bwMode="auto">
            <a:xfrm>
              <a:off x="971550" y="620688"/>
              <a:ext cx="8172450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Times New Roman" pitchFamily="18" charset="0"/>
                  <a:ea typeface="굴림" pitchFamily="34" charset="-127"/>
                </a:rPr>
                <a:t>                      </a:t>
              </a:r>
            </a:p>
          </p:txBody>
        </p:sp>
        <p:sp>
          <p:nvSpPr>
            <p:cNvPr id="18" name="直接连接符 17"/>
            <p:cNvSpPr>
              <a:spLocks noChangeShapeType="1"/>
            </p:cNvSpPr>
            <p:nvPr userDrawn="1"/>
          </p:nvSpPr>
          <p:spPr bwMode="auto">
            <a:xfrm>
              <a:off x="1115616" y="620688"/>
              <a:ext cx="8028384" cy="0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Times New Roman" pitchFamily="18" charset="0"/>
                  <a:ea typeface="굴림" pitchFamily="34" charset="-127"/>
                </a:rPr>
                <a:t>                      </a:t>
              </a:r>
            </a:p>
          </p:txBody>
        </p:sp>
        <p:sp>
          <p:nvSpPr>
            <p:cNvPr id="19" name="直接连接符 18"/>
            <p:cNvSpPr>
              <a:spLocks noChangeShapeType="1"/>
            </p:cNvSpPr>
            <p:nvPr userDrawn="1"/>
          </p:nvSpPr>
          <p:spPr bwMode="auto">
            <a:xfrm>
              <a:off x="1403648" y="547424"/>
              <a:ext cx="7740352" cy="1256"/>
            </a:xfrm>
            <a:prstGeom prst="lin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black"/>
                  </a:solidFill>
                  <a:latin typeface="Times New Roman" pitchFamily="18" charset="0"/>
                  <a:ea typeface="굴림" pitchFamily="34" charset="-127"/>
                </a:rPr>
                <a:t>                      </a:t>
              </a:r>
            </a:p>
          </p:txBody>
        </p:sp>
        <p:sp>
          <p:nvSpPr>
            <p:cNvPr id="20" name="直接连接符 19"/>
            <p:cNvSpPr>
              <a:spLocks noChangeShapeType="1"/>
            </p:cNvSpPr>
            <p:nvPr userDrawn="1"/>
          </p:nvSpPr>
          <p:spPr bwMode="auto">
            <a:xfrm>
              <a:off x="1259632" y="598097"/>
              <a:ext cx="7884368" cy="0"/>
            </a:xfrm>
            <a:prstGeom prst="line">
              <a:avLst/>
            </a:prstGeom>
            <a:noFill/>
            <a:ln w="57150" cap="flat" cmpd="thickThin" algn="ctr">
              <a:solidFill>
                <a:schemeClr val="accent1">
                  <a:tint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Times New Roman" pitchFamily="18" charset="0"/>
                <a:ea typeface="굴림" pitchFamily="34" charset="-127"/>
              </a:endParaRPr>
            </a:p>
          </p:txBody>
        </p:sp>
      </p:grpSp>
      <p:sp>
        <p:nvSpPr>
          <p:cNvPr id="16" name="页脚占位符 1"/>
          <p:cNvSpPr>
            <a:spLocks noGrp="1"/>
          </p:cNvSpPr>
          <p:nvPr>
            <p:ph type="ftr" sz="quarter" idx="3"/>
          </p:nvPr>
        </p:nvSpPr>
        <p:spPr>
          <a:xfrm>
            <a:off x="6948264" y="6525344"/>
            <a:ext cx="2124280" cy="476672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t>信息工程学院    王莉</a:t>
            </a:r>
            <a:endParaRPr lang="en-US" altLang="zh-CN" dirty="0">
              <a:solidFill>
                <a:srgbClr val="AEBAD5">
                  <a:lumMod val="75000"/>
                </a:srgbClr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4427983" y="6525344"/>
            <a:ext cx="591103" cy="332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fld id="{763D45D6-4B36-4D0C-8BF4-72A6353E4C95}" type="slidenum">
              <a:rPr lang="zh-CN" altLang="en-US" smtClean="0">
                <a:solidFill>
                  <a:srgbClr val="AEBAD5">
                    <a:lumMod val="75000"/>
                  </a:srgbClr>
                </a:solidFill>
              </a:rPr>
              <a:pPr/>
              <a:t>‹#›</a:t>
            </a:fld>
            <a:endParaRPr lang="zh-CN" altLang="en-US" dirty="0">
              <a:solidFill>
                <a:srgbClr val="AEBA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07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small" baseline="0">
          <a:solidFill>
            <a:schemeClr val="accent2">
              <a:lumMod val="50000"/>
            </a:schemeClr>
          </a:solidFill>
          <a:latin typeface="+mn-ea"/>
          <a:ea typeface="+mn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70000"/>
        <a:buFont typeface="Wingdings" panose="05000000000000000000" pitchFamily="2" charset="2"/>
        <a:buChar char="u"/>
        <a:defRPr kumimoji="0" sz="2800" b="1" kern="1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" panose="05000000000000000000" pitchFamily="2" charset="2"/>
        <a:buChar char="Ø"/>
        <a:defRPr kumimoji="0"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35838;&#20214;&#20013;&#30340;&#20363;&#39064;/&#20363;6.4%20&#20989;&#25968;&#27169;&#26495;&#30340;&#37325;&#36733;&#20030;&#20363;.cpp" TargetMode="External"/><Relationship Id="rId2" Type="http://schemas.openxmlformats.org/officeDocument/2006/relationships/hyperlink" Target="&#35838;&#20214;&#20013;&#30340;&#20363;&#39064;/&#20363;6.3%20&#26377;&#20004;&#20010;&#31867;&#22411;&#21442;&#25968;&#30340;&#20989;&#25968;&#27169;&#26495;&#20030;&#20363;.cpp" TargetMode="External"/><Relationship Id="rId1" Type="http://schemas.openxmlformats.org/officeDocument/2006/relationships/slideLayout" Target="../slideLayouts/slideLayout22.xml"/><Relationship Id="rId4" Type="http://schemas.openxmlformats.org/officeDocument/2006/relationships/hyperlink" Target="&#35838;&#20214;&#20013;&#30340;&#20363;&#39064;/&#20363;6.5%20&#20989;&#25968;&#27169;&#26495;&#21644;&#38750;&#20989;&#25968;&#27169;&#26495;&#37325;&#36733;&#20030;&#20363;.cpp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6.6%20&#31867;&#27169;&#26495;compare&#30340;&#20351;&#29992;&#20030;&#20363;.cpp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6.7%20&#22312;&#31867;&#27169;&#26495;&#20307;&#22806;&#23450;&#20041;&#25104;&#21592;&#20989;&#25968;&#20030;&#20363;.cpp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6.8%20&#31867;&#27169;&#26495;Stack&#30340;&#20351;&#29992;&#20030;&#20363;.cpp" TargetMode="Externa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6.9%20&#26377;&#20004;&#20010;&#31867;&#22411;&#21442;&#25968;&#30340;&#31867;&#27169;&#26495;&#20030;&#20363;.cpp" TargetMode="Externa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6.10%20&#20256;&#32479;&#30340;&#24322;&#24120;&#22788;&#29702;&#26041;&#27861;&#20030;&#20363;.cpp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6.11%20&#22788;&#29702;&#38500;&#25968;&#20026;&#38646;&#30340;&#24322;&#24120;&#22788;&#29702;&#26041;&#27861;&#20030;&#20363;.cpp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6.12%20&#26377;&#22810;&#20010;catch&#22359;&#30340;&#24322;&#24120;&#22788;&#29702;.cpp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&#35838;&#20214;&#20013;&#30340;&#20363;&#39064;/&#20363;6.13%20&#26377;&#21024;&#33410;&#21495;&#30340;&#24322;&#24120;&#22788;&#29702;.cpp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35838;&#20214;&#20013;&#30340;&#20363;&#39064;/&#20363;6.2%20&#20989;&#25968;&#27169;&#26495;&#30340;&#20351;&#29992;&#20030;&#20363;2.cpp" TargetMode="External"/><Relationship Id="rId2" Type="http://schemas.openxmlformats.org/officeDocument/2006/relationships/hyperlink" Target="&#35838;&#20214;&#20013;&#30340;&#20363;&#39064;/&#20363;6.1%20&#20989;&#25968;&#27169;&#26495;&#30340;&#20351;&#29992;&#20030;&#20363;1.cpp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"/>
          <p:cNvSpPr>
            <a:spLocks noGrp="1"/>
          </p:cNvSpPr>
          <p:nvPr>
            <p:ph type="ctrTitle"/>
          </p:nvPr>
        </p:nvSpPr>
        <p:spPr>
          <a:xfrm>
            <a:off x="1196850" y="2276872"/>
            <a:ext cx="6750301" cy="936104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zh-CN" altLang="en-US" sz="4400" dirty="0">
                <a:solidFill>
                  <a:srgbClr val="0070C0"/>
                </a:solidFill>
                <a:latin typeface="华文行楷" pitchFamily="2" charset="-122"/>
                <a:ea typeface="华文行楷" pitchFamily="2" charset="-122"/>
              </a:rPr>
              <a:t>面向对象程序设计</a:t>
            </a:r>
            <a:r>
              <a:rPr lang="en-US" altLang="zh-CN" sz="4400" dirty="0">
                <a:solidFill>
                  <a:srgbClr val="0070C0"/>
                </a:solidFill>
                <a:latin typeface="Times New Roman" panose="02020603050405020304" pitchFamily="18" charset="0"/>
                <a:ea typeface="华文行楷" pitchFamily="2" charset="-122"/>
                <a:cs typeface="Times New Roman" panose="02020603050405020304" pitchFamily="18" charset="0"/>
              </a:rPr>
              <a:t>C++</a:t>
            </a:r>
            <a:endParaRPr lang="zh-CN" altLang="en-US" sz="4400" dirty="0" smtClean="0">
              <a:solidFill>
                <a:srgbClr val="0070C0"/>
              </a:solidFill>
              <a:latin typeface="Times New Roman" panose="02020603050405020304" pitchFamily="18" charset="0"/>
              <a:ea typeface="华文行楷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094673" y="5003359"/>
            <a:ext cx="2954655" cy="59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atinLnBrk="1">
              <a:lnSpc>
                <a:spcPct val="90000"/>
              </a:lnSpc>
              <a:defRPr/>
            </a:pPr>
            <a:r>
              <a:rPr lang="zh-CN" altLang="en-US" sz="3600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信息工程学院</a:t>
            </a:r>
            <a:endParaRPr lang="zh-CN" altLang="en-US" sz="3600" kern="0" dirty="0">
              <a:solidFill>
                <a:sysClr val="windowText" lastClr="000000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018002" y="4149080"/>
            <a:ext cx="1107996" cy="604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latinLnBrk="1">
              <a:lnSpc>
                <a:spcPct val="90000"/>
              </a:lnSpc>
              <a:defRPr/>
            </a:pPr>
            <a:r>
              <a:rPr lang="zh-CN" altLang="en-US" sz="3600" kern="0" smtClean="0">
                <a:solidFill>
                  <a:srgbClr val="B32C16">
                    <a:lumMod val="75000"/>
                  </a:srgbClr>
                </a:solidFill>
                <a:latin typeface="华文隶书" pitchFamily="2" charset="-122"/>
                <a:ea typeface="华文隶书" pitchFamily="2" charset="-122"/>
              </a:rPr>
              <a:t>王莉</a:t>
            </a:r>
            <a:endParaRPr lang="zh-CN" altLang="en-US" sz="3600" kern="0" dirty="0">
              <a:solidFill>
                <a:srgbClr val="B32C16">
                  <a:lumMod val="75000"/>
                </a:srgbClr>
              </a:solidFill>
              <a:latin typeface="华文隶书" pitchFamily="2" charset="-122"/>
              <a:ea typeface="华文隶书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107504" y="874538"/>
            <a:ext cx="8893175" cy="60016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15000"/>
              </a:spcBef>
            </a:pPr>
            <a:r>
              <a:rPr lang="zh-CN" altLang="en-US" sz="3200" b="1" smtClean="0">
                <a:solidFill>
                  <a:srgbClr val="6600CC"/>
                </a:solidFill>
              </a:rPr>
              <a:t>说明：</a:t>
            </a:r>
            <a:endParaRPr lang="zh-CN" altLang="en-US" sz="3200" b="1" dirty="0">
              <a:solidFill>
                <a:srgbClr val="6600CC"/>
              </a:solidFill>
            </a:endParaRPr>
          </a:p>
          <a:p>
            <a:pPr>
              <a:lnSpc>
                <a:spcPct val="115000"/>
              </a:lnSpc>
              <a:spcBef>
                <a:spcPct val="15000"/>
              </a:spcBef>
              <a:buFontTx/>
              <a:buAutoNum type="arabicPeriod"/>
            </a:pPr>
            <a:r>
              <a:rPr lang="zh-CN" altLang="en-US" sz="2800" dirty="0">
                <a:solidFill>
                  <a:srgbClr val="000000"/>
                </a:solidFill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</a:rPr>
              <a:t>template</a:t>
            </a:r>
            <a:r>
              <a:rPr lang="zh-CN" altLang="en-US" sz="2800" dirty="0">
                <a:solidFill>
                  <a:srgbClr val="000000"/>
                </a:solidFill>
              </a:rPr>
              <a:t>语句与函数模板定义语句之间不能有别的语句</a:t>
            </a:r>
            <a:r>
              <a:rPr lang="en-US" altLang="zh-CN" sz="2800" dirty="0">
                <a:solidFill>
                  <a:srgbClr val="000000"/>
                </a:solidFill>
              </a:rPr>
              <a:t>.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lang="en-US" altLang="zh-CN" sz="2800" dirty="0">
                <a:solidFill>
                  <a:srgbClr val="000000"/>
                </a:solidFill>
              </a:rPr>
              <a:t>       </a:t>
            </a:r>
            <a:r>
              <a:rPr lang="en-US" altLang="zh-CN" sz="2800" dirty="0">
                <a:solidFill>
                  <a:srgbClr val="0000FF"/>
                </a:solidFill>
              </a:rPr>
              <a:t>template &lt;class T&gt;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lang="en-US" altLang="zh-CN" sz="2800" dirty="0">
                <a:solidFill>
                  <a:srgbClr val="0000FF"/>
                </a:solidFill>
              </a:rPr>
              <a:t>       </a:t>
            </a:r>
            <a:r>
              <a:rPr lang="en-US" altLang="zh-CN" sz="2800" dirty="0" err="1">
                <a:solidFill>
                  <a:srgbClr val="FF0000"/>
                </a:solidFill>
              </a:rPr>
              <a:t>int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;</a:t>
            </a:r>
            <a:r>
              <a:rPr lang="en-US" altLang="zh-CN" sz="2800" dirty="0">
                <a:solidFill>
                  <a:srgbClr val="0000FF"/>
                </a:solidFill>
              </a:rPr>
              <a:t>                          </a:t>
            </a:r>
            <a:r>
              <a:rPr lang="en-US" altLang="zh-CN" sz="2800" dirty="0">
                <a:solidFill>
                  <a:srgbClr val="009900"/>
                </a:solidFill>
              </a:rPr>
              <a:t>//  </a:t>
            </a:r>
            <a:r>
              <a:rPr lang="zh-CN" altLang="en-US" sz="2800" dirty="0">
                <a:solidFill>
                  <a:srgbClr val="009900"/>
                </a:solidFill>
              </a:rPr>
              <a:t>错误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lang="zh-CN" altLang="en-US" sz="2800" dirty="0">
                <a:solidFill>
                  <a:srgbClr val="0000FF"/>
                </a:solidFill>
              </a:rPr>
              <a:t>       </a:t>
            </a:r>
            <a:r>
              <a:rPr lang="en-US" altLang="zh-CN" sz="2800" dirty="0">
                <a:solidFill>
                  <a:srgbClr val="0000FF"/>
                </a:solidFill>
              </a:rPr>
              <a:t>T max(T </a:t>
            </a:r>
            <a:r>
              <a:rPr lang="en-US" altLang="zh-CN" sz="2800" dirty="0" err="1">
                <a:solidFill>
                  <a:srgbClr val="0000FF"/>
                </a:solidFill>
              </a:rPr>
              <a:t>x,T</a:t>
            </a:r>
            <a:r>
              <a:rPr lang="en-US" altLang="zh-CN" sz="2800" dirty="0">
                <a:solidFill>
                  <a:srgbClr val="0000FF"/>
                </a:solidFill>
              </a:rPr>
              <a:t> y)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</a:pPr>
            <a:r>
              <a:rPr lang="en-US" altLang="zh-CN" sz="2800" dirty="0">
                <a:solidFill>
                  <a:srgbClr val="0000FF"/>
                </a:solidFill>
              </a:rPr>
              <a:t>      {   return (x&gt;y)?</a:t>
            </a:r>
            <a:r>
              <a:rPr lang="en-US" altLang="zh-CN" sz="2800" dirty="0" err="1">
                <a:solidFill>
                  <a:srgbClr val="0000FF"/>
                </a:solidFill>
              </a:rPr>
              <a:t>x:y</a:t>
            </a:r>
            <a:r>
              <a:rPr lang="en-US" altLang="zh-CN" sz="2800" dirty="0">
                <a:solidFill>
                  <a:srgbClr val="0000FF"/>
                </a:solidFill>
              </a:rPr>
              <a:t>;     }</a:t>
            </a:r>
          </a:p>
          <a:p>
            <a:pPr algn="just" eaLnBrk="0" hangingPunct="0">
              <a:lnSpc>
                <a:spcPct val="115000"/>
              </a:lnSpc>
              <a:spcBef>
                <a:spcPct val="15000"/>
              </a:spcBef>
              <a:buFontTx/>
              <a:buAutoNum type="arabicPeriod" startAt="2"/>
            </a:pPr>
            <a:r>
              <a:rPr lang="zh-CN" altLang="en-US" sz="2800" dirty="0">
                <a:solidFill>
                  <a:srgbClr val="000000"/>
                </a:solidFill>
              </a:rPr>
              <a:t>模板函数类似于重载函数</a:t>
            </a:r>
            <a:r>
              <a:rPr lang="en-US" altLang="zh-CN" sz="2800" dirty="0">
                <a:solidFill>
                  <a:srgbClr val="000000"/>
                </a:solidFill>
              </a:rPr>
              <a:t>,  </a:t>
            </a:r>
            <a:r>
              <a:rPr lang="zh-CN" altLang="en-US" sz="2800" dirty="0">
                <a:solidFill>
                  <a:srgbClr val="000000"/>
                </a:solidFill>
              </a:rPr>
              <a:t>只不过它更严格一些</a:t>
            </a:r>
            <a:r>
              <a:rPr lang="en-US" altLang="zh-CN" sz="2800" dirty="0">
                <a:solidFill>
                  <a:srgbClr val="000000"/>
                </a:solidFill>
              </a:rPr>
              <a:t>. </a:t>
            </a:r>
            <a:r>
              <a:rPr lang="zh-CN" altLang="en-US" sz="2800" dirty="0">
                <a:solidFill>
                  <a:srgbClr val="000000"/>
                </a:solidFill>
              </a:rPr>
              <a:t>在函数重载时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</a:rPr>
              <a:t>每个函数体可以执行不同的动作</a:t>
            </a:r>
            <a:r>
              <a:rPr lang="en-US" altLang="zh-CN" sz="2800" dirty="0">
                <a:solidFill>
                  <a:srgbClr val="000000"/>
                </a:solidFill>
              </a:rPr>
              <a:t>. </a:t>
            </a:r>
            <a:r>
              <a:rPr lang="zh-CN" altLang="en-US" sz="2800" dirty="0">
                <a:solidFill>
                  <a:srgbClr val="000000"/>
                </a:solidFill>
              </a:rPr>
              <a:t>但同一函数模板实例化后的所有模板函数都必须执行相同的动作</a:t>
            </a:r>
            <a:r>
              <a:rPr lang="en-US" altLang="zh-CN" sz="28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918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179512" y="917772"/>
            <a:ext cx="8784976" cy="48874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10000"/>
              </a:spcBef>
              <a:buFontTx/>
              <a:buAutoNum type="arabicPeriod" startAt="3"/>
            </a:pPr>
            <a:r>
              <a:rPr lang="zh-CN" altLang="en-US" sz="2800" dirty="0" smtClean="0">
                <a:solidFill>
                  <a:srgbClr val="000000"/>
                </a:solidFill>
              </a:rPr>
              <a:t>在</a:t>
            </a:r>
            <a:r>
              <a:rPr lang="zh-CN" altLang="en-US" sz="2800" dirty="0">
                <a:solidFill>
                  <a:srgbClr val="000000"/>
                </a:solidFill>
              </a:rPr>
              <a:t>函数模板中允许使用多个类型参数</a:t>
            </a:r>
            <a:r>
              <a:rPr lang="en-US" altLang="zh-CN" sz="2800" dirty="0">
                <a:solidFill>
                  <a:srgbClr val="000000"/>
                </a:solidFill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</a:rPr>
              <a:t>每个类型参数前必须有关键字</a:t>
            </a:r>
            <a:r>
              <a:rPr lang="en-US" altLang="zh-CN" sz="2800" dirty="0">
                <a:solidFill>
                  <a:srgbClr val="000000"/>
                </a:solidFill>
              </a:rPr>
              <a:t>class/</a:t>
            </a:r>
            <a:r>
              <a:rPr lang="en-US" altLang="zh-CN" sz="2800" dirty="0" err="1">
                <a:solidFill>
                  <a:srgbClr val="000000"/>
                </a:solidFill>
              </a:rPr>
              <a:t>typename</a:t>
            </a:r>
            <a:r>
              <a:rPr lang="en-US" altLang="zh-CN" sz="2800" dirty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50000"/>
              </a:lnSpc>
              <a:spcBef>
                <a:spcPct val="10000"/>
              </a:spcBef>
            </a:pPr>
            <a:r>
              <a:rPr lang="zh-CN" altLang="en-US" sz="3000" dirty="0" smtClean="0">
                <a:solidFill>
                  <a:srgbClr val="9F1405"/>
                </a:solidFill>
              </a:rPr>
              <a:t>        </a:t>
            </a:r>
            <a:r>
              <a:rPr lang="zh-CN" altLang="en-US" sz="3000" dirty="0" smtClean="0">
                <a:solidFill>
                  <a:srgbClr val="9F1405"/>
                </a:solidFill>
                <a:hlinkClick r:id="rId2" action="ppaction://hlinkfile"/>
              </a:rPr>
              <a:t>例</a:t>
            </a:r>
            <a:r>
              <a:rPr lang="en-US" altLang="zh-CN" sz="3000" dirty="0">
                <a:solidFill>
                  <a:srgbClr val="9F1405"/>
                </a:solidFill>
                <a:hlinkClick r:id="rId2" action="ppaction://hlinkfile"/>
              </a:rPr>
              <a:t>6.3</a:t>
            </a:r>
            <a:r>
              <a:rPr lang="zh-CN" altLang="en-US" sz="3000" dirty="0">
                <a:solidFill>
                  <a:srgbClr val="9F1405"/>
                </a:solidFill>
                <a:hlinkClick r:id="rId2" action="ppaction://hlinkfile"/>
              </a:rPr>
              <a:t>有两个类型参数的函数</a:t>
            </a:r>
            <a:r>
              <a:rPr lang="zh-CN" altLang="en-US" sz="3000" dirty="0" smtClean="0">
                <a:solidFill>
                  <a:srgbClr val="9F1405"/>
                </a:solidFill>
                <a:hlinkClick r:id="rId2" action="ppaction://hlinkfile"/>
              </a:rPr>
              <a:t>模板</a:t>
            </a:r>
            <a:endParaRPr lang="zh-CN" altLang="en-US" sz="3000" dirty="0">
              <a:solidFill>
                <a:srgbClr val="9F1405"/>
              </a:solidFill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FontTx/>
              <a:buAutoNum type="arabicPeriod" startAt="4"/>
            </a:pPr>
            <a:r>
              <a:rPr lang="zh-CN" altLang="en-US" sz="2800" dirty="0">
                <a:solidFill>
                  <a:srgbClr val="000000"/>
                </a:solidFill>
              </a:rPr>
              <a:t>同一般函数一样，函数模板也可以重载</a:t>
            </a:r>
            <a:r>
              <a:rPr lang="en-US" altLang="zh-CN" sz="2800" dirty="0">
                <a:solidFill>
                  <a:srgbClr val="000000"/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ct val="10000"/>
              </a:spcBef>
            </a:pPr>
            <a:r>
              <a:rPr lang="zh-CN" altLang="en-US" sz="3000" dirty="0" smtClean="0">
                <a:solidFill>
                  <a:srgbClr val="002060"/>
                </a:solidFill>
                <a:hlinkClick r:id="rId3" action="ppaction://hlinkfile"/>
              </a:rPr>
              <a:t>        例</a:t>
            </a:r>
            <a:r>
              <a:rPr lang="en-US" altLang="zh-CN" sz="3000" dirty="0">
                <a:solidFill>
                  <a:srgbClr val="002060"/>
                </a:solidFill>
                <a:hlinkClick r:id="rId3" action="ppaction://hlinkfile"/>
              </a:rPr>
              <a:t>6.4</a:t>
            </a:r>
            <a:r>
              <a:rPr lang="zh-CN" altLang="en-US" sz="3000" dirty="0">
                <a:solidFill>
                  <a:srgbClr val="002060"/>
                </a:solidFill>
                <a:hlinkClick r:id="rId3" action="ppaction://hlinkfile"/>
              </a:rPr>
              <a:t>函数模板的</a:t>
            </a:r>
            <a:r>
              <a:rPr lang="zh-CN" altLang="en-US" sz="3000" dirty="0" smtClean="0">
                <a:solidFill>
                  <a:srgbClr val="002060"/>
                </a:solidFill>
                <a:hlinkClick r:id="rId3" action="ppaction://hlinkfile"/>
              </a:rPr>
              <a:t>重载</a:t>
            </a:r>
            <a:endParaRPr lang="zh-CN" altLang="en-US" sz="3000" dirty="0">
              <a:solidFill>
                <a:srgbClr val="002060"/>
              </a:solidFill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FontTx/>
              <a:buAutoNum type="arabicPeriod" startAt="5"/>
            </a:pPr>
            <a:r>
              <a:rPr lang="zh-CN" altLang="en-US" sz="2800" dirty="0">
                <a:solidFill>
                  <a:srgbClr val="000000"/>
                </a:solidFill>
              </a:rPr>
              <a:t>函数模板与同名的非模板函数可以重载。调用时非模板函数优先</a:t>
            </a:r>
            <a:r>
              <a:rPr lang="zh-CN" altLang="en-US" sz="2800" dirty="0" smtClean="0">
                <a:solidFill>
                  <a:srgbClr val="000000"/>
                </a:solidFill>
              </a:rPr>
              <a:t>。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3528" y="5805264"/>
            <a:ext cx="7776864" cy="5876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ct val="10000"/>
              </a:spcBef>
            </a:pPr>
            <a:r>
              <a:rPr lang="zh-CN" altLang="en-US" sz="3000" dirty="0" smtClean="0"/>
              <a:t>      </a:t>
            </a:r>
            <a:r>
              <a:rPr lang="zh-CN" altLang="en-US" sz="3000" dirty="0" smtClean="0">
                <a:hlinkClick r:id="rId4" action="ppaction://hlinkfile"/>
              </a:rPr>
              <a:t>例</a:t>
            </a:r>
            <a:r>
              <a:rPr lang="en-US" altLang="zh-CN" sz="3000" dirty="0">
                <a:hlinkClick r:id="rId4" action="ppaction://hlinkfile"/>
              </a:rPr>
              <a:t>6.5</a:t>
            </a:r>
            <a:r>
              <a:rPr lang="zh-CN" altLang="en-US" sz="3000" dirty="0">
                <a:hlinkClick r:id="rId4" action="ppaction://hlinkfile"/>
              </a:rPr>
              <a:t>函数模板与非模板函数的</a:t>
            </a:r>
            <a:r>
              <a:rPr lang="zh-CN" altLang="en-US" sz="3000" dirty="0" smtClean="0">
                <a:hlinkClick r:id="rId4" action="ppaction://hlinkfile"/>
              </a:rPr>
              <a:t>重载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40106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27384"/>
            <a:ext cx="8299450" cy="863600"/>
          </a:xfrm>
        </p:spPr>
        <p:txBody>
          <a:bodyPr/>
          <a:lstStyle/>
          <a:p>
            <a:r>
              <a:rPr lang="en-US" altLang="zh-CN" sz="3600" dirty="0">
                <a:latin typeface="宋体" pitchFamily="2" charset="-122"/>
              </a:rPr>
              <a:t>6.3 </a:t>
            </a:r>
            <a:r>
              <a:rPr lang="zh-CN" altLang="en-US" sz="3600" dirty="0">
                <a:latin typeface="宋体" pitchFamily="2" charset="-122"/>
              </a:rPr>
              <a:t>类模板与模板类</a:t>
            </a:r>
            <a:r>
              <a:rPr lang="zh-CN" altLang="en-US" sz="3600" dirty="0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568952" cy="390924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3200" dirty="0" smtClean="0">
                <a:solidFill>
                  <a:srgbClr val="000000"/>
                </a:solidFill>
                <a:latin typeface="宋体" pitchFamily="2" charset="-122"/>
              </a:rPr>
              <a:t>类</a:t>
            </a:r>
            <a:r>
              <a:rPr lang="zh-CN" altLang="en-US" sz="3200" dirty="0">
                <a:solidFill>
                  <a:srgbClr val="000000"/>
                </a:solidFill>
                <a:latin typeface="宋体" pitchFamily="2" charset="-122"/>
              </a:rPr>
              <a:t>模板</a:t>
            </a:r>
            <a:r>
              <a:rPr lang="zh-CN" altLang="en-US" sz="3200" b="0" dirty="0">
                <a:solidFill>
                  <a:srgbClr val="000000"/>
                </a:solidFill>
                <a:latin typeface="宋体" pitchFamily="2" charset="-122"/>
              </a:rPr>
              <a:t>就是建立一个通用类，其类中的数据成员类型</a:t>
            </a:r>
            <a:r>
              <a:rPr lang="en-US" altLang="zh-CN" sz="3200" b="0" dirty="0">
                <a:solidFill>
                  <a:srgbClr val="000000"/>
                </a:solidFill>
                <a:latin typeface="宋体" pitchFamily="2" charset="-122"/>
              </a:rPr>
              <a:t>, </a:t>
            </a:r>
            <a:r>
              <a:rPr lang="zh-CN" altLang="en-US" sz="3200" b="0" dirty="0">
                <a:solidFill>
                  <a:srgbClr val="000000"/>
                </a:solidFill>
                <a:latin typeface="宋体" pitchFamily="2" charset="-122"/>
              </a:rPr>
              <a:t>成员函数的参数类型或返回类型不具体指定，用一个虚拟的类型来代表。</a:t>
            </a:r>
            <a:r>
              <a:rPr lang="zh-CN" altLang="en-US" sz="32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25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4" y="692150"/>
            <a:ext cx="8569647" cy="50673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0" dirty="0" smtClean="0">
                <a:solidFill>
                  <a:srgbClr val="000000"/>
                </a:solidFill>
              </a:rPr>
              <a:t>定义</a:t>
            </a:r>
            <a:r>
              <a:rPr lang="zh-CN" altLang="en-US" sz="3200" b="0" dirty="0">
                <a:solidFill>
                  <a:srgbClr val="000000"/>
                </a:solidFill>
              </a:rPr>
              <a:t>一个</a:t>
            </a:r>
            <a:r>
              <a:rPr lang="zh-CN" altLang="en-US" sz="3200" dirty="0">
                <a:solidFill>
                  <a:srgbClr val="000000"/>
                </a:solidFill>
              </a:rPr>
              <a:t>类模板</a:t>
            </a:r>
            <a:r>
              <a:rPr lang="zh-CN" altLang="en-US" sz="3200" b="0" dirty="0">
                <a:solidFill>
                  <a:srgbClr val="000000"/>
                </a:solidFill>
              </a:rPr>
              <a:t>与定义函数模板的格式</a:t>
            </a:r>
            <a:r>
              <a:rPr lang="zh-CN" altLang="en-US" sz="3200" b="0" dirty="0" smtClean="0">
                <a:solidFill>
                  <a:srgbClr val="000000"/>
                </a:solidFill>
              </a:rPr>
              <a:t>类似，必须</a:t>
            </a:r>
            <a:r>
              <a:rPr lang="zh-CN" altLang="en-US" sz="3200" b="0" dirty="0">
                <a:solidFill>
                  <a:srgbClr val="000000"/>
                </a:solidFill>
              </a:rPr>
              <a:t>以关键字</a:t>
            </a:r>
            <a:r>
              <a:rPr lang="en-US" altLang="zh-CN" sz="3200" b="0" dirty="0">
                <a:solidFill>
                  <a:srgbClr val="000000"/>
                </a:solidFill>
              </a:rPr>
              <a:t>template</a:t>
            </a:r>
            <a:r>
              <a:rPr lang="zh-CN" altLang="en-US" sz="3200" b="0" dirty="0">
                <a:solidFill>
                  <a:srgbClr val="000000"/>
                </a:solidFill>
              </a:rPr>
              <a:t>开始</a:t>
            </a:r>
            <a:r>
              <a:rPr lang="en-US" altLang="zh-CN" sz="3200" b="0" dirty="0">
                <a:solidFill>
                  <a:srgbClr val="000000"/>
                </a:solidFill>
              </a:rPr>
              <a:t>,</a:t>
            </a:r>
            <a:r>
              <a:rPr lang="zh-CN" altLang="en-US" sz="3200" b="0" dirty="0">
                <a:solidFill>
                  <a:srgbClr val="000000"/>
                </a:solidFill>
              </a:rPr>
              <a:t>然后是类</a:t>
            </a:r>
            <a:r>
              <a:rPr lang="zh-CN" altLang="en-US" sz="3200" b="0" dirty="0" smtClean="0">
                <a:solidFill>
                  <a:srgbClr val="000000"/>
                </a:solidFill>
              </a:rPr>
              <a:t>名，其</a:t>
            </a:r>
            <a:r>
              <a:rPr lang="zh-CN" altLang="en-US" sz="3200" b="0" dirty="0">
                <a:solidFill>
                  <a:srgbClr val="000000"/>
                </a:solidFill>
              </a:rPr>
              <a:t>格式如下</a:t>
            </a:r>
            <a:r>
              <a:rPr lang="en-US" altLang="zh-CN" sz="3200" b="0" dirty="0">
                <a:solidFill>
                  <a:srgbClr val="000000"/>
                </a:solidFill>
              </a:rPr>
              <a:t>: </a:t>
            </a:r>
          </a:p>
          <a:p>
            <a:pPr marL="273050" indent="87313" algn="just">
              <a:lnSpc>
                <a:spcPct val="150000"/>
              </a:lnSpc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template </a:t>
            </a:r>
            <a:r>
              <a:rPr lang="en-US" altLang="zh-CN" sz="3200" dirty="0">
                <a:solidFill>
                  <a:srgbClr val="C00000"/>
                </a:solidFill>
              </a:rPr>
              <a:t>&lt;</a:t>
            </a:r>
            <a:r>
              <a:rPr lang="en-US" altLang="zh-CN" sz="3200" dirty="0" err="1">
                <a:solidFill>
                  <a:srgbClr val="C00000"/>
                </a:solidFill>
              </a:rPr>
              <a:t>typename</a:t>
            </a:r>
            <a:r>
              <a:rPr lang="en-US" altLang="zh-CN" sz="3200" dirty="0">
                <a:solidFill>
                  <a:srgbClr val="C00000"/>
                </a:solidFill>
              </a:rPr>
              <a:t>[</a:t>
            </a:r>
            <a:r>
              <a:rPr lang="zh-CN" altLang="en-US" sz="3200" dirty="0">
                <a:solidFill>
                  <a:srgbClr val="C00000"/>
                </a:solidFill>
              </a:rPr>
              <a:t>或</a:t>
            </a:r>
            <a:r>
              <a:rPr lang="en-US" altLang="zh-CN" sz="3200" dirty="0">
                <a:solidFill>
                  <a:srgbClr val="C00000"/>
                </a:solidFill>
              </a:rPr>
              <a:t>class] </a:t>
            </a:r>
            <a:r>
              <a:rPr lang="en-US" altLang="zh-CN" sz="3200" dirty="0" smtClean="0">
                <a:solidFill>
                  <a:srgbClr val="C00000"/>
                </a:solidFill>
              </a:rPr>
              <a:t>  Type</a:t>
            </a:r>
            <a:r>
              <a:rPr lang="en-US" altLang="zh-CN" sz="3200" dirty="0">
                <a:solidFill>
                  <a:srgbClr val="C00000"/>
                </a:solidFill>
              </a:rPr>
              <a:t>&gt;</a:t>
            </a:r>
          </a:p>
          <a:p>
            <a:pPr marL="273050" indent="87313" algn="just">
              <a:lnSpc>
                <a:spcPct val="150000"/>
              </a:lnSpc>
              <a:buFontTx/>
              <a:buNone/>
            </a:pPr>
            <a:r>
              <a:rPr lang="en-US" altLang="zh-CN" sz="3200" dirty="0" smtClean="0">
                <a:solidFill>
                  <a:srgbClr val="C00000"/>
                </a:solidFill>
              </a:rPr>
              <a:t>class </a:t>
            </a:r>
            <a:r>
              <a:rPr lang="zh-CN" altLang="en-US" sz="3200" dirty="0">
                <a:solidFill>
                  <a:srgbClr val="C00000"/>
                </a:solidFill>
              </a:rPr>
              <a:t>类名 </a:t>
            </a:r>
            <a:r>
              <a:rPr lang="en-US" altLang="zh-CN" sz="3200" dirty="0">
                <a:solidFill>
                  <a:srgbClr val="C00000"/>
                </a:solidFill>
              </a:rPr>
              <a:t>{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</a:rPr>
              <a:t>                    //</a:t>
            </a:r>
            <a:r>
              <a:rPr lang="en-US" altLang="zh-CN" sz="3200" dirty="0">
                <a:solidFill>
                  <a:srgbClr val="C00000"/>
                </a:solidFill>
                <a:latin typeface="Times New Roman"/>
              </a:rPr>
              <a:t>…</a:t>
            </a:r>
            <a:endParaRPr lang="en-US" altLang="zh-CN" sz="32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3200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en-US" altLang="zh-CN" sz="3200" dirty="0" smtClean="0">
                <a:solidFill>
                  <a:srgbClr val="C00000"/>
                </a:solidFill>
                <a:latin typeface="宋体" pitchFamily="2" charset="-122"/>
              </a:rPr>
              <a:t>};</a:t>
            </a:r>
            <a:r>
              <a:rPr lang="en-US" altLang="zh-CN" sz="3200" dirty="0" smtClean="0">
                <a:solidFill>
                  <a:srgbClr val="C00000"/>
                </a:solidFill>
              </a:rPr>
              <a:t> </a:t>
            </a:r>
            <a:endParaRPr lang="en-US" altLang="zh-CN" sz="3200" dirty="0">
              <a:solidFill>
                <a:srgbClr val="C00000"/>
              </a:solidFill>
            </a:endParaRP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V="1">
            <a:off x="6948264" y="3761454"/>
            <a:ext cx="424082" cy="1179713"/>
          </a:xfrm>
          <a:prstGeom prst="line">
            <a:avLst/>
          </a:prstGeom>
          <a:noFill/>
          <a:ln w="28575">
            <a:solidFill>
              <a:schemeClr val="tx2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292080" y="4941168"/>
            <a:ext cx="30694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模板参数类型参数</a:t>
            </a:r>
          </a:p>
        </p:txBody>
      </p:sp>
    </p:spTree>
    <p:extLst>
      <p:ext uri="{BB962C8B-B14F-4D97-AF65-F5344CB8AC3E}">
        <p14:creationId xmlns:p14="http://schemas.microsoft.com/office/powerpoint/2010/main" val="1134132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569325" cy="5329238"/>
          </a:xfrm>
        </p:spPr>
        <p:txBody>
          <a:bodyPr/>
          <a:lstStyle/>
          <a:p>
            <a:pPr algn="just">
              <a:lnSpc>
                <a:spcPct val="135000"/>
              </a:lnSpc>
            </a:pPr>
            <a:r>
              <a:rPr lang="zh-CN" altLang="en-US" sz="3000" b="0" u="sng" dirty="0" smtClean="0">
                <a:solidFill>
                  <a:srgbClr val="000000"/>
                </a:solidFill>
              </a:rPr>
              <a:t>类</a:t>
            </a:r>
            <a:r>
              <a:rPr lang="zh-CN" altLang="en-US" sz="3000" b="0" u="sng" dirty="0">
                <a:solidFill>
                  <a:srgbClr val="000000"/>
                </a:solidFill>
              </a:rPr>
              <a:t>模板</a:t>
            </a:r>
            <a:r>
              <a:rPr lang="zh-CN" altLang="en-US" sz="3000" b="0" dirty="0">
                <a:solidFill>
                  <a:srgbClr val="000000"/>
                </a:solidFill>
              </a:rPr>
              <a:t>不是代表一个具体的、实际的类</a:t>
            </a:r>
            <a:r>
              <a:rPr lang="en-US" altLang="zh-CN" sz="3000" b="0" dirty="0">
                <a:solidFill>
                  <a:srgbClr val="000000"/>
                </a:solidFill>
              </a:rPr>
              <a:t>, </a:t>
            </a:r>
            <a:r>
              <a:rPr lang="zh-CN" altLang="en-US" sz="3000" b="0" dirty="0">
                <a:solidFill>
                  <a:srgbClr val="000000"/>
                </a:solidFill>
              </a:rPr>
              <a:t>而是</a:t>
            </a:r>
            <a:r>
              <a:rPr lang="zh-CN" altLang="en-US" sz="3000" b="0" u="sng" dirty="0">
                <a:solidFill>
                  <a:srgbClr val="000000"/>
                </a:solidFill>
              </a:rPr>
              <a:t>代表着一类类</a:t>
            </a:r>
            <a:r>
              <a:rPr lang="zh-CN" altLang="en-US" sz="3000" b="0" dirty="0">
                <a:solidFill>
                  <a:srgbClr val="000000"/>
                </a:solidFill>
              </a:rPr>
              <a:t>。实际上</a:t>
            </a:r>
            <a:r>
              <a:rPr lang="en-US" altLang="zh-CN" sz="3000" b="0" dirty="0">
                <a:solidFill>
                  <a:srgbClr val="000000"/>
                </a:solidFill>
              </a:rPr>
              <a:t>, </a:t>
            </a:r>
            <a:r>
              <a:rPr lang="zh-CN" altLang="en-US" sz="3000" b="0" dirty="0">
                <a:solidFill>
                  <a:srgbClr val="000000"/>
                </a:solidFill>
              </a:rPr>
              <a:t>类模板的使用就是</a:t>
            </a:r>
            <a:r>
              <a:rPr lang="zh-CN" altLang="en-US" sz="3000" b="0" u="sng" dirty="0">
                <a:solidFill>
                  <a:srgbClr val="000000"/>
                </a:solidFill>
              </a:rPr>
              <a:t>将类模板实例化成一个具体的类</a:t>
            </a:r>
            <a:r>
              <a:rPr lang="zh-CN" altLang="en-US" sz="3000" b="0" dirty="0">
                <a:solidFill>
                  <a:srgbClr val="000000"/>
                </a:solidFill>
              </a:rPr>
              <a:t>（模板类）。 </a:t>
            </a:r>
          </a:p>
          <a:p>
            <a:pPr algn="just">
              <a:lnSpc>
                <a:spcPct val="135000"/>
              </a:lnSpc>
            </a:pPr>
            <a:r>
              <a:rPr lang="zh-CN" altLang="en-US" sz="3000" b="0" dirty="0" smtClean="0">
                <a:solidFill>
                  <a:srgbClr val="000000"/>
                </a:solidFill>
              </a:rPr>
              <a:t> 用</a:t>
            </a:r>
            <a:r>
              <a:rPr lang="zh-CN" altLang="en-US" sz="3000" b="0" dirty="0">
                <a:solidFill>
                  <a:srgbClr val="000000"/>
                </a:solidFill>
              </a:rPr>
              <a:t>类模板定义对象的</a:t>
            </a:r>
            <a:r>
              <a:rPr lang="zh-CN" altLang="en-US" sz="3000" dirty="0">
                <a:solidFill>
                  <a:srgbClr val="C00000"/>
                </a:solidFill>
              </a:rPr>
              <a:t>格式</a:t>
            </a:r>
            <a:r>
              <a:rPr lang="zh-CN" altLang="en-US" sz="3000" b="0" dirty="0">
                <a:solidFill>
                  <a:srgbClr val="000000"/>
                </a:solidFill>
              </a:rPr>
              <a:t>为</a:t>
            </a:r>
            <a:r>
              <a:rPr lang="en-US" altLang="zh-CN" sz="3000" b="0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3000" dirty="0">
                <a:solidFill>
                  <a:srgbClr val="C00000"/>
                </a:solidFill>
                <a:latin typeface="宋体" pitchFamily="2" charset="-122"/>
              </a:rPr>
              <a:t>    </a:t>
            </a:r>
            <a:r>
              <a:rPr lang="zh-CN" altLang="en-US" sz="3000" dirty="0" smtClean="0">
                <a:solidFill>
                  <a:srgbClr val="C00000"/>
                </a:solidFill>
                <a:latin typeface="宋体" pitchFamily="2" charset="-122"/>
              </a:rPr>
              <a:t>类</a:t>
            </a:r>
            <a:r>
              <a:rPr lang="zh-CN" altLang="en-US" sz="3000" dirty="0">
                <a:solidFill>
                  <a:srgbClr val="C00000"/>
                </a:solidFill>
                <a:latin typeface="宋体" pitchFamily="2" charset="-122"/>
              </a:rPr>
              <a:t>模板名 </a:t>
            </a:r>
            <a:r>
              <a:rPr lang="en-US" altLang="zh-CN" sz="3000" dirty="0">
                <a:solidFill>
                  <a:srgbClr val="C00000"/>
                </a:solidFill>
                <a:latin typeface="宋体" pitchFamily="2" charset="-122"/>
              </a:rPr>
              <a:t>&lt;</a:t>
            </a:r>
            <a:r>
              <a:rPr lang="zh-CN" altLang="en-US" sz="3000" dirty="0">
                <a:solidFill>
                  <a:srgbClr val="C00000"/>
                </a:solidFill>
                <a:latin typeface="宋体" pitchFamily="2" charset="-122"/>
              </a:rPr>
              <a:t>实际的类型</a:t>
            </a:r>
            <a:r>
              <a:rPr lang="en-US" altLang="zh-CN" sz="3000" dirty="0">
                <a:solidFill>
                  <a:srgbClr val="C00000"/>
                </a:solidFill>
                <a:latin typeface="宋体" pitchFamily="2" charset="-122"/>
              </a:rPr>
              <a:t>&gt; </a:t>
            </a:r>
            <a:r>
              <a:rPr lang="zh-CN" altLang="en-US" sz="3000" dirty="0">
                <a:solidFill>
                  <a:srgbClr val="C00000"/>
                </a:solidFill>
                <a:latin typeface="宋体" pitchFamily="2" charset="-122"/>
              </a:rPr>
              <a:t>对象名</a:t>
            </a:r>
            <a:r>
              <a:rPr lang="en-US" altLang="zh-CN" sz="3000" dirty="0">
                <a:solidFill>
                  <a:srgbClr val="C00000"/>
                </a:solidFill>
                <a:latin typeface="宋体" pitchFamily="2" charset="-122"/>
              </a:rPr>
              <a:t>;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3000" dirty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zh-CN" altLang="en-US" sz="3300" b="0" dirty="0" smtClean="0">
                <a:solidFill>
                  <a:schemeClr val="tx1"/>
                </a:solidFill>
                <a:latin typeface="宋体" pitchFamily="2" charset="-122"/>
              </a:rPr>
              <a:t>例</a:t>
            </a:r>
            <a:r>
              <a:rPr lang="en-US" altLang="zh-CN" sz="3300" b="0" dirty="0">
                <a:solidFill>
                  <a:schemeClr val="tx1"/>
                </a:solidFill>
                <a:latin typeface="宋体" pitchFamily="2" charset="-122"/>
              </a:rPr>
              <a:t>: </a:t>
            </a:r>
            <a:r>
              <a:rPr lang="en-US" altLang="zh-CN" sz="3300" b="0" dirty="0">
                <a:solidFill>
                  <a:schemeClr val="tx1"/>
                </a:solidFill>
              </a:rPr>
              <a:t> </a:t>
            </a:r>
            <a:r>
              <a:rPr lang="en-US" altLang="zh-CN" sz="3300" b="0" dirty="0" smtClean="0">
                <a:solidFill>
                  <a:schemeClr val="tx1"/>
                </a:solidFill>
              </a:rPr>
              <a:t>Compare &lt;</a:t>
            </a:r>
            <a:r>
              <a:rPr lang="en-US" altLang="zh-CN" sz="3300" b="0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3300" b="0" dirty="0" smtClean="0">
                <a:solidFill>
                  <a:schemeClr val="tx1"/>
                </a:solidFill>
              </a:rPr>
              <a:t>&gt; com1(3,7); </a:t>
            </a:r>
            <a:endParaRPr lang="en-US" altLang="zh-CN" sz="3300" b="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60" y="5661248"/>
            <a:ext cx="61654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hlinkClick r:id="rId2" action="ppaction://hlinkfile"/>
              </a:rPr>
              <a:t>例</a:t>
            </a:r>
            <a:r>
              <a:rPr lang="en-US" altLang="zh-CN" sz="3200" dirty="0">
                <a:hlinkClick r:id="rId2" action="ppaction://hlinkfile"/>
              </a:rPr>
              <a:t>6.6 </a:t>
            </a:r>
            <a:r>
              <a:rPr lang="zh-CN" altLang="en-US" sz="3200" dirty="0">
                <a:hlinkClick r:id="rId2" action="ppaction://hlinkfile"/>
              </a:rPr>
              <a:t>类模板</a:t>
            </a:r>
            <a:r>
              <a:rPr lang="en-US" altLang="zh-CN" sz="3200" dirty="0">
                <a:hlinkClick r:id="rId2" action="ppaction://hlinkfile"/>
              </a:rPr>
              <a:t>compare</a:t>
            </a:r>
            <a:r>
              <a:rPr lang="zh-CN" altLang="en-US" sz="3200" dirty="0">
                <a:hlinkClick r:id="rId2" action="ppaction://hlinkfile"/>
              </a:rPr>
              <a:t>的使用</a:t>
            </a:r>
            <a:r>
              <a:rPr lang="zh-CN" altLang="en-US" sz="3200" dirty="0" smtClean="0">
                <a:hlinkClick r:id="rId2" action="ppaction://hlinkfile"/>
              </a:rPr>
              <a:t>举例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3487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569325" cy="5329238"/>
          </a:xfrm>
        </p:spPr>
        <p:txBody>
          <a:bodyPr/>
          <a:lstStyle/>
          <a:p>
            <a:pPr algn="just">
              <a:lnSpc>
                <a:spcPct val="135000"/>
              </a:lnSpc>
            </a:pPr>
            <a:r>
              <a:rPr lang="zh-CN" altLang="en-US" sz="3000" b="0" u="sng" dirty="0" smtClean="0">
                <a:solidFill>
                  <a:srgbClr val="000000"/>
                </a:solidFill>
              </a:rPr>
              <a:t>类</a:t>
            </a:r>
            <a:r>
              <a:rPr lang="zh-CN" altLang="en-US" sz="3000" b="0" u="sng" dirty="0">
                <a:solidFill>
                  <a:srgbClr val="000000"/>
                </a:solidFill>
              </a:rPr>
              <a:t>模板</a:t>
            </a:r>
            <a:r>
              <a:rPr lang="zh-CN" altLang="en-US" sz="3000" b="0" dirty="0">
                <a:solidFill>
                  <a:srgbClr val="000000"/>
                </a:solidFill>
              </a:rPr>
              <a:t>不是代表一个具体的、实际的类</a:t>
            </a:r>
            <a:r>
              <a:rPr lang="en-US" altLang="zh-CN" sz="3000" b="0" dirty="0">
                <a:solidFill>
                  <a:srgbClr val="000000"/>
                </a:solidFill>
              </a:rPr>
              <a:t>, </a:t>
            </a:r>
            <a:r>
              <a:rPr lang="zh-CN" altLang="en-US" sz="3000" b="0" dirty="0">
                <a:solidFill>
                  <a:srgbClr val="000000"/>
                </a:solidFill>
              </a:rPr>
              <a:t>而是</a:t>
            </a:r>
            <a:r>
              <a:rPr lang="zh-CN" altLang="en-US" sz="3000" b="0" u="sng" dirty="0">
                <a:solidFill>
                  <a:srgbClr val="000000"/>
                </a:solidFill>
              </a:rPr>
              <a:t>代表着一类类</a:t>
            </a:r>
            <a:r>
              <a:rPr lang="zh-CN" altLang="en-US" sz="3000" b="0" dirty="0">
                <a:solidFill>
                  <a:srgbClr val="000000"/>
                </a:solidFill>
              </a:rPr>
              <a:t>。实际上</a:t>
            </a:r>
            <a:r>
              <a:rPr lang="en-US" altLang="zh-CN" sz="3000" b="0" dirty="0">
                <a:solidFill>
                  <a:srgbClr val="000000"/>
                </a:solidFill>
              </a:rPr>
              <a:t>, </a:t>
            </a:r>
            <a:r>
              <a:rPr lang="zh-CN" altLang="en-US" sz="3000" b="0" dirty="0">
                <a:solidFill>
                  <a:srgbClr val="000000"/>
                </a:solidFill>
              </a:rPr>
              <a:t>类模板的使用就是</a:t>
            </a:r>
            <a:r>
              <a:rPr lang="zh-CN" altLang="en-US" sz="3000" b="0" u="sng" dirty="0">
                <a:solidFill>
                  <a:srgbClr val="000000"/>
                </a:solidFill>
              </a:rPr>
              <a:t>将类模板实例化成一个具体的类</a:t>
            </a:r>
            <a:r>
              <a:rPr lang="zh-CN" altLang="en-US" sz="3000" b="0" dirty="0">
                <a:solidFill>
                  <a:srgbClr val="000000"/>
                </a:solidFill>
              </a:rPr>
              <a:t>（模板类）。 </a:t>
            </a:r>
          </a:p>
          <a:p>
            <a:pPr algn="just">
              <a:lnSpc>
                <a:spcPct val="135000"/>
              </a:lnSpc>
              <a:buFontTx/>
              <a:buNone/>
            </a:pPr>
            <a:r>
              <a:rPr lang="zh-CN" altLang="en-US" sz="3000" b="0" dirty="0">
                <a:solidFill>
                  <a:srgbClr val="000000"/>
                </a:solidFill>
              </a:rPr>
              <a:t>用类模板定义对象的格式为</a:t>
            </a:r>
            <a:r>
              <a:rPr lang="en-US" altLang="zh-CN" sz="3000" b="0" dirty="0">
                <a:solidFill>
                  <a:srgbClr val="000000"/>
                </a:solidFill>
              </a:rPr>
              <a:t>: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3000" dirty="0">
                <a:solidFill>
                  <a:srgbClr val="C00000"/>
                </a:solidFill>
                <a:latin typeface="宋体" pitchFamily="2" charset="-122"/>
              </a:rPr>
              <a:t>         </a:t>
            </a:r>
            <a:r>
              <a:rPr lang="zh-CN" altLang="en-US" sz="3000" dirty="0">
                <a:solidFill>
                  <a:srgbClr val="C00000"/>
                </a:solidFill>
                <a:latin typeface="宋体" pitchFamily="2" charset="-122"/>
              </a:rPr>
              <a:t>类模板名 </a:t>
            </a:r>
            <a:r>
              <a:rPr lang="en-US" altLang="zh-CN" sz="3000" dirty="0">
                <a:solidFill>
                  <a:srgbClr val="C00000"/>
                </a:solidFill>
                <a:latin typeface="宋体" pitchFamily="2" charset="-122"/>
              </a:rPr>
              <a:t>&lt;</a:t>
            </a:r>
            <a:r>
              <a:rPr lang="zh-CN" altLang="en-US" sz="3000" dirty="0">
                <a:solidFill>
                  <a:srgbClr val="C00000"/>
                </a:solidFill>
                <a:latin typeface="宋体" pitchFamily="2" charset="-122"/>
              </a:rPr>
              <a:t>实际的类型</a:t>
            </a:r>
            <a:r>
              <a:rPr lang="en-US" altLang="zh-CN" sz="3000" dirty="0">
                <a:solidFill>
                  <a:srgbClr val="C00000"/>
                </a:solidFill>
                <a:latin typeface="宋体" pitchFamily="2" charset="-122"/>
              </a:rPr>
              <a:t>&gt; </a:t>
            </a:r>
            <a:r>
              <a:rPr lang="zh-CN" altLang="en-US" sz="3000" dirty="0">
                <a:solidFill>
                  <a:srgbClr val="C00000"/>
                </a:solidFill>
                <a:latin typeface="宋体" pitchFamily="2" charset="-122"/>
              </a:rPr>
              <a:t>对象名</a:t>
            </a:r>
            <a:r>
              <a:rPr lang="en-US" altLang="zh-CN" sz="3000" dirty="0">
                <a:solidFill>
                  <a:srgbClr val="C00000"/>
                </a:solidFill>
                <a:latin typeface="宋体" pitchFamily="2" charset="-122"/>
              </a:rPr>
              <a:t>;</a:t>
            </a:r>
          </a:p>
          <a:p>
            <a:pPr>
              <a:lnSpc>
                <a:spcPct val="135000"/>
              </a:lnSpc>
              <a:buFontTx/>
              <a:buNone/>
            </a:pPr>
            <a:r>
              <a:rPr lang="en-US" altLang="zh-CN" sz="3000" dirty="0">
                <a:solidFill>
                  <a:srgbClr val="000000"/>
                </a:solidFill>
                <a:latin typeface="宋体" pitchFamily="2" charset="-122"/>
              </a:rPr>
              <a:t>  </a:t>
            </a:r>
            <a:r>
              <a:rPr lang="en-US" altLang="zh-CN" sz="3000" dirty="0">
                <a:solidFill>
                  <a:srgbClr val="000000"/>
                </a:solidFill>
              </a:rPr>
              <a:t>       </a:t>
            </a:r>
            <a:r>
              <a:rPr lang="zh-CN" altLang="en-US" sz="3300" dirty="0">
                <a:solidFill>
                  <a:srgbClr val="0000FF"/>
                </a:solidFill>
                <a:latin typeface="宋体" pitchFamily="2" charset="-122"/>
              </a:rPr>
              <a:t>例</a:t>
            </a:r>
            <a:r>
              <a:rPr lang="en-US" altLang="zh-CN" sz="3300" dirty="0">
                <a:solidFill>
                  <a:srgbClr val="0000FF"/>
                </a:solidFill>
                <a:latin typeface="宋体" pitchFamily="2" charset="-122"/>
              </a:rPr>
              <a:t>:</a:t>
            </a:r>
            <a:r>
              <a:rPr lang="en-US" altLang="zh-CN" sz="3300" dirty="0">
                <a:solidFill>
                  <a:srgbClr val="FF0000"/>
                </a:solidFill>
                <a:latin typeface="宋体" pitchFamily="2" charset="-122"/>
              </a:rPr>
              <a:t> </a:t>
            </a:r>
            <a:r>
              <a:rPr lang="en-US" altLang="zh-CN" sz="3300" dirty="0">
                <a:solidFill>
                  <a:srgbClr val="FF0000"/>
                </a:solidFill>
              </a:rPr>
              <a:t> stack &lt;char&gt; s1, s2;</a:t>
            </a:r>
            <a:r>
              <a:rPr lang="en-US" altLang="zh-CN" sz="3300" dirty="0"/>
              <a:t> </a:t>
            </a:r>
          </a:p>
        </p:txBody>
      </p:sp>
      <p:sp>
        <p:nvSpPr>
          <p:cNvPr id="156675" name="Text Box 3"/>
          <p:cNvSpPr txBox="1">
            <a:spLocks noChangeArrowheads="1"/>
          </p:cNvSpPr>
          <p:nvPr/>
        </p:nvSpPr>
        <p:spPr bwMode="auto">
          <a:xfrm>
            <a:off x="574236" y="5518872"/>
            <a:ext cx="49151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000" dirty="0"/>
              <a:t>例</a:t>
            </a:r>
            <a:r>
              <a:rPr lang="en-US" altLang="zh-CN" sz="3000" dirty="0"/>
              <a:t>6.6</a:t>
            </a:r>
            <a:r>
              <a:rPr lang="zh-CN" altLang="en-US" sz="3000" dirty="0"/>
              <a:t>成员函数定义在类体内</a:t>
            </a:r>
          </a:p>
        </p:txBody>
      </p:sp>
    </p:spTree>
    <p:extLst>
      <p:ext uri="{BB962C8B-B14F-4D97-AF65-F5344CB8AC3E}">
        <p14:creationId xmlns:p14="http://schemas.microsoft.com/office/powerpoint/2010/main" val="13728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980729"/>
            <a:ext cx="8444930" cy="5760640"/>
          </a:xfrm>
        </p:spPr>
        <p:txBody>
          <a:bodyPr>
            <a:normAutofit/>
          </a:bodyPr>
          <a:lstStyle/>
          <a:p>
            <a:r>
              <a:rPr lang="zh-CN" altLang="en-US" sz="3200" b="0" dirty="0"/>
              <a:t>类模板中的成员函数定义在类体外，形式为：</a:t>
            </a:r>
          </a:p>
          <a:p>
            <a:pPr>
              <a:buFontTx/>
              <a:buNone/>
            </a:pPr>
            <a:endParaRPr lang="en-US" altLang="zh-CN" sz="3200" dirty="0"/>
          </a:p>
        </p:txBody>
      </p:sp>
      <p:sp>
        <p:nvSpPr>
          <p:cNvPr id="155652" name="Text Box 4"/>
          <p:cNvSpPr txBox="1">
            <a:spLocks noChangeArrowheads="1"/>
          </p:cNvSpPr>
          <p:nvPr/>
        </p:nvSpPr>
        <p:spPr bwMode="auto">
          <a:xfrm>
            <a:off x="395288" y="1700808"/>
            <a:ext cx="8497887" cy="320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3000" b="1" dirty="0">
                <a:solidFill>
                  <a:srgbClr val="C00000"/>
                </a:solidFill>
              </a:rPr>
              <a:t>template &lt;</a:t>
            </a:r>
            <a:r>
              <a:rPr lang="en-US" altLang="zh-CN" sz="3000" b="1" dirty="0" err="1">
                <a:solidFill>
                  <a:srgbClr val="C00000"/>
                </a:solidFill>
              </a:rPr>
              <a:t>typename</a:t>
            </a:r>
            <a:r>
              <a:rPr lang="en-US" altLang="zh-CN" sz="3000" b="1" dirty="0">
                <a:solidFill>
                  <a:srgbClr val="C00000"/>
                </a:solidFill>
              </a:rPr>
              <a:t> </a:t>
            </a:r>
            <a:r>
              <a:rPr lang="zh-CN" altLang="en-US" sz="3000" b="1" dirty="0">
                <a:solidFill>
                  <a:srgbClr val="C00000"/>
                </a:solidFill>
              </a:rPr>
              <a:t>类型参数</a:t>
            </a:r>
            <a:r>
              <a:rPr lang="en-US" altLang="zh-CN" sz="3000" b="1" dirty="0">
                <a:solidFill>
                  <a:srgbClr val="C00000"/>
                </a:solidFill>
              </a:rPr>
              <a:t>&gt;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sz="3000" b="1" dirty="0">
                <a:solidFill>
                  <a:srgbClr val="C00000"/>
                </a:solidFill>
              </a:rPr>
              <a:t>函数类型  类名 </a:t>
            </a:r>
            <a:r>
              <a:rPr lang="en-US" altLang="zh-CN" sz="3000" b="1" dirty="0">
                <a:solidFill>
                  <a:srgbClr val="C00000"/>
                </a:solidFill>
              </a:rPr>
              <a:t>&lt;</a:t>
            </a:r>
            <a:r>
              <a:rPr lang="zh-CN" altLang="en-US" sz="3000" b="1" dirty="0">
                <a:solidFill>
                  <a:srgbClr val="C00000"/>
                </a:solidFill>
              </a:rPr>
              <a:t>类型参数</a:t>
            </a:r>
            <a:r>
              <a:rPr lang="en-US" altLang="zh-CN" sz="3000" b="1" dirty="0">
                <a:solidFill>
                  <a:srgbClr val="C00000"/>
                </a:solidFill>
              </a:rPr>
              <a:t>&gt;::</a:t>
            </a:r>
            <a:r>
              <a:rPr lang="zh-CN" altLang="en-US" sz="3000" b="1" dirty="0">
                <a:solidFill>
                  <a:srgbClr val="C00000"/>
                </a:solidFill>
              </a:rPr>
              <a:t>成员函数名</a:t>
            </a:r>
            <a:r>
              <a:rPr lang="en-US" altLang="zh-CN" sz="3000" b="1" dirty="0">
                <a:solidFill>
                  <a:srgbClr val="C00000"/>
                </a:solidFill>
              </a:rPr>
              <a:t>(</a:t>
            </a:r>
            <a:r>
              <a:rPr lang="zh-CN" altLang="en-US" sz="3000" b="1" dirty="0">
                <a:solidFill>
                  <a:srgbClr val="C00000"/>
                </a:solidFill>
              </a:rPr>
              <a:t>形参表</a:t>
            </a:r>
            <a:r>
              <a:rPr lang="en-US" altLang="zh-CN" sz="3000" b="1" dirty="0">
                <a:solidFill>
                  <a:srgbClr val="C00000"/>
                </a:solidFill>
              </a:rPr>
              <a:t>)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3000" b="1" dirty="0">
                <a:solidFill>
                  <a:srgbClr val="C00000"/>
                </a:solidFill>
              </a:rPr>
              <a:t>  {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3000" b="1" dirty="0">
                <a:solidFill>
                  <a:srgbClr val="C00000"/>
                </a:solidFill>
              </a:rPr>
              <a:t>      …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sz="3000" b="1" dirty="0">
                <a:solidFill>
                  <a:srgbClr val="C00000"/>
                </a:solidFill>
              </a:rPr>
              <a:t>  }</a:t>
            </a:r>
          </a:p>
        </p:txBody>
      </p:sp>
      <p:sp>
        <p:nvSpPr>
          <p:cNvPr id="155653" name="Rectangle 5"/>
          <p:cNvSpPr>
            <a:spLocks noChangeArrowheads="1"/>
          </p:cNvSpPr>
          <p:nvPr/>
        </p:nvSpPr>
        <p:spPr bwMode="auto">
          <a:xfrm>
            <a:off x="2564547" y="3337650"/>
            <a:ext cx="1873250" cy="7905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87438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95425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034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311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68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25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83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40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3000" dirty="0">
                <a:solidFill>
                  <a:srgbClr val="000000"/>
                </a:solidFill>
              </a:rPr>
              <a:t>模板声明</a:t>
            </a:r>
          </a:p>
        </p:txBody>
      </p:sp>
      <p:sp>
        <p:nvSpPr>
          <p:cNvPr id="155654" name="Line 6"/>
          <p:cNvSpPr>
            <a:spLocks noChangeShapeType="1"/>
          </p:cNvSpPr>
          <p:nvPr/>
        </p:nvSpPr>
        <p:spPr bwMode="auto">
          <a:xfrm flipH="1" flipV="1">
            <a:off x="1998662" y="2204863"/>
            <a:ext cx="845145" cy="1080380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5" name="Line 7"/>
          <p:cNvSpPr>
            <a:spLocks noChangeShapeType="1"/>
          </p:cNvSpPr>
          <p:nvPr/>
        </p:nvSpPr>
        <p:spPr bwMode="auto">
          <a:xfrm flipH="1" flipV="1">
            <a:off x="4139952" y="2924943"/>
            <a:ext cx="1512168" cy="807994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56" name="Rectangle 8"/>
          <p:cNvSpPr>
            <a:spLocks noChangeArrowheads="1"/>
          </p:cNvSpPr>
          <p:nvPr/>
        </p:nvSpPr>
        <p:spPr bwMode="auto">
          <a:xfrm>
            <a:off x="5020170" y="3732937"/>
            <a:ext cx="3600450" cy="136842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87438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495425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9034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311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68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25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83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40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3000" dirty="0">
                <a:solidFill>
                  <a:srgbClr val="000000"/>
                </a:solidFill>
              </a:rPr>
              <a:t>函数名前的类名后缀上</a:t>
            </a:r>
            <a:r>
              <a:rPr lang="en-US" altLang="zh-CN" sz="3000" dirty="0">
                <a:solidFill>
                  <a:srgbClr val="000000"/>
                </a:solidFill>
              </a:rPr>
              <a:t>&lt;</a:t>
            </a:r>
            <a:r>
              <a:rPr lang="zh-CN" altLang="en-US" sz="3000" dirty="0">
                <a:solidFill>
                  <a:srgbClr val="000000"/>
                </a:solidFill>
              </a:rPr>
              <a:t>类型参数</a:t>
            </a:r>
            <a:r>
              <a:rPr lang="en-US" altLang="zh-CN" sz="3000" dirty="0">
                <a:solidFill>
                  <a:srgbClr val="000000"/>
                </a:solidFill>
              </a:rPr>
              <a:t>&gt;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36992" y="5805264"/>
            <a:ext cx="620233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hlinkClick r:id="rId2" action="ppaction://hlinkfile"/>
              </a:rPr>
              <a:t>例</a:t>
            </a:r>
            <a:r>
              <a:rPr lang="en-US" altLang="zh-CN" sz="3200" dirty="0" smtClean="0">
                <a:hlinkClick r:id="rId2" action="ppaction://hlinkfile"/>
              </a:rPr>
              <a:t>6.7 </a:t>
            </a:r>
            <a:r>
              <a:rPr lang="zh-CN" altLang="en-US" sz="3200" dirty="0" smtClean="0">
                <a:hlinkClick r:id="rId2" action="ppaction://hlinkfile"/>
              </a:rPr>
              <a:t>在类模板体外定义成员函数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8311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5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3" grpId="0" animBg="1"/>
      <p:bldP spid="155654" grpId="0" animBg="1"/>
      <p:bldP spid="155655" grpId="0" animBg="1"/>
      <p:bldP spid="155656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37" name="Group 21"/>
          <p:cNvGrpSpPr>
            <a:grpSpLocks/>
          </p:cNvGrpSpPr>
          <p:nvPr/>
        </p:nvGrpSpPr>
        <p:grpSpPr bwMode="auto">
          <a:xfrm>
            <a:off x="609600" y="1823740"/>
            <a:ext cx="8077200" cy="3764992"/>
            <a:chOff x="384" y="436"/>
            <a:chExt cx="5088" cy="3375"/>
          </a:xfrm>
        </p:grpSpPr>
        <p:sp>
          <p:nvSpPr>
            <p:cNvPr id="34818" name="Rectangle 2"/>
            <p:cNvSpPr>
              <a:spLocks noChangeArrowheads="1"/>
            </p:cNvSpPr>
            <p:nvPr/>
          </p:nvSpPr>
          <p:spPr bwMode="auto">
            <a:xfrm>
              <a:off x="2208" y="436"/>
              <a:ext cx="1392" cy="8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rgbClr val="000000"/>
                  </a:solidFill>
                </a:rPr>
                <a:t>类模板</a:t>
              </a:r>
            </a:p>
            <a:p>
              <a:pPr algn="ctr"/>
              <a:r>
                <a:rPr lang="en-US" altLang="zh-CN" sz="2400" b="1" dirty="0">
                  <a:solidFill>
                    <a:srgbClr val="000000"/>
                  </a:solidFill>
                </a:rPr>
                <a:t>stack &lt;Type&gt;</a:t>
              </a:r>
            </a:p>
          </p:txBody>
        </p:sp>
        <p:sp>
          <p:nvSpPr>
            <p:cNvPr id="34819" name="Rectangle 3"/>
            <p:cNvSpPr>
              <a:spLocks noChangeArrowheads="1"/>
            </p:cNvSpPr>
            <p:nvPr/>
          </p:nvSpPr>
          <p:spPr bwMode="auto">
            <a:xfrm>
              <a:off x="384" y="2068"/>
              <a:ext cx="1392" cy="8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rgbClr val="000000"/>
                  </a:solidFill>
                </a:rPr>
                <a:t>模板类</a:t>
              </a:r>
            </a:p>
            <a:p>
              <a:pPr algn="ctr"/>
              <a:r>
                <a:rPr lang="en-US" altLang="zh-CN" sz="2400" b="1" dirty="0">
                  <a:solidFill>
                    <a:srgbClr val="000000"/>
                  </a:solidFill>
                </a:rPr>
                <a:t>stack &lt;char&gt;</a:t>
              </a:r>
            </a:p>
          </p:txBody>
        </p:sp>
        <p:sp>
          <p:nvSpPr>
            <p:cNvPr id="34820" name="Rectangle 4"/>
            <p:cNvSpPr>
              <a:spLocks noChangeArrowheads="1"/>
            </p:cNvSpPr>
            <p:nvPr/>
          </p:nvSpPr>
          <p:spPr bwMode="auto">
            <a:xfrm>
              <a:off x="2208" y="2068"/>
              <a:ext cx="1392" cy="8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rgbClr val="000000"/>
                  </a:solidFill>
                </a:rPr>
                <a:t>模板类</a:t>
              </a:r>
            </a:p>
            <a:p>
              <a:pPr algn="ctr"/>
              <a:r>
                <a:rPr lang="en-US" altLang="zh-CN" sz="2400" b="1" dirty="0">
                  <a:solidFill>
                    <a:srgbClr val="000000"/>
                  </a:solidFill>
                </a:rPr>
                <a:t>stack &lt;</a:t>
              </a:r>
              <a:r>
                <a:rPr lang="en-US" altLang="zh-CN" sz="2400" b="1" dirty="0" err="1">
                  <a:solidFill>
                    <a:srgbClr val="000000"/>
                  </a:solidFill>
                </a:rPr>
                <a:t>int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&gt;</a:t>
              </a:r>
            </a:p>
          </p:txBody>
        </p:sp>
        <p:sp>
          <p:nvSpPr>
            <p:cNvPr id="34821" name="Rectangle 5"/>
            <p:cNvSpPr>
              <a:spLocks noChangeArrowheads="1"/>
            </p:cNvSpPr>
            <p:nvPr/>
          </p:nvSpPr>
          <p:spPr bwMode="auto">
            <a:xfrm>
              <a:off x="4080" y="2068"/>
              <a:ext cx="1392" cy="81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rgbClr val="000000"/>
                  </a:solidFill>
                </a:rPr>
                <a:t>模板类</a:t>
              </a:r>
            </a:p>
            <a:p>
              <a:pPr algn="ctr"/>
              <a:r>
                <a:rPr lang="en-US" altLang="zh-CN" sz="2400" b="1" dirty="0">
                  <a:solidFill>
                    <a:srgbClr val="000000"/>
                  </a:solidFill>
                </a:rPr>
                <a:t>stack &lt;double&gt;</a:t>
              </a:r>
            </a:p>
          </p:txBody>
        </p:sp>
        <p:sp>
          <p:nvSpPr>
            <p:cNvPr id="34822" name="Line 6"/>
            <p:cNvSpPr>
              <a:spLocks noChangeShapeType="1"/>
            </p:cNvSpPr>
            <p:nvPr/>
          </p:nvSpPr>
          <p:spPr bwMode="auto">
            <a:xfrm flipH="1">
              <a:off x="1056" y="1252"/>
              <a:ext cx="1152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34823" name="Line 7"/>
            <p:cNvSpPr>
              <a:spLocks noChangeShapeType="1"/>
            </p:cNvSpPr>
            <p:nvPr/>
          </p:nvSpPr>
          <p:spPr bwMode="auto">
            <a:xfrm>
              <a:off x="2880" y="1252"/>
              <a:ext cx="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34824" name="Line 8"/>
            <p:cNvSpPr>
              <a:spLocks noChangeShapeType="1"/>
            </p:cNvSpPr>
            <p:nvPr/>
          </p:nvSpPr>
          <p:spPr bwMode="auto">
            <a:xfrm>
              <a:off x="3600" y="1252"/>
              <a:ext cx="1200" cy="81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34825" name="Text Box 9"/>
            <p:cNvSpPr txBox="1">
              <a:spLocks noChangeArrowheads="1"/>
            </p:cNvSpPr>
            <p:nvPr/>
          </p:nvSpPr>
          <p:spPr bwMode="auto">
            <a:xfrm>
              <a:off x="960" y="1395"/>
              <a:ext cx="816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</a:rPr>
                <a:t>实例化</a:t>
              </a:r>
            </a:p>
          </p:txBody>
        </p:sp>
        <p:sp>
          <p:nvSpPr>
            <p:cNvPr id="34826" name="Text Box 10"/>
            <p:cNvSpPr txBox="1">
              <a:spLocks noChangeArrowheads="1"/>
            </p:cNvSpPr>
            <p:nvPr/>
          </p:nvSpPr>
          <p:spPr bwMode="auto">
            <a:xfrm>
              <a:off x="2160" y="1589"/>
              <a:ext cx="816" cy="4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</a:rPr>
                <a:t>实例化</a:t>
              </a:r>
            </a:p>
          </p:txBody>
        </p:sp>
        <p:sp>
          <p:nvSpPr>
            <p:cNvPr id="34827" name="Text Box 11"/>
            <p:cNvSpPr txBox="1">
              <a:spLocks noChangeArrowheads="1"/>
            </p:cNvSpPr>
            <p:nvPr/>
          </p:nvSpPr>
          <p:spPr bwMode="auto">
            <a:xfrm>
              <a:off x="4272" y="1444"/>
              <a:ext cx="816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</a:rPr>
                <a:t>实例化</a:t>
              </a:r>
            </a:p>
          </p:txBody>
        </p:sp>
        <p:sp>
          <p:nvSpPr>
            <p:cNvPr id="34828" name="Rectangle 12"/>
            <p:cNvSpPr>
              <a:spLocks noChangeArrowheads="1"/>
            </p:cNvSpPr>
            <p:nvPr/>
          </p:nvSpPr>
          <p:spPr bwMode="auto">
            <a:xfrm>
              <a:off x="385" y="3404"/>
              <a:ext cx="1392" cy="4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rgbClr val="000000"/>
                  </a:solidFill>
                </a:rPr>
                <a:t>对象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s1</a:t>
              </a:r>
            </a:p>
          </p:txBody>
        </p:sp>
        <p:sp>
          <p:nvSpPr>
            <p:cNvPr id="34829" name="Line 13"/>
            <p:cNvSpPr>
              <a:spLocks noChangeShapeType="1"/>
            </p:cNvSpPr>
            <p:nvPr/>
          </p:nvSpPr>
          <p:spPr bwMode="auto">
            <a:xfrm>
              <a:off x="1020" y="2886"/>
              <a:ext cx="0" cy="4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34830" name="Rectangle 14"/>
            <p:cNvSpPr>
              <a:spLocks noChangeArrowheads="1"/>
            </p:cNvSpPr>
            <p:nvPr/>
          </p:nvSpPr>
          <p:spPr bwMode="auto">
            <a:xfrm>
              <a:off x="2214" y="3386"/>
              <a:ext cx="1392" cy="4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rgbClr val="000000"/>
                  </a:solidFill>
                </a:rPr>
                <a:t>对象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is1</a:t>
              </a:r>
            </a:p>
          </p:txBody>
        </p:sp>
        <p:sp>
          <p:nvSpPr>
            <p:cNvPr id="34831" name="Line 15"/>
            <p:cNvSpPr>
              <a:spLocks noChangeShapeType="1"/>
            </p:cNvSpPr>
            <p:nvPr/>
          </p:nvSpPr>
          <p:spPr bwMode="auto">
            <a:xfrm>
              <a:off x="2849" y="2886"/>
              <a:ext cx="0" cy="4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4073" y="3386"/>
              <a:ext cx="1392" cy="4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400" b="1" dirty="0">
                  <a:solidFill>
                    <a:srgbClr val="000000"/>
                  </a:solidFill>
                </a:rPr>
                <a:t>对象</a:t>
              </a:r>
              <a:r>
                <a:rPr lang="en-US" altLang="zh-CN" sz="2400" b="1" dirty="0">
                  <a:solidFill>
                    <a:srgbClr val="000000"/>
                  </a:solidFill>
                </a:rPr>
                <a:t>ds1</a:t>
              </a:r>
            </a:p>
          </p:txBody>
        </p:sp>
        <p:sp>
          <p:nvSpPr>
            <p:cNvPr id="34833" name="Line 17"/>
            <p:cNvSpPr>
              <a:spLocks noChangeShapeType="1"/>
            </p:cNvSpPr>
            <p:nvPr/>
          </p:nvSpPr>
          <p:spPr bwMode="auto">
            <a:xfrm>
              <a:off x="4708" y="2886"/>
              <a:ext cx="0" cy="49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34834" name="Text Box 18"/>
            <p:cNvSpPr txBox="1">
              <a:spLocks noChangeArrowheads="1"/>
            </p:cNvSpPr>
            <p:nvPr/>
          </p:nvSpPr>
          <p:spPr bwMode="auto">
            <a:xfrm>
              <a:off x="1020" y="2931"/>
              <a:ext cx="816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</a:rPr>
                <a:t>实例化</a:t>
              </a:r>
            </a:p>
          </p:txBody>
        </p:sp>
        <p:sp>
          <p:nvSpPr>
            <p:cNvPr id="34835" name="Text Box 19"/>
            <p:cNvSpPr txBox="1">
              <a:spLocks noChangeArrowheads="1"/>
            </p:cNvSpPr>
            <p:nvPr/>
          </p:nvSpPr>
          <p:spPr bwMode="auto">
            <a:xfrm>
              <a:off x="2835" y="2931"/>
              <a:ext cx="816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</a:rPr>
                <a:t>实例化</a:t>
              </a:r>
            </a:p>
          </p:txBody>
        </p:sp>
        <p:sp>
          <p:nvSpPr>
            <p:cNvPr id="34836" name="Text Box 20"/>
            <p:cNvSpPr txBox="1">
              <a:spLocks noChangeArrowheads="1"/>
            </p:cNvSpPr>
            <p:nvPr/>
          </p:nvSpPr>
          <p:spPr bwMode="auto">
            <a:xfrm>
              <a:off x="4014" y="2931"/>
              <a:ext cx="816" cy="4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</a:rPr>
                <a:t>实例化</a:t>
              </a:r>
            </a:p>
          </p:txBody>
        </p:sp>
      </p:grpSp>
      <p:sp>
        <p:nvSpPr>
          <p:cNvPr id="34838" name="Text Box 22"/>
          <p:cNvSpPr txBox="1">
            <a:spLocks noChangeArrowheads="1"/>
          </p:cNvSpPr>
          <p:nvPr/>
        </p:nvSpPr>
        <p:spPr bwMode="auto">
          <a:xfrm>
            <a:off x="250825" y="1033165"/>
            <a:ext cx="727392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</a:rPr>
              <a:t>类模板、模板类和对象之间的关系：</a:t>
            </a:r>
          </a:p>
        </p:txBody>
      </p:sp>
      <p:sp>
        <p:nvSpPr>
          <p:cNvPr id="34839" name="Text Box 23"/>
          <p:cNvSpPr txBox="1">
            <a:spLocks noChangeArrowheads="1"/>
          </p:cNvSpPr>
          <p:nvPr/>
        </p:nvSpPr>
        <p:spPr bwMode="auto">
          <a:xfrm>
            <a:off x="611188" y="6002040"/>
            <a:ext cx="7273925" cy="59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dirty="0">
                <a:solidFill>
                  <a:srgbClr val="000000"/>
                </a:solidFill>
                <a:hlinkClick r:id="rId2" action="ppaction://hlinkfile"/>
              </a:rPr>
              <a:t>例</a:t>
            </a:r>
            <a:r>
              <a:rPr lang="en-US" altLang="zh-CN" sz="3200" dirty="0">
                <a:solidFill>
                  <a:srgbClr val="000000"/>
                </a:solidFill>
                <a:hlinkClick r:id="rId2" action="ppaction://hlinkfile"/>
              </a:rPr>
              <a:t>6.8 </a:t>
            </a:r>
            <a:r>
              <a:rPr lang="zh-CN" altLang="en-US" sz="3200" dirty="0">
                <a:solidFill>
                  <a:srgbClr val="000000"/>
                </a:solidFill>
                <a:hlinkClick r:id="rId2" action="ppaction://hlinkfile"/>
              </a:rPr>
              <a:t>类模板</a:t>
            </a:r>
            <a:r>
              <a:rPr lang="en-US" altLang="zh-CN" sz="3200" dirty="0">
                <a:solidFill>
                  <a:srgbClr val="000000"/>
                </a:solidFill>
                <a:hlinkClick r:id="rId2" action="ppaction://hlinkfile"/>
              </a:rPr>
              <a:t>Stack</a:t>
            </a:r>
            <a:r>
              <a:rPr lang="zh-CN" altLang="en-US" sz="3200" dirty="0">
                <a:solidFill>
                  <a:srgbClr val="000000"/>
                </a:solidFill>
                <a:hlinkClick r:id="rId2" action="ppaction://hlinkfile"/>
              </a:rPr>
              <a:t>的使用</a:t>
            </a:r>
            <a:endParaRPr lang="zh-CN" altLang="en-US" sz="3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350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690674" y="945182"/>
            <a:ext cx="4465191" cy="29400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/>
        </p:spPr>
        <p:txBody>
          <a:bodyPr/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1027113" indent="-455613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00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712913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Wingdings" pitchFamily="2" charset="2"/>
              <a:buNone/>
            </a:pPr>
            <a:r>
              <a:rPr lang="zh-CN" altLang="en-US" sz="3000" dirty="0" smtClean="0">
                <a:solidFill>
                  <a:srgbClr val="000000"/>
                </a:solidFill>
              </a:rPr>
              <a:t>在</a:t>
            </a:r>
            <a:r>
              <a:rPr lang="zh-CN" altLang="en-US" sz="3000" dirty="0">
                <a:solidFill>
                  <a:srgbClr val="000000"/>
                </a:solidFill>
              </a:rPr>
              <a:t>类定义中</a:t>
            </a:r>
            <a:r>
              <a:rPr lang="en-US" altLang="zh-CN" sz="3000" dirty="0">
                <a:solidFill>
                  <a:srgbClr val="000000"/>
                </a:solidFill>
              </a:rPr>
              <a:t>, </a:t>
            </a:r>
            <a:r>
              <a:rPr lang="zh-CN" altLang="en-US" sz="3000" dirty="0">
                <a:solidFill>
                  <a:srgbClr val="000000"/>
                </a:solidFill>
              </a:rPr>
              <a:t>欲采用通用数据类型的</a:t>
            </a:r>
            <a:r>
              <a:rPr lang="zh-CN" altLang="en-US" sz="3000" u="sng" dirty="0">
                <a:solidFill>
                  <a:srgbClr val="000000"/>
                </a:solidFill>
              </a:rPr>
              <a:t>数据成员</a:t>
            </a:r>
            <a:r>
              <a:rPr lang="en-US" altLang="zh-CN" sz="3000" dirty="0">
                <a:solidFill>
                  <a:srgbClr val="000000"/>
                </a:solidFill>
              </a:rPr>
              <a:t>,  </a:t>
            </a:r>
            <a:r>
              <a:rPr lang="zh-CN" altLang="en-US" sz="3000" u="sng" dirty="0">
                <a:solidFill>
                  <a:srgbClr val="000000"/>
                </a:solidFill>
              </a:rPr>
              <a:t>成员函数的参数</a:t>
            </a:r>
            <a:r>
              <a:rPr lang="zh-CN" altLang="en-US" sz="3000" dirty="0">
                <a:solidFill>
                  <a:srgbClr val="000000"/>
                </a:solidFill>
              </a:rPr>
              <a:t>或</a:t>
            </a:r>
            <a:r>
              <a:rPr lang="zh-CN" altLang="en-US" sz="3000" u="sng" dirty="0">
                <a:solidFill>
                  <a:srgbClr val="000000"/>
                </a:solidFill>
              </a:rPr>
              <a:t>返回值</a:t>
            </a:r>
            <a:r>
              <a:rPr lang="zh-CN" altLang="en-US" sz="3000" dirty="0">
                <a:solidFill>
                  <a:srgbClr val="000000"/>
                </a:solidFill>
              </a:rPr>
              <a:t>前面需要加上</a:t>
            </a:r>
            <a:r>
              <a:rPr lang="en-US" altLang="zh-CN" sz="3000" dirty="0">
                <a:solidFill>
                  <a:srgbClr val="000000"/>
                </a:solidFill>
              </a:rPr>
              <a:t>Type.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33124" y="908720"/>
            <a:ext cx="7416800" cy="5646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000000"/>
                </a:solidFill>
              </a:rPr>
              <a:t>例：</a:t>
            </a:r>
          </a:p>
          <a:p>
            <a:pPr>
              <a:spcBef>
                <a:spcPct val="20000"/>
              </a:spcBef>
            </a:pPr>
            <a:r>
              <a:rPr lang="en-US" altLang="zh-CN" sz="2800" b="1" dirty="0" err="1">
                <a:solidFill>
                  <a:srgbClr val="000000"/>
                </a:solidFill>
              </a:rPr>
              <a:t>const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</a:rPr>
              <a:t> size=10</a:t>
            </a: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</a:rPr>
              <a:t>template &lt;class </a:t>
            </a:r>
            <a:r>
              <a:rPr lang="en-US" altLang="zh-CN" sz="2800" b="1" dirty="0">
                <a:solidFill>
                  <a:srgbClr val="6600CC"/>
                </a:solidFill>
              </a:rPr>
              <a:t>Type</a:t>
            </a:r>
            <a:r>
              <a:rPr lang="en-US" altLang="zh-CN" sz="2800" b="1" dirty="0">
                <a:solidFill>
                  <a:srgbClr val="000000"/>
                </a:solidFill>
              </a:rPr>
              <a:t>&gt;</a:t>
            </a: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</a:rPr>
              <a:t>class stack {</a:t>
            </a: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</a:rPr>
              <a:t>public:</a:t>
            </a: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</a:rPr>
              <a:t>      void </a:t>
            </a:r>
            <a:r>
              <a:rPr lang="en-US" altLang="zh-CN" sz="2800" b="1" dirty="0" err="1">
                <a:solidFill>
                  <a:srgbClr val="000000"/>
                </a:solidFill>
              </a:rPr>
              <a:t>init</a:t>
            </a:r>
            <a:r>
              <a:rPr lang="en-US" altLang="zh-CN" sz="2800" b="1" dirty="0">
                <a:solidFill>
                  <a:srgbClr val="000000"/>
                </a:solidFill>
              </a:rPr>
              <a:t>(){  </a:t>
            </a:r>
            <a:r>
              <a:rPr lang="en-US" altLang="zh-CN" sz="2800" b="1" dirty="0" err="1">
                <a:solidFill>
                  <a:srgbClr val="000000"/>
                </a:solidFill>
              </a:rPr>
              <a:t>tos</a:t>
            </a:r>
            <a:r>
              <a:rPr lang="en-US" altLang="zh-CN" sz="2800" b="1" dirty="0">
                <a:solidFill>
                  <a:srgbClr val="000000"/>
                </a:solidFill>
              </a:rPr>
              <a:t>=0;  }</a:t>
            </a: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</a:rPr>
              <a:t>      void push (</a:t>
            </a:r>
            <a:r>
              <a:rPr lang="en-US" altLang="zh-CN" sz="2800" b="1" dirty="0">
                <a:solidFill>
                  <a:srgbClr val="FF0000"/>
                </a:solidFill>
              </a:rPr>
              <a:t>Type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</a:rPr>
              <a:t>ch</a:t>
            </a:r>
            <a:r>
              <a:rPr lang="en-US" altLang="zh-CN" sz="2800" b="1" dirty="0">
                <a:solidFill>
                  <a:srgbClr val="000000"/>
                </a:solidFill>
              </a:rPr>
              <a:t>);</a:t>
            </a: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</a:rPr>
              <a:t>      </a:t>
            </a:r>
            <a:r>
              <a:rPr lang="en-US" altLang="zh-CN" sz="2800" b="1" dirty="0">
                <a:solidFill>
                  <a:srgbClr val="FF0000"/>
                </a:solidFill>
              </a:rPr>
              <a:t>Type</a:t>
            </a:r>
            <a:r>
              <a:rPr lang="en-US" altLang="zh-CN" sz="2800" b="1" dirty="0">
                <a:solidFill>
                  <a:srgbClr val="000000"/>
                </a:solidFill>
              </a:rPr>
              <a:t> pop( );</a:t>
            </a: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</a:rPr>
              <a:t>private:</a:t>
            </a: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</a:rPr>
              <a:t>      </a:t>
            </a:r>
            <a:r>
              <a:rPr lang="en-US" altLang="zh-CN" sz="2800" b="1" dirty="0">
                <a:solidFill>
                  <a:srgbClr val="FF0000"/>
                </a:solidFill>
              </a:rPr>
              <a:t>Type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</a:rPr>
              <a:t>stck</a:t>
            </a:r>
            <a:r>
              <a:rPr lang="en-US" altLang="zh-CN" sz="2800" b="1" dirty="0">
                <a:solidFill>
                  <a:srgbClr val="000000"/>
                </a:solidFill>
              </a:rPr>
              <a:t>[size];</a:t>
            </a:r>
          </a:p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0000"/>
                </a:solidFill>
              </a:rPr>
              <a:t>      </a:t>
            </a:r>
            <a:r>
              <a:rPr lang="en-US" altLang="zh-CN" sz="2800" b="1" dirty="0" err="1">
                <a:solidFill>
                  <a:srgbClr val="000000"/>
                </a:solidFill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  <a:r>
              <a:rPr lang="en-US" altLang="zh-CN" sz="2800" b="1" dirty="0" err="1">
                <a:solidFill>
                  <a:srgbClr val="000000"/>
                </a:solidFill>
              </a:rPr>
              <a:t>tos</a:t>
            </a:r>
            <a:r>
              <a:rPr lang="en-US" altLang="zh-CN" sz="2800" b="1" dirty="0">
                <a:solidFill>
                  <a:srgbClr val="000000"/>
                </a:solidFill>
              </a:rPr>
              <a:t>;   };</a:t>
            </a:r>
          </a:p>
        </p:txBody>
      </p:sp>
    </p:spTree>
    <p:extLst>
      <p:ext uri="{BB962C8B-B14F-4D97-AF65-F5344CB8AC3E}">
        <p14:creationId xmlns:p14="http://schemas.microsoft.com/office/powerpoint/2010/main" val="172836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0" y="697830"/>
            <a:ext cx="5003800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600" b="1" dirty="0">
                <a:solidFill>
                  <a:srgbClr val="6600CC"/>
                </a:solidFill>
              </a:rPr>
              <a:t>例：</a:t>
            </a:r>
          </a:p>
          <a:p>
            <a:pPr>
              <a:spcBef>
                <a:spcPct val="20000"/>
              </a:spcBef>
            </a:pPr>
            <a:r>
              <a:rPr lang="en-US" altLang="zh-CN" sz="2600" b="1" dirty="0">
                <a:solidFill>
                  <a:srgbClr val="6600CC"/>
                </a:solidFill>
              </a:rPr>
              <a:t>template &lt;class Type&gt;</a:t>
            </a:r>
          </a:p>
          <a:p>
            <a:pPr>
              <a:spcBef>
                <a:spcPct val="20000"/>
              </a:spcBef>
            </a:pPr>
            <a:r>
              <a:rPr lang="en-US" altLang="zh-CN" sz="2600" b="1" dirty="0">
                <a:solidFill>
                  <a:srgbClr val="6600CC"/>
                </a:solidFill>
              </a:rPr>
              <a:t>void </a:t>
            </a:r>
            <a:r>
              <a:rPr lang="en-US" altLang="zh-CN" sz="2600" b="1" dirty="0">
                <a:solidFill>
                  <a:srgbClr val="CC0000"/>
                </a:solidFill>
              </a:rPr>
              <a:t>stack&lt;Type&gt;::</a:t>
            </a:r>
            <a:r>
              <a:rPr lang="en-US" altLang="zh-CN" sz="2600" b="1" dirty="0">
                <a:solidFill>
                  <a:srgbClr val="6600CC"/>
                </a:solidFill>
              </a:rPr>
              <a:t>push(Type </a:t>
            </a:r>
            <a:r>
              <a:rPr lang="en-US" altLang="zh-CN" sz="2600" b="1" dirty="0" err="1">
                <a:solidFill>
                  <a:srgbClr val="6600CC"/>
                </a:solidFill>
              </a:rPr>
              <a:t>ob</a:t>
            </a:r>
            <a:r>
              <a:rPr lang="en-US" altLang="zh-CN" sz="2600" b="1" dirty="0">
                <a:solidFill>
                  <a:srgbClr val="6600CC"/>
                </a:solidFill>
              </a:rPr>
              <a:t>)</a:t>
            </a:r>
            <a:r>
              <a:rPr lang="en-US" altLang="zh-CN" sz="2600" b="1" dirty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altLang="zh-CN" sz="2600" b="1" dirty="0">
                <a:solidFill>
                  <a:srgbClr val="000000"/>
                </a:solidFill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sz="2600" b="1" dirty="0">
                <a:solidFill>
                  <a:srgbClr val="000000"/>
                </a:solidFill>
              </a:rPr>
              <a:t>      if (</a:t>
            </a:r>
            <a:r>
              <a:rPr lang="en-US" altLang="zh-CN" sz="2600" b="1" dirty="0" err="1">
                <a:solidFill>
                  <a:srgbClr val="000000"/>
                </a:solidFill>
              </a:rPr>
              <a:t>tos</a:t>
            </a:r>
            <a:r>
              <a:rPr lang="en-US" altLang="zh-CN" sz="2600" b="1" dirty="0">
                <a:solidFill>
                  <a:srgbClr val="000000"/>
                </a:solidFill>
              </a:rPr>
              <a:t>==size)  {</a:t>
            </a:r>
          </a:p>
          <a:p>
            <a:pPr>
              <a:spcBef>
                <a:spcPct val="20000"/>
              </a:spcBef>
            </a:pPr>
            <a:r>
              <a:rPr lang="en-US" altLang="zh-CN" sz="2600" b="1" dirty="0">
                <a:solidFill>
                  <a:srgbClr val="000000"/>
                </a:solidFill>
              </a:rPr>
              <a:t>          </a:t>
            </a:r>
            <a:r>
              <a:rPr lang="en-US" altLang="zh-CN" sz="2600" b="1" dirty="0" err="1">
                <a:solidFill>
                  <a:srgbClr val="000000"/>
                </a:solidFill>
              </a:rPr>
              <a:t>cout</a:t>
            </a:r>
            <a:r>
              <a:rPr lang="en-US" altLang="zh-CN" sz="2600" b="1" dirty="0">
                <a:solidFill>
                  <a:srgbClr val="000000"/>
                </a:solidFill>
              </a:rPr>
              <a:t>&lt;&lt;"stack is full ";</a:t>
            </a:r>
          </a:p>
          <a:p>
            <a:pPr>
              <a:spcBef>
                <a:spcPct val="20000"/>
              </a:spcBef>
            </a:pPr>
            <a:r>
              <a:rPr lang="en-US" altLang="zh-CN" sz="2600" b="1" dirty="0">
                <a:solidFill>
                  <a:srgbClr val="000000"/>
                </a:solidFill>
              </a:rPr>
              <a:t>          return;    </a:t>
            </a:r>
          </a:p>
          <a:p>
            <a:pPr>
              <a:spcBef>
                <a:spcPct val="20000"/>
              </a:spcBef>
            </a:pPr>
            <a:r>
              <a:rPr lang="en-US" altLang="zh-CN" sz="2600" b="1" dirty="0">
                <a:solidFill>
                  <a:srgbClr val="000000"/>
                </a:solidFill>
              </a:rPr>
              <a:t>      }</a:t>
            </a:r>
          </a:p>
          <a:p>
            <a:pPr>
              <a:spcBef>
                <a:spcPct val="20000"/>
              </a:spcBef>
            </a:pPr>
            <a:r>
              <a:rPr lang="en-US" altLang="zh-CN" sz="2600" b="1" dirty="0">
                <a:solidFill>
                  <a:srgbClr val="000000"/>
                </a:solidFill>
              </a:rPr>
              <a:t>      </a:t>
            </a:r>
            <a:r>
              <a:rPr lang="en-US" altLang="zh-CN" sz="2600" b="1" dirty="0" err="1">
                <a:solidFill>
                  <a:srgbClr val="000000"/>
                </a:solidFill>
              </a:rPr>
              <a:t>stck</a:t>
            </a:r>
            <a:r>
              <a:rPr lang="en-US" altLang="zh-CN" sz="2600" b="1" dirty="0">
                <a:solidFill>
                  <a:srgbClr val="000000"/>
                </a:solidFill>
              </a:rPr>
              <a:t>[</a:t>
            </a:r>
            <a:r>
              <a:rPr lang="en-US" altLang="zh-CN" sz="2600" b="1" dirty="0" err="1">
                <a:solidFill>
                  <a:srgbClr val="000000"/>
                </a:solidFill>
              </a:rPr>
              <a:t>tos</a:t>
            </a:r>
            <a:r>
              <a:rPr lang="en-US" altLang="zh-CN" sz="2600" b="1" dirty="0">
                <a:solidFill>
                  <a:srgbClr val="000000"/>
                </a:solidFill>
              </a:rPr>
              <a:t>]=</a:t>
            </a:r>
            <a:r>
              <a:rPr lang="en-US" altLang="zh-CN" sz="2600" b="1" dirty="0" err="1">
                <a:solidFill>
                  <a:srgbClr val="000000"/>
                </a:solidFill>
              </a:rPr>
              <a:t>ob</a:t>
            </a:r>
            <a:r>
              <a:rPr lang="en-US" altLang="zh-CN" sz="2600" b="1" dirty="0">
                <a:solidFill>
                  <a:srgbClr val="000000"/>
                </a:solidFill>
              </a:rPr>
              <a:t>;</a:t>
            </a:r>
          </a:p>
          <a:p>
            <a:pPr>
              <a:spcBef>
                <a:spcPct val="20000"/>
              </a:spcBef>
            </a:pPr>
            <a:r>
              <a:rPr lang="en-US" altLang="zh-CN" sz="2600" b="1" dirty="0">
                <a:solidFill>
                  <a:srgbClr val="000000"/>
                </a:solidFill>
              </a:rPr>
              <a:t>      </a:t>
            </a:r>
            <a:r>
              <a:rPr lang="en-US" altLang="zh-CN" sz="2600" b="1" dirty="0" err="1">
                <a:solidFill>
                  <a:srgbClr val="000000"/>
                </a:solidFill>
              </a:rPr>
              <a:t>tos</a:t>
            </a:r>
            <a:r>
              <a:rPr lang="en-US" altLang="zh-CN" sz="2600" b="1" dirty="0">
                <a:solidFill>
                  <a:srgbClr val="000000"/>
                </a:solidFill>
              </a:rPr>
              <a:t>++;  </a:t>
            </a:r>
          </a:p>
          <a:p>
            <a:pPr>
              <a:spcBef>
                <a:spcPct val="20000"/>
              </a:spcBef>
            </a:pPr>
            <a:r>
              <a:rPr lang="en-US" altLang="zh-CN" sz="2600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4932363" y="1102072"/>
            <a:ext cx="4645025" cy="477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600" b="1" dirty="0">
                <a:solidFill>
                  <a:srgbClr val="6600CC"/>
                </a:solidFill>
              </a:rPr>
              <a:t>template &lt;class Type&gt;</a:t>
            </a:r>
          </a:p>
          <a:p>
            <a:pPr>
              <a:spcBef>
                <a:spcPct val="20000"/>
              </a:spcBef>
            </a:pPr>
            <a:r>
              <a:rPr lang="en-US" altLang="zh-CN" sz="2600" b="1" dirty="0">
                <a:solidFill>
                  <a:srgbClr val="6600CC"/>
                </a:solidFill>
              </a:rPr>
              <a:t>Type </a:t>
            </a:r>
            <a:r>
              <a:rPr lang="en-US" altLang="zh-CN" sz="2600" b="1" dirty="0">
                <a:solidFill>
                  <a:srgbClr val="CC0000"/>
                </a:solidFill>
              </a:rPr>
              <a:t>stack&lt;Type&gt;::</a:t>
            </a:r>
            <a:r>
              <a:rPr lang="en-US" altLang="zh-CN" sz="2600" b="1" dirty="0">
                <a:solidFill>
                  <a:srgbClr val="6600CC"/>
                </a:solidFill>
              </a:rPr>
              <a:t>pop( ) </a:t>
            </a:r>
          </a:p>
          <a:p>
            <a:pPr>
              <a:spcBef>
                <a:spcPct val="20000"/>
              </a:spcBef>
            </a:pPr>
            <a:r>
              <a:rPr lang="en-US" altLang="zh-CN" sz="2600" b="1" dirty="0">
                <a:solidFill>
                  <a:srgbClr val="000000"/>
                </a:solidFill>
              </a:rPr>
              <a:t>{</a:t>
            </a:r>
          </a:p>
          <a:p>
            <a:pPr>
              <a:spcBef>
                <a:spcPct val="20000"/>
              </a:spcBef>
            </a:pPr>
            <a:r>
              <a:rPr lang="en-US" altLang="zh-CN" sz="2600" b="1" dirty="0">
                <a:solidFill>
                  <a:srgbClr val="000000"/>
                </a:solidFill>
              </a:rPr>
              <a:t>      if (</a:t>
            </a:r>
            <a:r>
              <a:rPr lang="en-US" altLang="zh-CN" sz="2600" b="1" dirty="0" err="1">
                <a:solidFill>
                  <a:srgbClr val="000000"/>
                </a:solidFill>
              </a:rPr>
              <a:t>tos</a:t>
            </a:r>
            <a:r>
              <a:rPr lang="en-US" altLang="zh-CN" sz="2600" b="1" dirty="0">
                <a:solidFill>
                  <a:srgbClr val="000000"/>
                </a:solidFill>
              </a:rPr>
              <a:t>==0)  {</a:t>
            </a:r>
          </a:p>
          <a:p>
            <a:pPr>
              <a:spcBef>
                <a:spcPct val="20000"/>
              </a:spcBef>
            </a:pPr>
            <a:r>
              <a:rPr lang="en-US" altLang="zh-CN" sz="2600" b="1" dirty="0">
                <a:solidFill>
                  <a:srgbClr val="000000"/>
                </a:solidFill>
              </a:rPr>
              <a:t>       </a:t>
            </a:r>
            <a:r>
              <a:rPr lang="en-US" altLang="zh-CN" sz="2600" b="1" dirty="0" err="1">
                <a:solidFill>
                  <a:srgbClr val="000000"/>
                </a:solidFill>
              </a:rPr>
              <a:t>cout</a:t>
            </a:r>
            <a:r>
              <a:rPr lang="en-US" altLang="zh-CN" sz="2600" b="1" dirty="0">
                <a:solidFill>
                  <a:srgbClr val="000000"/>
                </a:solidFill>
              </a:rPr>
              <a:t>&lt;&lt;"stack is empty ";</a:t>
            </a:r>
          </a:p>
          <a:p>
            <a:pPr>
              <a:spcBef>
                <a:spcPct val="20000"/>
              </a:spcBef>
            </a:pPr>
            <a:r>
              <a:rPr lang="en-US" altLang="zh-CN" sz="2600" b="1" dirty="0">
                <a:solidFill>
                  <a:srgbClr val="000000"/>
                </a:solidFill>
              </a:rPr>
              <a:t>       return 0;    </a:t>
            </a:r>
          </a:p>
          <a:p>
            <a:pPr>
              <a:spcBef>
                <a:spcPct val="20000"/>
              </a:spcBef>
            </a:pPr>
            <a:r>
              <a:rPr lang="en-US" altLang="zh-CN" sz="2600" b="1" dirty="0">
                <a:solidFill>
                  <a:srgbClr val="000000"/>
                </a:solidFill>
              </a:rPr>
              <a:t>      }</a:t>
            </a:r>
          </a:p>
          <a:p>
            <a:pPr>
              <a:spcBef>
                <a:spcPct val="20000"/>
              </a:spcBef>
            </a:pPr>
            <a:r>
              <a:rPr lang="en-US" altLang="zh-CN" sz="2600" b="1" dirty="0">
                <a:solidFill>
                  <a:srgbClr val="000000"/>
                </a:solidFill>
              </a:rPr>
              <a:t>      </a:t>
            </a:r>
            <a:r>
              <a:rPr lang="en-US" altLang="zh-CN" sz="2600" b="1" dirty="0" err="1">
                <a:solidFill>
                  <a:srgbClr val="000000"/>
                </a:solidFill>
              </a:rPr>
              <a:t>tos</a:t>
            </a:r>
            <a:r>
              <a:rPr lang="en-US" altLang="zh-CN" sz="2600" b="1" dirty="0">
                <a:solidFill>
                  <a:srgbClr val="000000"/>
                </a:solidFill>
              </a:rPr>
              <a:t> - -;</a:t>
            </a:r>
          </a:p>
          <a:p>
            <a:pPr>
              <a:spcBef>
                <a:spcPct val="20000"/>
              </a:spcBef>
            </a:pPr>
            <a:r>
              <a:rPr lang="en-US" altLang="zh-CN" sz="2600" b="1" dirty="0">
                <a:solidFill>
                  <a:srgbClr val="000000"/>
                </a:solidFill>
              </a:rPr>
              <a:t>      return </a:t>
            </a:r>
            <a:r>
              <a:rPr lang="en-US" altLang="zh-CN" sz="2600" b="1" dirty="0" err="1">
                <a:solidFill>
                  <a:srgbClr val="000000"/>
                </a:solidFill>
              </a:rPr>
              <a:t>stck</a:t>
            </a:r>
            <a:r>
              <a:rPr lang="en-US" altLang="zh-CN" sz="2600" b="1" dirty="0">
                <a:solidFill>
                  <a:srgbClr val="000000"/>
                </a:solidFill>
              </a:rPr>
              <a:t>[</a:t>
            </a:r>
            <a:r>
              <a:rPr lang="en-US" altLang="zh-CN" sz="2600" b="1" dirty="0" err="1">
                <a:solidFill>
                  <a:srgbClr val="000000"/>
                </a:solidFill>
              </a:rPr>
              <a:t>tos</a:t>
            </a:r>
            <a:r>
              <a:rPr lang="en-US" altLang="zh-CN" sz="2600" b="1" dirty="0">
                <a:solidFill>
                  <a:srgbClr val="000000"/>
                </a:solidFill>
              </a:rPr>
              <a:t>];</a:t>
            </a:r>
          </a:p>
          <a:p>
            <a:pPr>
              <a:spcBef>
                <a:spcPct val="20000"/>
              </a:spcBef>
            </a:pPr>
            <a:r>
              <a:rPr lang="en-US" altLang="zh-CN" sz="2600" b="1" dirty="0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4932363" y="476250"/>
            <a:ext cx="0" cy="5473700"/>
          </a:xfrm>
          <a:prstGeom prst="line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13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/>
          <p:cNvGrpSpPr/>
          <p:nvPr/>
        </p:nvGrpSpPr>
        <p:grpSpPr>
          <a:xfrm>
            <a:off x="1043608" y="1052736"/>
            <a:ext cx="4824535" cy="735747"/>
            <a:chOff x="1043608" y="1052736"/>
            <a:chExt cx="4824535" cy="735747"/>
          </a:xfrm>
        </p:grpSpPr>
        <p:sp>
          <p:nvSpPr>
            <p:cNvPr id="9" name="Text Box 7"/>
            <p:cNvSpPr txBox="1">
              <a:spLocks noChangeArrowheads="1"/>
            </p:cNvSpPr>
            <p:nvPr/>
          </p:nvSpPr>
          <p:spPr bwMode="gray">
            <a:xfrm>
              <a:off x="1428996" y="1141532"/>
              <a:ext cx="4439147" cy="578882"/>
            </a:xfrm>
            <a:prstGeom prst="roundRect">
              <a:avLst/>
            </a:prstGeom>
            <a:gradFill flip="none" rotWithShape="1">
              <a:gsLst>
                <a:gs pos="9750">
                  <a:srgbClr val="F9AC6A"/>
                </a:gs>
                <a:gs pos="6500">
                  <a:srgbClr val="FAA88A"/>
                </a:gs>
                <a:gs pos="0">
                  <a:srgbClr val="FC9FCB"/>
                </a:gs>
                <a:gs pos="14000">
                  <a:srgbClr val="00B0F0"/>
                </a:gs>
                <a:gs pos="21001">
                  <a:srgbClr val="F8B049"/>
                </a:gs>
                <a:gs pos="38000">
                  <a:srgbClr val="FEE7F2">
                    <a:lumMod val="34000"/>
                    <a:lumOff val="66000"/>
                  </a:srgbClr>
                </a:gs>
                <a:gs pos="59000">
                  <a:srgbClr val="00B0F0">
                    <a:lumMod val="0"/>
                    <a:lumOff val="100000"/>
                  </a:srgbClr>
                </a:gs>
                <a:gs pos="90000">
                  <a:srgbClr val="C50849"/>
                </a:gs>
                <a:gs pos="78000">
                  <a:srgbClr val="FFFF00"/>
                </a:gs>
                <a:gs pos="100000">
                  <a:srgbClr val="FF0000"/>
                </a:gs>
              </a:gsLst>
              <a:lin ang="6000000" scaled="0"/>
              <a:tileRect/>
            </a:gradFill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  <a:latin typeface="+mj-lt"/>
                </a:rPr>
                <a:t>    面向对象程序设计概述</a:t>
              </a:r>
              <a:endParaRPr lang="en-US" altLang="zh-CN" sz="2800" b="1" dirty="0">
                <a:solidFill>
                  <a:srgbClr val="002060"/>
                </a:solidFill>
                <a:latin typeface="+mj-lt"/>
                <a:ea typeface="Cambria Math" panose="02040503050406030204" pitchFamily="18" charset="0"/>
              </a:endParaRP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gray">
            <a:xfrm>
              <a:off x="1043608" y="1052736"/>
              <a:ext cx="701616" cy="735747"/>
            </a:xfrm>
            <a:prstGeom prst="ellipse">
              <a:avLst/>
            </a:prstGeom>
            <a:gradFill flip="none" rotWithShape="1">
              <a:gsLst>
                <a:gs pos="9750">
                  <a:srgbClr val="F9AC6A"/>
                </a:gs>
                <a:gs pos="6500">
                  <a:srgbClr val="FAA88A"/>
                </a:gs>
                <a:gs pos="0">
                  <a:srgbClr val="FC9FCB"/>
                </a:gs>
                <a:gs pos="14000">
                  <a:srgbClr val="00B0F0"/>
                </a:gs>
                <a:gs pos="21001">
                  <a:srgbClr val="F8B049"/>
                </a:gs>
                <a:gs pos="38000">
                  <a:srgbClr val="FEE7F2">
                    <a:lumMod val="34000"/>
                    <a:lumOff val="66000"/>
                  </a:srgbClr>
                </a:gs>
                <a:gs pos="59000">
                  <a:srgbClr val="00B0F0">
                    <a:lumMod val="0"/>
                    <a:lumOff val="100000"/>
                  </a:srgbClr>
                </a:gs>
                <a:gs pos="90000">
                  <a:srgbClr val="C50849"/>
                </a:gs>
                <a:gs pos="78000">
                  <a:srgbClr val="FFFF00"/>
                </a:gs>
                <a:gs pos="100000">
                  <a:srgbClr val="FF0000"/>
                </a:gs>
              </a:gsLst>
              <a:lin ang="6000000" scaled="0"/>
              <a:tileRect/>
            </a:gradFill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>
                  <a:solidFill>
                    <a:srgbClr val="002060"/>
                  </a:solidFill>
                  <a:latin typeface="+mj-lt"/>
                  <a:ea typeface="Cambria Math" panose="02040503050406030204" pitchFamily="18" charset="0"/>
                </a:rPr>
                <a:t>1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1638136" y="1832823"/>
            <a:ext cx="2757799" cy="735747"/>
            <a:chOff x="1638136" y="1832823"/>
            <a:chExt cx="2757799" cy="735747"/>
          </a:xfrm>
          <a:gradFill flip="none" rotWithShape="1">
            <a:gsLst>
              <a:gs pos="9750">
                <a:srgbClr val="F9AC6A"/>
              </a:gs>
              <a:gs pos="6500">
                <a:srgbClr val="FAA88A"/>
              </a:gs>
              <a:gs pos="0">
                <a:srgbClr val="FC9FCB"/>
              </a:gs>
              <a:gs pos="14000">
                <a:srgbClr val="00B0F0"/>
              </a:gs>
              <a:gs pos="21001">
                <a:srgbClr val="F8B049"/>
              </a:gs>
              <a:gs pos="38000">
                <a:srgbClr val="FEE7F2">
                  <a:lumMod val="34000"/>
                  <a:lumOff val="66000"/>
                </a:srgbClr>
              </a:gs>
              <a:gs pos="59000">
                <a:srgbClr val="00B0F0">
                  <a:lumMod val="0"/>
                  <a:lumOff val="100000"/>
                </a:srgbClr>
              </a:gs>
              <a:gs pos="90000">
                <a:srgbClr val="C50849"/>
              </a:gs>
              <a:gs pos="78000">
                <a:srgbClr val="FFFF00"/>
              </a:gs>
              <a:gs pos="100000">
                <a:srgbClr val="FF0000"/>
              </a:gs>
            </a:gsLst>
            <a:lin ang="6000000" scaled="0"/>
            <a:tileRect/>
          </a:gradFill>
          <a:effectLst/>
        </p:grpSpPr>
        <p:sp>
          <p:nvSpPr>
            <p:cNvPr id="39" name="Text Box 7"/>
            <p:cNvSpPr txBox="1">
              <a:spLocks noChangeArrowheads="1"/>
            </p:cNvSpPr>
            <p:nvPr/>
          </p:nvSpPr>
          <p:spPr bwMode="gray">
            <a:xfrm>
              <a:off x="2023524" y="1921619"/>
              <a:ext cx="2372411" cy="578882"/>
            </a:xfrm>
            <a:prstGeom prst="roundRect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</a:rPr>
                <a:t>    </a:t>
              </a:r>
              <a:r>
                <a:rPr lang="en-US" altLang="zh-CN" sz="2800" b="1" dirty="0" smtClean="0">
                  <a:solidFill>
                    <a:srgbClr val="002060"/>
                  </a:solidFill>
                </a:rPr>
                <a:t>C</a:t>
              </a:r>
              <a:r>
                <a:rPr lang="en-US" altLang="zh-CN" sz="2800" b="1" dirty="0">
                  <a:solidFill>
                    <a:srgbClr val="002060"/>
                  </a:solidFill>
                </a:rPr>
                <a:t>++</a:t>
              </a:r>
              <a:r>
                <a:rPr lang="zh-CN" altLang="en-US" sz="2800" b="1" dirty="0">
                  <a:solidFill>
                    <a:srgbClr val="002060"/>
                  </a:solidFill>
                </a:rPr>
                <a:t>概述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40" name="Text Box 8"/>
            <p:cNvSpPr txBox="1">
              <a:spLocks noChangeArrowheads="1"/>
            </p:cNvSpPr>
            <p:nvPr/>
          </p:nvSpPr>
          <p:spPr bwMode="gray">
            <a:xfrm>
              <a:off x="1638136" y="1832823"/>
              <a:ext cx="701616" cy="735747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2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2228297" y="2612910"/>
            <a:ext cx="2775751" cy="735747"/>
            <a:chOff x="1641584" y="2612910"/>
            <a:chExt cx="2775751" cy="735747"/>
          </a:xfrm>
          <a:gradFill flip="none" rotWithShape="1">
            <a:gsLst>
              <a:gs pos="9750">
                <a:srgbClr val="F9AC6A"/>
              </a:gs>
              <a:gs pos="6500">
                <a:srgbClr val="FAA88A"/>
              </a:gs>
              <a:gs pos="0">
                <a:srgbClr val="FC9FCB"/>
              </a:gs>
              <a:gs pos="14000">
                <a:srgbClr val="00B0F0"/>
              </a:gs>
              <a:gs pos="21001">
                <a:srgbClr val="F8B049"/>
              </a:gs>
              <a:gs pos="38000">
                <a:srgbClr val="FEE7F2">
                  <a:lumMod val="34000"/>
                  <a:lumOff val="66000"/>
                </a:srgbClr>
              </a:gs>
              <a:gs pos="59000">
                <a:srgbClr val="00B0F0">
                  <a:lumMod val="0"/>
                  <a:lumOff val="100000"/>
                </a:srgbClr>
              </a:gs>
              <a:gs pos="90000">
                <a:srgbClr val="C50849"/>
              </a:gs>
              <a:gs pos="78000">
                <a:srgbClr val="FFFF00"/>
              </a:gs>
              <a:gs pos="100000">
                <a:srgbClr val="FF0000"/>
              </a:gs>
            </a:gsLst>
            <a:lin ang="6000000" scaled="0"/>
            <a:tileRect/>
          </a:gradFill>
        </p:grpSpPr>
        <p:sp>
          <p:nvSpPr>
            <p:cNvPr id="42" name="Text Box 7"/>
            <p:cNvSpPr txBox="1">
              <a:spLocks noChangeArrowheads="1"/>
            </p:cNvSpPr>
            <p:nvPr/>
          </p:nvSpPr>
          <p:spPr bwMode="gray">
            <a:xfrm>
              <a:off x="2026973" y="2701706"/>
              <a:ext cx="2390362" cy="578882"/>
            </a:xfrm>
            <a:prstGeom prst="roundRect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</a:rPr>
                <a:t>    类</a:t>
              </a:r>
              <a:r>
                <a:rPr lang="zh-CN" altLang="en-US" sz="2800" b="1" dirty="0">
                  <a:solidFill>
                    <a:srgbClr val="002060"/>
                  </a:solidFill>
                </a:rPr>
                <a:t>和对象 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gray">
            <a:xfrm>
              <a:off x="1641584" y="2612910"/>
              <a:ext cx="701616" cy="735747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3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646247" y="3392997"/>
            <a:ext cx="3365913" cy="735747"/>
            <a:chOff x="1638136" y="3392997"/>
            <a:chExt cx="3365913" cy="735747"/>
          </a:xfrm>
          <a:gradFill flip="none" rotWithShape="1">
            <a:gsLst>
              <a:gs pos="9750">
                <a:srgbClr val="F9AC6A"/>
              </a:gs>
              <a:gs pos="6500">
                <a:srgbClr val="FAA88A"/>
              </a:gs>
              <a:gs pos="0">
                <a:srgbClr val="FC9FCB"/>
              </a:gs>
              <a:gs pos="14000">
                <a:srgbClr val="00B0F0"/>
              </a:gs>
              <a:gs pos="21001">
                <a:srgbClr val="F8B049"/>
              </a:gs>
              <a:gs pos="38000">
                <a:srgbClr val="FEE7F2">
                  <a:lumMod val="34000"/>
                  <a:lumOff val="66000"/>
                </a:srgbClr>
              </a:gs>
              <a:gs pos="59000">
                <a:srgbClr val="00B0F0">
                  <a:lumMod val="0"/>
                  <a:lumOff val="100000"/>
                </a:srgbClr>
              </a:gs>
              <a:gs pos="90000">
                <a:srgbClr val="C50849"/>
              </a:gs>
              <a:gs pos="78000">
                <a:srgbClr val="FFFF00"/>
              </a:gs>
              <a:gs pos="100000">
                <a:srgbClr val="FF0000"/>
              </a:gs>
            </a:gsLst>
            <a:lin ang="6000000" scaled="0"/>
            <a:tileRect/>
          </a:gradFill>
        </p:grpSpPr>
        <p:sp>
          <p:nvSpPr>
            <p:cNvPr id="45" name="Text Box 7"/>
            <p:cNvSpPr txBox="1">
              <a:spLocks noChangeArrowheads="1"/>
            </p:cNvSpPr>
            <p:nvPr/>
          </p:nvSpPr>
          <p:spPr bwMode="gray">
            <a:xfrm>
              <a:off x="2023525" y="3481793"/>
              <a:ext cx="2980524" cy="578882"/>
            </a:xfrm>
            <a:prstGeom prst="roundRect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</a:rPr>
                <a:t>    派生</a:t>
              </a:r>
              <a:r>
                <a:rPr lang="zh-CN" altLang="en-US" sz="2800" b="1" dirty="0">
                  <a:solidFill>
                    <a:srgbClr val="002060"/>
                  </a:solidFill>
                </a:rPr>
                <a:t>类和继承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gray">
            <a:xfrm>
              <a:off x="1638136" y="3392997"/>
              <a:ext cx="701616" cy="735747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4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2340265" y="4173084"/>
            <a:ext cx="2375751" cy="735747"/>
            <a:chOff x="1620185" y="4173084"/>
            <a:chExt cx="2375751" cy="735747"/>
          </a:xfrm>
          <a:gradFill flip="none" rotWithShape="1">
            <a:gsLst>
              <a:gs pos="9750">
                <a:srgbClr val="F9AC6A"/>
              </a:gs>
              <a:gs pos="6500">
                <a:srgbClr val="FAA88A"/>
              </a:gs>
              <a:gs pos="0">
                <a:srgbClr val="FC9FCB"/>
              </a:gs>
              <a:gs pos="14000">
                <a:srgbClr val="00B0F0"/>
              </a:gs>
              <a:gs pos="21001">
                <a:srgbClr val="F8B049"/>
              </a:gs>
              <a:gs pos="38000">
                <a:srgbClr val="FEE7F2">
                  <a:lumMod val="34000"/>
                  <a:lumOff val="66000"/>
                </a:srgbClr>
              </a:gs>
              <a:gs pos="59000">
                <a:srgbClr val="00B0F0">
                  <a:lumMod val="0"/>
                  <a:lumOff val="100000"/>
                </a:srgbClr>
              </a:gs>
              <a:gs pos="90000">
                <a:srgbClr val="C50849"/>
              </a:gs>
              <a:gs pos="78000">
                <a:srgbClr val="FFFF00"/>
              </a:gs>
              <a:gs pos="100000">
                <a:srgbClr val="FF0000"/>
              </a:gs>
            </a:gsLst>
            <a:lin ang="6000000" scaled="0"/>
            <a:tileRect/>
          </a:gradFill>
        </p:grpSpPr>
        <p:sp>
          <p:nvSpPr>
            <p:cNvPr id="48" name="Text Box 7"/>
            <p:cNvSpPr txBox="1">
              <a:spLocks noChangeArrowheads="1"/>
            </p:cNvSpPr>
            <p:nvPr/>
          </p:nvSpPr>
          <p:spPr bwMode="gray">
            <a:xfrm>
              <a:off x="2005573" y="4261880"/>
              <a:ext cx="1990363" cy="578882"/>
            </a:xfrm>
            <a:prstGeom prst="roundRect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</a:rPr>
                <a:t>    多态性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gray">
            <a:xfrm>
              <a:off x="1620185" y="4173084"/>
              <a:ext cx="701616" cy="735747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5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1187624" y="5733256"/>
            <a:ext cx="3745831" cy="735747"/>
            <a:chOff x="1690266" y="5733256"/>
            <a:chExt cx="3745831" cy="735747"/>
          </a:xfrm>
          <a:gradFill flip="none" rotWithShape="1">
            <a:gsLst>
              <a:gs pos="9750">
                <a:srgbClr val="F9AC6A"/>
              </a:gs>
              <a:gs pos="6500">
                <a:srgbClr val="FAA88A"/>
              </a:gs>
              <a:gs pos="0">
                <a:srgbClr val="FC9FCB"/>
              </a:gs>
              <a:gs pos="14000">
                <a:srgbClr val="00B0F0"/>
              </a:gs>
              <a:gs pos="21001">
                <a:srgbClr val="F8B049"/>
              </a:gs>
              <a:gs pos="38000">
                <a:srgbClr val="FEE7F2">
                  <a:lumMod val="34000"/>
                  <a:lumOff val="66000"/>
                </a:srgbClr>
              </a:gs>
              <a:gs pos="59000">
                <a:srgbClr val="00B0F0">
                  <a:lumMod val="0"/>
                  <a:lumOff val="100000"/>
                </a:srgbClr>
              </a:gs>
              <a:gs pos="90000">
                <a:srgbClr val="C50849"/>
              </a:gs>
              <a:gs pos="78000">
                <a:srgbClr val="FFFF00"/>
              </a:gs>
              <a:gs pos="100000">
                <a:srgbClr val="FF0000"/>
              </a:gs>
            </a:gsLst>
            <a:lin ang="6000000" scaled="0"/>
            <a:tileRect/>
          </a:gradFill>
        </p:grpSpPr>
        <p:sp>
          <p:nvSpPr>
            <p:cNvPr id="53" name="Text Box 7"/>
            <p:cNvSpPr txBox="1">
              <a:spLocks noChangeArrowheads="1"/>
            </p:cNvSpPr>
            <p:nvPr/>
          </p:nvSpPr>
          <p:spPr bwMode="gray">
            <a:xfrm>
              <a:off x="2075654" y="5822052"/>
              <a:ext cx="3360443" cy="578882"/>
            </a:xfrm>
            <a:prstGeom prst="roundRect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</a:rPr>
                <a:t>    输入输出</a:t>
              </a:r>
              <a:r>
                <a:rPr lang="zh-CN" altLang="en-US" sz="2800" b="1" dirty="0">
                  <a:solidFill>
                    <a:srgbClr val="002060"/>
                  </a:solidFill>
                </a:rPr>
                <a:t>流类库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54" name="Text Box 8"/>
            <p:cNvSpPr txBox="1">
              <a:spLocks noChangeArrowheads="1"/>
            </p:cNvSpPr>
            <p:nvPr/>
          </p:nvSpPr>
          <p:spPr bwMode="gray">
            <a:xfrm>
              <a:off x="1690266" y="5733256"/>
              <a:ext cx="701616" cy="735747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6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762273" y="4953171"/>
            <a:ext cx="3745831" cy="735747"/>
            <a:chOff x="1690266" y="4953171"/>
            <a:chExt cx="3745831" cy="735747"/>
          </a:xfrm>
          <a:gradFill flip="none" rotWithShape="1">
            <a:gsLst>
              <a:gs pos="9750">
                <a:srgbClr val="F9AC6A"/>
              </a:gs>
              <a:gs pos="6500">
                <a:srgbClr val="FAA88A"/>
              </a:gs>
              <a:gs pos="0">
                <a:srgbClr val="FC9FCB"/>
              </a:gs>
              <a:gs pos="14000">
                <a:srgbClr val="00B0F0"/>
              </a:gs>
              <a:gs pos="21001">
                <a:srgbClr val="F8B049"/>
              </a:gs>
              <a:gs pos="38000">
                <a:srgbClr val="FEE7F2">
                  <a:lumMod val="34000"/>
                  <a:lumOff val="66000"/>
                </a:srgbClr>
              </a:gs>
              <a:gs pos="59000">
                <a:srgbClr val="00B0F0">
                  <a:lumMod val="0"/>
                  <a:lumOff val="100000"/>
                </a:srgbClr>
              </a:gs>
              <a:gs pos="90000">
                <a:srgbClr val="C50849"/>
              </a:gs>
              <a:gs pos="78000">
                <a:srgbClr val="FFFF00"/>
              </a:gs>
              <a:gs pos="100000">
                <a:srgbClr val="FF0000"/>
              </a:gs>
            </a:gsLst>
            <a:lin ang="6000000" scaled="0"/>
            <a:tileRect/>
          </a:gradFill>
          <a:effectLst>
            <a:glow rad="228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6" name="Text Box 7"/>
            <p:cNvSpPr txBox="1">
              <a:spLocks noChangeArrowheads="1"/>
            </p:cNvSpPr>
            <p:nvPr/>
          </p:nvSpPr>
          <p:spPr bwMode="gray">
            <a:xfrm>
              <a:off x="2075655" y="5041967"/>
              <a:ext cx="3360442" cy="578882"/>
            </a:xfrm>
            <a:prstGeom prst="roundRect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</a:rPr>
                <a:t>    模板</a:t>
              </a:r>
              <a:r>
                <a:rPr lang="zh-CN" altLang="en-US" sz="2800" b="1" dirty="0">
                  <a:solidFill>
                    <a:srgbClr val="002060"/>
                  </a:solidFill>
                </a:rPr>
                <a:t>与异常处理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57" name="Text Box 8"/>
            <p:cNvSpPr txBox="1">
              <a:spLocks noChangeArrowheads="1"/>
            </p:cNvSpPr>
            <p:nvPr/>
          </p:nvSpPr>
          <p:spPr bwMode="gray">
            <a:xfrm>
              <a:off x="1690266" y="4953171"/>
              <a:ext cx="701616" cy="735747"/>
            </a:xfrm>
            <a:prstGeom prst="ellipse">
              <a:avLst/>
            </a:prstGeom>
            <a:grpFill/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7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67408" y="2612910"/>
            <a:ext cx="7829575" cy="3211850"/>
            <a:chOff x="667408" y="2612910"/>
            <a:chExt cx="7829575" cy="3211850"/>
          </a:xfrm>
        </p:grpSpPr>
        <p:grpSp>
          <p:nvGrpSpPr>
            <p:cNvPr id="78" name="组合 77"/>
            <p:cNvGrpSpPr/>
            <p:nvPr/>
          </p:nvGrpSpPr>
          <p:grpSpPr>
            <a:xfrm>
              <a:off x="667408" y="2612910"/>
              <a:ext cx="1445673" cy="2340261"/>
              <a:chOff x="667408" y="2612910"/>
              <a:chExt cx="1445673" cy="2340261"/>
            </a:xfrm>
          </p:grpSpPr>
          <p:sp>
            <p:nvSpPr>
              <p:cNvPr id="65" name="椭圆 64"/>
              <p:cNvSpPr/>
              <p:nvPr/>
            </p:nvSpPr>
            <p:spPr bwMode="auto">
              <a:xfrm>
                <a:off x="1471657" y="3440158"/>
                <a:ext cx="641424" cy="641424"/>
              </a:xfrm>
              <a:prstGeom prst="ellipse">
                <a:avLst/>
              </a:prstGeom>
              <a:ln w="28575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 bwMode="auto">
              <a:xfrm>
                <a:off x="667408" y="3962691"/>
                <a:ext cx="137160" cy="13716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 bwMode="auto">
              <a:xfrm>
                <a:off x="1240536" y="4250211"/>
                <a:ext cx="274320" cy="27432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874776" y="2612910"/>
                <a:ext cx="365760" cy="365760"/>
              </a:xfrm>
              <a:prstGeom prst="ellipse">
                <a:avLst/>
              </a:prstGeom>
              <a:ln w="28575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 bwMode="auto">
              <a:xfrm>
                <a:off x="804568" y="4816011"/>
                <a:ext cx="137160" cy="13716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 bwMode="auto">
              <a:xfrm>
                <a:off x="1723789" y="2843623"/>
                <a:ext cx="137160" cy="13716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7008111" y="2651656"/>
              <a:ext cx="1488872" cy="3173104"/>
              <a:chOff x="7008111" y="2651656"/>
              <a:chExt cx="1488872" cy="3173104"/>
            </a:xfrm>
          </p:grpSpPr>
          <p:sp>
            <p:nvSpPr>
              <p:cNvPr id="71" name="椭圆 70"/>
              <p:cNvSpPr/>
              <p:nvPr/>
            </p:nvSpPr>
            <p:spPr bwMode="auto">
              <a:xfrm>
                <a:off x="7855559" y="2651656"/>
                <a:ext cx="641424" cy="641424"/>
              </a:xfrm>
              <a:prstGeom prst="ellipse">
                <a:avLst/>
              </a:prstGeom>
              <a:ln w="28575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2" name="椭圆 71"/>
              <p:cNvSpPr/>
              <p:nvPr/>
            </p:nvSpPr>
            <p:spPr bwMode="auto">
              <a:xfrm>
                <a:off x="7008111" y="4834280"/>
                <a:ext cx="137160" cy="13716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 bwMode="auto">
              <a:xfrm>
                <a:off x="7581239" y="5121800"/>
                <a:ext cx="274320" cy="27432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8018772" y="4021611"/>
                <a:ext cx="365760" cy="365760"/>
              </a:xfrm>
              <a:prstGeom prst="ellipse">
                <a:avLst/>
              </a:prstGeom>
              <a:ln w="28575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5" name="椭圆 74"/>
              <p:cNvSpPr/>
              <p:nvPr/>
            </p:nvSpPr>
            <p:spPr bwMode="auto">
              <a:xfrm>
                <a:off x="7145271" y="5687600"/>
                <a:ext cx="137160" cy="13716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 bwMode="auto">
              <a:xfrm>
                <a:off x="7574652" y="4261880"/>
                <a:ext cx="137160" cy="137160"/>
              </a:xfrm>
              <a:prstGeom prst="ellipse">
                <a:avLst/>
              </a:prstGeom>
              <a:ln w="12700" cap="rnd" cmpd="sng" algn="ctr">
                <a:noFill/>
                <a:prstDash val="solid"/>
              </a:ln>
              <a:effectLst/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81" name="标题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1" name="组合 40"/>
          <p:cNvGrpSpPr/>
          <p:nvPr/>
        </p:nvGrpSpPr>
        <p:grpSpPr>
          <a:xfrm>
            <a:off x="4521898" y="1877163"/>
            <a:ext cx="4101909" cy="735747"/>
            <a:chOff x="4847429" y="1886265"/>
            <a:chExt cx="4101909" cy="735747"/>
          </a:xfrm>
        </p:grpSpPr>
        <p:sp>
          <p:nvSpPr>
            <p:cNvPr id="44" name="Text Box 7"/>
            <p:cNvSpPr txBox="1">
              <a:spLocks noChangeArrowheads="1"/>
            </p:cNvSpPr>
            <p:nvPr/>
          </p:nvSpPr>
          <p:spPr bwMode="gray">
            <a:xfrm>
              <a:off x="5140142" y="1964698"/>
              <a:ext cx="3809196" cy="578882"/>
            </a:xfrm>
            <a:prstGeom prst="roundRect">
              <a:avLst/>
            </a:prstGeom>
            <a:gradFill flip="none" rotWithShape="1">
              <a:gsLst>
                <a:gs pos="9750">
                  <a:srgbClr val="F9AC6A"/>
                </a:gs>
                <a:gs pos="6500">
                  <a:srgbClr val="FAA88A"/>
                </a:gs>
                <a:gs pos="0">
                  <a:srgbClr val="FC9FCB"/>
                </a:gs>
                <a:gs pos="14000">
                  <a:srgbClr val="00B0F0"/>
                </a:gs>
                <a:gs pos="21001">
                  <a:srgbClr val="F8B049"/>
                </a:gs>
                <a:gs pos="38000">
                  <a:srgbClr val="FEE7F2">
                    <a:lumMod val="34000"/>
                    <a:lumOff val="66000"/>
                  </a:srgbClr>
                </a:gs>
                <a:gs pos="59000">
                  <a:srgbClr val="00B0F0">
                    <a:lumMod val="0"/>
                    <a:lumOff val="100000"/>
                  </a:srgbClr>
                </a:gs>
                <a:gs pos="90000">
                  <a:srgbClr val="C50849"/>
                </a:gs>
                <a:gs pos="78000">
                  <a:srgbClr val="FFFF00"/>
                </a:gs>
                <a:gs pos="100000">
                  <a:srgbClr val="FF0000"/>
                </a:gs>
              </a:gsLst>
              <a:lin ang="6000000" scaled="0"/>
              <a:tileRect/>
            </a:gradFill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002060"/>
                  </a:solidFill>
                </a:rPr>
                <a:t>    补充 数组指针应用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  <p:sp>
          <p:nvSpPr>
            <p:cNvPr id="47" name="Text Box 8"/>
            <p:cNvSpPr txBox="1">
              <a:spLocks noChangeArrowheads="1"/>
            </p:cNvSpPr>
            <p:nvPr/>
          </p:nvSpPr>
          <p:spPr bwMode="gray">
            <a:xfrm>
              <a:off x="4847429" y="1886265"/>
              <a:ext cx="618788" cy="735747"/>
            </a:xfrm>
            <a:prstGeom prst="ellipse">
              <a:avLst/>
            </a:prstGeom>
            <a:gradFill flip="none" rotWithShape="1">
              <a:gsLst>
                <a:gs pos="9750">
                  <a:srgbClr val="F9AC6A"/>
                </a:gs>
                <a:gs pos="6500">
                  <a:srgbClr val="FAA88A"/>
                </a:gs>
                <a:gs pos="0">
                  <a:srgbClr val="FC9FCB"/>
                </a:gs>
                <a:gs pos="14000">
                  <a:srgbClr val="00B0F0"/>
                </a:gs>
                <a:gs pos="21001">
                  <a:srgbClr val="F8B049"/>
                </a:gs>
                <a:gs pos="38000">
                  <a:srgbClr val="FEE7F2">
                    <a:lumMod val="34000"/>
                    <a:lumOff val="66000"/>
                  </a:srgbClr>
                </a:gs>
                <a:gs pos="59000">
                  <a:srgbClr val="00B0F0">
                    <a:lumMod val="0"/>
                    <a:lumOff val="100000"/>
                  </a:srgbClr>
                </a:gs>
                <a:gs pos="90000">
                  <a:srgbClr val="C50849"/>
                </a:gs>
                <a:gs pos="78000">
                  <a:srgbClr val="FFFF00"/>
                </a:gs>
                <a:gs pos="100000">
                  <a:srgbClr val="FF0000"/>
                </a:gs>
              </a:gsLst>
              <a:lin ang="6000000" scaled="0"/>
              <a:tileRect/>
            </a:gradFill>
            <a:ln>
              <a:noFill/>
              <a:headEnd/>
              <a:tailEnd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002060"/>
                  </a:solidFill>
                </a:rPr>
                <a:t>2</a:t>
              </a:r>
              <a:endParaRPr lang="en-US" altLang="zh-CN" sz="2800" b="1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33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179512" y="925001"/>
            <a:ext cx="8001000" cy="448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C0000"/>
                </a:solidFill>
              </a:rPr>
              <a:t>说明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zh-CN" altLang="en-US" sz="3200" dirty="0">
                <a:solidFill>
                  <a:srgbClr val="000000"/>
                </a:solidFill>
              </a:rPr>
              <a:t>在每个类模板定义之前</a:t>
            </a:r>
            <a:r>
              <a:rPr lang="en-US" altLang="zh-CN" sz="3200" dirty="0">
                <a:solidFill>
                  <a:srgbClr val="000000"/>
                </a:solidFill>
              </a:rPr>
              <a:t>, </a:t>
            </a:r>
            <a:r>
              <a:rPr lang="zh-CN" altLang="en-US" sz="3200" dirty="0">
                <a:solidFill>
                  <a:srgbClr val="000000"/>
                </a:solidFill>
              </a:rPr>
              <a:t>都需要在前面加上模板声明</a:t>
            </a:r>
            <a:r>
              <a:rPr lang="en-US" altLang="zh-CN" sz="3200" dirty="0">
                <a:solidFill>
                  <a:srgbClr val="000000"/>
                </a:solidFill>
              </a:rPr>
              <a:t>:  </a:t>
            </a:r>
            <a:r>
              <a:rPr lang="en-US" altLang="zh-CN" sz="3200" dirty="0">
                <a:solidFill>
                  <a:srgbClr val="0000FF"/>
                </a:solidFill>
              </a:rPr>
              <a:t>template &lt;class Type&gt;</a:t>
            </a:r>
          </a:p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00FF"/>
                </a:solidFill>
              </a:rPr>
              <a:t>      class stack { ... ...</a:t>
            </a:r>
          </a:p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rgbClr val="000000"/>
                </a:solidFill>
              </a:rPr>
              <a:t>      </a:t>
            </a:r>
            <a:r>
              <a:rPr lang="zh-CN" altLang="en-US" sz="3200" dirty="0">
                <a:solidFill>
                  <a:srgbClr val="000000"/>
                </a:solidFill>
              </a:rPr>
              <a:t>类模板在使用时</a:t>
            </a:r>
            <a:r>
              <a:rPr lang="en-US" altLang="zh-CN" sz="3200" dirty="0">
                <a:solidFill>
                  <a:srgbClr val="000000"/>
                </a:solidFill>
              </a:rPr>
              <a:t>, </a:t>
            </a:r>
            <a:r>
              <a:rPr lang="zh-CN" altLang="en-US" sz="3200" dirty="0">
                <a:solidFill>
                  <a:srgbClr val="000000"/>
                </a:solidFill>
              </a:rPr>
              <a:t>必须在类名后面缀上模板参数</a:t>
            </a:r>
            <a:r>
              <a:rPr lang="en-US" altLang="zh-CN" sz="3200" dirty="0">
                <a:solidFill>
                  <a:srgbClr val="000000"/>
                </a:solidFill>
              </a:rPr>
              <a:t>&lt;Type&gt;:  </a:t>
            </a:r>
            <a:r>
              <a:rPr lang="en-US" altLang="zh-CN" sz="3200" dirty="0">
                <a:solidFill>
                  <a:srgbClr val="0000FF"/>
                </a:solidFill>
              </a:rPr>
              <a:t>stack &lt;Type&gt;  s1,  s2;</a:t>
            </a:r>
          </a:p>
          <a:p>
            <a:pPr>
              <a:spcBef>
                <a:spcPct val="50000"/>
              </a:spcBef>
              <a:buFontTx/>
              <a:buAutoNum type="arabicPeriod" startAt="2"/>
            </a:pPr>
            <a:r>
              <a:rPr lang="zh-CN" altLang="en-US" sz="3200" dirty="0">
                <a:solidFill>
                  <a:srgbClr val="000000"/>
                </a:solidFill>
              </a:rPr>
              <a:t>模板类可以有多个类型参数</a:t>
            </a:r>
            <a:r>
              <a:rPr lang="en-US" altLang="zh-CN" sz="3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536700" y="5781164"/>
            <a:ext cx="5917004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9F1405"/>
                </a:solidFill>
                <a:hlinkClick r:id="rId2" action="ppaction://hlinkfile"/>
              </a:rPr>
              <a:t>例</a:t>
            </a:r>
            <a:r>
              <a:rPr lang="en-US" altLang="zh-CN" sz="3200" dirty="0">
                <a:solidFill>
                  <a:srgbClr val="9F1405"/>
                </a:solidFill>
                <a:hlinkClick r:id="rId2" action="ppaction://hlinkfile"/>
              </a:rPr>
              <a:t>6.9 </a:t>
            </a:r>
            <a:r>
              <a:rPr lang="zh-CN" altLang="en-US" sz="3200" dirty="0">
                <a:solidFill>
                  <a:srgbClr val="9F1405"/>
                </a:solidFill>
                <a:hlinkClick r:id="rId2" action="ppaction://hlinkfile"/>
              </a:rPr>
              <a:t>有两个类型参数的类模板</a:t>
            </a:r>
            <a:endParaRPr lang="zh-CN" altLang="en-US" sz="3200" dirty="0">
              <a:solidFill>
                <a:srgbClr val="9F14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1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6.4 </a:t>
            </a:r>
            <a:r>
              <a:rPr lang="zh-CN" altLang="en-US" dirty="0" smtClean="0"/>
              <a:t>异常处理</a:t>
            </a:r>
            <a:endParaRPr lang="zh-CN" altLang="en-US" dirty="0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568952" cy="55446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sz="3000" b="0" dirty="0"/>
              <a:t>一个程序不仅要在正常的环境下要运行正确，而且在环境出现意外或用户操作不当的情况下，应该有正确合适的处理和防范。</a:t>
            </a:r>
          </a:p>
          <a:p>
            <a:pPr marL="609600" indent="-609600">
              <a:lnSpc>
                <a:spcPct val="160000"/>
              </a:lnSpc>
              <a:buFontTx/>
              <a:buNone/>
            </a:pPr>
            <a:r>
              <a:rPr lang="en-US" altLang="zh-CN" sz="3500" dirty="0">
                <a:solidFill>
                  <a:srgbClr val="993300"/>
                </a:solidFill>
              </a:rPr>
              <a:t>6.4.1 </a:t>
            </a:r>
            <a:r>
              <a:rPr lang="zh-CN" altLang="en-US" sz="3500" dirty="0">
                <a:solidFill>
                  <a:srgbClr val="993300"/>
                </a:solidFill>
              </a:rPr>
              <a:t>异常处理概述</a:t>
            </a:r>
          </a:p>
          <a:p>
            <a:pPr marL="609600" indent="-609600">
              <a:lnSpc>
                <a:spcPct val="160000"/>
              </a:lnSpc>
              <a:buFontTx/>
              <a:buNone/>
            </a:pPr>
            <a:r>
              <a:rPr lang="zh-CN" altLang="en-US" dirty="0"/>
              <a:t>程序中常见错误有两类：  </a:t>
            </a:r>
            <a:endParaRPr lang="en-US" altLang="zh-CN" dirty="0" smtClean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solidFill>
                  <a:srgbClr val="9F1405"/>
                </a:solidFill>
              </a:rPr>
              <a:t>编译</a:t>
            </a:r>
            <a:r>
              <a:rPr lang="zh-CN" altLang="en-US" b="0" dirty="0">
                <a:solidFill>
                  <a:srgbClr val="9F1405"/>
                </a:solidFill>
              </a:rPr>
              <a:t>时错误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p"/>
            </a:pPr>
            <a:r>
              <a:rPr lang="zh-CN" altLang="en-US" b="0" dirty="0" smtClean="0">
                <a:solidFill>
                  <a:srgbClr val="9F1405"/>
                </a:solidFill>
              </a:rPr>
              <a:t>运行</a:t>
            </a:r>
            <a:r>
              <a:rPr lang="zh-CN" altLang="en-US" b="0" dirty="0">
                <a:solidFill>
                  <a:srgbClr val="9F1405"/>
                </a:solidFill>
              </a:rPr>
              <a:t>时的错误（异常）</a:t>
            </a:r>
          </a:p>
          <a:p>
            <a:pPr marL="609600" indent="-609600">
              <a:lnSpc>
                <a:spcPct val="160000"/>
              </a:lnSpc>
              <a:buFontTx/>
              <a:buNone/>
            </a:pPr>
            <a:r>
              <a:rPr lang="zh-CN" altLang="en-US" dirty="0"/>
              <a:t>对异常的处理称为</a:t>
            </a:r>
            <a:r>
              <a:rPr lang="zh-CN" altLang="en-US" dirty="0">
                <a:solidFill>
                  <a:schemeClr val="tx2"/>
                </a:solidFill>
              </a:rPr>
              <a:t>异常处理</a:t>
            </a:r>
          </a:p>
        </p:txBody>
      </p:sp>
    </p:spTree>
    <p:extLst>
      <p:ext uri="{BB962C8B-B14F-4D97-AF65-F5344CB8AC3E}">
        <p14:creationId xmlns:p14="http://schemas.microsoft.com/office/powerpoint/2010/main" val="120380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1230" y="620688"/>
            <a:ext cx="8731250" cy="935038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C0000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chemeClr val="tx1"/>
                </a:solidFill>
              </a:rPr>
              <a:t>传统的异常处理的方法</a:t>
            </a:r>
            <a:r>
              <a:rPr lang="zh-CN" altLang="en-US" sz="2800" dirty="0" smtClean="0">
                <a:solidFill>
                  <a:schemeClr val="tx1"/>
                </a:solidFill>
              </a:rPr>
              <a:t>：</a:t>
            </a:r>
            <a:r>
              <a:rPr lang="zh-CN" altLang="en-US" sz="2800" dirty="0" smtClean="0"/>
              <a:t>采取</a:t>
            </a:r>
            <a:r>
              <a:rPr lang="zh-CN" altLang="en-US" sz="2800" dirty="0"/>
              <a:t>判断或分支语句实现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56792"/>
            <a:ext cx="8588375" cy="5111750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  <a:buFontTx/>
              <a:buNone/>
            </a:pPr>
            <a:r>
              <a:rPr lang="zh-CN" altLang="en-US" dirty="0">
                <a:hlinkClick r:id="rId2" action="ppaction://hlinkfile"/>
              </a:rPr>
              <a:t>例</a:t>
            </a:r>
            <a:r>
              <a:rPr lang="en-US" altLang="zh-CN" dirty="0">
                <a:hlinkClick r:id="rId2" action="ppaction://hlinkfile"/>
              </a:rPr>
              <a:t>6.10 </a:t>
            </a:r>
            <a:r>
              <a:rPr lang="zh-CN" altLang="en-US" dirty="0">
                <a:hlinkClick r:id="rId2" action="ppaction://hlinkfile"/>
              </a:rPr>
              <a:t>传统的异常处理方法</a:t>
            </a:r>
            <a:endParaRPr lang="zh-CN" alt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600" dirty="0"/>
              <a:t>#include &lt;</a:t>
            </a:r>
            <a:r>
              <a:rPr lang="en-US" altLang="zh-CN" sz="2600" dirty="0" err="1"/>
              <a:t>iostream</a:t>
            </a:r>
            <a:r>
              <a:rPr lang="en-US" altLang="zh-CN" sz="2600" dirty="0"/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600" dirty="0"/>
              <a:t>using namespace </a:t>
            </a:r>
            <a:r>
              <a:rPr lang="en-US" altLang="zh-CN" sz="2600" dirty="0" err="1"/>
              <a:t>std</a:t>
            </a:r>
            <a:r>
              <a:rPr lang="en-US" altLang="zh-CN" sz="26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600" dirty="0" err="1"/>
              <a:t>int</a:t>
            </a:r>
            <a:r>
              <a:rPr lang="en-US" altLang="zh-CN" sz="2600" dirty="0"/>
              <a:t> </a:t>
            </a:r>
            <a:r>
              <a:rPr lang="en-US" altLang="zh-CN" sz="2600" dirty="0" err="1"/>
              <a:t>Div</a:t>
            </a:r>
            <a:r>
              <a:rPr lang="en-US" altLang="zh-CN" sz="2600" dirty="0"/>
              <a:t>(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</a:t>
            </a:r>
            <a:r>
              <a:rPr lang="en-US" altLang="zh-CN" sz="2600" dirty="0" err="1"/>
              <a:t>x,int</a:t>
            </a:r>
            <a:r>
              <a:rPr lang="en-US" altLang="zh-CN" sz="2600" dirty="0"/>
              <a:t> 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600" dirty="0" err="1"/>
              <a:t>int</a:t>
            </a:r>
            <a:r>
              <a:rPr lang="en-US" altLang="zh-CN" sz="2600" dirty="0"/>
              <a:t>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600" dirty="0"/>
              <a:t>{	</a:t>
            </a:r>
            <a:r>
              <a:rPr lang="en-US" altLang="zh-CN" sz="2600" dirty="0" err="1"/>
              <a:t>cout</a:t>
            </a:r>
            <a:r>
              <a:rPr lang="en-US" altLang="zh-CN" sz="2600" dirty="0"/>
              <a:t>&lt;&lt;"7/3="&lt;&lt;</a:t>
            </a:r>
            <a:r>
              <a:rPr lang="en-US" altLang="zh-CN" sz="2600" dirty="0" err="1"/>
              <a:t>Div</a:t>
            </a:r>
            <a:r>
              <a:rPr lang="en-US" altLang="zh-CN" sz="2600" dirty="0"/>
              <a:t>(7,3)&lt;&lt;</a:t>
            </a:r>
            <a:r>
              <a:rPr lang="en-US" altLang="zh-CN" sz="2600" dirty="0" err="1"/>
              <a:t>endl</a:t>
            </a:r>
            <a:r>
              <a:rPr lang="en-US" altLang="zh-CN" sz="26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600" dirty="0"/>
              <a:t>	</a:t>
            </a:r>
            <a:r>
              <a:rPr lang="en-US" altLang="zh-CN" sz="2600" dirty="0" err="1"/>
              <a:t>cout</a:t>
            </a:r>
            <a:r>
              <a:rPr lang="en-US" altLang="zh-CN" sz="2600" dirty="0"/>
              <a:t>&lt;&lt;"5/0="&lt;&lt;</a:t>
            </a:r>
            <a:r>
              <a:rPr lang="en-US" altLang="zh-CN" sz="2600" dirty="0" err="1"/>
              <a:t>Div</a:t>
            </a:r>
            <a:r>
              <a:rPr lang="en-US" altLang="zh-CN" sz="2600" dirty="0"/>
              <a:t>(5,0)&lt;&lt;</a:t>
            </a:r>
            <a:r>
              <a:rPr lang="en-US" altLang="zh-CN" sz="2600" dirty="0" err="1"/>
              <a:t>endl</a:t>
            </a:r>
            <a:r>
              <a:rPr lang="en-US" altLang="zh-CN" sz="26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600" dirty="0"/>
              <a:t>	return 0;}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600" dirty="0" err="1"/>
              <a:t>int</a:t>
            </a:r>
            <a:r>
              <a:rPr lang="en-US" altLang="zh-CN" sz="2600" dirty="0"/>
              <a:t> </a:t>
            </a:r>
            <a:r>
              <a:rPr lang="en-US" altLang="zh-CN" sz="2600" dirty="0" err="1"/>
              <a:t>Div</a:t>
            </a:r>
            <a:r>
              <a:rPr lang="en-US" altLang="zh-CN" sz="2600" dirty="0"/>
              <a:t>( </a:t>
            </a:r>
            <a:r>
              <a:rPr lang="en-US" altLang="zh-CN" sz="2600" dirty="0" err="1"/>
              <a:t>int</a:t>
            </a:r>
            <a:r>
              <a:rPr lang="en-US" altLang="zh-CN" sz="2600" dirty="0"/>
              <a:t> </a:t>
            </a:r>
            <a:r>
              <a:rPr lang="en-US" altLang="zh-CN" sz="2600" dirty="0" err="1"/>
              <a:t>x,int</a:t>
            </a:r>
            <a:r>
              <a:rPr lang="en-US" altLang="zh-CN" sz="2600" dirty="0"/>
              <a:t> y)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600" dirty="0"/>
              <a:t>{	if (y==0)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600" dirty="0"/>
              <a:t>		</a:t>
            </a:r>
            <a:r>
              <a:rPr lang="en-US" altLang="zh-CN" sz="2600" dirty="0" err="1"/>
              <a:t>cout</a:t>
            </a:r>
            <a:r>
              <a:rPr lang="en-US" altLang="zh-CN" sz="2600" dirty="0"/>
              <a:t>&lt;&lt;"</a:t>
            </a:r>
            <a:r>
              <a:rPr lang="zh-CN" altLang="en-US" sz="2600" dirty="0"/>
              <a:t>除数为</a:t>
            </a:r>
            <a:r>
              <a:rPr lang="en-US" altLang="zh-CN" sz="2600" dirty="0"/>
              <a:t>0,</a:t>
            </a:r>
            <a:r>
              <a:rPr lang="zh-CN" altLang="en-US" sz="2600" dirty="0"/>
              <a:t>错误</a:t>
            </a:r>
            <a:r>
              <a:rPr lang="en-US" altLang="zh-CN" sz="2600" dirty="0"/>
              <a:t>!"&lt;&lt;</a:t>
            </a:r>
            <a:r>
              <a:rPr lang="en-US" altLang="zh-CN" sz="2600" dirty="0" err="1"/>
              <a:t>endl</a:t>
            </a:r>
            <a:r>
              <a:rPr lang="en-US" altLang="zh-CN" sz="2600" dirty="0"/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600" dirty="0"/>
              <a:t>		exit(0);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600" dirty="0"/>
              <a:t>	return x/y;}</a:t>
            </a:r>
          </a:p>
        </p:txBody>
      </p:sp>
      <p:sp>
        <p:nvSpPr>
          <p:cNvPr id="158724" name="Text Box 4"/>
          <p:cNvSpPr txBox="1">
            <a:spLocks noChangeArrowheads="1"/>
          </p:cNvSpPr>
          <p:nvPr/>
        </p:nvSpPr>
        <p:spPr bwMode="auto">
          <a:xfrm>
            <a:off x="3779912" y="5878400"/>
            <a:ext cx="48734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</a:rPr>
              <a:t>缺点：不适合大量异常的处理</a:t>
            </a:r>
          </a:p>
        </p:txBody>
      </p:sp>
    </p:spTree>
    <p:extLst>
      <p:ext uri="{BB962C8B-B14F-4D97-AF65-F5344CB8AC3E}">
        <p14:creationId xmlns:p14="http://schemas.microsoft.com/office/powerpoint/2010/main" val="295892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0"/>
            <a:ext cx="8299450" cy="765175"/>
          </a:xfrm>
        </p:spPr>
        <p:txBody>
          <a:bodyPr/>
          <a:lstStyle/>
          <a:p>
            <a:pPr algn="l"/>
            <a:r>
              <a:rPr lang="en-US" altLang="zh-CN" sz="3000" dirty="0">
                <a:solidFill>
                  <a:srgbClr val="993300"/>
                </a:solidFill>
              </a:rPr>
              <a:t>6.4.2 </a:t>
            </a:r>
            <a:r>
              <a:rPr lang="zh-CN" altLang="en-US" sz="3000" dirty="0">
                <a:solidFill>
                  <a:srgbClr val="993300"/>
                </a:solidFill>
              </a:rPr>
              <a:t>异常处理的方法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836613"/>
            <a:ext cx="8640762" cy="6021387"/>
          </a:xfrm>
        </p:spPr>
        <p:txBody>
          <a:bodyPr/>
          <a:lstStyle/>
          <a:p>
            <a:r>
              <a:rPr lang="en-US" altLang="zh-CN" sz="2800" b="0" dirty="0"/>
              <a:t>C++</a:t>
            </a:r>
            <a:r>
              <a:rPr lang="zh-CN" altLang="en-US" sz="2800" b="0" dirty="0"/>
              <a:t>处理异常的办法：异常的引发和处理机制分开。</a:t>
            </a:r>
          </a:p>
          <a:p>
            <a:r>
              <a:rPr lang="en-US" altLang="zh-CN" sz="2800" b="0" dirty="0"/>
              <a:t>C++</a:t>
            </a:r>
            <a:r>
              <a:rPr lang="zh-CN" altLang="en-US" sz="2800" b="0" dirty="0"/>
              <a:t>处理异常的机制：检查、抛出和捕获，分别由</a:t>
            </a:r>
            <a:r>
              <a:rPr lang="en-US" altLang="zh-CN" sz="2800" b="0" dirty="0"/>
              <a:t>3</a:t>
            </a:r>
            <a:r>
              <a:rPr lang="zh-CN" altLang="en-US" sz="2800" b="0" dirty="0"/>
              <a:t>种语句完成：</a:t>
            </a:r>
            <a:r>
              <a:rPr lang="en-US" altLang="zh-CN" sz="2800" dirty="0">
                <a:solidFill>
                  <a:srgbClr val="FF0000"/>
                </a:solidFill>
              </a:rPr>
              <a:t>try</a:t>
            </a:r>
            <a:r>
              <a:rPr lang="zh-CN" altLang="en-US" sz="2800" dirty="0"/>
              <a:t>（检查）、</a:t>
            </a:r>
            <a:r>
              <a:rPr lang="en-US" altLang="zh-CN" sz="2800" dirty="0">
                <a:solidFill>
                  <a:srgbClr val="FF0000"/>
                </a:solidFill>
              </a:rPr>
              <a:t>throw</a:t>
            </a:r>
            <a:r>
              <a:rPr lang="zh-CN" altLang="en-US" sz="2800" dirty="0"/>
              <a:t>（抛出）和</a:t>
            </a:r>
            <a:r>
              <a:rPr lang="en-US" altLang="zh-CN" sz="2800" dirty="0">
                <a:solidFill>
                  <a:srgbClr val="FF0000"/>
                </a:solidFill>
              </a:rPr>
              <a:t>catch</a:t>
            </a:r>
            <a:r>
              <a:rPr lang="zh-CN" altLang="en-US" sz="2800" dirty="0"/>
              <a:t>（捕获）</a:t>
            </a:r>
          </a:p>
          <a:p>
            <a:pPr>
              <a:buFontTx/>
              <a:buNone/>
            </a:pPr>
            <a:r>
              <a:rPr lang="en-US" altLang="zh-CN" sz="2800" b="0" dirty="0">
                <a:solidFill>
                  <a:srgbClr val="993300"/>
                </a:solidFill>
              </a:rPr>
              <a:t>1</a:t>
            </a:r>
            <a:r>
              <a:rPr lang="zh-CN" altLang="en-US" sz="2800" b="0" dirty="0">
                <a:solidFill>
                  <a:srgbClr val="993300"/>
                </a:solidFill>
              </a:rPr>
              <a:t>、异常的抛出</a:t>
            </a:r>
          </a:p>
          <a:p>
            <a:pPr>
              <a:buFontTx/>
              <a:buNone/>
            </a:pPr>
            <a:r>
              <a:rPr lang="zh-CN" altLang="en-US" sz="2800" dirty="0"/>
              <a:t>      语法格式：</a:t>
            </a:r>
            <a:r>
              <a:rPr lang="en-US" altLang="zh-CN" sz="2800" dirty="0">
                <a:solidFill>
                  <a:schemeClr val="accent2"/>
                </a:solidFill>
              </a:rPr>
              <a:t>throw </a:t>
            </a:r>
            <a:r>
              <a:rPr lang="zh-CN" altLang="en-US" sz="2800" dirty="0">
                <a:solidFill>
                  <a:schemeClr val="accent2"/>
                </a:solidFill>
              </a:rPr>
              <a:t>表达式；</a:t>
            </a:r>
          </a:p>
          <a:p>
            <a:pPr>
              <a:buFontTx/>
              <a:buNone/>
            </a:pPr>
            <a:r>
              <a:rPr lang="zh-CN" altLang="en-US" sz="2800" dirty="0" smtClean="0"/>
              <a:t>例</a:t>
            </a:r>
            <a:r>
              <a:rPr lang="zh-CN" altLang="en-US" sz="2800" dirty="0"/>
              <a:t>：含有</a:t>
            </a:r>
            <a:r>
              <a:rPr lang="en-US" altLang="zh-CN" sz="2800" dirty="0"/>
              <a:t>throw</a:t>
            </a:r>
            <a:r>
              <a:rPr lang="zh-CN" altLang="en-US" sz="2800" dirty="0"/>
              <a:t>语句的</a:t>
            </a:r>
            <a:r>
              <a:rPr lang="en-US" altLang="zh-CN" sz="2800" dirty="0" err="1"/>
              <a:t>Div</a:t>
            </a:r>
            <a:r>
              <a:rPr lang="zh-CN" altLang="en-US" sz="2800" dirty="0"/>
              <a:t>函数：</a:t>
            </a:r>
          </a:p>
          <a:p>
            <a:pPr>
              <a:buFontTx/>
              <a:buNone/>
            </a:pPr>
            <a:r>
              <a:rPr lang="zh-CN" altLang="en-US" sz="2800" dirty="0"/>
              <a:t>		</a:t>
            </a:r>
            <a:r>
              <a:rPr lang="en-US" altLang="zh-CN" sz="2800" dirty="0" err="1"/>
              <a:t>int</a:t>
            </a:r>
            <a:r>
              <a:rPr lang="en-US" altLang="zh-CN" sz="2800" dirty="0">
                <a:solidFill>
                  <a:schemeClr val="accent2"/>
                </a:solidFill>
              </a:rPr>
              <a:t> </a:t>
            </a:r>
            <a:r>
              <a:rPr lang="en-US" altLang="zh-CN" sz="2800" dirty="0" err="1"/>
              <a:t>Div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x,int</a:t>
            </a:r>
            <a:r>
              <a:rPr lang="en-US" altLang="zh-CN" sz="2800" dirty="0"/>
              <a:t> y)</a:t>
            </a:r>
          </a:p>
          <a:p>
            <a:pPr>
              <a:buFontTx/>
              <a:buNone/>
            </a:pPr>
            <a:r>
              <a:rPr lang="en-US" altLang="zh-CN" sz="2800" dirty="0"/>
              <a:t>             {  if (y==0)</a:t>
            </a:r>
          </a:p>
          <a:p>
            <a:pPr>
              <a:buFontTx/>
              <a:buNone/>
            </a:pPr>
            <a:r>
              <a:rPr lang="en-US" altLang="zh-CN" sz="2800" dirty="0"/>
              <a:t>                 throw y; </a:t>
            </a:r>
            <a:r>
              <a:rPr lang="en-US" altLang="zh-CN" sz="2800" dirty="0">
                <a:solidFill>
                  <a:schemeClr val="folHlink"/>
                </a:solidFill>
              </a:rPr>
              <a:t>//</a:t>
            </a:r>
            <a:r>
              <a:rPr lang="zh-CN" altLang="en-US" sz="2800" dirty="0">
                <a:solidFill>
                  <a:schemeClr val="folHlink"/>
                </a:solidFill>
              </a:rPr>
              <a:t>抛出</a:t>
            </a:r>
            <a:r>
              <a:rPr lang="en-US" altLang="zh-CN" sz="2800" dirty="0" err="1">
                <a:solidFill>
                  <a:schemeClr val="folHlink"/>
                </a:solidFill>
              </a:rPr>
              <a:t>int</a:t>
            </a:r>
            <a:r>
              <a:rPr lang="zh-CN" altLang="en-US" sz="2800" dirty="0">
                <a:solidFill>
                  <a:schemeClr val="folHlink"/>
                </a:solidFill>
              </a:rPr>
              <a:t>型异常</a:t>
            </a:r>
          </a:p>
          <a:p>
            <a:pPr>
              <a:buFontTx/>
              <a:buNone/>
            </a:pPr>
            <a:r>
              <a:rPr lang="zh-CN" altLang="en-US" sz="2800" dirty="0"/>
              <a:t>                  </a:t>
            </a:r>
            <a:r>
              <a:rPr lang="en-US" altLang="zh-CN" sz="2800" dirty="0"/>
              <a:t>return x/y;    }</a:t>
            </a:r>
          </a:p>
        </p:txBody>
      </p:sp>
    </p:spTree>
    <p:extLst>
      <p:ext uri="{BB962C8B-B14F-4D97-AF65-F5344CB8AC3E}">
        <p14:creationId xmlns:p14="http://schemas.microsoft.com/office/powerpoint/2010/main" val="194217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299450" cy="765175"/>
          </a:xfrm>
        </p:spPr>
        <p:txBody>
          <a:bodyPr/>
          <a:lstStyle/>
          <a:p>
            <a:pPr algn="l"/>
            <a:r>
              <a:rPr lang="en-US" altLang="zh-CN" sz="3000">
                <a:solidFill>
                  <a:srgbClr val="993300"/>
                </a:solidFill>
              </a:rPr>
              <a:t>2 </a:t>
            </a:r>
            <a:r>
              <a:rPr lang="zh-CN" altLang="en-US" sz="3000">
                <a:solidFill>
                  <a:srgbClr val="993300"/>
                </a:solidFill>
              </a:rPr>
              <a:t>异常的检查与捕获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8299450" cy="602138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3000" dirty="0"/>
              <a:t>语法格式：</a:t>
            </a:r>
          </a:p>
          <a:p>
            <a:pPr>
              <a:buFontTx/>
              <a:buNone/>
            </a:pPr>
            <a:r>
              <a:rPr lang="zh-CN" altLang="en-US" sz="3000" dirty="0"/>
              <a:t> 		</a:t>
            </a:r>
            <a:r>
              <a:rPr lang="en-US" altLang="zh-CN" sz="3000" dirty="0">
                <a:solidFill>
                  <a:srgbClr val="FF0000"/>
                </a:solidFill>
              </a:rPr>
              <a:t>try</a:t>
            </a:r>
          </a:p>
          <a:p>
            <a:pPr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		{</a:t>
            </a:r>
            <a:r>
              <a:rPr lang="zh-CN" altLang="en-US" sz="3000" dirty="0">
                <a:solidFill>
                  <a:srgbClr val="FF0000"/>
                </a:solidFill>
              </a:rPr>
              <a:t>被检查的复合语句</a:t>
            </a:r>
            <a:r>
              <a:rPr lang="en-US" altLang="zh-CN" sz="3000" dirty="0">
                <a:solidFill>
                  <a:srgbClr val="FF0000"/>
                </a:solidFill>
              </a:rPr>
              <a:t>}</a:t>
            </a:r>
          </a:p>
          <a:p>
            <a:pPr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		catch(</a:t>
            </a:r>
            <a:r>
              <a:rPr lang="zh-CN" altLang="en-US" sz="3000" dirty="0">
                <a:solidFill>
                  <a:srgbClr val="FF0000"/>
                </a:solidFill>
              </a:rPr>
              <a:t>异常类型声明</a:t>
            </a:r>
            <a:r>
              <a:rPr lang="en-US" altLang="zh-CN" sz="3000" dirty="0">
                <a:solidFill>
                  <a:srgbClr val="FF0000"/>
                </a:solidFill>
              </a:rPr>
              <a:t>1)</a:t>
            </a:r>
          </a:p>
          <a:p>
            <a:pPr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		{</a:t>
            </a:r>
            <a:r>
              <a:rPr lang="zh-CN" altLang="en-US" sz="3000" dirty="0">
                <a:solidFill>
                  <a:srgbClr val="FF0000"/>
                </a:solidFill>
              </a:rPr>
              <a:t>进行异常处理的复合语句</a:t>
            </a:r>
            <a:r>
              <a:rPr lang="en-US" altLang="zh-CN" sz="3000" dirty="0">
                <a:solidFill>
                  <a:srgbClr val="FF0000"/>
                </a:solidFill>
              </a:rPr>
              <a:t>1}</a:t>
            </a:r>
          </a:p>
          <a:p>
            <a:pPr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		catch(</a:t>
            </a:r>
            <a:r>
              <a:rPr lang="zh-CN" altLang="en-US" sz="3000" dirty="0">
                <a:solidFill>
                  <a:srgbClr val="FF0000"/>
                </a:solidFill>
              </a:rPr>
              <a:t>异常类型声明</a:t>
            </a:r>
            <a:r>
              <a:rPr lang="en-US" altLang="zh-CN" sz="3000" dirty="0">
                <a:solidFill>
                  <a:srgbClr val="FF0000"/>
                </a:solidFill>
              </a:rPr>
              <a:t>2)</a:t>
            </a:r>
          </a:p>
          <a:p>
            <a:pPr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		{</a:t>
            </a:r>
            <a:r>
              <a:rPr lang="zh-CN" altLang="en-US" sz="3000" dirty="0">
                <a:solidFill>
                  <a:srgbClr val="FF0000"/>
                </a:solidFill>
              </a:rPr>
              <a:t>进行异常处理的复合语句</a:t>
            </a:r>
            <a:r>
              <a:rPr lang="en-US" altLang="zh-CN" sz="3000" dirty="0">
                <a:solidFill>
                  <a:srgbClr val="FF0000"/>
                </a:solidFill>
              </a:rPr>
              <a:t>2}</a:t>
            </a:r>
          </a:p>
          <a:p>
            <a:pPr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            …</a:t>
            </a:r>
          </a:p>
          <a:p>
            <a:pPr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		catch(</a:t>
            </a:r>
            <a:r>
              <a:rPr lang="zh-CN" altLang="en-US" sz="3000" dirty="0">
                <a:solidFill>
                  <a:srgbClr val="FF0000"/>
                </a:solidFill>
              </a:rPr>
              <a:t>异常类型声明</a:t>
            </a:r>
            <a:r>
              <a:rPr lang="en-US" altLang="zh-CN" sz="3000" dirty="0">
                <a:solidFill>
                  <a:srgbClr val="FF0000"/>
                </a:solidFill>
              </a:rPr>
              <a:t>n)</a:t>
            </a:r>
          </a:p>
          <a:p>
            <a:pPr>
              <a:buFontTx/>
              <a:buNone/>
            </a:pPr>
            <a:r>
              <a:rPr lang="en-US" altLang="zh-CN" sz="3000" dirty="0">
                <a:solidFill>
                  <a:srgbClr val="FF0000"/>
                </a:solidFill>
              </a:rPr>
              <a:t>		{</a:t>
            </a:r>
            <a:r>
              <a:rPr lang="zh-CN" altLang="en-US" sz="3000" dirty="0">
                <a:solidFill>
                  <a:srgbClr val="FF0000"/>
                </a:solidFill>
              </a:rPr>
              <a:t>进行异常处理的复合语句</a:t>
            </a:r>
            <a:r>
              <a:rPr lang="en-US" altLang="zh-CN" sz="3000" dirty="0">
                <a:solidFill>
                  <a:srgbClr val="FF0000"/>
                </a:solidFill>
              </a:rPr>
              <a:t>n}</a:t>
            </a:r>
          </a:p>
        </p:txBody>
      </p:sp>
    </p:spTree>
    <p:extLst>
      <p:ext uri="{BB962C8B-B14F-4D97-AF65-F5344CB8AC3E}">
        <p14:creationId xmlns:p14="http://schemas.microsoft.com/office/powerpoint/2010/main" val="26947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208912" cy="587727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zh-CN" altLang="en-US" dirty="0"/>
              <a:t>例如，用于处理除数为零异常的</a:t>
            </a:r>
            <a:r>
              <a:rPr lang="en-US" altLang="zh-CN" dirty="0" err="1"/>
              <a:t>try_catch</a:t>
            </a:r>
            <a:r>
              <a:rPr lang="zh-CN" altLang="en-US" dirty="0"/>
              <a:t>语句：</a:t>
            </a:r>
          </a:p>
          <a:p>
            <a:pPr>
              <a:buFontTx/>
              <a:buNone/>
            </a:pPr>
            <a:r>
              <a:rPr lang="en-US" altLang="zh-CN" dirty="0"/>
              <a:t>try</a:t>
            </a:r>
          </a:p>
          <a:p>
            <a:pPr>
              <a:buFontTx/>
              <a:buNone/>
            </a:pPr>
            <a:r>
              <a:rPr lang="en-US" altLang="zh-CN" dirty="0"/>
              <a:t>{</a:t>
            </a:r>
          </a:p>
          <a:p>
            <a:pPr>
              <a:buFontTx/>
              <a:buNone/>
            </a:pPr>
            <a:r>
              <a:rPr lang="en-US" altLang="zh-CN" dirty="0" smtClean="0"/>
              <a:t>	 </a:t>
            </a:r>
            <a:r>
              <a:rPr lang="en-US" altLang="zh-CN" dirty="0" err="1" smtClean="0"/>
              <a:t>cout</a:t>
            </a:r>
            <a:r>
              <a:rPr lang="en-US" altLang="zh-CN" dirty="0"/>
              <a:t>&lt;&lt;"7/3="&lt;&lt;</a:t>
            </a:r>
            <a:r>
              <a:rPr lang="en-US" altLang="zh-CN" dirty="0" err="1"/>
              <a:t>Div</a:t>
            </a:r>
            <a:r>
              <a:rPr lang="en-US" altLang="zh-CN" dirty="0"/>
              <a:t>(7,3)&lt;&lt;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buFontTx/>
              <a:buNone/>
            </a:pPr>
            <a:r>
              <a:rPr lang="en-US" altLang="zh-CN" dirty="0" smtClean="0"/>
              <a:t>	 </a:t>
            </a:r>
            <a:r>
              <a:rPr lang="en-US" altLang="zh-CN" dirty="0" err="1" smtClean="0"/>
              <a:t>cout</a:t>
            </a:r>
            <a:r>
              <a:rPr lang="en-US" altLang="zh-CN" dirty="0"/>
              <a:t>&lt;&lt;"5/0="&lt;&lt;</a:t>
            </a:r>
            <a:r>
              <a:rPr lang="en-US" altLang="zh-CN" dirty="0" err="1"/>
              <a:t>Div</a:t>
            </a:r>
            <a:r>
              <a:rPr lang="en-US" altLang="zh-CN" dirty="0"/>
              <a:t>(5,0)&lt;&lt;</a:t>
            </a:r>
            <a:r>
              <a:rPr lang="en-US" altLang="zh-CN" dirty="0" err="1"/>
              <a:t>endl</a:t>
            </a:r>
            <a:r>
              <a:rPr lang="en-US" altLang="zh-CN" dirty="0"/>
              <a:t>; </a:t>
            </a:r>
          </a:p>
          <a:p>
            <a:pPr>
              <a:buFontTx/>
              <a:buNone/>
            </a:pPr>
            <a:r>
              <a:rPr lang="en-US" altLang="zh-CN" dirty="0"/>
              <a:t>}</a:t>
            </a:r>
          </a:p>
          <a:p>
            <a:pPr>
              <a:buFontTx/>
              <a:buNone/>
            </a:pPr>
            <a:r>
              <a:rPr lang="en-US" altLang="zh-CN" dirty="0" smtClean="0"/>
              <a:t>	 catch(</a:t>
            </a:r>
            <a:r>
              <a:rPr lang="en-US" altLang="zh-CN" dirty="0" err="1" smtClean="0"/>
              <a:t>int</a:t>
            </a:r>
            <a:r>
              <a:rPr lang="en-US" altLang="zh-CN" dirty="0"/>
              <a:t>)</a:t>
            </a:r>
          </a:p>
          <a:p>
            <a:pPr>
              <a:buFontTx/>
              <a:buNone/>
            </a:pPr>
            <a:r>
              <a:rPr lang="en-US" altLang="zh-CN" dirty="0" smtClean="0"/>
              <a:t>{ </a:t>
            </a:r>
            <a:endParaRPr lang="en-US" altLang="zh-CN" dirty="0"/>
          </a:p>
          <a:p>
            <a:pPr>
              <a:buFontTx/>
              <a:buNone/>
            </a:pPr>
            <a:r>
              <a:rPr lang="en-US" altLang="zh-CN" dirty="0" smtClean="0"/>
              <a:t>	 </a:t>
            </a:r>
            <a:r>
              <a:rPr lang="en-US" altLang="zh-CN" dirty="0" err="1" smtClean="0"/>
              <a:t>cout</a:t>
            </a:r>
            <a:r>
              <a:rPr lang="en-US" altLang="zh-CN" dirty="0"/>
              <a:t>&lt;&lt;"</a:t>
            </a:r>
            <a:r>
              <a:rPr lang="zh-CN" altLang="en-US" dirty="0"/>
              <a:t>除数为</a:t>
            </a:r>
            <a:r>
              <a:rPr lang="en-US" altLang="zh-CN" dirty="0"/>
              <a:t>0,</a:t>
            </a:r>
            <a:r>
              <a:rPr lang="zh-CN" altLang="en-US" dirty="0"/>
              <a:t>错误</a:t>
            </a:r>
            <a:r>
              <a:rPr lang="en-US" altLang="zh-CN" dirty="0"/>
              <a:t>!"&lt;&lt;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>
              <a:buFontTx/>
              <a:buNone/>
            </a:pPr>
            <a:r>
              <a:rPr lang="en-US" altLang="zh-CN" dirty="0" smtClean="0"/>
              <a:t>}</a:t>
            </a:r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r>
              <a:rPr lang="zh-CN" altLang="en-US" sz="3200" dirty="0">
                <a:solidFill>
                  <a:schemeClr val="tx1"/>
                </a:solidFill>
                <a:hlinkClick r:id="rId2" action="ppaction://hlinkfile"/>
              </a:rPr>
              <a:t>例</a:t>
            </a:r>
            <a:r>
              <a:rPr lang="en-US" altLang="zh-CN" sz="3200" dirty="0">
                <a:solidFill>
                  <a:schemeClr val="tx1"/>
                </a:solidFill>
                <a:hlinkClick r:id="rId2" action="ppaction://hlinkfile"/>
              </a:rPr>
              <a:t>6.11  </a:t>
            </a:r>
            <a:r>
              <a:rPr lang="zh-CN" altLang="en-US" sz="3200" dirty="0">
                <a:solidFill>
                  <a:schemeClr val="tx1"/>
                </a:solidFill>
                <a:hlinkClick r:id="rId2" action="ppaction://hlinkfile"/>
              </a:rPr>
              <a:t>处理除数为零异常的程序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95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052736"/>
            <a:ext cx="8569647" cy="5400452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>
              <a:lnSpc>
                <a:spcPct val="105000"/>
              </a:lnSpc>
              <a:buFontTx/>
              <a:buNone/>
            </a:pPr>
            <a:r>
              <a:rPr lang="zh-CN" altLang="en-US" sz="3000" dirty="0" smtClean="0">
                <a:solidFill>
                  <a:schemeClr val="tx2"/>
                </a:solidFill>
              </a:rPr>
              <a:t>说明：</a:t>
            </a:r>
            <a:endParaRPr lang="zh-CN" altLang="en-US" sz="3000" dirty="0">
              <a:solidFill>
                <a:schemeClr val="tx2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3000" b="0" dirty="0" smtClean="0"/>
              <a:t>被</a:t>
            </a:r>
            <a:r>
              <a:rPr lang="zh-CN" altLang="en-US" sz="3000" b="0" dirty="0"/>
              <a:t>检测的语句或程序段必须放在</a:t>
            </a:r>
            <a:r>
              <a:rPr lang="en-US" altLang="zh-CN" sz="3000" b="0" dirty="0"/>
              <a:t>try</a:t>
            </a:r>
            <a:r>
              <a:rPr lang="zh-CN" altLang="en-US" sz="3000" b="0" dirty="0"/>
              <a:t>块中，否则不起作用；</a:t>
            </a:r>
          </a:p>
          <a:p>
            <a:pPr>
              <a:lnSpc>
                <a:spcPct val="105000"/>
              </a:lnSpc>
            </a:pPr>
            <a:r>
              <a:rPr lang="en-US" altLang="zh-CN" sz="3000" b="0" dirty="0" smtClean="0"/>
              <a:t>try</a:t>
            </a:r>
            <a:r>
              <a:rPr lang="zh-CN" altLang="en-US" sz="3000" b="0" dirty="0"/>
              <a:t>和</a:t>
            </a:r>
            <a:r>
              <a:rPr lang="en-US" altLang="zh-CN" sz="3000" b="0" dirty="0"/>
              <a:t>catch</a:t>
            </a:r>
            <a:r>
              <a:rPr lang="zh-CN" altLang="en-US" sz="3000" b="0" dirty="0"/>
              <a:t>块中必须有用花括号括起来的复合语句，即使花括号中只有一个语句也不能省略花括号；</a:t>
            </a:r>
          </a:p>
          <a:p>
            <a:pPr>
              <a:lnSpc>
                <a:spcPct val="105000"/>
              </a:lnSpc>
            </a:pPr>
            <a:r>
              <a:rPr lang="zh-CN" altLang="en-US" sz="3000" b="0" dirty="0" smtClean="0"/>
              <a:t>一</a:t>
            </a:r>
            <a:r>
              <a:rPr lang="zh-CN" altLang="en-US" sz="3000" b="0" dirty="0"/>
              <a:t>个</a:t>
            </a:r>
            <a:r>
              <a:rPr lang="en-US" altLang="zh-CN" sz="3000" b="0" dirty="0" err="1"/>
              <a:t>try_catch</a:t>
            </a:r>
            <a:r>
              <a:rPr lang="zh-CN" altLang="en-US" sz="3000" b="0" dirty="0"/>
              <a:t>结构中只能有一个</a:t>
            </a:r>
            <a:r>
              <a:rPr lang="en-US" altLang="zh-CN" sz="3000" b="0" dirty="0"/>
              <a:t>try</a:t>
            </a:r>
            <a:r>
              <a:rPr lang="zh-CN" altLang="en-US" sz="3000" b="0" dirty="0"/>
              <a:t>块，但却可以有多个</a:t>
            </a:r>
            <a:r>
              <a:rPr lang="en-US" altLang="zh-CN" sz="3000" b="0" dirty="0"/>
              <a:t>catch</a:t>
            </a:r>
            <a:r>
              <a:rPr lang="zh-CN" altLang="en-US" sz="3000" b="0" dirty="0"/>
              <a:t>块，以便于不同的异常信息匹配。</a:t>
            </a:r>
            <a:r>
              <a:rPr lang="en-US" altLang="zh-CN" sz="3000" b="0" dirty="0"/>
              <a:t>catch</a:t>
            </a:r>
            <a:r>
              <a:rPr lang="zh-CN" altLang="en-US" sz="3000" b="0" dirty="0"/>
              <a:t>后面的括号中，一般只写异常信息的类型名。</a:t>
            </a:r>
          </a:p>
          <a:p>
            <a:pPr>
              <a:lnSpc>
                <a:spcPct val="160000"/>
              </a:lnSpc>
              <a:buFontTx/>
              <a:buNone/>
            </a:pPr>
            <a:r>
              <a:rPr lang="zh-CN" altLang="en-US" b="0" dirty="0">
                <a:solidFill>
                  <a:schemeClr val="tx1"/>
                </a:solidFill>
                <a:hlinkClick r:id="rId2" action="ppaction://hlinkfile"/>
              </a:rPr>
              <a:t>      例</a:t>
            </a:r>
            <a:r>
              <a:rPr lang="en-US" altLang="zh-CN" b="0" dirty="0">
                <a:solidFill>
                  <a:schemeClr val="tx1"/>
                </a:solidFill>
                <a:hlinkClick r:id="rId2" action="ppaction://hlinkfile"/>
              </a:rPr>
              <a:t>6.12  </a:t>
            </a:r>
            <a:r>
              <a:rPr lang="zh-CN" altLang="en-US" b="0" dirty="0">
                <a:solidFill>
                  <a:schemeClr val="tx1"/>
                </a:solidFill>
                <a:hlinkClick r:id="rId2" action="ppaction://hlinkfile"/>
              </a:rPr>
              <a:t>有多个</a:t>
            </a:r>
            <a:r>
              <a:rPr lang="en-US" altLang="zh-CN" b="0" dirty="0">
                <a:solidFill>
                  <a:schemeClr val="tx1"/>
                </a:solidFill>
                <a:hlinkClick r:id="rId2" action="ppaction://hlinkfile"/>
              </a:rPr>
              <a:t>catch</a:t>
            </a:r>
            <a:r>
              <a:rPr lang="zh-CN" altLang="en-US" b="0" dirty="0">
                <a:solidFill>
                  <a:schemeClr val="tx1"/>
                </a:solidFill>
                <a:hlinkClick r:id="rId2" action="ppaction://hlinkfile"/>
              </a:rPr>
              <a:t>块的异常处理程序</a:t>
            </a:r>
            <a:endParaRPr lang="zh-CN" altLang="en-US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45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980728"/>
            <a:ext cx="8425061" cy="5472460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zh-CN" altLang="en-US" sz="3000" b="0" dirty="0" smtClean="0"/>
              <a:t>如果</a:t>
            </a:r>
            <a:r>
              <a:rPr lang="zh-CN" altLang="en-US" sz="3000" b="0" dirty="0"/>
              <a:t>在</a:t>
            </a:r>
            <a:r>
              <a:rPr lang="en-US" altLang="zh-CN" sz="3000" b="0" dirty="0"/>
              <a:t>catch</a:t>
            </a:r>
            <a:r>
              <a:rPr lang="zh-CN" altLang="en-US" sz="3000" b="0" dirty="0"/>
              <a:t>子句中没有指定异常信息的类型，而用了三点删节号“</a:t>
            </a:r>
            <a:r>
              <a:rPr lang="en-US" altLang="zh-CN" sz="3000" b="0" dirty="0"/>
              <a:t>…”</a:t>
            </a:r>
            <a:r>
              <a:rPr lang="zh-CN" altLang="en-US" sz="3000" b="0" dirty="0"/>
              <a:t>，则表示它可以捕获任何类型的异常信息；</a:t>
            </a:r>
          </a:p>
          <a:p>
            <a:pPr>
              <a:lnSpc>
                <a:spcPct val="105000"/>
              </a:lnSpc>
              <a:spcBef>
                <a:spcPct val="30000"/>
              </a:spcBef>
              <a:buFontTx/>
              <a:buNone/>
            </a:pPr>
            <a:r>
              <a:rPr lang="zh-CN" altLang="en-US" b="0" dirty="0">
                <a:solidFill>
                  <a:srgbClr val="669900"/>
                </a:solidFill>
              </a:rPr>
              <a:t>    </a:t>
            </a:r>
            <a:r>
              <a:rPr lang="zh-CN" altLang="en-US" b="0" dirty="0">
                <a:solidFill>
                  <a:schemeClr val="tx1"/>
                </a:solidFill>
                <a:hlinkClick r:id="rId2" action="ppaction://hlinkfile"/>
              </a:rPr>
              <a:t>例</a:t>
            </a:r>
            <a:r>
              <a:rPr lang="en-US" altLang="zh-CN" b="0" dirty="0">
                <a:solidFill>
                  <a:schemeClr val="tx1"/>
                </a:solidFill>
                <a:hlinkClick r:id="rId2" action="ppaction://hlinkfile"/>
              </a:rPr>
              <a:t>6.13  </a:t>
            </a:r>
            <a:r>
              <a:rPr lang="zh-CN" altLang="en-US" b="0" dirty="0">
                <a:solidFill>
                  <a:schemeClr val="tx1"/>
                </a:solidFill>
                <a:hlinkClick r:id="rId2" action="ppaction://hlinkfile"/>
              </a:rPr>
              <a:t>有删节号“</a:t>
            </a:r>
            <a:r>
              <a:rPr lang="en-US" altLang="zh-CN" b="0" dirty="0">
                <a:solidFill>
                  <a:schemeClr val="tx1"/>
                </a:solidFill>
                <a:hlinkClick r:id="rId2" action="ppaction://hlinkfile"/>
              </a:rPr>
              <a:t>…” </a:t>
            </a:r>
            <a:r>
              <a:rPr lang="zh-CN" altLang="en-US" b="0" dirty="0">
                <a:solidFill>
                  <a:schemeClr val="tx1"/>
                </a:solidFill>
                <a:hlinkClick r:id="rId2" action="ppaction://hlinkfile"/>
              </a:rPr>
              <a:t>的异常处理程序</a:t>
            </a:r>
            <a:endParaRPr lang="zh-CN" altLang="en-US" sz="3000" b="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zh-CN" altLang="en-US" sz="3000" b="0" dirty="0" smtClean="0"/>
              <a:t>在</a:t>
            </a:r>
            <a:r>
              <a:rPr lang="zh-CN" altLang="en-US" sz="3000" b="0" dirty="0"/>
              <a:t>某种情况下，在</a:t>
            </a:r>
            <a:r>
              <a:rPr lang="en-US" altLang="zh-CN" sz="3000" b="0" dirty="0"/>
              <a:t>throw</a:t>
            </a:r>
            <a:r>
              <a:rPr lang="zh-CN" altLang="en-US" sz="3000" b="0" dirty="0"/>
              <a:t>语句中可以不包括表达式，如 </a:t>
            </a:r>
            <a:r>
              <a:rPr lang="en-US" altLang="zh-CN" sz="3000" b="0" dirty="0">
                <a:solidFill>
                  <a:schemeClr val="accent2"/>
                </a:solidFill>
              </a:rPr>
              <a:t>throw</a:t>
            </a:r>
            <a:r>
              <a:rPr lang="zh-CN" altLang="en-US" sz="3000" b="0" dirty="0">
                <a:solidFill>
                  <a:schemeClr val="accent2"/>
                </a:solidFill>
              </a:rPr>
              <a:t>；</a:t>
            </a:r>
            <a:r>
              <a:rPr lang="zh-CN" altLang="en-US" sz="3000" b="0" dirty="0"/>
              <a:t>则表示把当前正在处理的异常信息再次抛出，给其上一层的</a:t>
            </a:r>
            <a:r>
              <a:rPr lang="en-US" altLang="zh-CN" sz="3000" b="0" dirty="0"/>
              <a:t>catch</a:t>
            </a:r>
            <a:r>
              <a:rPr lang="zh-CN" altLang="en-US" sz="3000" b="0" dirty="0"/>
              <a:t>块处理；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en-US" altLang="zh-CN" sz="3000" b="0" dirty="0" smtClean="0"/>
              <a:t>C</a:t>
            </a:r>
            <a:r>
              <a:rPr lang="en-US" altLang="zh-CN" sz="3000" b="0" dirty="0"/>
              <a:t>++</a:t>
            </a:r>
            <a:r>
              <a:rPr lang="zh-CN" altLang="en-US" sz="3000" b="0" dirty="0"/>
              <a:t>中，一旦抛出一个异常，而程序又不捕获的话，那么系统就会调用一个系统函数</a:t>
            </a:r>
            <a:r>
              <a:rPr lang="en-US" altLang="zh-CN" sz="3000" b="0" dirty="0"/>
              <a:t>terminate</a:t>
            </a:r>
            <a:r>
              <a:rPr lang="zh-CN" altLang="en-US" sz="3000" b="0" dirty="0"/>
              <a:t>，由它调用</a:t>
            </a:r>
            <a:r>
              <a:rPr lang="en-US" altLang="zh-CN" sz="3000" b="0" dirty="0"/>
              <a:t>abort</a:t>
            </a:r>
            <a:r>
              <a:rPr lang="zh-CN" altLang="en-US" sz="3000" b="0" dirty="0"/>
              <a:t>终止程序。</a:t>
            </a:r>
            <a:endParaRPr lang="zh-CN" altLang="en-US" b="0" dirty="0">
              <a:solidFill>
                <a:srgbClr val="66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76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chemeClr val="accent5">
                    <a:lumMod val="50000"/>
                  </a:schemeClr>
                </a:solidFill>
              </a:rPr>
              <a:t>第</a:t>
            </a:r>
            <a:r>
              <a:rPr lang="en-US" altLang="zh-CN" sz="3200" dirty="0" smtClean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zh-CN" altLang="en-US" sz="3200" dirty="0" smtClean="0">
                <a:solidFill>
                  <a:schemeClr val="accent5">
                    <a:lumMod val="50000"/>
                  </a:schemeClr>
                </a:solidFill>
              </a:rPr>
              <a:t>章 </a:t>
            </a:r>
            <a:r>
              <a:rPr lang="zh-CN" altLang="en-US" dirty="0" smtClean="0"/>
              <a:t>模板和</a:t>
            </a:r>
            <a:r>
              <a:rPr lang="zh-CN" altLang="en-US" dirty="0"/>
              <a:t>异常处理 </a:t>
            </a:r>
            <a:endParaRPr lang="zh-CN" altLang="en-US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39552" y="1412776"/>
            <a:ext cx="7653360" cy="43895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rgbClr val="00B0F0"/>
                </a:solidFill>
              </a:rPr>
              <a:t>6.1 </a:t>
            </a:r>
            <a:r>
              <a:rPr lang="zh-CN" altLang="en-US" sz="3200" dirty="0">
                <a:solidFill>
                  <a:srgbClr val="00B0F0"/>
                </a:solidFill>
              </a:rPr>
              <a:t>模板的概念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rgbClr val="00B0F0"/>
                </a:solidFill>
              </a:rPr>
              <a:t>6.2 </a:t>
            </a:r>
            <a:r>
              <a:rPr lang="zh-CN" altLang="en-US" sz="3200" dirty="0">
                <a:solidFill>
                  <a:srgbClr val="00B0F0"/>
                </a:solidFill>
              </a:rPr>
              <a:t>函数模板与模板函数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rgbClr val="00B0F0"/>
                </a:solidFill>
              </a:rPr>
              <a:t>6.3 </a:t>
            </a:r>
            <a:r>
              <a:rPr lang="zh-CN" altLang="en-US" sz="3200" dirty="0">
                <a:solidFill>
                  <a:srgbClr val="00B0F0"/>
                </a:solidFill>
              </a:rPr>
              <a:t>类模板与模板类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>
                <a:solidFill>
                  <a:srgbClr val="00B0F0"/>
                </a:solidFill>
              </a:rPr>
              <a:t>6.4 </a:t>
            </a:r>
            <a:r>
              <a:rPr lang="zh-CN" altLang="en-US" sz="3200" dirty="0" smtClean="0">
                <a:solidFill>
                  <a:srgbClr val="00B0F0"/>
                </a:solidFill>
              </a:rPr>
              <a:t>异常处理</a:t>
            </a:r>
            <a:r>
              <a:rPr lang="en-US" altLang="zh-CN" sz="3200" dirty="0" smtClean="0">
                <a:solidFill>
                  <a:srgbClr val="00B0F0"/>
                </a:solidFill>
                <a:latin typeface="+mn-ea"/>
              </a:rPr>
              <a:t> </a:t>
            </a:r>
            <a:endParaRPr lang="en-US" altLang="zh-CN" sz="3200" dirty="0">
              <a:solidFill>
                <a:srgbClr val="00B0F0"/>
              </a:solidFill>
              <a:latin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137735" y="2950230"/>
            <a:ext cx="4192337" cy="3292030"/>
            <a:chOff x="4067944" y="3426455"/>
            <a:chExt cx="4192337" cy="3292030"/>
          </a:xfrm>
        </p:grpSpPr>
        <p:sp>
          <p:nvSpPr>
            <p:cNvPr id="5" name="椭圆 4"/>
            <p:cNvSpPr/>
            <p:nvPr/>
          </p:nvSpPr>
          <p:spPr bwMode="auto">
            <a:xfrm>
              <a:off x="4067944" y="6077061"/>
              <a:ext cx="641424" cy="641424"/>
            </a:xfrm>
            <a:prstGeom prst="ellipse">
              <a:avLst/>
            </a:prstGeom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7668344" y="4527665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6372200" y="5153158"/>
              <a:ext cx="274320" cy="27432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5868144" y="5829416"/>
              <a:ext cx="365760" cy="365760"/>
            </a:xfrm>
            <a:prstGeom prst="ellipse">
              <a:avLst/>
            </a:prstGeom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7203900" y="5398843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8123121" y="3426455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02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95287" y="1052736"/>
            <a:ext cx="6324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en-US" altLang="zh-CN" sz="3200" dirty="0">
                <a:solidFill>
                  <a:srgbClr val="6600CC"/>
                </a:solidFill>
              </a:rPr>
              <a:t> </a:t>
            </a:r>
            <a:r>
              <a:rPr lang="zh-CN" altLang="en-US" sz="3200" dirty="0">
                <a:solidFill>
                  <a:srgbClr val="6600CC"/>
                </a:solidFill>
              </a:rPr>
              <a:t>模板的引入 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755650" y="1989138"/>
            <a:ext cx="7993063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5000"/>
              </a:spcBef>
            </a:pPr>
            <a:r>
              <a:rPr lang="en-US" altLang="zh-CN" sz="2800" b="1" dirty="0" err="1">
                <a:solidFill>
                  <a:srgbClr val="009900"/>
                </a:solidFill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</a:rPr>
              <a:t> max (</a:t>
            </a:r>
            <a:r>
              <a:rPr lang="en-US" altLang="zh-CN" sz="2800" b="1" dirty="0" err="1">
                <a:solidFill>
                  <a:srgbClr val="009900"/>
                </a:solidFill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</a:rPr>
              <a:t> x, </a:t>
            </a:r>
            <a:r>
              <a:rPr lang="en-US" altLang="zh-CN" sz="2800" b="1" dirty="0" err="1">
                <a:solidFill>
                  <a:srgbClr val="009900"/>
                </a:solidFill>
              </a:rPr>
              <a:t>int</a:t>
            </a:r>
            <a:r>
              <a:rPr lang="en-US" altLang="zh-CN" sz="2800" b="1" dirty="0">
                <a:solidFill>
                  <a:srgbClr val="000000"/>
                </a:solidFill>
              </a:rPr>
              <a:t> y)</a:t>
            </a:r>
          </a:p>
          <a:p>
            <a:pPr>
              <a:spcBef>
                <a:spcPct val="35000"/>
              </a:spcBef>
            </a:pPr>
            <a:r>
              <a:rPr lang="en-US" altLang="zh-CN" sz="2800" b="1" dirty="0">
                <a:solidFill>
                  <a:srgbClr val="000000"/>
                </a:solidFill>
              </a:rPr>
              <a:t>{ return (x&gt;y)?x: y;  }</a:t>
            </a:r>
          </a:p>
          <a:p>
            <a:pPr>
              <a:spcBef>
                <a:spcPct val="35000"/>
              </a:spcBef>
            </a:pPr>
            <a:r>
              <a:rPr lang="en-US" altLang="zh-CN" sz="2800" b="1" dirty="0">
                <a:solidFill>
                  <a:srgbClr val="993300"/>
                </a:solidFill>
              </a:rPr>
              <a:t>float</a:t>
            </a:r>
            <a:r>
              <a:rPr lang="en-US" altLang="zh-CN" sz="2800" b="1" dirty="0">
                <a:solidFill>
                  <a:srgbClr val="000000"/>
                </a:solidFill>
              </a:rPr>
              <a:t> max (</a:t>
            </a:r>
            <a:r>
              <a:rPr lang="en-US" altLang="zh-CN" sz="2800" b="1" dirty="0">
                <a:solidFill>
                  <a:srgbClr val="993300"/>
                </a:solidFill>
              </a:rPr>
              <a:t>float</a:t>
            </a:r>
            <a:r>
              <a:rPr lang="en-US" altLang="zh-CN" sz="2800" b="1" dirty="0">
                <a:solidFill>
                  <a:srgbClr val="000000"/>
                </a:solidFill>
              </a:rPr>
              <a:t> x, </a:t>
            </a:r>
            <a:r>
              <a:rPr lang="en-US" altLang="zh-CN" sz="2800" b="1" dirty="0">
                <a:solidFill>
                  <a:srgbClr val="993300"/>
                </a:solidFill>
              </a:rPr>
              <a:t>float</a:t>
            </a:r>
            <a:r>
              <a:rPr lang="en-US" altLang="zh-CN" sz="2800" b="1" dirty="0">
                <a:solidFill>
                  <a:srgbClr val="000000"/>
                </a:solidFill>
              </a:rPr>
              <a:t> y)</a:t>
            </a:r>
          </a:p>
          <a:p>
            <a:pPr>
              <a:spcBef>
                <a:spcPct val="35000"/>
              </a:spcBef>
            </a:pPr>
            <a:r>
              <a:rPr lang="en-US" altLang="zh-CN" sz="2800" b="1" dirty="0">
                <a:solidFill>
                  <a:srgbClr val="000000"/>
                </a:solidFill>
              </a:rPr>
              <a:t>{ return (x&gt;y)?x: y;  }</a:t>
            </a:r>
          </a:p>
          <a:p>
            <a:pPr>
              <a:spcBef>
                <a:spcPct val="35000"/>
              </a:spcBef>
            </a:pPr>
            <a:r>
              <a:rPr lang="en-US" altLang="zh-CN" sz="2800" b="1" dirty="0">
                <a:solidFill>
                  <a:srgbClr val="FF0000"/>
                </a:solidFill>
              </a:rPr>
              <a:t>double</a:t>
            </a:r>
            <a:r>
              <a:rPr lang="en-US" altLang="zh-CN" sz="2800" b="1" dirty="0">
                <a:solidFill>
                  <a:srgbClr val="000000"/>
                </a:solidFill>
              </a:rPr>
              <a:t> max (</a:t>
            </a:r>
            <a:r>
              <a:rPr lang="en-US" altLang="zh-CN" sz="2800" b="1" dirty="0">
                <a:solidFill>
                  <a:srgbClr val="FF0000"/>
                </a:solidFill>
              </a:rPr>
              <a:t>double</a:t>
            </a:r>
            <a:r>
              <a:rPr lang="en-US" altLang="zh-CN" sz="2800" b="1" dirty="0">
                <a:solidFill>
                  <a:srgbClr val="000000"/>
                </a:solidFill>
              </a:rPr>
              <a:t> x, </a:t>
            </a:r>
            <a:r>
              <a:rPr lang="en-US" altLang="zh-CN" sz="2800" b="1" dirty="0">
                <a:solidFill>
                  <a:srgbClr val="FF0000"/>
                </a:solidFill>
              </a:rPr>
              <a:t>double</a:t>
            </a:r>
            <a:r>
              <a:rPr lang="en-US" altLang="zh-CN" sz="2800" b="1" dirty="0">
                <a:solidFill>
                  <a:srgbClr val="000000"/>
                </a:solidFill>
              </a:rPr>
              <a:t> y)</a:t>
            </a:r>
          </a:p>
          <a:p>
            <a:pPr>
              <a:spcBef>
                <a:spcPct val="35000"/>
              </a:spcBef>
            </a:pPr>
            <a:r>
              <a:rPr lang="en-US" altLang="zh-CN" sz="2800" b="1" dirty="0">
                <a:solidFill>
                  <a:srgbClr val="000000"/>
                </a:solidFill>
              </a:rPr>
              <a:t>{ return (x&gt;y)?x: y;  }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11188" y="5516563"/>
            <a:ext cx="8353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6600CC"/>
                </a:solidFill>
              </a:rPr>
              <a:t>特点：</a:t>
            </a:r>
            <a:r>
              <a:rPr lang="zh-CN" altLang="en-US" sz="3200" dirty="0">
                <a:solidFill>
                  <a:srgbClr val="0000FF"/>
                </a:solidFill>
              </a:rPr>
              <a:t>函数体完全相同，参数类型不同。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180975" y="116632"/>
            <a:ext cx="6753225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ctr">
              <a:defRPr kumimoji="1" sz="4400" b="1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1pPr>
            <a:lvl2pPr algn="ctr">
              <a:defRPr kumimoji="1" sz="4400" b="1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2pPr>
            <a:lvl3pPr algn="ctr">
              <a:defRPr kumimoji="1" sz="4400" b="1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3pPr>
            <a:lvl4pPr algn="ctr">
              <a:defRPr kumimoji="1" sz="4400" b="1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4pPr>
            <a:lvl5pPr algn="ctr">
              <a:defRPr kumimoji="1" sz="4400" b="1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3C3CFF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/>
            <a:r>
              <a:rPr lang="en-US" altLang="zh-CN" sz="3200" dirty="0"/>
              <a:t>6.1  </a:t>
            </a:r>
            <a:r>
              <a:rPr lang="zh-CN" altLang="en-US" sz="3200" dirty="0"/>
              <a:t>模板的概念 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452321" y="1433736"/>
            <a:ext cx="1322696" cy="3292030"/>
            <a:chOff x="4067944" y="3426455"/>
            <a:chExt cx="4192337" cy="3292030"/>
          </a:xfrm>
        </p:grpSpPr>
        <p:sp>
          <p:nvSpPr>
            <p:cNvPr id="14" name="椭圆 13"/>
            <p:cNvSpPr/>
            <p:nvPr/>
          </p:nvSpPr>
          <p:spPr bwMode="auto">
            <a:xfrm>
              <a:off x="4067944" y="6077061"/>
              <a:ext cx="641424" cy="641424"/>
            </a:xfrm>
            <a:prstGeom prst="ellipse">
              <a:avLst/>
            </a:prstGeom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7668344" y="4527665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6372200" y="5153158"/>
              <a:ext cx="274320" cy="27432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868144" y="5829416"/>
              <a:ext cx="365760" cy="365760"/>
            </a:xfrm>
            <a:prstGeom prst="ellipse">
              <a:avLst/>
            </a:prstGeom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7203900" y="5398843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8123121" y="3426455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249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496300" cy="4259262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000000"/>
                </a:solidFill>
              </a:rPr>
              <a:t>模板</a:t>
            </a:r>
            <a:r>
              <a:rPr lang="zh-CN" altLang="en-US" sz="3200" b="0" dirty="0">
                <a:solidFill>
                  <a:srgbClr val="000000"/>
                </a:solidFill>
              </a:rPr>
              <a:t>是实现代码重用机制的一种工具</a:t>
            </a:r>
            <a:r>
              <a:rPr lang="en-US" altLang="zh-CN" sz="3200" b="0" dirty="0">
                <a:solidFill>
                  <a:srgbClr val="000000"/>
                </a:solidFill>
              </a:rPr>
              <a:t>,</a:t>
            </a:r>
            <a:r>
              <a:rPr lang="zh-CN" altLang="en-US" sz="3200" b="0" dirty="0">
                <a:solidFill>
                  <a:srgbClr val="000000"/>
                </a:solidFill>
              </a:rPr>
              <a:t>它可以</a:t>
            </a:r>
            <a:r>
              <a:rPr lang="zh-CN" altLang="en-US" sz="3200" b="0" dirty="0">
                <a:solidFill>
                  <a:srgbClr val="6600CC"/>
                </a:solidFill>
              </a:rPr>
              <a:t>实现类型参数化</a:t>
            </a:r>
            <a:r>
              <a:rPr lang="en-US" altLang="zh-CN" sz="3200" b="0" dirty="0">
                <a:solidFill>
                  <a:srgbClr val="000000"/>
                </a:solidFill>
              </a:rPr>
              <a:t>,</a:t>
            </a:r>
            <a:r>
              <a:rPr lang="zh-CN" altLang="en-US" sz="3200" b="0" dirty="0">
                <a:solidFill>
                  <a:srgbClr val="000000"/>
                </a:solidFill>
              </a:rPr>
              <a:t>即</a:t>
            </a:r>
            <a:r>
              <a:rPr lang="zh-CN" altLang="en-US" sz="3200" b="0" u="sng" dirty="0">
                <a:solidFill>
                  <a:srgbClr val="000000"/>
                </a:solidFill>
              </a:rPr>
              <a:t>把类型定义为参数</a:t>
            </a:r>
            <a:r>
              <a:rPr lang="en-US" altLang="zh-CN" sz="3200" b="0" u="sng" dirty="0">
                <a:solidFill>
                  <a:srgbClr val="000000"/>
                </a:solidFill>
              </a:rPr>
              <a:t>,</a:t>
            </a:r>
            <a:r>
              <a:rPr lang="zh-CN" altLang="en-US" sz="3200" b="0" u="sng" dirty="0">
                <a:solidFill>
                  <a:srgbClr val="000000"/>
                </a:solidFill>
              </a:rPr>
              <a:t>从而实现了真正的代码重用</a:t>
            </a:r>
            <a:r>
              <a:rPr lang="zh-CN" altLang="en-US" sz="3200" b="0" dirty="0" smtClean="0">
                <a:solidFill>
                  <a:srgbClr val="000000"/>
                </a:solidFill>
              </a:rPr>
              <a:t>。</a:t>
            </a:r>
            <a:endParaRPr lang="en-US" altLang="zh-CN" sz="3200" b="0" dirty="0" smtClean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zh-CN" altLang="en-US" sz="3200" dirty="0" smtClean="0">
                <a:solidFill>
                  <a:srgbClr val="000000"/>
                </a:solidFill>
              </a:rPr>
              <a:t>模板</a:t>
            </a:r>
            <a:r>
              <a:rPr lang="zh-CN" altLang="en-US" sz="3200" b="0" dirty="0">
                <a:solidFill>
                  <a:srgbClr val="6600CC"/>
                </a:solidFill>
              </a:rPr>
              <a:t>分为</a:t>
            </a:r>
            <a:r>
              <a:rPr lang="zh-CN" altLang="en-US" sz="3200" dirty="0">
                <a:solidFill>
                  <a:srgbClr val="FF0000"/>
                </a:solidFill>
              </a:rPr>
              <a:t>函数模板</a:t>
            </a:r>
            <a:r>
              <a:rPr lang="zh-CN" altLang="en-US" sz="3200" b="0" dirty="0">
                <a:solidFill>
                  <a:srgbClr val="000000"/>
                </a:solidFill>
              </a:rPr>
              <a:t>和</a:t>
            </a:r>
            <a:r>
              <a:rPr lang="zh-CN" altLang="en-US" sz="3200" dirty="0">
                <a:solidFill>
                  <a:srgbClr val="FF0000"/>
                </a:solidFill>
              </a:rPr>
              <a:t>类模板</a:t>
            </a:r>
            <a:r>
              <a:rPr lang="en-US" altLang="zh-CN" sz="3200" b="0" dirty="0">
                <a:solidFill>
                  <a:srgbClr val="000000"/>
                </a:solidFill>
              </a:rPr>
              <a:t>,</a:t>
            </a:r>
            <a:r>
              <a:rPr lang="zh-CN" altLang="en-US" sz="3200" b="0" dirty="0">
                <a:solidFill>
                  <a:srgbClr val="000000"/>
                </a:solidFill>
              </a:rPr>
              <a:t>它们分别允许用户</a:t>
            </a:r>
            <a:r>
              <a:rPr lang="zh-CN" altLang="en-US" sz="3200" b="0" u="sng" dirty="0">
                <a:solidFill>
                  <a:srgbClr val="000000"/>
                </a:solidFill>
              </a:rPr>
              <a:t>构造模板函数</a:t>
            </a:r>
            <a:r>
              <a:rPr lang="zh-CN" altLang="en-US" sz="3200" b="0" dirty="0">
                <a:solidFill>
                  <a:srgbClr val="000000"/>
                </a:solidFill>
              </a:rPr>
              <a:t>和</a:t>
            </a:r>
            <a:r>
              <a:rPr lang="zh-CN" altLang="en-US" sz="3200" b="0" u="sng" dirty="0">
                <a:solidFill>
                  <a:srgbClr val="000000"/>
                </a:solidFill>
              </a:rPr>
              <a:t>模板类</a:t>
            </a:r>
            <a:r>
              <a:rPr lang="zh-CN" altLang="en-US" sz="3200" b="0" dirty="0">
                <a:solidFill>
                  <a:srgbClr val="000000"/>
                </a:solidFill>
              </a:rPr>
              <a:t>。</a:t>
            </a:r>
            <a:r>
              <a:rPr lang="zh-CN" altLang="en-US" sz="3200" b="0" dirty="0"/>
              <a:t>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509925" y="5331670"/>
            <a:ext cx="1453816" cy="1182482"/>
            <a:chOff x="4067944" y="3426455"/>
            <a:chExt cx="4192337" cy="3292030"/>
          </a:xfrm>
        </p:grpSpPr>
        <p:sp>
          <p:nvSpPr>
            <p:cNvPr id="4" name="椭圆 3"/>
            <p:cNvSpPr/>
            <p:nvPr/>
          </p:nvSpPr>
          <p:spPr bwMode="auto">
            <a:xfrm>
              <a:off x="4067944" y="6077061"/>
              <a:ext cx="641424" cy="641424"/>
            </a:xfrm>
            <a:prstGeom prst="ellipse">
              <a:avLst/>
            </a:prstGeom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5" name="椭圆 4"/>
            <p:cNvSpPr/>
            <p:nvPr/>
          </p:nvSpPr>
          <p:spPr bwMode="auto">
            <a:xfrm>
              <a:off x="7668344" y="4527665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 bwMode="auto">
            <a:xfrm>
              <a:off x="6372200" y="5153158"/>
              <a:ext cx="274320" cy="27432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5868144" y="5829416"/>
              <a:ext cx="365760" cy="365760"/>
            </a:xfrm>
            <a:prstGeom prst="ellipse">
              <a:avLst/>
            </a:prstGeom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7203900" y="5398843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8123121" y="3426455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4432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539750" y="1196752"/>
            <a:ext cx="7620000" cy="5029200"/>
            <a:chOff x="539750" y="692150"/>
            <a:chExt cx="7620000" cy="502920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22530" name="Rectangle 2"/>
            <p:cNvSpPr>
              <a:spLocks noChangeArrowheads="1"/>
            </p:cNvSpPr>
            <p:nvPr/>
          </p:nvSpPr>
          <p:spPr bwMode="auto">
            <a:xfrm>
              <a:off x="2368550" y="692150"/>
              <a:ext cx="4191000" cy="1524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3200" dirty="0">
                  <a:solidFill>
                    <a:srgbClr val="6600CC"/>
                  </a:solidFill>
                </a:rPr>
                <a:t>模板</a:t>
              </a:r>
            </a:p>
            <a:p>
              <a:pPr algn="ctr"/>
              <a:r>
                <a:rPr lang="en-US" altLang="zh-CN" sz="3200" dirty="0">
                  <a:solidFill>
                    <a:srgbClr val="000000"/>
                  </a:solidFill>
                </a:rPr>
                <a:t>(</a:t>
              </a:r>
              <a:r>
                <a:rPr lang="zh-CN" altLang="en-US" sz="3200" dirty="0">
                  <a:solidFill>
                    <a:srgbClr val="000000"/>
                  </a:solidFill>
                </a:rPr>
                <a:t>函数模板和类模板</a:t>
              </a:r>
              <a:r>
                <a:rPr lang="en-US" altLang="zh-CN" sz="3200" dirty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22531" name="Rectangle 3"/>
            <p:cNvSpPr>
              <a:spLocks noChangeArrowheads="1"/>
            </p:cNvSpPr>
            <p:nvPr/>
          </p:nvSpPr>
          <p:spPr bwMode="auto">
            <a:xfrm>
              <a:off x="539750" y="3511550"/>
              <a:ext cx="2971800" cy="762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3200">
                  <a:solidFill>
                    <a:srgbClr val="6600CC"/>
                  </a:solidFill>
                </a:rPr>
                <a:t>模板函数</a:t>
              </a: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5187950" y="3511550"/>
              <a:ext cx="2971800" cy="762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3200">
                  <a:solidFill>
                    <a:srgbClr val="6600CC"/>
                  </a:solidFill>
                </a:rPr>
                <a:t>模板类</a:t>
              </a:r>
            </a:p>
          </p:txBody>
        </p:sp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5187950" y="4959350"/>
              <a:ext cx="2971800" cy="76200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3200">
                  <a:solidFill>
                    <a:srgbClr val="6600CC"/>
                  </a:solidFill>
                </a:rPr>
                <a:t>对象</a:t>
              </a:r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H="1">
              <a:off x="2063750" y="2216150"/>
              <a:ext cx="1371600" cy="12954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5416550" y="2216150"/>
              <a:ext cx="1219200" cy="12954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>
              <a:off x="6711950" y="4273550"/>
              <a:ext cx="0" cy="6858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537" name="Text Box 9"/>
            <p:cNvSpPr txBox="1">
              <a:spLocks noChangeArrowheads="1"/>
            </p:cNvSpPr>
            <p:nvPr/>
          </p:nvSpPr>
          <p:spPr bwMode="auto">
            <a:xfrm>
              <a:off x="2825750" y="2673350"/>
              <a:ext cx="1295400" cy="5238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</a:rPr>
                <a:t>实例化</a:t>
              </a:r>
            </a:p>
          </p:txBody>
        </p:sp>
        <p:sp>
          <p:nvSpPr>
            <p:cNvPr id="22538" name="Text Box 10"/>
            <p:cNvSpPr txBox="1">
              <a:spLocks noChangeArrowheads="1"/>
            </p:cNvSpPr>
            <p:nvPr/>
          </p:nvSpPr>
          <p:spPr bwMode="auto">
            <a:xfrm>
              <a:off x="6254750" y="2673350"/>
              <a:ext cx="1295400" cy="5238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</a:rPr>
                <a:t>实例化</a:t>
              </a:r>
            </a:p>
          </p:txBody>
        </p:sp>
        <p:sp>
          <p:nvSpPr>
            <p:cNvPr id="22539" name="Text Box 11"/>
            <p:cNvSpPr txBox="1">
              <a:spLocks noChangeArrowheads="1"/>
            </p:cNvSpPr>
            <p:nvPr/>
          </p:nvSpPr>
          <p:spPr bwMode="auto">
            <a:xfrm>
              <a:off x="6788150" y="4349750"/>
              <a:ext cx="1295400" cy="5238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>
                  <a:solidFill>
                    <a:srgbClr val="FF0000"/>
                  </a:solidFill>
                </a:rPr>
                <a:t>实例化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814469" y="4509120"/>
            <a:ext cx="2209257" cy="2334767"/>
            <a:chOff x="4067944" y="3426455"/>
            <a:chExt cx="4192337" cy="3292030"/>
          </a:xfrm>
        </p:grpSpPr>
        <p:sp>
          <p:nvSpPr>
            <p:cNvPr id="14" name="椭圆 13"/>
            <p:cNvSpPr/>
            <p:nvPr/>
          </p:nvSpPr>
          <p:spPr bwMode="auto">
            <a:xfrm>
              <a:off x="4067944" y="6077061"/>
              <a:ext cx="641424" cy="641424"/>
            </a:xfrm>
            <a:prstGeom prst="ellipse">
              <a:avLst/>
            </a:prstGeom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5" name="椭圆 14"/>
            <p:cNvSpPr/>
            <p:nvPr/>
          </p:nvSpPr>
          <p:spPr bwMode="auto">
            <a:xfrm>
              <a:off x="7668344" y="4527665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6372200" y="5153158"/>
              <a:ext cx="274320" cy="27432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5868144" y="5829416"/>
              <a:ext cx="365760" cy="365760"/>
            </a:xfrm>
            <a:prstGeom prst="ellipse">
              <a:avLst/>
            </a:prstGeom>
            <a:ln w="28575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7203900" y="5398843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 bwMode="auto">
            <a:xfrm>
              <a:off x="8123121" y="3426455"/>
              <a:ext cx="137160" cy="137160"/>
            </a:xfrm>
            <a:prstGeom prst="ellipse">
              <a:avLst/>
            </a:prstGeom>
            <a:ln w="12700" cap="rnd" cmpd="sng" algn="ctr">
              <a:noFill/>
              <a:prstDash val="solid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82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-171400"/>
            <a:ext cx="7772400" cy="908050"/>
          </a:xfrm>
        </p:spPr>
        <p:txBody>
          <a:bodyPr>
            <a:normAutofit/>
          </a:bodyPr>
          <a:lstStyle/>
          <a:p>
            <a:r>
              <a:rPr lang="en-US" altLang="zh-CN" dirty="0"/>
              <a:t>6.2  </a:t>
            </a:r>
            <a:r>
              <a:rPr lang="zh-CN" altLang="en-US" dirty="0"/>
              <a:t>函数模板与模板函数 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052736"/>
            <a:ext cx="8659688" cy="5424264"/>
          </a:xfrm>
        </p:spPr>
        <p:txBody>
          <a:bodyPr>
            <a:noAutofit/>
          </a:bodyPr>
          <a:lstStyle/>
          <a:p>
            <a:pPr algn="just">
              <a:buFontTx/>
              <a:buNone/>
            </a:pPr>
            <a:r>
              <a:rPr lang="en-US" altLang="zh-CN" sz="3200" dirty="0">
                <a:solidFill>
                  <a:srgbClr val="6600CC"/>
                </a:solidFill>
              </a:rPr>
              <a:t>6.2.1 </a:t>
            </a:r>
            <a:r>
              <a:rPr lang="zh-CN" altLang="en-US" sz="3200" dirty="0">
                <a:solidFill>
                  <a:srgbClr val="6600CC"/>
                </a:solidFill>
              </a:rPr>
              <a:t>函数模板的声明</a:t>
            </a:r>
            <a:r>
              <a:rPr lang="zh-CN" altLang="en-US" sz="3200" dirty="0">
                <a:solidFill>
                  <a:srgbClr val="000000"/>
                </a:solidFill>
              </a:rPr>
              <a:t>       </a:t>
            </a:r>
          </a:p>
          <a:p>
            <a:pPr algn="just">
              <a:buFontTx/>
              <a:buNone/>
            </a:pPr>
            <a:r>
              <a:rPr lang="zh-CN" altLang="en-US" sz="3200" dirty="0">
                <a:solidFill>
                  <a:srgbClr val="000000"/>
                </a:solidFill>
              </a:rPr>
              <a:t>   </a:t>
            </a:r>
            <a:r>
              <a:rPr lang="zh-CN" altLang="en-US" sz="3200" b="0" dirty="0">
                <a:solidFill>
                  <a:srgbClr val="000000"/>
                </a:solidFill>
              </a:rPr>
              <a:t>函数模板的一般说明形式如下</a:t>
            </a:r>
            <a:r>
              <a:rPr lang="en-US" altLang="zh-CN" sz="3200" b="0" dirty="0">
                <a:solidFill>
                  <a:srgbClr val="000000"/>
                </a:solidFill>
              </a:rPr>
              <a:t>:</a:t>
            </a:r>
          </a:p>
          <a:p>
            <a:pPr algn="just"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    template &lt; </a:t>
            </a:r>
            <a:r>
              <a:rPr lang="en-US" altLang="zh-CN" sz="3200" dirty="0" err="1">
                <a:solidFill>
                  <a:srgbClr val="FF0000"/>
                </a:solidFill>
              </a:rPr>
              <a:t>typename</a:t>
            </a:r>
            <a:r>
              <a:rPr lang="en-US" altLang="zh-CN" sz="3200" dirty="0">
                <a:solidFill>
                  <a:srgbClr val="FF0000"/>
                </a:solidFill>
              </a:rPr>
              <a:t> [</a:t>
            </a:r>
            <a:r>
              <a:rPr lang="zh-CN" altLang="en-US" sz="3200" dirty="0">
                <a:solidFill>
                  <a:srgbClr val="FF0000"/>
                </a:solidFill>
              </a:rPr>
              <a:t>或</a:t>
            </a:r>
            <a:r>
              <a:rPr lang="en-US" altLang="zh-CN" sz="3200" dirty="0">
                <a:solidFill>
                  <a:srgbClr val="FF0000"/>
                </a:solidFill>
              </a:rPr>
              <a:t>class] </a:t>
            </a:r>
            <a:r>
              <a:rPr lang="zh-CN" altLang="en-US" sz="3200" dirty="0">
                <a:solidFill>
                  <a:srgbClr val="FF0000"/>
                </a:solidFill>
              </a:rPr>
              <a:t>类型参数</a:t>
            </a:r>
            <a:r>
              <a:rPr lang="en-US" altLang="zh-CN" sz="3200" dirty="0">
                <a:solidFill>
                  <a:srgbClr val="FF0000"/>
                </a:solidFill>
              </a:rPr>
              <a:t>&gt;</a:t>
            </a:r>
          </a:p>
          <a:p>
            <a:pPr algn="just"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    </a:t>
            </a:r>
            <a:r>
              <a:rPr lang="zh-CN" altLang="en-US" sz="3200" dirty="0">
                <a:solidFill>
                  <a:srgbClr val="FF0000"/>
                </a:solidFill>
              </a:rPr>
              <a:t>返回类型  函数名</a:t>
            </a:r>
            <a:r>
              <a:rPr lang="en-US" altLang="zh-CN" sz="3200" dirty="0">
                <a:solidFill>
                  <a:srgbClr val="FF0000"/>
                </a:solidFill>
              </a:rPr>
              <a:t>(</a:t>
            </a:r>
            <a:r>
              <a:rPr lang="zh-CN" altLang="en-US" sz="3200" dirty="0">
                <a:solidFill>
                  <a:srgbClr val="FF0000"/>
                </a:solidFill>
              </a:rPr>
              <a:t>模板形参表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</a:p>
          <a:p>
            <a:pPr algn="just"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    {</a:t>
            </a:r>
          </a:p>
          <a:p>
            <a:pPr algn="just"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</a:rPr>
              <a:t>       </a:t>
            </a:r>
            <a:r>
              <a:rPr lang="zh-CN" altLang="en-US" sz="3200" dirty="0">
                <a:solidFill>
                  <a:srgbClr val="FF0000"/>
                </a:solidFill>
              </a:rPr>
              <a:t>函数体</a:t>
            </a:r>
          </a:p>
          <a:p>
            <a:pPr algn="just"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</a:rPr>
              <a:t>    </a:t>
            </a:r>
            <a:r>
              <a:rPr lang="en-US" altLang="zh-CN" sz="3200" dirty="0">
                <a:solidFill>
                  <a:srgbClr val="FF0000"/>
                </a:solidFill>
              </a:rPr>
              <a:t>}</a:t>
            </a:r>
          </a:p>
          <a:p>
            <a:pPr>
              <a:buFontTx/>
              <a:buNone/>
            </a:pPr>
            <a:r>
              <a:rPr lang="en-US" altLang="zh-CN" sz="3200" dirty="0">
                <a:solidFill>
                  <a:srgbClr val="000000"/>
                </a:solidFill>
              </a:rPr>
              <a:t>      </a:t>
            </a:r>
            <a:r>
              <a:rPr lang="zh-CN" altLang="en-US" sz="3200" b="0" dirty="0">
                <a:solidFill>
                  <a:srgbClr val="000000"/>
                </a:solidFill>
              </a:rPr>
              <a:t>其中：</a:t>
            </a:r>
            <a:r>
              <a:rPr lang="en-US" altLang="zh-CN" sz="3200" b="0" dirty="0">
                <a:solidFill>
                  <a:srgbClr val="000000"/>
                </a:solidFill>
              </a:rPr>
              <a:t>template</a:t>
            </a:r>
            <a:r>
              <a:rPr lang="zh-CN" altLang="en-US" sz="3200" b="0" dirty="0">
                <a:solidFill>
                  <a:srgbClr val="000000"/>
                </a:solidFill>
              </a:rPr>
              <a:t>是一个声明模板的关键字</a:t>
            </a:r>
            <a:r>
              <a:rPr lang="en-US" altLang="zh-CN" sz="3200" b="0" dirty="0">
                <a:solidFill>
                  <a:srgbClr val="000000"/>
                </a:solidFill>
              </a:rPr>
              <a:t>,</a:t>
            </a:r>
            <a:r>
              <a:rPr lang="zh-CN" altLang="en-US" sz="3200" b="0" dirty="0">
                <a:solidFill>
                  <a:srgbClr val="000000"/>
                </a:solidFill>
              </a:rPr>
              <a:t>它表示声明一个模板。</a:t>
            </a:r>
            <a:r>
              <a:rPr lang="zh-CN" altLang="en-US" sz="32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7811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79512" y="1052736"/>
            <a:ext cx="8784976" cy="5392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261938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0000"/>
                </a:solidFill>
              </a:rPr>
              <a:t>例如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将求最大值函数</a:t>
            </a:r>
            <a:r>
              <a:rPr lang="en-US" altLang="zh-CN" sz="2800" b="1" dirty="0">
                <a:solidFill>
                  <a:srgbClr val="000000"/>
                </a:solidFill>
              </a:rPr>
              <a:t>max()</a:t>
            </a:r>
            <a:r>
              <a:rPr lang="zh-CN" altLang="en-US" sz="2800" b="1" dirty="0">
                <a:solidFill>
                  <a:srgbClr val="000000"/>
                </a:solidFill>
              </a:rPr>
              <a:t>定义成函数模板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如下所示</a:t>
            </a:r>
            <a:r>
              <a:rPr lang="en-US" altLang="zh-CN" sz="2800" b="1" dirty="0">
                <a:solidFill>
                  <a:srgbClr val="000000"/>
                </a:solidFill>
              </a:rPr>
              <a:t>:</a:t>
            </a:r>
          </a:p>
          <a:p>
            <a:pPr algn="just" eaLnBrk="0" hangingPunct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rgbClr val="000000"/>
                </a:solidFill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</a:rPr>
              <a:t>template</a:t>
            </a:r>
            <a:r>
              <a:rPr lang="en-US" altLang="zh-CN" sz="2800" b="1" dirty="0">
                <a:solidFill>
                  <a:srgbClr val="3333CC"/>
                </a:solidFill>
              </a:rPr>
              <a:t> &lt; </a:t>
            </a:r>
            <a:r>
              <a:rPr lang="en-US" altLang="zh-CN" sz="2800" b="1" dirty="0" err="1">
                <a:solidFill>
                  <a:srgbClr val="FF0000"/>
                </a:solidFill>
              </a:rPr>
              <a:t>typename</a:t>
            </a:r>
            <a:r>
              <a:rPr lang="en-US" altLang="zh-CN" sz="2800" b="1" dirty="0">
                <a:solidFill>
                  <a:srgbClr val="3333CC"/>
                </a:solidFill>
              </a:rPr>
              <a:t> T&gt;</a:t>
            </a:r>
          </a:p>
          <a:p>
            <a:pPr algn="just" eaLnBrk="0" hangingPunct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rgbClr val="3333CC"/>
                </a:solidFill>
              </a:rPr>
              <a:t>   T max(T </a:t>
            </a:r>
            <a:r>
              <a:rPr lang="en-US" altLang="zh-CN" sz="2800" b="1" dirty="0" err="1">
                <a:solidFill>
                  <a:srgbClr val="3333CC"/>
                </a:solidFill>
              </a:rPr>
              <a:t>x,T</a:t>
            </a:r>
            <a:r>
              <a:rPr lang="en-US" altLang="zh-CN" sz="2800" b="1" dirty="0">
                <a:solidFill>
                  <a:srgbClr val="3333CC"/>
                </a:solidFill>
              </a:rPr>
              <a:t> y)</a:t>
            </a:r>
          </a:p>
          <a:p>
            <a:pPr algn="just" eaLnBrk="0" hangingPunct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rgbClr val="3333CC"/>
                </a:solidFill>
              </a:rPr>
              <a:t>   {       return (x&gt;y)?</a:t>
            </a:r>
            <a:r>
              <a:rPr lang="en-US" altLang="zh-CN" sz="2800" b="1" dirty="0" err="1">
                <a:solidFill>
                  <a:srgbClr val="3333CC"/>
                </a:solidFill>
              </a:rPr>
              <a:t>x:y</a:t>
            </a:r>
            <a:r>
              <a:rPr lang="en-US" altLang="zh-CN" sz="2800" b="1" dirty="0">
                <a:solidFill>
                  <a:srgbClr val="3333CC"/>
                </a:solidFill>
              </a:rPr>
              <a:t>;   }</a:t>
            </a:r>
          </a:p>
          <a:p>
            <a:pPr algn="just" eaLnBrk="0" hangingPunct="0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0000"/>
                </a:solidFill>
              </a:rPr>
              <a:t>也可以定义成如下形式</a:t>
            </a:r>
            <a:r>
              <a:rPr lang="en-US" altLang="zh-CN" sz="2800" b="1" dirty="0">
                <a:solidFill>
                  <a:srgbClr val="000000"/>
                </a:solidFill>
              </a:rPr>
              <a:t>:</a:t>
            </a:r>
          </a:p>
          <a:p>
            <a:pPr algn="just" eaLnBrk="0" hangingPunct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rgbClr val="000000"/>
                </a:solidFill>
              </a:rPr>
              <a:t>   </a:t>
            </a:r>
            <a:r>
              <a:rPr lang="en-US" altLang="zh-CN" sz="2800" b="1" dirty="0">
                <a:solidFill>
                  <a:srgbClr val="FF0000"/>
                </a:solidFill>
              </a:rPr>
              <a:t>template</a:t>
            </a:r>
            <a:r>
              <a:rPr lang="en-US" altLang="zh-CN" sz="2800" b="1" dirty="0">
                <a:solidFill>
                  <a:srgbClr val="3333CC"/>
                </a:solidFill>
              </a:rPr>
              <a:t> &lt;</a:t>
            </a:r>
            <a:r>
              <a:rPr lang="en-US" altLang="zh-CN" sz="2800" b="1" dirty="0">
                <a:solidFill>
                  <a:srgbClr val="FF0000"/>
                </a:solidFill>
              </a:rPr>
              <a:t> class</a:t>
            </a:r>
            <a:r>
              <a:rPr lang="en-US" altLang="zh-CN" sz="2800" b="1" dirty="0">
                <a:solidFill>
                  <a:srgbClr val="3333CC"/>
                </a:solidFill>
              </a:rPr>
              <a:t> T&gt;</a:t>
            </a:r>
          </a:p>
          <a:p>
            <a:pPr algn="just" eaLnBrk="0" hangingPunct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rgbClr val="3333CC"/>
                </a:solidFill>
              </a:rPr>
              <a:t>   T max(T </a:t>
            </a:r>
            <a:r>
              <a:rPr lang="en-US" altLang="zh-CN" sz="2800" b="1" dirty="0" err="1">
                <a:solidFill>
                  <a:srgbClr val="3333CC"/>
                </a:solidFill>
              </a:rPr>
              <a:t>x,T</a:t>
            </a:r>
            <a:r>
              <a:rPr lang="en-US" altLang="zh-CN" sz="2800" b="1" dirty="0">
                <a:solidFill>
                  <a:srgbClr val="3333CC"/>
                </a:solidFill>
              </a:rPr>
              <a:t> y)</a:t>
            </a:r>
          </a:p>
          <a:p>
            <a:pPr algn="just" eaLnBrk="0" hangingPunct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dirty="0">
                <a:solidFill>
                  <a:srgbClr val="3333CC"/>
                </a:solidFill>
              </a:rPr>
              <a:t>   {       return (x&gt;y)?</a:t>
            </a:r>
            <a:r>
              <a:rPr lang="en-US" altLang="zh-CN" sz="2800" b="1" dirty="0" err="1">
                <a:solidFill>
                  <a:srgbClr val="3333CC"/>
                </a:solidFill>
              </a:rPr>
              <a:t>x:y</a:t>
            </a:r>
            <a:r>
              <a:rPr lang="en-US" altLang="zh-CN" sz="2800" b="1" dirty="0">
                <a:solidFill>
                  <a:srgbClr val="3333CC"/>
                </a:solidFill>
              </a:rPr>
              <a:t>;   }</a:t>
            </a:r>
          </a:p>
          <a:p>
            <a:pPr algn="just" eaLnBrk="0" hangingPunct="0">
              <a:lnSpc>
                <a:spcPct val="115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0000"/>
                </a:solidFill>
              </a:rPr>
              <a:t>其中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en-US" altLang="zh-CN" sz="2800" b="1" dirty="0">
                <a:solidFill>
                  <a:srgbClr val="C00000"/>
                </a:solidFill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</a:rPr>
              <a:t>为类型参数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它既可取</a:t>
            </a:r>
            <a:r>
              <a:rPr lang="zh-CN" altLang="en-US" sz="2800" b="1" dirty="0">
                <a:solidFill>
                  <a:srgbClr val="C00000"/>
                </a:solidFill>
              </a:rPr>
              <a:t>系统预定义的数据类型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</a:rPr>
              <a:t>又可以取</a:t>
            </a:r>
            <a:r>
              <a:rPr lang="zh-CN" altLang="en-US" sz="2800" b="1" dirty="0">
                <a:solidFill>
                  <a:srgbClr val="C00000"/>
                </a:solidFill>
              </a:rPr>
              <a:t>用户自定义的类型</a:t>
            </a:r>
            <a:r>
              <a:rPr lang="zh-CN" altLang="en-US" sz="2800" b="1" dirty="0">
                <a:solidFill>
                  <a:srgbClr val="000000"/>
                </a:solidFill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962860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99392"/>
            <a:ext cx="7772400" cy="863600"/>
          </a:xfrm>
        </p:spPr>
        <p:txBody>
          <a:bodyPr/>
          <a:lstStyle/>
          <a:p>
            <a:pPr algn="l"/>
            <a:r>
              <a:rPr lang="en-US" altLang="zh-CN" sz="3200" dirty="0">
                <a:solidFill>
                  <a:srgbClr val="6600CC"/>
                </a:solidFill>
              </a:rPr>
              <a:t>6.2.2 </a:t>
            </a:r>
            <a:r>
              <a:rPr lang="zh-CN" altLang="en-US" sz="3200" dirty="0">
                <a:solidFill>
                  <a:srgbClr val="6600CC"/>
                </a:solidFill>
              </a:rPr>
              <a:t>函数模板的使用</a:t>
            </a:r>
            <a:r>
              <a:rPr lang="zh-CN" altLang="en-US" dirty="0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964612" cy="4618037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zh-CN" altLang="en-US" sz="3000" b="0" u="sng" dirty="0">
                <a:solidFill>
                  <a:srgbClr val="000000"/>
                </a:solidFill>
              </a:rPr>
              <a:t>将</a:t>
            </a:r>
            <a:r>
              <a:rPr lang="en-US" altLang="zh-CN" sz="3000" b="0" u="sng" dirty="0">
                <a:solidFill>
                  <a:srgbClr val="000000"/>
                </a:solidFill>
              </a:rPr>
              <a:t>T</a:t>
            </a:r>
            <a:r>
              <a:rPr lang="zh-CN" altLang="en-US" sz="3000" b="0" u="sng" dirty="0">
                <a:solidFill>
                  <a:srgbClr val="000000"/>
                </a:solidFill>
              </a:rPr>
              <a:t>实例化的参数</a:t>
            </a:r>
            <a:r>
              <a:rPr lang="zh-CN" altLang="en-US" sz="3000" b="0" dirty="0">
                <a:solidFill>
                  <a:srgbClr val="000000"/>
                </a:solidFill>
              </a:rPr>
              <a:t>称为</a:t>
            </a:r>
            <a:r>
              <a:rPr lang="zh-CN" altLang="en-US" sz="3000" b="0" dirty="0">
                <a:solidFill>
                  <a:srgbClr val="FF0000"/>
                </a:solidFill>
              </a:rPr>
              <a:t>模板实参</a:t>
            </a:r>
            <a:r>
              <a:rPr lang="en-US" altLang="zh-CN" sz="3000" b="0" dirty="0">
                <a:solidFill>
                  <a:srgbClr val="000000"/>
                </a:solidFill>
              </a:rPr>
              <a:t>, </a:t>
            </a:r>
            <a:r>
              <a:rPr lang="zh-CN" altLang="en-US" sz="3000" b="0" u="sng" dirty="0">
                <a:solidFill>
                  <a:srgbClr val="000000"/>
                </a:solidFill>
              </a:rPr>
              <a:t>用模板实参实例化的函数</a:t>
            </a:r>
            <a:r>
              <a:rPr lang="zh-CN" altLang="en-US" sz="3000" b="0" dirty="0">
                <a:solidFill>
                  <a:srgbClr val="000000"/>
                </a:solidFill>
              </a:rPr>
              <a:t>称为</a:t>
            </a:r>
            <a:r>
              <a:rPr lang="zh-CN" altLang="en-US" sz="3000" b="0" dirty="0">
                <a:solidFill>
                  <a:srgbClr val="FF0000"/>
                </a:solidFill>
              </a:rPr>
              <a:t>模板函数</a:t>
            </a:r>
            <a:r>
              <a:rPr lang="zh-CN" altLang="en-US" sz="3000" b="0" dirty="0">
                <a:solidFill>
                  <a:srgbClr val="000000"/>
                </a:solidFill>
              </a:rPr>
              <a:t>。</a:t>
            </a:r>
          </a:p>
          <a:p>
            <a:pPr marL="0" indent="804863" algn="just">
              <a:lnSpc>
                <a:spcPct val="120000"/>
              </a:lnSpc>
              <a:buFontTx/>
              <a:buNone/>
            </a:pPr>
            <a:r>
              <a:rPr lang="zh-CN" altLang="en-US" sz="3000" b="0" dirty="0">
                <a:solidFill>
                  <a:srgbClr val="000000"/>
                </a:solidFill>
              </a:rPr>
              <a:t>当编译系统发现有一个</a:t>
            </a:r>
            <a:r>
              <a:rPr lang="zh-CN" altLang="en-US" sz="3000" b="0" dirty="0">
                <a:solidFill>
                  <a:srgbClr val="0000FF"/>
                </a:solidFill>
              </a:rPr>
              <a:t>函数调用</a:t>
            </a:r>
            <a:r>
              <a:rPr lang="en-US" altLang="zh-CN" sz="3000" b="0" dirty="0">
                <a:solidFill>
                  <a:srgbClr val="0000FF"/>
                </a:solidFill>
              </a:rPr>
              <a:t>:</a:t>
            </a:r>
          </a:p>
          <a:p>
            <a:pPr marL="0" indent="804863" algn="just">
              <a:lnSpc>
                <a:spcPct val="120000"/>
              </a:lnSpc>
              <a:buFontTx/>
              <a:buNone/>
            </a:pPr>
            <a:r>
              <a:rPr lang="en-US" altLang="zh-CN" sz="3000" dirty="0">
                <a:solidFill>
                  <a:srgbClr val="000000"/>
                </a:solidFill>
              </a:rPr>
              <a:t>            </a:t>
            </a:r>
            <a:r>
              <a:rPr lang="zh-CN" altLang="en-US" sz="3000" dirty="0">
                <a:solidFill>
                  <a:srgbClr val="FF0000"/>
                </a:solidFill>
              </a:rPr>
              <a:t>函数名</a:t>
            </a:r>
            <a:r>
              <a:rPr lang="en-US" altLang="zh-CN" sz="3000" dirty="0">
                <a:solidFill>
                  <a:srgbClr val="FF0000"/>
                </a:solidFill>
              </a:rPr>
              <a:t>(</a:t>
            </a:r>
            <a:r>
              <a:rPr lang="zh-CN" altLang="en-US" sz="3000" dirty="0">
                <a:solidFill>
                  <a:srgbClr val="FF0000"/>
                </a:solidFill>
              </a:rPr>
              <a:t>模板实参表</a:t>
            </a:r>
            <a:r>
              <a:rPr lang="en-US" altLang="zh-CN" sz="3000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zh-CN" altLang="en-US" sz="3000" b="0" u="sng" dirty="0">
                <a:solidFill>
                  <a:srgbClr val="000000"/>
                </a:solidFill>
              </a:rPr>
              <a:t>将根据模板实参表中的类型生成一个函数即</a:t>
            </a:r>
            <a:r>
              <a:rPr lang="zh-CN" altLang="en-US" sz="3000" b="0" u="sng" dirty="0">
                <a:solidFill>
                  <a:srgbClr val="0000FF"/>
                </a:solidFill>
              </a:rPr>
              <a:t>模板函数</a:t>
            </a:r>
            <a:r>
              <a:rPr lang="zh-CN" altLang="en-US" sz="3000" b="0" dirty="0">
                <a:solidFill>
                  <a:srgbClr val="000000"/>
                </a:solidFill>
              </a:rPr>
              <a:t>。该模板函数的函数体与函数模板的函数定义体相同。</a:t>
            </a:r>
            <a:r>
              <a:rPr lang="zh-CN" altLang="en-US" sz="3000" b="0" dirty="0"/>
              <a:t>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506275" y="5013176"/>
            <a:ext cx="519885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hlinkClick r:id="rId2" action="ppaction://hlinkfile"/>
              </a:rPr>
              <a:t>例</a:t>
            </a:r>
            <a:r>
              <a:rPr lang="en-US" altLang="zh-CN" sz="3200" dirty="0">
                <a:hlinkClick r:id="rId2" action="ppaction://hlinkfile"/>
              </a:rPr>
              <a:t>6.1 </a:t>
            </a:r>
            <a:r>
              <a:rPr lang="zh-CN" altLang="en-US" sz="3200" dirty="0">
                <a:hlinkClick r:id="rId2" action="ppaction://hlinkfile"/>
              </a:rPr>
              <a:t>函数模板的</a:t>
            </a:r>
            <a:r>
              <a:rPr lang="zh-CN" altLang="en-US" sz="3200" dirty="0" smtClean="0">
                <a:hlinkClick r:id="rId2" action="ppaction://hlinkfile"/>
              </a:rPr>
              <a:t>使用</a:t>
            </a:r>
            <a:r>
              <a:rPr lang="zh-CN" altLang="en-US" sz="3200" dirty="0">
                <a:hlinkClick r:id="rId2" action="ppaction://hlinkfile"/>
              </a:rPr>
              <a:t>举例</a:t>
            </a:r>
            <a:r>
              <a:rPr lang="en-US" altLang="zh-CN" sz="3200" dirty="0">
                <a:hlinkClick r:id="rId2" action="ppaction://hlinkfile"/>
              </a:rPr>
              <a:t>1</a:t>
            </a:r>
            <a:endParaRPr lang="zh-CN" altLang="en-US" sz="3200" dirty="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539750" y="5868561"/>
            <a:ext cx="50850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hlinkClick r:id="rId3" action="ppaction://hlinkfile"/>
              </a:rPr>
              <a:t>例</a:t>
            </a:r>
            <a:r>
              <a:rPr lang="en-US" altLang="zh-CN" sz="3200" dirty="0" smtClean="0">
                <a:hlinkClick r:id="rId3" action="ppaction://hlinkfile"/>
              </a:rPr>
              <a:t>6.2</a:t>
            </a:r>
            <a:r>
              <a:rPr lang="zh-CN" altLang="en-US" sz="3200" dirty="0">
                <a:hlinkClick r:id="rId3" action="ppaction://hlinkfile"/>
              </a:rPr>
              <a:t>函数模板的使用</a:t>
            </a:r>
            <a:r>
              <a:rPr lang="zh-CN" altLang="en-US" sz="3200" dirty="0" smtClean="0">
                <a:hlinkClick r:id="rId3" action="ppaction://hlinkfile"/>
              </a:rPr>
              <a:t>举例</a:t>
            </a:r>
            <a:r>
              <a:rPr lang="en-US" altLang="zh-CN" sz="3200" dirty="0" smtClean="0">
                <a:hlinkClick r:id="rId3" action="ppaction://hlinkfile"/>
              </a:rPr>
              <a:t>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35373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凸显">
  <a:themeElements>
    <a:clrScheme name="自定义 14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002060"/>
      </a:hlink>
      <a:folHlink>
        <a:srgbClr val="7030A0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1651</Words>
  <Application>Microsoft Office PowerPoint</Application>
  <PresentationFormat>全屏显示(4:3)</PresentationFormat>
  <Paragraphs>230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29" baseType="lpstr">
      <vt:lpstr>Office 主题</vt:lpstr>
      <vt:lpstr>凸显</vt:lpstr>
      <vt:lpstr>面向对象程序设计C++</vt:lpstr>
      <vt:lpstr>PowerPoint 演示文稿</vt:lpstr>
      <vt:lpstr>第6章 模板和异常处理 </vt:lpstr>
      <vt:lpstr>PowerPoint 演示文稿</vt:lpstr>
      <vt:lpstr>PowerPoint 演示文稿</vt:lpstr>
      <vt:lpstr>PowerPoint 演示文稿</vt:lpstr>
      <vt:lpstr>6.2  函数模板与模板函数 </vt:lpstr>
      <vt:lpstr>PowerPoint 演示文稿</vt:lpstr>
      <vt:lpstr>6.2.2 函数模板的使用 </vt:lpstr>
      <vt:lpstr>PowerPoint 演示文稿</vt:lpstr>
      <vt:lpstr>PowerPoint 演示文稿</vt:lpstr>
      <vt:lpstr>6.3 类模板与模板类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6.4 异常处理</vt:lpstr>
      <vt:lpstr>传统的异常处理的方法：采取判断或分支语句实现</vt:lpstr>
      <vt:lpstr>6.4.2 异常处理的方法</vt:lpstr>
      <vt:lpstr>2 异常的检查与捕获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面向对象程序设计C++</dc:title>
  <dc:creator>apple</dc:creator>
  <cp:lastModifiedBy>Apple</cp:lastModifiedBy>
  <cp:revision>74</cp:revision>
  <dcterms:created xsi:type="dcterms:W3CDTF">2016-05-18T15:38:30Z</dcterms:created>
  <dcterms:modified xsi:type="dcterms:W3CDTF">2016-12-05T02:25:59Z</dcterms:modified>
</cp:coreProperties>
</file>