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0_68C49C6.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9" r:id="rId4"/>
    <p:sldId id="260" r:id="rId5"/>
    <p:sldId id="270" r:id="rId6"/>
    <p:sldId id="263" r:id="rId7"/>
    <p:sldId id="265" r:id="rId8"/>
    <p:sldId id="266" r:id="rId9"/>
    <p:sldId id="261" r:id="rId10"/>
    <p:sldId id="267" r:id="rId11"/>
    <p:sldId id="268" r:id="rId12"/>
    <p:sldId id="271" r:id="rId13"/>
    <p:sldId id="272"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88C8F73-5BC3-3BFB-3297-25204596079B}" name="sandya r" initials="sr" userId="2fb6c32e30f495b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AA73F6-F72E-4271-A84D-778402B868DF}" v="1020" dt="2023-08-20T05:19:57.625"/>
    <p1510:client id="{1572E502-FE21-49DE-8967-764AC2F8E2BF}" v="1493" dt="2023-08-19T09:49:30.505"/>
    <p1510:client id="{1BBD32B6-66D6-4C53-BF23-05889D4F50FD}" v="129" dt="2023-08-25T03:32:13.131"/>
    <p1510:client id="{3E1CF099-3B5D-40AB-99BC-A3ACDDBAA976}" v="388" dt="2023-08-17T05:29:22.593"/>
    <p1510:client id="{4BC18B9F-6D31-4270-A7C6-FFDA7553B7FD}" v="2" dt="2023-08-24T11:42:37.963"/>
    <p1510:client id="{5AFEC6FF-2A2E-48A9-B840-4A2C0AFF34C5}" v="1589" dt="2023-08-21T06:56:30.519"/>
    <p1510:client id="{66037B45-56EB-4EEA-A377-D77D55ADBCE4}" v="28" dt="2023-08-25T16:05:06.203"/>
    <p1510:client id="{74779F98-5CAE-46BC-BEF4-E1FC2D6AFBE7}" v="1878" dt="2023-08-16T12:18:22.432"/>
    <p1510:client id="{BC681F30-CC26-4967-90D1-CFE0F9476ED0}" v="4" dt="2023-08-13T11:03:24.163"/>
    <p1510:client id="{C898C3E8-268F-4A19-BFA4-504967502A00}" v="308" dt="2023-08-25T14:16:36.862"/>
    <p1510:client id="{D066841C-11CC-4A15-B050-DEDD23F935E5}" v="510" dt="2023-08-29T10:15:37.0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modernComment_100_68C49C6.xml><?xml version="1.0" encoding="utf-8"?>
<p188:cmLst xmlns:a="http://schemas.openxmlformats.org/drawingml/2006/main" xmlns:r="http://schemas.openxmlformats.org/officeDocument/2006/relationships" xmlns:p188="http://schemas.microsoft.com/office/powerpoint/2018/8/main">
  <p188:cm id="{428EC8FC-48DD-4970-81CC-50CD0F795BC1}" authorId="{C88C8F73-5BC3-3BFB-3297-25204596079B}" created="2023-08-13T10:55:45.509">
    <pc:sldMkLst xmlns:pc="http://schemas.microsoft.com/office/powerpoint/2013/main/command">
      <pc:docMk/>
      <pc:sldMk cId="109857222" sldId="256"/>
    </pc:sldMkLst>
    <p188:txBody>
      <a:bodyPr/>
      <a:lstStyle/>
      <a:p>
        <a:r>
          <a:rPr lang="en-US"/>
          <a:t>customize the ribbon</a:t>
        </a:r>
      </a:p>
    </p188:txBody>
    <p188:extLst>
      <p:ext xmlns:p="http://schemas.openxmlformats.org/presentationml/2006/main" uri="{57CB4572-C831-44C2-8A1C-0ADB6CCDFE69}">
        <p223:reactions xmlns:p223="http://schemas.microsoft.com/office/powerpoint/2022/03/main">
          <p223:rxn type="👍">
            <p223:instance time="2023-08-13T10:56:27.260" authorId="{C88C8F73-5BC3-3BFB-3297-25204596079B}"/>
          </p223:rxn>
        </p223:reactions>
      </p:ext>
    </p188:extLst>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00_68C49C6.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everal credit cards in different colors&#10;&#10;Description automatically generated">
            <a:extLst>
              <a:ext uri="{FF2B5EF4-FFF2-40B4-BE49-F238E27FC236}">
                <a16:creationId xmlns:a16="http://schemas.microsoft.com/office/drawing/2014/main" id="{9827A63A-8ED0-D03A-54DC-150B98BB0296}"/>
              </a:ext>
            </a:extLst>
          </p:cNvPr>
          <p:cNvPicPr>
            <a:picLocks noChangeAspect="1"/>
          </p:cNvPicPr>
          <p:nvPr/>
        </p:nvPicPr>
        <p:blipFill>
          <a:blip r:embed="rId3"/>
          <a:stretch>
            <a:fillRect/>
          </a:stretch>
        </p:blipFill>
        <p:spPr>
          <a:xfrm>
            <a:off x="267419" y="703968"/>
            <a:ext cx="5561162" cy="4558668"/>
          </a:xfrm>
          <a:prstGeom prst="rect">
            <a:avLst/>
          </a:prstGeom>
        </p:spPr>
      </p:pic>
      <p:sp>
        <p:nvSpPr>
          <p:cNvPr id="5" name="TextBox 4">
            <a:extLst>
              <a:ext uri="{FF2B5EF4-FFF2-40B4-BE49-F238E27FC236}">
                <a16:creationId xmlns:a16="http://schemas.microsoft.com/office/drawing/2014/main" id="{FFCC03F0-96CC-331B-1B01-836B4E1A0EB1}"/>
              </a:ext>
            </a:extLst>
          </p:cNvPr>
          <p:cNvSpPr txBox="1"/>
          <p:nvPr/>
        </p:nvSpPr>
        <p:spPr>
          <a:xfrm>
            <a:off x="1058175" y="5788324"/>
            <a:ext cx="1063636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https://www.kaggle.com/datasets/gauravtopre/credit-card-defaulter-prediction</a:t>
            </a:r>
            <a:r>
              <a:rPr lang="en-US" sz="2400">
                <a:ea typeface="Calibri"/>
                <a:cs typeface="Calibri"/>
              </a:rPr>
              <a:t>​</a:t>
            </a:r>
            <a:endParaRPr lang="en-US"/>
          </a:p>
        </p:txBody>
      </p:sp>
      <p:sp>
        <p:nvSpPr>
          <p:cNvPr id="6" name="TextBox 5">
            <a:extLst>
              <a:ext uri="{FF2B5EF4-FFF2-40B4-BE49-F238E27FC236}">
                <a16:creationId xmlns:a16="http://schemas.microsoft.com/office/drawing/2014/main" id="{5766AC43-E6C7-509B-EF34-BED974D18C9D}"/>
              </a:ext>
            </a:extLst>
          </p:cNvPr>
          <p:cNvSpPr txBox="1"/>
          <p:nvPr/>
        </p:nvSpPr>
        <p:spPr>
          <a:xfrm>
            <a:off x="6531428" y="2628122"/>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7" name="TextBox 6">
            <a:extLst>
              <a:ext uri="{FF2B5EF4-FFF2-40B4-BE49-F238E27FC236}">
                <a16:creationId xmlns:a16="http://schemas.microsoft.com/office/drawing/2014/main" id="{53BC93B0-0A42-9B85-4201-54370956F375}"/>
              </a:ext>
            </a:extLst>
          </p:cNvPr>
          <p:cNvSpPr txBox="1"/>
          <p:nvPr/>
        </p:nvSpPr>
        <p:spPr>
          <a:xfrm>
            <a:off x="5966017" y="1051600"/>
            <a:ext cx="582840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dirty="0">
                <a:ea typeface="Calibri"/>
                <a:cs typeface="Calibri"/>
              </a:rPr>
              <a:t>Credit Card Defaulter Prediction</a:t>
            </a:r>
            <a:endParaRPr lang="en-US"/>
          </a:p>
        </p:txBody>
      </p:sp>
    </p:spTree>
    <p:extLst>
      <p:ext uri="{BB962C8B-B14F-4D97-AF65-F5344CB8AC3E}">
        <p14:creationId xmlns:p14="http://schemas.microsoft.com/office/powerpoint/2010/main" val="109857222"/>
      </p:ext>
    </p:extLst>
  </p:cSld>
  <p:clrMapOvr>
    <a:masterClrMapping/>
  </p:clrMapOvr>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0B6B01-1D02-AEF3-2E19-22FE29260E4A}"/>
              </a:ext>
            </a:extLst>
          </p:cNvPr>
          <p:cNvSpPr txBox="1"/>
          <p:nvPr/>
        </p:nvSpPr>
        <p:spPr>
          <a:xfrm>
            <a:off x="281796" y="756249"/>
            <a:ext cx="442535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ea typeface="Calibri"/>
              <a:cs typeface="Courier New"/>
            </a:endParaRPr>
          </a:p>
        </p:txBody>
      </p:sp>
      <p:sp>
        <p:nvSpPr>
          <p:cNvPr id="3" name="TextBox 2">
            <a:extLst>
              <a:ext uri="{FF2B5EF4-FFF2-40B4-BE49-F238E27FC236}">
                <a16:creationId xmlns:a16="http://schemas.microsoft.com/office/drawing/2014/main" id="{C272EAAB-CCDD-F94F-1608-154ABB2C09EF}"/>
              </a:ext>
            </a:extLst>
          </p:cNvPr>
          <p:cNvSpPr txBox="1"/>
          <p:nvPr/>
        </p:nvSpPr>
        <p:spPr>
          <a:xfrm>
            <a:off x="3408314" y="53694"/>
            <a:ext cx="603379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ea typeface="Calibri"/>
                <a:cs typeface="Calibri"/>
              </a:rPr>
              <a:t>Transformation of Outliers</a:t>
            </a:r>
          </a:p>
        </p:txBody>
      </p:sp>
      <p:sp>
        <p:nvSpPr>
          <p:cNvPr id="4" name="TextBox 3">
            <a:extLst>
              <a:ext uri="{FF2B5EF4-FFF2-40B4-BE49-F238E27FC236}">
                <a16:creationId xmlns:a16="http://schemas.microsoft.com/office/drawing/2014/main" id="{F17D64E2-0127-4E94-7043-25404FBC9813}"/>
              </a:ext>
            </a:extLst>
          </p:cNvPr>
          <p:cNvSpPr txBox="1"/>
          <p:nvPr/>
        </p:nvSpPr>
        <p:spPr>
          <a:xfrm>
            <a:off x="5169686" y="864107"/>
            <a:ext cx="61112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pic>
        <p:nvPicPr>
          <p:cNvPr id="5" name="Picture 4">
            <a:extLst>
              <a:ext uri="{FF2B5EF4-FFF2-40B4-BE49-F238E27FC236}">
                <a16:creationId xmlns:a16="http://schemas.microsoft.com/office/drawing/2014/main" id="{279B00CD-6F04-929B-29D2-E1CA5248ECFF}"/>
              </a:ext>
            </a:extLst>
          </p:cNvPr>
          <p:cNvPicPr>
            <a:picLocks noChangeAspect="1"/>
          </p:cNvPicPr>
          <p:nvPr/>
        </p:nvPicPr>
        <p:blipFill>
          <a:blip r:embed="rId2"/>
          <a:stretch>
            <a:fillRect/>
          </a:stretch>
        </p:blipFill>
        <p:spPr>
          <a:xfrm>
            <a:off x="94894" y="930888"/>
            <a:ext cx="11829689" cy="5470676"/>
          </a:xfrm>
          <a:prstGeom prst="rect">
            <a:avLst/>
          </a:prstGeom>
        </p:spPr>
      </p:pic>
    </p:spTree>
    <p:extLst>
      <p:ext uri="{BB962C8B-B14F-4D97-AF65-F5344CB8AC3E}">
        <p14:creationId xmlns:p14="http://schemas.microsoft.com/office/powerpoint/2010/main" val="3223832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C2C59BD6-C264-ABEC-56FD-D47AE21780CF}"/>
              </a:ext>
            </a:extLst>
          </p:cNvPr>
          <p:cNvGraphicFramePr>
            <a:graphicFrameLocks noGrp="1"/>
          </p:cNvGraphicFramePr>
          <p:nvPr>
            <p:extLst>
              <p:ext uri="{D42A27DB-BD31-4B8C-83A1-F6EECF244321}">
                <p14:modId xmlns:p14="http://schemas.microsoft.com/office/powerpoint/2010/main" val="2479485549"/>
              </p:ext>
            </p:extLst>
          </p:nvPr>
        </p:nvGraphicFramePr>
        <p:xfrm>
          <a:off x="201283" y="675736"/>
          <a:ext cx="11905849" cy="3089947"/>
        </p:xfrm>
        <a:graphic>
          <a:graphicData uri="http://schemas.openxmlformats.org/drawingml/2006/table">
            <a:tbl>
              <a:tblPr firstRow="1" bandRow="1">
                <a:tableStyleId>{5C22544A-7EE6-4342-B048-85BDC9FD1C3A}</a:tableStyleId>
              </a:tblPr>
              <a:tblGrid>
                <a:gridCol w="1835020">
                  <a:extLst>
                    <a:ext uri="{9D8B030D-6E8A-4147-A177-3AD203B41FA5}">
                      <a16:colId xmlns:a16="http://schemas.microsoft.com/office/drawing/2014/main" val="1623388804"/>
                    </a:ext>
                  </a:extLst>
                </a:gridCol>
                <a:gridCol w="5178487">
                  <a:extLst>
                    <a:ext uri="{9D8B030D-6E8A-4147-A177-3AD203B41FA5}">
                      <a16:colId xmlns:a16="http://schemas.microsoft.com/office/drawing/2014/main" val="3382994378"/>
                    </a:ext>
                  </a:extLst>
                </a:gridCol>
                <a:gridCol w="4892342">
                  <a:extLst>
                    <a:ext uri="{9D8B030D-6E8A-4147-A177-3AD203B41FA5}">
                      <a16:colId xmlns:a16="http://schemas.microsoft.com/office/drawing/2014/main" val="1292152099"/>
                    </a:ext>
                  </a:extLst>
                </a:gridCol>
              </a:tblGrid>
              <a:tr h="772486">
                <a:tc>
                  <a:txBody>
                    <a:bodyPr/>
                    <a:lstStyle/>
                    <a:p>
                      <a:pPr lvl="0">
                        <a:buNone/>
                      </a:pPr>
                      <a:r>
                        <a:rPr lang="en-US" sz="2400" b="1" i="0" u="none" strike="noStrike" noProof="0" dirty="0">
                          <a:solidFill>
                            <a:schemeClr val="tx1"/>
                          </a:solidFill>
                          <a:latin typeface="Calibri"/>
                        </a:rPr>
                        <a:t>Classifier</a:t>
                      </a:r>
                    </a:p>
                  </a:txBody>
                  <a:tcPr>
                    <a:solidFill>
                      <a:schemeClr val="bg2"/>
                    </a:solidFill>
                  </a:tcPr>
                </a:tc>
                <a:tc>
                  <a:txBody>
                    <a:bodyPr/>
                    <a:lstStyle/>
                    <a:p>
                      <a:pPr lvl="0">
                        <a:buNone/>
                      </a:pPr>
                      <a:r>
                        <a:rPr lang="en-US" sz="2400" b="1" i="0" u="none" strike="noStrike" noProof="0" dirty="0">
                          <a:solidFill>
                            <a:schemeClr val="tx1"/>
                          </a:solidFill>
                          <a:latin typeface="Calibri"/>
                        </a:rPr>
                        <a:t>Accuracy scores before transformation</a:t>
                      </a:r>
                    </a:p>
                  </a:txBody>
                  <a:tcPr>
                    <a:solidFill>
                      <a:schemeClr val="bg2"/>
                    </a:solidFill>
                  </a:tcPr>
                </a:tc>
                <a:tc>
                  <a:txBody>
                    <a:bodyPr/>
                    <a:lstStyle/>
                    <a:p>
                      <a:pPr lvl="0">
                        <a:buNone/>
                      </a:pPr>
                      <a:r>
                        <a:rPr lang="en-US" sz="2400" dirty="0">
                          <a:solidFill>
                            <a:schemeClr val="tx1"/>
                          </a:solidFill>
                        </a:rPr>
                        <a:t>Accuracy scores after transformation</a:t>
                      </a:r>
                    </a:p>
                  </a:txBody>
                  <a:tcPr>
                    <a:solidFill>
                      <a:schemeClr val="bg2"/>
                    </a:solidFill>
                  </a:tcPr>
                </a:tc>
                <a:extLst>
                  <a:ext uri="{0D108BD9-81ED-4DB2-BD59-A6C34878D82A}">
                    <a16:rowId xmlns:a16="http://schemas.microsoft.com/office/drawing/2014/main" val="2955721172"/>
                  </a:ext>
                </a:extLst>
              </a:tr>
              <a:tr h="772487">
                <a:tc>
                  <a:txBody>
                    <a:bodyPr/>
                    <a:lstStyle/>
                    <a:p>
                      <a:pPr lvl="0">
                        <a:buNone/>
                      </a:pPr>
                      <a:r>
                        <a:rPr lang="en-US" sz="1800" b="0" i="0" u="none" strike="noStrike" noProof="0" dirty="0">
                          <a:solidFill>
                            <a:schemeClr val="tx1"/>
                          </a:solidFill>
                          <a:latin typeface="Calibri"/>
                        </a:rPr>
                        <a:t>Logistic Regression</a:t>
                      </a:r>
                      <a:endParaRPr lang="en-US" b="0"/>
                    </a:p>
                  </a:txBody>
                  <a:tcPr>
                    <a:solidFill>
                      <a:schemeClr val="bg2"/>
                    </a:solidFill>
                  </a:tcPr>
                </a:tc>
                <a:tc>
                  <a:txBody>
                    <a:bodyPr/>
                    <a:lstStyle/>
                    <a:p>
                      <a:pPr lvl="0">
                        <a:buNone/>
                      </a:pPr>
                      <a:r>
                        <a:rPr lang="en-US" sz="1800" b="1" i="0" u="none" strike="noStrike" noProof="0" dirty="0">
                          <a:solidFill>
                            <a:schemeClr val="tx1"/>
                          </a:solidFill>
                          <a:latin typeface="Calibri"/>
                        </a:rPr>
                        <a:t>                                                                                      </a:t>
                      </a:r>
                      <a:r>
                        <a:rPr lang="en-US" sz="1800" b="0" i="0" u="none" strike="noStrike" noProof="0" dirty="0">
                          <a:solidFill>
                            <a:schemeClr val="tx1"/>
                          </a:solidFill>
                          <a:latin typeface="Calibri"/>
                        </a:rPr>
                        <a:t>81.58</a:t>
                      </a:r>
                    </a:p>
                  </a:txBody>
                  <a:tcPr>
                    <a:solidFill>
                      <a:schemeClr val="bg2"/>
                    </a:solidFill>
                  </a:tcPr>
                </a:tc>
                <a:tc>
                  <a:txBody>
                    <a:bodyPr/>
                    <a:lstStyle/>
                    <a:p>
                      <a:r>
                        <a:rPr lang="en-US" dirty="0">
                          <a:solidFill>
                            <a:schemeClr val="tx1"/>
                          </a:solidFill>
                        </a:rPr>
                        <a:t>                                                                                78.68</a:t>
                      </a:r>
                    </a:p>
                  </a:txBody>
                  <a:tcPr>
                    <a:solidFill>
                      <a:schemeClr val="bg2"/>
                    </a:solidFill>
                  </a:tcPr>
                </a:tc>
                <a:extLst>
                  <a:ext uri="{0D108BD9-81ED-4DB2-BD59-A6C34878D82A}">
                    <a16:rowId xmlns:a16="http://schemas.microsoft.com/office/drawing/2014/main" val="1818273415"/>
                  </a:ext>
                </a:extLst>
              </a:tr>
              <a:tr h="772487">
                <a:tc>
                  <a:txBody>
                    <a:bodyPr/>
                    <a:lstStyle/>
                    <a:p>
                      <a:pPr lvl="0">
                        <a:buNone/>
                      </a:pPr>
                      <a:r>
                        <a:rPr lang="en-US" sz="1800" b="0" i="0" u="none" strike="noStrike" noProof="0" dirty="0">
                          <a:solidFill>
                            <a:srgbClr val="000000"/>
                          </a:solidFill>
                          <a:latin typeface="Calibri"/>
                        </a:rPr>
                        <a:t>Decision Tree</a:t>
                      </a:r>
                      <a:endParaRPr lang="en-US" dirty="0"/>
                    </a:p>
                  </a:txBody>
                  <a:tcPr/>
                </a:tc>
                <a:tc>
                  <a:txBody>
                    <a:bodyPr/>
                    <a:lstStyle/>
                    <a:p>
                      <a:pPr lvl="0">
                        <a:buNone/>
                      </a:pPr>
                      <a:r>
                        <a:rPr lang="en-US" sz="1800" b="0" i="0" u="none" strike="noStrike" noProof="0" dirty="0">
                          <a:solidFill>
                            <a:srgbClr val="000000"/>
                          </a:solidFill>
                          <a:latin typeface="Calibri"/>
                        </a:rPr>
                        <a:t>                                                                                      81.71</a:t>
                      </a:r>
                    </a:p>
                  </a:txBody>
                  <a:tcPr/>
                </a:tc>
                <a:tc>
                  <a:txBody>
                    <a:bodyPr/>
                    <a:lstStyle/>
                    <a:p>
                      <a:pPr lvl="0">
                        <a:buNone/>
                      </a:pPr>
                      <a:r>
                        <a:rPr lang="en-US" sz="1800" b="0" i="0" u="none" strike="noStrike" noProof="0" dirty="0">
                          <a:solidFill>
                            <a:srgbClr val="000000"/>
                          </a:solidFill>
                          <a:latin typeface="Calibri"/>
                        </a:rPr>
                        <a:t>                                                                                   72.1</a:t>
                      </a:r>
                    </a:p>
                  </a:txBody>
                  <a:tcPr/>
                </a:tc>
                <a:extLst>
                  <a:ext uri="{0D108BD9-81ED-4DB2-BD59-A6C34878D82A}">
                    <a16:rowId xmlns:a16="http://schemas.microsoft.com/office/drawing/2014/main" val="4086616985"/>
                  </a:ext>
                </a:extLst>
              </a:tr>
              <a:tr h="772487">
                <a:tc>
                  <a:txBody>
                    <a:bodyPr/>
                    <a:lstStyle/>
                    <a:p>
                      <a:pPr lvl="0">
                        <a:buNone/>
                      </a:pPr>
                      <a:r>
                        <a:rPr lang="en-US" sz="1800" b="0" i="0" u="none" strike="noStrike" noProof="0" dirty="0">
                          <a:solidFill>
                            <a:srgbClr val="000000"/>
                          </a:solidFill>
                          <a:latin typeface="Calibri"/>
                        </a:rPr>
                        <a:t>Random Forest</a:t>
                      </a:r>
                      <a:endParaRPr lang="en-US" dirty="0"/>
                    </a:p>
                  </a:txBody>
                  <a:tcPr/>
                </a:tc>
                <a:tc>
                  <a:txBody>
                    <a:bodyPr/>
                    <a:lstStyle/>
                    <a:p>
                      <a:pPr lvl="0">
                        <a:buNone/>
                      </a:pPr>
                      <a:r>
                        <a:rPr lang="en-US" sz="1800" b="0" i="0" u="none" strike="noStrike" noProof="0" dirty="0">
                          <a:solidFill>
                            <a:srgbClr val="000000"/>
                          </a:solidFill>
                          <a:latin typeface="Calibri"/>
                        </a:rPr>
                        <a:t>                                                                                      81.05</a:t>
                      </a:r>
                    </a:p>
                  </a:txBody>
                  <a:tcPr/>
                </a:tc>
                <a:tc>
                  <a:txBody>
                    <a:bodyPr/>
                    <a:lstStyle/>
                    <a:p>
                      <a:pPr lvl="0">
                        <a:buNone/>
                      </a:pPr>
                      <a:r>
                        <a:rPr lang="en-US" sz="1800" b="0" i="0" u="none" strike="noStrike" noProof="0" dirty="0">
                          <a:solidFill>
                            <a:srgbClr val="000000"/>
                          </a:solidFill>
                          <a:latin typeface="Calibri"/>
                        </a:rPr>
                        <a:t>                                                                                 81.63</a:t>
                      </a:r>
                    </a:p>
                  </a:txBody>
                  <a:tcPr/>
                </a:tc>
                <a:extLst>
                  <a:ext uri="{0D108BD9-81ED-4DB2-BD59-A6C34878D82A}">
                    <a16:rowId xmlns:a16="http://schemas.microsoft.com/office/drawing/2014/main" val="95803538"/>
                  </a:ext>
                </a:extLst>
              </a:tr>
            </a:tbl>
          </a:graphicData>
        </a:graphic>
      </p:graphicFrame>
    </p:spTree>
    <p:extLst>
      <p:ext uri="{BB962C8B-B14F-4D97-AF65-F5344CB8AC3E}">
        <p14:creationId xmlns:p14="http://schemas.microsoft.com/office/powerpoint/2010/main" val="3094284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3BA32-D74A-A039-0D7F-EE4333DE7B32}"/>
              </a:ext>
            </a:extLst>
          </p:cNvPr>
          <p:cNvSpPr>
            <a:spLocks noGrp="1"/>
          </p:cNvSpPr>
          <p:nvPr>
            <p:ph type="title"/>
          </p:nvPr>
        </p:nvSpPr>
        <p:spPr>
          <a:xfrm>
            <a:off x="924464" y="-339366"/>
            <a:ext cx="10515600" cy="1325563"/>
          </a:xfrm>
        </p:spPr>
        <p:txBody>
          <a:bodyPr>
            <a:normAutofit/>
          </a:bodyPr>
          <a:lstStyle/>
          <a:p>
            <a:pPr algn="ctr"/>
            <a:r>
              <a:rPr lang="en-US" sz="4000" b="1" u="sng" dirty="0">
                <a:latin typeface="Calibri"/>
                <a:cs typeface="Calibri Light"/>
              </a:rPr>
              <a:t>Comparison of the models</a:t>
            </a:r>
            <a:endParaRPr lang="en-US" sz="4000" b="1" u="sng">
              <a:latin typeface="Calibri"/>
              <a:cs typeface="Calibri"/>
            </a:endParaRPr>
          </a:p>
        </p:txBody>
      </p:sp>
      <p:graphicFrame>
        <p:nvGraphicFramePr>
          <p:cNvPr id="4" name="Content Placeholder 3">
            <a:extLst>
              <a:ext uri="{FF2B5EF4-FFF2-40B4-BE49-F238E27FC236}">
                <a16:creationId xmlns:a16="http://schemas.microsoft.com/office/drawing/2014/main" id="{1B4EC256-E70C-A77C-F120-45A3EC3D5A98}"/>
              </a:ext>
            </a:extLst>
          </p:cNvPr>
          <p:cNvGraphicFramePr>
            <a:graphicFrameLocks noGrp="1"/>
          </p:cNvGraphicFramePr>
          <p:nvPr>
            <p:ph idx="1"/>
            <p:extLst>
              <p:ext uri="{D42A27DB-BD31-4B8C-83A1-F6EECF244321}">
                <p14:modId xmlns:p14="http://schemas.microsoft.com/office/powerpoint/2010/main" val="136904932"/>
              </p:ext>
            </p:extLst>
          </p:nvPr>
        </p:nvGraphicFramePr>
        <p:xfrm>
          <a:off x="287546" y="1193320"/>
          <a:ext cx="11744140" cy="4706440"/>
        </p:xfrm>
        <a:graphic>
          <a:graphicData uri="http://schemas.openxmlformats.org/drawingml/2006/table">
            <a:tbl>
              <a:tblPr firstRow="1" bandRow="1">
                <a:tableStyleId>{16D9F66E-5EB9-4882-86FB-DCBF35E3C3E4}</a:tableStyleId>
              </a:tblPr>
              <a:tblGrid>
                <a:gridCol w="2936035">
                  <a:extLst>
                    <a:ext uri="{9D8B030D-6E8A-4147-A177-3AD203B41FA5}">
                      <a16:colId xmlns:a16="http://schemas.microsoft.com/office/drawing/2014/main" val="1585224853"/>
                    </a:ext>
                  </a:extLst>
                </a:gridCol>
                <a:gridCol w="2936035">
                  <a:extLst>
                    <a:ext uri="{9D8B030D-6E8A-4147-A177-3AD203B41FA5}">
                      <a16:colId xmlns:a16="http://schemas.microsoft.com/office/drawing/2014/main" val="1743636454"/>
                    </a:ext>
                  </a:extLst>
                </a:gridCol>
                <a:gridCol w="2936035">
                  <a:extLst>
                    <a:ext uri="{9D8B030D-6E8A-4147-A177-3AD203B41FA5}">
                      <a16:colId xmlns:a16="http://schemas.microsoft.com/office/drawing/2014/main" val="4002349571"/>
                    </a:ext>
                  </a:extLst>
                </a:gridCol>
                <a:gridCol w="2936035">
                  <a:extLst>
                    <a:ext uri="{9D8B030D-6E8A-4147-A177-3AD203B41FA5}">
                      <a16:colId xmlns:a16="http://schemas.microsoft.com/office/drawing/2014/main" val="817706010"/>
                    </a:ext>
                  </a:extLst>
                </a:gridCol>
              </a:tblGrid>
              <a:tr h="1176610">
                <a:tc>
                  <a:txBody>
                    <a:bodyPr/>
                    <a:lstStyle/>
                    <a:p>
                      <a:r>
                        <a:rPr lang="en-US" sz="2400" b="1" dirty="0">
                          <a:solidFill>
                            <a:schemeClr val="tx1"/>
                          </a:solidFill>
                          <a:latin typeface="Calibri"/>
                        </a:rPr>
                        <a:t>Classifier</a:t>
                      </a:r>
                      <a:endParaRPr lang="en-US" sz="2400" b="1" dirty="0">
                        <a:latin typeface="Calibri"/>
                      </a:endParaRPr>
                    </a:p>
                  </a:txBody>
                  <a:tcPr/>
                </a:tc>
                <a:tc>
                  <a:txBody>
                    <a:bodyPr/>
                    <a:lstStyle/>
                    <a:p>
                      <a:r>
                        <a:rPr lang="en-US" sz="2400" dirty="0"/>
                        <a:t>Accuracy</a:t>
                      </a:r>
                    </a:p>
                  </a:txBody>
                  <a:tcPr/>
                </a:tc>
                <a:tc>
                  <a:txBody>
                    <a:bodyPr/>
                    <a:lstStyle/>
                    <a:p>
                      <a:r>
                        <a:rPr lang="en-US" sz="2400" dirty="0"/>
                        <a:t>Precision</a:t>
                      </a:r>
                    </a:p>
                  </a:txBody>
                  <a:tcPr/>
                </a:tc>
                <a:tc>
                  <a:txBody>
                    <a:bodyPr/>
                    <a:lstStyle/>
                    <a:p>
                      <a:r>
                        <a:rPr lang="en-US" sz="2400" dirty="0"/>
                        <a:t>Recall</a:t>
                      </a:r>
                    </a:p>
                  </a:txBody>
                  <a:tcPr/>
                </a:tc>
                <a:extLst>
                  <a:ext uri="{0D108BD9-81ED-4DB2-BD59-A6C34878D82A}">
                    <a16:rowId xmlns:a16="http://schemas.microsoft.com/office/drawing/2014/main" val="2248763496"/>
                  </a:ext>
                </a:extLst>
              </a:tr>
              <a:tr h="1176610">
                <a:tc>
                  <a:txBody>
                    <a:bodyPr/>
                    <a:lstStyle/>
                    <a:p>
                      <a:r>
                        <a:rPr lang="en-US" sz="2000" b="1" dirty="0"/>
                        <a:t>Logistic Regression</a:t>
                      </a:r>
                    </a:p>
                  </a:txBody>
                  <a:tcPr/>
                </a:tc>
                <a:tc>
                  <a:txBody>
                    <a:bodyPr/>
                    <a:lstStyle/>
                    <a:p>
                      <a:r>
                        <a:rPr lang="en-US" dirty="0"/>
                        <a:t>81.58</a:t>
                      </a:r>
                    </a:p>
                  </a:txBody>
                  <a:tcPr/>
                </a:tc>
                <a:tc>
                  <a:txBody>
                    <a:bodyPr/>
                    <a:lstStyle/>
                    <a:p>
                      <a:r>
                        <a:rPr lang="en-US" dirty="0"/>
                        <a:t>0.7523</a:t>
                      </a:r>
                    </a:p>
                  </a:txBody>
                  <a:tcPr/>
                </a:tc>
                <a:tc>
                  <a:txBody>
                    <a:bodyPr/>
                    <a:lstStyle/>
                    <a:p>
                      <a:r>
                        <a:rPr lang="en-US" dirty="0"/>
                        <a:t> 0.2454 </a:t>
                      </a:r>
                    </a:p>
                  </a:txBody>
                  <a:tcPr/>
                </a:tc>
                <a:extLst>
                  <a:ext uri="{0D108BD9-81ED-4DB2-BD59-A6C34878D82A}">
                    <a16:rowId xmlns:a16="http://schemas.microsoft.com/office/drawing/2014/main" val="880401583"/>
                  </a:ext>
                </a:extLst>
              </a:tr>
              <a:tr h="1176610">
                <a:tc>
                  <a:txBody>
                    <a:bodyPr/>
                    <a:lstStyle/>
                    <a:p>
                      <a:r>
                        <a:rPr lang="en-US" sz="2000" b="1" dirty="0"/>
                        <a:t>Decision Tree</a:t>
                      </a:r>
                    </a:p>
                  </a:txBody>
                  <a:tcPr/>
                </a:tc>
                <a:tc>
                  <a:txBody>
                    <a:bodyPr/>
                    <a:lstStyle/>
                    <a:p>
                      <a:pPr lvl="0">
                        <a:buNone/>
                      </a:pPr>
                      <a:r>
                        <a:rPr lang="en-US" sz="1800" b="1" i="0" u="none" strike="noStrike" noProof="0" dirty="0">
                          <a:solidFill>
                            <a:srgbClr val="000000"/>
                          </a:solidFill>
                          <a:latin typeface="Calibri"/>
                        </a:rPr>
                        <a:t>81.71</a:t>
                      </a:r>
                      <a:endParaRPr lang="en-US" b="1" dirty="0"/>
                    </a:p>
                  </a:txBody>
                  <a:tcPr/>
                </a:tc>
                <a:tc>
                  <a:txBody>
                    <a:bodyPr/>
                    <a:lstStyle/>
                    <a:p>
                      <a:pPr marL="0" marR="0" indent="0" algn="l">
                        <a:lnSpc>
                          <a:spcPct val="100000"/>
                        </a:lnSpc>
                        <a:spcBef>
                          <a:spcPts val="0"/>
                        </a:spcBef>
                        <a:spcAft>
                          <a:spcPts val="0"/>
                        </a:spcAft>
                      </a:pPr>
                      <a:r>
                        <a:rPr lang="en-US" sz="1800" b="0" i="0" u="none" strike="noStrike" noProof="0" dirty="0">
                          <a:solidFill>
                            <a:srgbClr val="000000"/>
                          </a:solidFill>
                          <a:latin typeface="Calibri"/>
                        </a:rPr>
                        <a:t>0.3845</a:t>
                      </a:r>
                    </a:p>
                    <a:p>
                      <a:pPr marL="0" marR="0" lvl="0" indent="0" algn="l">
                        <a:lnSpc>
                          <a:spcPct val="100000"/>
                        </a:lnSpc>
                        <a:spcBef>
                          <a:spcPts val="0"/>
                        </a:spcBef>
                        <a:spcAft>
                          <a:spcPts val="0"/>
                        </a:spcAft>
                        <a:buNone/>
                      </a:pPr>
                      <a:endParaRPr lang="en-US" sz="1800" b="1" i="0" u="none" strike="noStrike" noProof="0" dirty="0">
                        <a:solidFill>
                          <a:srgbClr val="000000"/>
                        </a:solidFill>
                        <a:latin typeface="Calibri"/>
                      </a:endParaRPr>
                    </a:p>
                  </a:txBody>
                  <a:tcPr/>
                </a:tc>
                <a:tc>
                  <a:txBody>
                    <a:bodyPr/>
                    <a:lstStyle/>
                    <a:p>
                      <a:r>
                        <a:rPr lang="en-US" sz="1800" b="1" i="0" u="none" strike="noStrike" noProof="0" dirty="0">
                          <a:solidFill>
                            <a:srgbClr val="000000"/>
                          </a:solidFill>
                          <a:latin typeface="Calibri"/>
                        </a:rPr>
                        <a:t>0.4202</a:t>
                      </a:r>
                      <a:endParaRPr lang="en-US" b="1" dirty="0"/>
                    </a:p>
                  </a:txBody>
                  <a:tcPr/>
                </a:tc>
                <a:extLst>
                  <a:ext uri="{0D108BD9-81ED-4DB2-BD59-A6C34878D82A}">
                    <a16:rowId xmlns:a16="http://schemas.microsoft.com/office/drawing/2014/main" val="757939258"/>
                  </a:ext>
                </a:extLst>
              </a:tr>
              <a:tr h="1176610">
                <a:tc>
                  <a:txBody>
                    <a:bodyPr/>
                    <a:lstStyle/>
                    <a:p>
                      <a:r>
                        <a:rPr lang="en-US" sz="2000" b="1" dirty="0"/>
                        <a:t>Random Forest</a:t>
                      </a:r>
                    </a:p>
                  </a:txBody>
                  <a:tcPr/>
                </a:tc>
                <a:tc>
                  <a:txBody>
                    <a:bodyPr/>
                    <a:lstStyle/>
                    <a:p>
                      <a:r>
                        <a:rPr lang="en-US" dirty="0"/>
                        <a:t>81.05</a:t>
                      </a:r>
                    </a:p>
                  </a:txBody>
                  <a:tcPr/>
                </a:tc>
                <a:tc>
                  <a:txBody>
                    <a:bodyPr/>
                    <a:lstStyle/>
                    <a:p>
                      <a:pPr marL="0" marR="0" indent="0" algn="l">
                        <a:lnSpc>
                          <a:spcPct val="100000"/>
                        </a:lnSpc>
                        <a:spcBef>
                          <a:spcPts val="0"/>
                        </a:spcBef>
                        <a:spcAft>
                          <a:spcPts val="0"/>
                        </a:spcAft>
                      </a:pPr>
                      <a:r>
                        <a:rPr lang="en-US" sz="1800" b="0" i="0" u="none" strike="noStrike" noProof="0" dirty="0">
                          <a:solidFill>
                            <a:srgbClr val="000000"/>
                          </a:solidFill>
                          <a:latin typeface="Calibri"/>
                        </a:rPr>
                        <a:t>0.6401</a:t>
                      </a:r>
                    </a:p>
                    <a:p>
                      <a:pPr marL="0" marR="0" lvl="0" indent="0" algn="l">
                        <a:lnSpc>
                          <a:spcPct val="100000"/>
                        </a:lnSpc>
                        <a:spcBef>
                          <a:spcPts val="0"/>
                        </a:spcBef>
                        <a:spcAft>
                          <a:spcPts val="0"/>
                        </a:spcAft>
                        <a:buNone/>
                      </a:pPr>
                      <a:endParaRPr lang="en-US" sz="1800" b="1" i="0" u="none" strike="noStrike" noProof="0" dirty="0">
                        <a:solidFill>
                          <a:srgbClr val="000000"/>
                        </a:solidFill>
                        <a:latin typeface="Calibri"/>
                      </a:endParaRPr>
                    </a:p>
                    <a:p>
                      <a:pPr lvl="0">
                        <a:buNone/>
                      </a:pPr>
                      <a:r>
                        <a:rPr lang="en-US" dirty="0"/>
                        <a:t>                     </a:t>
                      </a:r>
                    </a:p>
                  </a:txBody>
                  <a:tcPr/>
                </a:tc>
                <a:tc>
                  <a:txBody>
                    <a:bodyPr/>
                    <a:lstStyle/>
                    <a:p>
                      <a:r>
                        <a:rPr lang="en-US" sz="1800" b="0" i="0" u="none" strike="noStrike" noProof="0" dirty="0">
                          <a:solidFill>
                            <a:srgbClr val="000000"/>
                          </a:solidFill>
                          <a:latin typeface="Calibri"/>
                        </a:rPr>
                        <a:t>0.3575</a:t>
                      </a:r>
                      <a:r>
                        <a:rPr lang="en-US" b="0" dirty="0"/>
                        <a:t> </a:t>
                      </a:r>
                      <a:r>
                        <a:rPr lang="en-US" dirty="0"/>
                        <a:t>          </a:t>
                      </a:r>
                    </a:p>
                  </a:txBody>
                  <a:tcPr/>
                </a:tc>
                <a:extLst>
                  <a:ext uri="{0D108BD9-81ED-4DB2-BD59-A6C34878D82A}">
                    <a16:rowId xmlns:a16="http://schemas.microsoft.com/office/drawing/2014/main" val="624659926"/>
                  </a:ext>
                </a:extLst>
              </a:tr>
            </a:tbl>
          </a:graphicData>
        </a:graphic>
      </p:graphicFrame>
    </p:spTree>
    <p:extLst>
      <p:ext uri="{BB962C8B-B14F-4D97-AF65-F5344CB8AC3E}">
        <p14:creationId xmlns:p14="http://schemas.microsoft.com/office/powerpoint/2010/main" val="884048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43FB2-A012-F366-16E9-929BE2E1D8BF}"/>
              </a:ext>
            </a:extLst>
          </p:cNvPr>
          <p:cNvSpPr>
            <a:spLocks noGrp="1"/>
          </p:cNvSpPr>
          <p:nvPr>
            <p:ph type="title"/>
          </p:nvPr>
        </p:nvSpPr>
        <p:spPr>
          <a:xfrm>
            <a:off x="780691" y="5691"/>
            <a:ext cx="10515600" cy="1325563"/>
          </a:xfrm>
        </p:spPr>
        <p:txBody>
          <a:bodyPr>
            <a:normAutofit/>
          </a:bodyPr>
          <a:lstStyle/>
          <a:p>
            <a:pPr algn="ctr"/>
            <a:r>
              <a:rPr lang="en-US" sz="4000" b="1" u="sng" dirty="0">
                <a:latin typeface="Calibri"/>
                <a:cs typeface="Calibri Light"/>
              </a:rPr>
              <a:t>Conclusion</a:t>
            </a:r>
            <a:endParaRPr lang="en-US" sz="4000" b="1" u="sng">
              <a:latin typeface="Calibri"/>
              <a:cs typeface="Calibri Light"/>
            </a:endParaRPr>
          </a:p>
        </p:txBody>
      </p:sp>
      <p:sp>
        <p:nvSpPr>
          <p:cNvPr id="3" name="Content Placeholder 2">
            <a:extLst>
              <a:ext uri="{FF2B5EF4-FFF2-40B4-BE49-F238E27FC236}">
                <a16:creationId xmlns:a16="http://schemas.microsoft.com/office/drawing/2014/main" id="{CAAC98D6-2F80-3139-6F36-F4DAA455B54B}"/>
              </a:ext>
            </a:extLst>
          </p:cNvPr>
          <p:cNvSpPr>
            <a:spLocks noGrp="1"/>
          </p:cNvSpPr>
          <p:nvPr>
            <p:ph idx="1"/>
          </p:nvPr>
        </p:nvSpPr>
        <p:spPr>
          <a:xfrm>
            <a:off x="838200" y="1653097"/>
            <a:ext cx="10515600" cy="4351338"/>
          </a:xfrm>
        </p:spPr>
        <p:txBody>
          <a:bodyPr vert="horz" lIns="91440" tIns="45720" rIns="91440" bIns="45720" rtlCol="0" anchor="t">
            <a:normAutofit/>
          </a:bodyPr>
          <a:lstStyle/>
          <a:p>
            <a:r>
              <a:rPr lang="en-US" b="1" dirty="0">
                <a:ea typeface="+mn-lt"/>
                <a:cs typeface="+mn-lt"/>
              </a:rPr>
              <a:t>Using Recall as the main metric makes a lot of sense, because failing to detect defaulters could lead to more losses for the bank.</a:t>
            </a:r>
          </a:p>
          <a:p>
            <a:pPr marL="0" indent="0">
              <a:buNone/>
            </a:pPr>
            <a:endParaRPr lang="en-US" b="1" dirty="0">
              <a:ea typeface="+mn-lt"/>
              <a:cs typeface="+mn-lt"/>
            </a:endParaRPr>
          </a:p>
          <a:p>
            <a:r>
              <a:rPr lang="en-US" b="1" dirty="0">
                <a:ea typeface="+mn-lt"/>
                <a:cs typeface="+mn-lt"/>
              </a:rPr>
              <a:t>Decision trees provided us the best results giving us a recall of 42.02%. </a:t>
            </a:r>
          </a:p>
          <a:p>
            <a:pPr marL="0" indent="0">
              <a:buNone/>
            </a:pPr>
            <a:endParaRPr lang="en-US" b="1" dirty="0">
              <a:ea typeface="+mn-lt"/>
              <a:cs typeface="+mn-lt"/>
            </a:endParaRPr>
          </a:p>
          <a:p>
            <a:r>
              <a:rPr lang="en-US" b="1" dirty="0">
                <a:ea typeface="+mn-lt"/>
                <a:cs typeface="+mn-lt"/>
              </a:rPr>
              <a:t>Logistic Regression being the least accurate with a Recall of 24.54%</a:t>
            </a:r>
            <a:endParaRPr lang="en-US" b="1" dirty="0">
              <a:cs typeface="Calibri"/>
            </a:endParaRPr>
          </a:p>
          <a:p>
            <a:endParaRPr lang="en-US" sz="2000" b="1" dirty="0">
              <a:cs typeface="Calibri"/>
            </a:endParaRPr>
          </a:p>
          <a:p>
            <a:endParaRPr lang="en-US" sz="2000" b="1" dirty="0">
              <a:cs typeface="Calibri"/>
            </a:endParaRPr>
          </a:p>
        </p:txBody>
      </p:sp>
    </p:spTree>
    <p:extLst>
      <p:ext uri="{BB962C8B-B14F-4D97-AF65-F5344CB8AC3E}">
        <p14:creationId xmlns:p14="http://schemas.microsoft.com/office/powerpoint/2010/main" val="571607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179DD-010D-0C0D-E7E3-31B3222A62D0}"/>
              </a:ext>
            </a:extLst>
          </p:cNvPr>
          <p:cNvSpPr>
            <a:spLocks noGrp="1"/>
          </p:cNvSpPr>
          <p:nvPr>
            <p:ph type="title"/>
          </p:nvPr>
        </p:nvSpPr>
        <p:spPr/>
        <p:txBody>
          <a:bodyPr>
            <a:normAutofit/>
          </a:bodyPr>
          <a:lstStyle/>
          <a:p>
            <a:pPr algn="ctr"/>
            <a:r>
              <a:rPr lang="en-US" sz="4000" b="1" u="sng" dirty="0">
                <a:latin typeface="Calibri"/>
                <a:cs typeface="Calibri Light"/>
              </a:rPr>
              <a:t>Future Work</a:t>
            </a:r>
            <a:endParaRPr lang="en-US" sz="4000" b="1" u="sng">
              <a:latin typeface="Calibri"/>
              <a:cs typeface="Calibri"/>
            </a:endParaRPr>
          </a:p>
        </p:txBody>
      </p:sp>
      <p:sp>
        <p:nvSpPr>
          <p:cNvPr id="3" name="Content Placeholder 2">
            <a:extLst>
              <a:ext uri="{FF2B5EF4-FFF2-40B4-BE49-F238E27FC236}">
                <a16:creationId xmlns:a16="http://schemas.microsoft.com/office/drawing/2014/main" id="{6764C833-EF93-A601-3621-618FF7543484}"/>
              </a:ext>
            </a:extLst>
          </p:cNvPr>
          <p:cNvSpPr>
            <a:spLocks noGrp="1"/>
          </p:cNvSpPr>
          <p:nvPr>
            <p:ph idx="1"/>
          </p:nvPr>
        </p:nvSpPr>
        <p:spPr>
          <a:xfrm>
            <a:off x="981974" y="2141927"/>
            <a:ext cx="10515600" cy="4351338"/>
          </a:xfrm>
        </p:spPr>
        <p:txBody>
          <a:bodyPr vert="horz" lIns="91440" tIns="45720" rIns="91440" bIns="45720" rtlCol="0" anchor="t">
            <a:normAutofit/>
          </a:bodyPr>
          <a:lstStyle/>
          <a:p>
            <a:r>
              <a:rPr lang="en-US" sz="2400" b="1" dirty="0">
                <a:ea typeface="+mn-lt"/>
                <a:cs typeface="+mn-lt"/>
              </a:rPr>
              <a:t>Addressing the class imbalance issue can lead to improved results.</a:t>
            </a:r>
            <a:endParaRPr lang="en-US" sz="2400" b="1">
              <a:cs typeface="Calibri" panose="020F0502020204030204"/>
            </a:endParaRPr>
          </a:p>
          <a:p>
            <a:pPr marL="0" indent="0">
              <a:buNone/>
            </a:pPr>
            <a:endParaRPr lang="en-US" sz="2400" b="1" dirty="0">
              <a:ea typeface="+mn-lt"/>
              <a:cs typeface="+mn-lt"/>
            </a:endParaRPr>
          </a:p>
          <a:p>
            <a:r>
              <a:rPr lang="en-US" sz="2400" b="1" dirty="0">
                <a:ea typeface="+mn-lt"/>
                <a:cs typeface="+mn-lt"/>
              </a:rPr>
              <a:t>Hyperparameter tuning can be done such that it improves Recall value.</a:t>
            </a:r>
            <a:endParaRPr lang="en-US" sz="2400" b="1" dirty="0">
              <a:cs typeface="Calibri"/>
            </a:endParaRPr>
          </a:p>
          <a:p>
            <a:pPr marL="0" indent="0">
              <a:buNone/>
            </a:pPr>
            <a:endParaRPr lang="en-US" sz="2400" b="1" dirty="0">
              <a:ea typeface="+mn-lt"/>
              <a:cs typeface="+mn-lt"/>
            </a:endParaRPr>
          </a:p>
          <a:p>
            <a:r>
              <a:rPr lang="en-US" sz="2400" b="1" dirty="0">
                <a:ea typeface="+mn-lt"/>
                <a:cs typeface="+mn-lt"/>
              </a:rPr>
              <a:t>Given the high dimensionality of the data, implementing feature selection techniques can contribute to more effective modeling.</a:t>
            </a:r>
            <a:endParaRPr lang="en-US" sz="2400" b="1" dirty="0">
              <a:cs typeface="Calibri"/>
            </a:endParaRPr>
          </a:p>
          <a:p>
            <a:pPr marL="0" indent="0">
              <a:buNone/>
            </a:pPr>
            <a:endParaRPr lang="en-US" sz="2400" b="1" dirty="0">
              <a:cs typeface="Calibri"/>
            </a:endParaRPr>
          </a:p>
          <a:p>
            <a:pPr marL="0" indent="0">
              <a:buNone/>
            </a:pPr>
            <a:endParaRPr lang="en-US" sz="2400" b="1" dirty="0">
              <a:cs typeface="Calibri"/>
            </a:endParaRPr>
          </a:p>
          <a:p>
            <a:endParaRPr lang="en-US" sz="2400" b="1" dirty="0">
              <a:cs typeface="Calibri"/>
            </a:endParaRPr>
          </a:p>
        </p:txBody>
      </p:sp>
    </p:spTree>
    <p:extLst>
      <p:ext uri="{BB962C8B-B14F-4D97-AF65-F5344CB8AC3E}">
        <p14:creationId xmlns:p14="http://schemas.microsoft.com/office/powerpoint/2010/main" val="2782286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E59FE-21B9-3E95-EAD1-E999C1B29CE8}"/>
              </a:ext>
            </a:extLst>
          </p:cNvPr>
          <p:cNvSpPr>
            <a:spLocks noGrp="1"/>
          </p:cNvSpPr>
          <p:nvPr>
            <p:ph type="title"/>
          </p:nvPr>
        </p:nvSpPr>
        <p:spPr>
          <a:xfrm>
            <a:off x="-2209800" y="336371"/>
            <a:ext cx="10515600" cy="74733"/>
          </a:xfrm>
        </p:spPr>
        <p:txBody>
          <a:bodyPr>
            <a:normAutofit fontScale="90000"/>
          </a:bodyPr>
          <a:lstStyle/>
          <a:p>
            <a:r>
              <a:rPr lang="en-US" dirty="0">
                <a:ea typeface="Calibri Light"/>
                <a:cs typeface="Calibri Light"/>
              </a:rPr>
              <a:t>                                                            </a:t>
            </a:r>
            <a:r>
              <a:rPr lang="en-US" b="1" u="sng" dirty="0">
                <a:latin typeface="Calibri"/>
                <a:ea typeface="Calibri Light"/>
                <a:cs typeface="Calibri Light"/>
              </a:rPr>
              <a:t>INTRODUCTION</a:t>
            </a:r>
          </a:p>
        </p:txBody>
      </p:sp>
      <p:sp>
        <p:nvSpPr>
          <p:cNvPr id="3" name="Content Placeholder 2">
            <a:extLst>
              <a:ext uri="{FF2B5EF4-FFF2-40B4-BE49-F238E27FC236}">
                <a16:creationId xmlns:a16="http://schemas.microsoft.com/office/drawing/2014/main" id="{E758EF5B-7E15-97FF-67A2-891B9F636EFE}"/>
              </a:ext>
            </a:extLst>
          </p:cNvPr>
          <p:cNvSpPr>
            <a:spLocks noGrp="1"/>
          </p:cNvSpPr>
          <p:nvPr>
            <p:ph idx="1"/>
          </p:nvPr>
        </p:nvSpPr>
        <p:spPr>
          <a:xfrm>
            <a:off x="838200" y="632305"/>
            <a:ext cx="10515600" cy="5832205"/>
          </a:xfrm>
        </p:spPr>
        <p:txBody>
          <a:bodyPr vert="horz" lIns="91440" tIns="45720" rIns="91440" bIns="45720" rtlCol="0" anchor="t">
            <a:noAutofit/>
          </a:bodyPr>
          <a:lstStyle/>
          <a:p>
            <a:pPr marL="0" indent="0">
              <a:buNone/>
            </a:pPr>
            <a:r>
              <a:rPr lang="en-US" sz="2400" b="1" dirty="0">
                <a:ea typeface="Calibri"/>
                <a:cs typeface="Calibri"/>
              </a:rPr>
              <a:t>Problem Statement</a:t>
            </a:r>
          </a:p>
          <a:p>
            <a:pPr marL="0" indent="0">
              <a:buNone/>
            </a:pPr>
            <a:r>
              <a:rPr lang="en-US" sz="2000" dirty="0">
                <a:ea typeface="+mn-lt"/>
                <a:cs typeface="+mn-lt"/>
              </a:rPr>
              <a:t>Back in 2006, Taiwan's credit card industry had a big problem. They were giving out too many credit cards to people who shouldn't have gotten them, and people were using these cards without thinking about whether they could pay back the money. This led to a lot of debt on these cards and made people really worried about their money. Both the banks and the people with the cards were facing a tough situation.</a:t>
            </a:r>
          </a:p>
          <a:p>
            <a:pPr marL="0" indent="0">
              <a:buNone/>
            </a:pPr>
            <a:r>
              <a:rPr lang="en-US" sz="2400" b="1" dirty="0">
                <a:ea typeface="+mn-lt"/>
                <a:cs typeface="+mn-lt"/>
              </a:rPr>
              <a:t>Data</a:t>
            </a:r>
            <a:r>
              <a:rPr lang="en-US" sz="2400" b="1" dirty="0">
                <a:ea typeface="Calibri"/>
                <a:cs typeface="Calibri"/>
              </a:rPr>
              <a:t> Dictionary</a:t>
            </a:r>
            <a:endParaRPr lang="en-US" sz="2400">
              <a:ea typeface="Calibri"/>
              <a:cs typeface="Calibri"/>
            </a:endParaRPr>
          </a:p>
          <a:p>
            <a:pPr>
              <a:buFont typeface="Arial"/>
              <a:buChar char="•"/>
            </a:pPr>
            <a:r>
              <a:rPr lang="en-US" sz="2000" dirty="0">
                <a:ea typeface="+mn-lt"/>
                <a:cs typeface="+mn-lt"/>
              </a:rPr>
              <a:t>LIMIT_BAL : maximum amount of money that the cardholder is allowed to borrow from the credit card issuer.</a:t>
            </a:r>
          </a:p>
          <a:p>
            <a:pPr>
              <a:buFont typeface="Arial"/>
              <a:buChar char="•"/>
            </a:pPr>
            <a:r>
              <a:rPr lang="en-US" sz="2000" dirty="0">
                <a:ea typeface="+mn-lt"/>
                <a:cs typeface="+mn-lt"/>
              </a:rPr>
              <a:t>PAY_1, PAY_2, PAY_3, PAY_4, PAY_5, PAY_6: These show whether a person paid their credit card bill on time. The numbers represent different levels of delay in payments.</a:t>
            </a:r>
            <a:endParaRPr lang="en-US" sz="2000" dirty="0">
              <a:ea typeface="Calibri"/>
              <a:cs typeface="Calibri"/>
            </a:endParaRPr>
          </a:p>
          <a:p>
            <a:pPr>
              <a:buFont typeface="Arial"/>
              <a:buChar char="•"/>
            </a:pPr>
            <a:r>
              <a:rPr lang="en-US" sz="2000" dirty="0">
                <a:ea typeface="+mn-lt"/>
                <a:cs typeface="+mn-lt"/>
              </a:rPr>
              <a:t>BILL_AMT1, BILL_AMT2, BILL_AMT3, BILL_AMT4, BILL_AMT5, BILL_AMT6: These tell us how much money a person owed on their credit card in different months.</a:t>
            </a:r>
            <a:endParaRPr lang="en-US" sz="2000" dirty="0">
              <a:ea typeface="Calibri"/>
              <a:cs typeface="Calibri"/>
            </a:endParaRPr>
          </a:p>
          <a:p>
            <a:pPr>
              <a:buFont typeface="Arial"/>
              <a:buChar char="•"/>
            </a:pPr>
            <a:r>
              <a:rPr lang="en-US" sz="2000" dirty="0">
                <a:ea typeface="+mn-lt"/>
                <a:cs typeface="+mn-lt"/>
              </a:rPr>
              <a:t>PAY_AMT1, PAY_AMT2, PAY_AMT3, PAY_AMT4, PAY_AMT5, PAY_AMT6: These show how much money a person paid on their credit card bill in different months before the current one.</a:t>
            </a:r>
            <a:endParaRPr lang="en-US" sz="2000" dirty="0">
              <a:ea typeface="Calibri"/>
              <a:cs typeface="Calibri"/>
            </a:endParaRPr>
          </a:p>
          <a:p>
            <a:pPr indent="0">
              <a:buNone/>
            </a:pPr>
            <a:r>
              <a:rPr lang="en-US" sz="2000" dirty="0">
                <a:ea typeface="+mn-lt"/>
                <a:cs typeface="+mn-lt"/>
              </a:rPr>
              <a:t>In short, these columns give us information about when payments were made, how much money was owed on the credit card, and how much was paid in previous months.</a:t>
            </a:r>
            <a:endParaRPr lang="en-US" sz="2000" dirty="0">
              <a:ea typeface="Calibri"/>
              <a:cs typeface="Calibri"/>
            </a:endParaRPr>
          </a:p>
          <a:p>
            <a:pPr marL="0" indent="0">
              <a:buNone/>
            </a:pPr>
            <a:endParaRPr lang="en-US" sz="2000" b="1" dirty="0">
              <a:ea typeface="Calibri"/>
              <a:cs typeface="Calibri"/>
            </a:endParaRPr>
          </a:p>
          <a:p>
            <a:pPr marL="0" indent="0">
              <a:buNone/>
            </a:pPr>
            <a:endParaRPr lang="en-US" sz="2400" b="1" dirty="0">
              <a:ea typeface="Calibri"/>
              <a:cs typeface="Calibri"/>
            </a:endParaRPr>
          </a:p>
          <a:p>
            <a:pPr marL="0" indent="0">
              <a:buNone/>
            </a:pPr>
            <a:endParaRPr lang="en-US" sz="2000" b="1" dirty="0">
              <a:ea typeface="Calibri"/>
              <a:cs typeface="Calibri"/>
            </a:endParaRPr>
          </a:p>
        </p:txBody>
      </p:sp>
    </p:spTree>
    <p:extLst>
      <p:ext uri="{BB962C8B-B14F-4D97-AF65-F5344CB8AC3E}">
        <p14:creationId xmlns:p14="http://schemas.microsoft.com/office/powerpoint/2010/main" val="3860770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851DF55-A0C2-550D-D6CB-EA57A13454A6}"/>
              </a:ext>
            </a:extLst>
          </p:cNvPr>
          <p:cNvGraphicFramePr>
            <a:graphicFrameLocks noGrp="1"/>
          </p:cNvGraphicFramePr>
          <p:nvPr>
            <p:ph idx="1"/>
            <p:extLst>
              <p:ext uri="{D42A27DB-BD31-4B8C-83A1-F6EECF244321}">
                <p14:modId xmlns:p14="http://schemas.microsoft.com/office/powerpoint/2010/main" val="2743048882"/>
              </p:ext>
            </p:extLst>
          </p:nvPr>
        </p:nvGraphicFramePr>
        <p:xfrm>
          <a:off x="100641" y="1897810"/>
          <a:ext cx="12086275" cy="3032448"/>
        </p:xfrm>
        <a:graphic>
          <a:graphicData uri="http://schemas.openxmlformats.org/drawingml/2006/table">
            <a:tbl>
              <a:tblPr firstRow="1" bandRow="1">
                <a:tableStyleId>{5C22544A-7EE6-4342-B048-85BDC9FD1C3A}</a:tableStyleId>
              </a:tblPr>
              <a:tblGrid>
                <a:gridCol w="3021569">
                  <a:extLst>
                    <a:ext uri="{9D8B030D-6E8A-4147-A177-3AD203B41FA5}">
                      <a16:colId xmlns:a16="http://schemas.microsoft.com/office/drawing/2014/main" val="3966089873"/>
                    </a:ext>
                  </a:extLst>
                </a:gridCol>
                <a:gridCol w="2379306">
                  <a:extLst>
                    <a:ext uri="{9D8B030D-6E8A-4147-A177-3AD203B41FA5}">
                      <a16:colId xmlns:a16="http://schemas.microsoft.com/office/drawing/2014/main" val="892028372"/>
                    </a:ext>
                  </a:extLst>
                </a:gridCol>
                <a:gridCol w="3141306">
                  <a:extLst>
                    <a:ext uri="{9D8B030D-6E8A-4147-A177-3AD203B41FA5}">
                      <a16:colId xmlns:a16="http://schemas.microsoft.com/office/drawing/2014/main" val="523380216"/>
                    </a:ext>
                  </a:extLst>
                </a:gridCol>
                <a:gridCol w="3544094">
                  <a:extLst>
                    <a:ext uri="{9D8B030D-6E8A-4147-A177-3AD203B41FA5}">
                      <a16:colId xmlns:a16="http://schemas.microsoft.com/office/drawing/2014/main" val="4048625040"/>
                    </a:ext>
                  </a:extLst>
                </a:gridCol>
              </a:tblGrid>
              <a:tr h="746448">
                <a:tc>
                  <a:txBody>
                    <a:bodyPr/>
                    <a:lstStyle/>
                    <a:p>
                      <a:pPr lvl="0" algn="ctr">
                        <a:lnSpc>
                          <a:spcPct val="100000"/>
                        </a:lnSpc>
                        <a:spcBef>
                          <a:spcPts val="0"/>
                        </a:spcBef>
                        <a:spcAft>
                          <a:spcPts val="0"/>
                        </a:spcAft>
                        <a:buNone/>
                      </a:pPr>
                      <a:r>
                        <a:rPr lang="en-US" sz="2000" b="1" i="0" u="none" strike="noStrike" noProof="0" dirty="0">
                          <a:solidFill>
                            <a:schemeClr val="tx1"/>
                          </a:solidFill>
                          <a:latin typeface="Calibri"/>
                        </a:rPr>
                        <a:t>EDA and Data Preparation</a:t>
                      </a:r>
                    </a:p>
                    <a:p>
                      <a:pPr lvl="0">
                        <a:buNone/>
                      </a:pPr>
                      <a:endParaRPr lang="en-US" dirty="0"/>
                    </a:p>
                  </a:txBody>
                  <a:tcPr>
                    <a:solidFill>
                      <a:schemeClr val="accent5">
                        <a:lumMod val="40000"/>
                        <a:lumOff val="60000"/>
                      </a:schemeClr>
                    </a:solidFill>
                  </a:tcPr>
                </a:tc>
                <a:tc>
                  <a:txBody>
                    <a:bodyPr/>
                    <a:lstStyle/>
                    <a:p>
                      <a:r>
                        <a:rPr lang="en-US" b="0" dirty="0">
                          <a:solidFill>
                            <a:schemeClr val="tx1"/>
                          </a:solidFill>
                          <a:latin typeface="Calibri"/>
                        </a:rPr>
                        <a:t>      </a:t>
                      </a:r>
                      <a:r>
                        <a:rPr lang="en-US" sz="2000" b="1" dirty="0">
                          <a:solidFill>
                            <a:schemeClr val="tx1"/>
                          </a:solidFill>
                          <a:latin typeface="Calibri"/>
                        </a:rPr>
                        <a:t>Model Building</a:t>
                      </a:r>
                    </a:p>
                  </a:txBody>
                  <a:tcPr>
                    <a:solidFill>
                      <a:schemeClr val="accent6">
                        <a:lumMod val="20000"/>
                        <a:lumOff val="80000"/>
                      </a:schemeClr>
                    </a:solidFill>
                  </a:tcPr>
                </a:tc>
                <a:tc>
                  <a:txBody>
                    <a:bodyPr/>
                    <a:lstStyle/>
                    <a:p>
                      <a:pPr lvl="0" algn="l">
                        <a:lnSpc>
                          <a:spcPct val="100000"/>
                        </a:lnSpc>
                        <a:spcBef>
                          <a:spcPts val="0"/>
                        </a:spcBef>
                        <a:spcAft>
                          <a:spcPts val="0"/>
                        </a:spcAft>
                        <a:buNone/>
                      </a:pPr>
                      <a:r>
                        <a:rPr lang="en-US" sz="1800" b="0" i="0" u="none" strike="noStrike" noProof="0" dirty="0">
                          <a:solidFill>
                            <a:srgbClr val="000000"/>
                          </a:solidFill>
                          <a:latin typeface="Calibri"/>
                        </a:rPr>
                        <a:t>            </a:t>
                      </a:r>
                      <a:r>
                        <a:rPr lang="en-US" sz="2000" b="1" i="0" u="none" strike="noStrike" noProof="0" dirty="0">
                          <a:solidFill>
                            <a:srgbClr val="000000"/>
                          </a:solidFill>
                          <a:latin typeface="Calibri"/>
                        </a:rPr>
                        <a:t>Evaluation Metrics</a:t>
                      </a:r>
                    </a:p>
                    <a:p>
                      <a:pPr lvl="0">
                        <a:buNone/>
                      </a:pPr>
                      <a:endParaRPr lang="en-US" sz="2000" b="1" dirty="0"/>
                    </a:p>
                  </a:txBody>
                  <a:tcPr>
                    <a:solidFill>
                      <a:schemeClr val="accent5">
                        <a:lumMod val="20000"/>
                        <a:lumOff val="80000"/>
                      </a:schemeClr>
                    </a:solidFill>
                  </a:tcPr>
                </a:tc>
                <a:tc>
                  <a:txBody>
                    <a:bodyPr/>
                    <a:lstStyle/>
                    <a:p>
                      <a:pPr lvl="0">
                        <a:buNone/>
                      </a:pPr>
                      <a:r>
                        <a:rPr lang="en-US" sz="2000" b="1" i="0" u="none" strike="noStrike" noProof="0" dirty="0">
                          <a:solidFill>
                            <a:srgbClr val="000000"/>
                          </a:solidFill>
                          <a:latin typeface="Calibri"/>
                        </a:rPr>
                        <a:t>  Model tuning and Conclusion</a:t>
                      </a:r>
                      <a:endParaRPr lang="en-US" sz="2000" b="1" dirty="0"/>
                    </a:p>
                  </a:txBody>
                  <a:tcPr>
                    <a:solidFill>
                      <a:schemeClr val="accent2">
                        <a:lumMod val="20000"/>
                        <a:lumOff val="80000"/>
                      </a:schemeClr>
                    </a:solidFill>
                  </a:tcPr>
                </a:tc>
                <a:extLst>
                  <a:ext uri="{0D108BD9-81ED-4DB2-BD59-A6C34878D82A}">
                    <a16:rowId xmlns:a16="http://schemas.microsoft.com/office/drawing/2014/main" val="2366514031"/>
                  </a:ext>
                </a:extLst>
              </a:tr>
              <a:tr h="1313117">
                <a:tc>
                  <a:txBody>
                    <a:bodyPr/>
                    <a:lstStyle/>
                    <a:p>
                      <a:pPr marL="285750" marR="0" lvl="0" indent="-285750" algn="l">
                        <a:lnSpc>
                          <a:spcPct val="100000"/>
                        </a:lnSpc>
                        <a:spcBef>
                          <a:spcPts val="0"/>
                        </a:spcBef>
                        <a:spcAft>
                          <a:spcPts val="0"/>
                        </a:spcAft>
                        <a:buClr>
                          <a:srgbClr val="000000"/>
                        </a:buClr>
                        <a:buFont typeface="Arial,Sans-Serif"/>
                        <a:buChar char="•"/>
                      </a:pPr>
                      <a:r>
                        <a:rPr lang="en-US" sz="1800" b="0" i="0" u="none" strike="noStrike" noProof="0" dirty="0">
                          <a:solidFill>
                            <a:srgbClr val="000000"/>
                          </a:solidFill>
                          <a:latin typeface="Calibri"/>
                        </a:rPr>
                        <a:t>Datatypes</a:t>
                      </a:r>
                    </a:p>
                    <a:p>
                      <a:pPr marL="285750" marR="0" lvl="0" indent="-285750" algn="l">
                        <a:lnSpc>
                          <a:spcPct val="100000"/>
                        </a:lnSpc>
                        <a:spcBef>
                          <a:spcPts val="0"/>
                        </a:spcBef>
                        <a:spcAft>
                          <a:spcPts val="0"/>
                        </a:spcAft>
                        <a:buClr>
                          <a:srgbClr val="000000"/>
                        </a:buClr>
                        <a:buFont typeface="Arial,Sans-Serif"/>
                        <a:buChar char="•"/>
                      </a:pPr>
                      <a:r>
                        <a:rPr lang="en-US" sz="1800" b="0" i="0" u="none" strike="noStrike" noProof="0" dirty="0">
                          <a:solidFill>
                            <a:srgbClr val="000000"/>
                          </a:solidFill>
                          <a:latin typeface="Calibri"/>
                        </a:rPr>
                        <a:t>Null values</a:t>
                      </a:r>
                    </a:p>
                    <a:p>
                      <a:pPr marL="285750" marR="0" lvl="0" indent="-285750" algn="l">
                        <a:lnSpc>
                          <a:spcPct val="100000"/>
                        </a:lnSpc>
                        <a:spcBef>
                          <a:spcPts val="0"/>
                        </a:spcBef>
                        <a:spcAft>
                          <a:spcPts val="0"/>
                        </a:spcAft>
                        <a:buClr>
                          <a:srgbClr val="000000"/>
                        </a:buClr>
                        <a:buFont typeface="Arial,Sans-Serif"/>
                        <a:buChar char="•"/>
                      </a:pPr>
                      <a:r>
                        <a:rPr lang="en-US" sz="1800" b="0" i="0" u="none" strike="noStrike" noProof="0" dirty="0">
                          <a:solidFill>
                            <a:srgbClr val="000000"/>
                          </a:solidFill>
                          <a:latin typeface="Calibri"/>
                        </a:rPr>
                        <a:t>Outliers</a:t>
                      </a:r>
                    </a:p>
                    <a:p>
                      <a:pPr marL="285750" marR="0" lvl="0" indent="-285750" algn="l">
                        <a:lnSpc>
                          <a:spcPct val="100000"/>
                        </a:lnSpc>
                        <a:spcBef>
                          <a:spcPts val="0"/>
                        </a:spcBef>
                        <a:spcAft>
                          <a:spcPts val="0"/>
                        </a:spcAft>
                        <a:buClr>
                          <a:srgbClr val="000000"/>
                        </a:buClr>
                        <a:buFont typeface="Arial,Sans-Serif"/>
                        <a:buChar char="•"/>
                      </a:pPr>
                      <a:r>
                        <a:rPr lang="en-US" sz="1800" b="0" i="0" u="none" strike="noStrike" noProof="0" dirty="0">
                          <a:solidFill>
                            <a:srgbClr val="000000"/>
                          </a:solidFill>
                          <a:latin typeface="Calibri"/>
                        </a:rPr>
                        <a:t>Features and Target</a:t>
                      </a:r>
                    </a:p>
                    <a:p>
                      <a:pPr marL="285750" marR="0" lvl="0" indent="-285750" algn="l">
                        <a:lnSpc>
                          <a:spcPct val="100000"/>
                        </a:lnSpc>
                        <a:spcBef>
                          <a:spcPts val="0"/>
                        </a:spcBef>
                        <a:spcAft>
                          <a:spcPts val="0"/>
                        </a:spcAft>
                        <a:buClr>
                          <a:srgbClr val="000000"/>
                        </a:buClr>
                        <a:buFont typeface="Arial,Sans-Serif"/>
                        <a:buChar char="•"/>
                      </a:pPr>
                      <a:r>
                        <a:rPr lang="en-US" sz="1800" b="0" i="0" u="none" strike="noStrike" noProof="0" dirty="0">
                          <a:solidFill>
                            <a:srgbClr val="000000"/>
                          </a:solidFill>
                          <a:latin typeface="Calibri"/>
                        </a:rPr>
                        <a:t>Data Scaling</a:t>
                      </a:r>
                    </a:p>
                    <a:p>
                      <a:pPr marL="285750" marR="0" lvl="0" indent="-285750" algn="l">
                        <a:lnSpc>
                          <a:spcPct val="100000"/>
                        </a:lnSpc>
                        <a:spcBef>
                          <a:spcPts val="0"/>
                        </a:spcBef>
                        <a:spcAft>
                          <a:spcPts val="0"/>
                        </a:spcAft>
                        <a:buClr>
                          <a:srgbClr val="000000"/>
                        </a:buClr>
                        <a:buFont typeface="Arial,Sans-Serif"/>
                        <a:buChar char="•"/>
                      </a:pPr>
                      <a:r>
                        <a:rPr lang="en-US" sz="1800" b="0" i="0" u="none" strike="noStrike" noProof="0" dirty="0">
                          <a:solidFill>
                            <a:srgbClr val="000000"/>
                          </a:solidFill>
                          <a:latin typeface="Calibri"/>
                        </a:rPr>
                        <a:t>Label Encoding</a:t>
                      </a:r>
                    </a:p>
                    <a:p>
                      <a:pPr marL="285750" marR="0" lvl="0" indent="-285750" algn="l">
                        <a:lnSpc>
                          <a:spcPct val="100000"/>
                        </a:lnSpc>
                        <a:spcBef>
                          <a:spcPts val="0"/>
                        </a:spcBef>
                        <a:spcAft>
                          <a:spcPts val="0"/>
                        </a:spcAft>
                        <a:buClr>
                          <a:srgbClr val="000000"/>
                        </a:buClr>
                        <a:buFont typeface="Arial,Sans-Serif"/>
                        <a:buChar char="•"/>
                      </a:pPr>
                      <a:r>
                        <a:rPr lang="en-US" sz="1800" b="0" i="0" u="none" strike="noStrike" noProof="0" dirty="0">
                          <a:solidFill>
                            <a:srgbClr val="000000"/>
                          </a:solidFill>
                          <a:latin typeface="Calibri"/>
                        </a:rPr>
                        <a:t>Boxplot</a:t>
                      </a:r>
                    </a:p>
                    <a:p>
                      <a:pPr marL="285750" marR="0" lvl="0" indent="-285750" algn="l">
                        <a:lnSpc>
                          <a:spcPct val="100000"/>
                        </a:lnSpc>
                        <a:spcBef>
                          <a:spcPts val="0"/>
                        </a:spcBef>
                        <a:spcAft>
                          <a:spcPts val="0"/>
                        </a:spcAft>
                        <a:buClr>
                          <a:srgbClr val="000000"/>
                        </a:buClr>
                        <a:buFont typeface="Arial,Sans-Serif"/>
                        <a:buChar char="•"/>
                      </a:pPr>
                      <a:r>
                        <a:rPr lang="en-US" sz="1800" b="0" i="0" u="none" strike="noStrike" noProof="0" dirty="0">
                          <a:solidFill>
                            <a:srgbClr val="000000"/>
                          </a:solidFill>
                          <a:latin typeface="Calibri"/>
                        </a:rPr>
                        <a:t>Scatterplot</a:t>
                      </a:r>
                      <a:endParaRPr lang="en-US" dirty="0"/>
                    </a:p>
                  </a:txBody>
                  <a:tcPr/>
                </a:tc>
                <a:tc>
                  <a:txBody>
                    <a:bodyPr/>
                    <a:lstStyle/>
                    <a:p>
                      <a:pPr marL="285750" marR="0" lvl="0" indent="-285750" algn="l">
                        <a:lnSpc>
                          <a:spcPct val="100000"/>
                        </a:lnSpc>
                        <a:spcBef>
                          <a:spcPts val="0"/>
                        </a:spcBef>
                        <a:spcAft>
                          <a:spcPts val="0"/>
                        </a:spcAft>
                        <a:buClr>
                          <a:srgbClr val="000000"/>
                        </a:buClr>
                        <a:buFont typeface="Arial,Sans-Serif"/>
                        <a:buChar char="•"/>
                      </a:pPr>
                      <a:r>
                        <a:rPr lang="en-US" sz="1800" b="0" i="0" u="none" strike="noStrike" noProof="0" dirty="0">
                          <a:solidFill>
                            <a:srgbClr val="000000"/>
                          </a:solidFill>
                          <a:latin typeface="Calibri"/>
                        </a:rPr>
                        <a:t>Logistic Regression</a:t>
                      </a:r>
                    </a:p>
                    <a:p>
                      <a:pPr marL="285750" marR="0" lvl="0" indent="-285750" algn="l">
                        <a:lnSpc>
                          <a:spcPct val="100000"/>
                        </a:lnSpc>
                        <a:spcBef>
                          <a:spcPts val="0"/>
                        </a:spcBef>
                        <a:spcAft>
                          <a:spcPts val="0"/>
                        </a:spcAft>
                        <a:buClr>
                          <a:srgbClr val="000000"/>
                        </a:buClr>
                        <a:buFont typeface="Arial,Sans-Serif"/>
                        <a:buChar char="•"/>
                      </a:pPr>
                      <a:r>
                        <a:rPr lang="en-US" sz="1800" b="0" i="0" u="none" strike="noStrike" noProof="0" dirty="0">
                          <a:solidFill>
                            <a:srgbClr val="000000"/>
                          </a:solidFill>
                          <a:latin typeface="Calibri"/>
                        </a:rPr>
                        <a:t>Decision Trees</a:t>
                      </a:r>
                    </a:p>
                    <a:p>
                      <a:pPr marL="285750" marR="0" lvl="0" indent="-285750" algn="l">
                        <a:lnSpc>
                          <a:spcPct val="100000"/>
                        </a:lnSpc>
                        <a:spcBef>
                          <a:spcPts val="0"/>
                        </a:spcBef>
                        <a:spcAft>
                          <a:spcPts val="0"/>
                        </a:spcAft>
                        <a:buClr>
                          <a:srgbClr val="000000"/>
                        </a:buClr>
                        <a:buFont typeface="Arial,Sans-Serif"/>
                        <a:buChar char="•"/>
                      </a:pPr>
                      <a:r>
                        <a:rPr lang="en-US" sz="1800" b="0" i="0" u="none" strike="noStrike" noProof="0" dirty="0">
                          <a:solidFill>
                            <a:srgbClr val="000000"/>
                          </a:solidFill>
                          <a:latin typeface="Calibri"/>
                        </a:rPr>
                        <a:t>Random Forests</a:t>
                      </a:r>
                      <a:endParaRPr lang="en-US" dirty="0"/>
                    </a:p>
                  </a:txBody>
                  <a:tcPr/>
                </a:tc>
                <a:tc>
                  <a:txBody>
                    <a:bodyPr/>
                    <a:lstStyle/>
                    <a:p>
                      <a:pPr marL="285750" marR="0" lvl="0" indent="-285750" algn="l">
                        <a:lnSpc>
                          <a:spcPct val="100000"/>
                        </a:lnSpc>
                        <a:spcBef>
                          <a:spcPts val="0"/>
                        </a:spcBef>
                        <a:spcAft>
                          <a:spcPts val="0"/>
                        </a:spcAft>
                        <a:buClr>
                          <a:srgbClr val="000000"/>
                        </a:buClr>
                        <a:buFont typeface="Arial,Sans-Serif"/>
                        <a:buChar char="•"/>
                      </a:pPr>
                      <a:r>
                        <a:rPr lang="en-US" sz="1800" b="0" i="0" u="none" strike="noStrike" noProof="0" dirty="0">
                          <a:solidFill>
                            <a:srgbClr val="000000"/>
                          </a:solidFill>
                          <a:latin typeface="Calibri"/>
                        </a:rPr>
                        <a:t>Accuracy score</a:t>
                      </a:r>
                    </a:p>
                    <a:p>
                      <a:pPr marL="285750" marR="0" lvl="0" indent="-285750" algn="l">
                        <a:lnSpc>
                          <a:spcPct val="100000"/>
                        </a:lnSpc>
                        <a:spcBef>
                          <a:spcPts val="0"/>
                        </a:spcBef>
                        <a:spcAft>
                          <a:spcPts val="0"/>
                        </a:spcAft>
                        <a:buClr>
                          <a:srgbClr val="000000"/>
                        </a:buClr>
                        <a:buFont typeface="Arial,Sans-Serif"/>
                        <a:buChar char="•"/>
                      </a:pPr>
                      <a:r>
                        <a:rPr lang="en-US" sz="1800" b="0" i="0" u="none" strike="noStrike" noProof="0" dirty="0">
                          <a:solidFill>
                            <a:srgbClr val="000000"/>
                          </a:solidFill>
                          <a:latin typeface="Calibri"/>
                        </a:rPr>
                        <a:t>Confusion matrix</a:t>
                      </a:r>
                    </a:p>
                    <a:p>
                      <a:pPr marL="285750" marR="0" lvl="0" indent="-285750" algn="l">
                        <a:lnSpc>
                          <a:spcPct val="100000"/>
                        </a:lnSpc>
                        <a:spcBef>
                          <a:spcPts val="0"/>
                        </a:spcBef>
                        <a:spcAft>
                          <a:spcPts val="0"/>
                        </a:spcAft>
                        <a:buClr>
                          <a:srgbClr val="000000"/>
                        </a:buClr>
                        <a:buFont typeface="Arial,Sans-Serif"/>
                        <a:buChar char="•"/>
                      </a:pPr>
                      <a:r>
                        <a:rPr lang="en-US" sz="1800" b="0" i="0" u="none" strike="noStrike" noProof="0" dirty="0">
                          <a:solidFill>
                            <a:srgbClr val="000000"/>
                          </a:solidFill>
                          <a:latin typeface="Calibri"/>
                        </a:rPr>
                        <a:t>Precision</a:t>
                      </a:r>
                    </a:p>
                    <a:p>
                      <a:pPr marL="285750" marR="0" lvl="0" indent="-285750" algn="l">
                        <a:lnSpc>
                          <a:spcPct val="100000"/>
                        </a:lnSpc>
                        <a:spcBef>
                          <a:spcPts val="0"/>
                        </a:spcBef>
                        <a:spcAft>
                          <a:spcPts val="0"/>
                        </a:spcAft>
                        <a:buClr>
                          <a:srgbClr val="000000"/>
                        </a:buClr>
                        <a:buFont typeface="Arial,Sans-Serif"/>
                        <a:buChar char="•"/>
                      </a:pPr>
                      <a:r>
                        <a:rPr lang="en-US" sz="1800" b="0" i="0" u="none" strike="noStrike" noProof="0" dirty="0">
                          <a:solidFill>
                            <a:srgbClr val="000000"/>
                          </a:solidFill>
                          <a:latin typeface="Calibri"/>
                        </a:rPr>
                        <a:t>Recall</a:t>
                      </a:r>
                    </a:p>
                    <a:p>
                      <a:pPr marL="285750" marR="0" lvl="0" indent="-285750" algn="l">
                        <a:lnSpc>
                          <a:spcPct val="100000"/>
                        </a:lnSpc>
                        <a:spcBef>
                          <a:spcPts val="0"/>
                        </a:spcBef>
                        <a:spcAft>
                          <a:spcPts val="0"/>
                        </a:spcAft>
                        <a:buClr>
                          <a:srgbClr val="000000"/>
                        </a:buClr>
                        <a:buFont typeface="Arial,Sans-Serif"/>
                        <a:buChar char="•"/>
                      </a:pPr>
                      <a:r>
                        <a:rPr lang="en-US" sz="1800" b="0" i="0" u="none" strike="noStrike" noProof="0" dirty="0">
                          <a:solidFill>
                            <a:srgbClr val="000000"/>
                          </a:solidFill>
                          <a:latin typeface="Calibri"/>
                        </a:rPr>
                        <a:t>F1 score</a:t>
                      </a:r>
                      <a:endParaRPr lang="en-US" dirty="0"/>
                    </a:p>
                  </a:txBody>
                  <a:tcPr/>
                </a:tc>
                <a:tc>
                  <a:txBody>
                    <a:bodyPr/>
                    <a:lstStyle/>
                    <a:p>
                      <a:pPr marL="285750" marR="0" lvl="0" indent="-285750" algn="l">
                        <a:lnSpc>
                          <a:spcPct val="100000"/>
                        </a:lnSpc>
                        <a:spcBef>
                          <a:spcPts val="0"/>
                        </a:spcBef>
                        <a:spcAft>
                          <a:spcPts val="0"/>
                        </a:spcAft>
                        <a:buClr>
                          <a:srgbClr val="000000"/>
                        </a:buClr>
                        <a:buFont typeface="Arial,Sans-Serif"/>
                        <a:buChar char="•"/>
                      </a:pPr>
                      <a:r>
                        <a:rPr lang="en-US" sz="1800" b="0" i="0" u="none" strike="noStrike" noProof="0" err="1">
                          <a:solidFill>
                            <a:srgbClr val="000000"/>
                          </a:solidFill>
                          <a:latin typeface="Calibri"/>
                        </a:rPr>
                        <a:t>GridSearchCV</a:t>
                      </a:r>
                      <a:endParaRPr lang="en-US" sz="1800" b="0" i="0" u="none" strike="noStrike" noProof="0" dirty="0" err="1">
                        <a:solidFill>
                          <a:srgbClr val="000000"/>
                        </a:solidFill>
                        <a:latin typeface="Calibri"/>
                      </a:endParaRPr>
                    </a:p>
                    <a:p>
                      <a:pPr marL="285750" marR="0" lvl="0" indent="-285750" algn="l">
                        <a:lnSpc>
                          <a:spcPct val="100000"/>
                        </a:lnSpc>
                        <a:spcBef>
                          <a:spcPts val="0"/>
                        </a:spcBef>
                        <a:spcAft>
                          <a:spcPts val="0"/>
                        </a:spcAft>
                        <a:buClr>
                          <a:srgbClr val="000000"/>
                        </a:buClr>
                        <a:buFont typeface="Arial,Sans-Serif"/>
                        <a:buChar char="•"/>
                      </a:pPr>
                      <a:r>
                        <a:rPr lang="en-US" sz="1800" b="0" i="0" u="none" strike="noStrike" noProof="0" dirty="0">
                          <a:solidFill>
                            <a:srgbClr val="000000"/>
                          </a:solidFill>
                          <a:latin typeface="Calibri"/>
                        </a:rPr>
                        <a:t>Comparison of different algorithms' performances</a:t>
                      </a:r>
                      <a:endParaRPr lang="en-US" b="0"/>
                    </a:p>
                  </a:txBody>
                  <a:tcPr/>
                </a:tc>
                <a:extLst>
                  <a:ext uri="{0D108BD9-81ED-4DB2-BD59-A6C34878D82A}">
                    <a16:rowId xmlns:a16="http://schemas.microsoft.com/office/drawing/2014/main" val="3208874643"/>
                  </a:ext>
                </a:extLst>
              </a:tr>
            </a:tbl>
          </a:graphicData>
        </a:graphic>
      </p:graphicFrame>
      <p:sp>
        <p:nvSpPr>
          <p:cNvPr id="5" name="TextBox 4">
            <a:extLst>
              <a:ext uri="{FF2B5EF4-FFF2-40B4-BE49-F238E27FC236}">
                <a16:creationId xmlns:a16="http://schemas.microsoft.com/office/drawing/2014/main" id="{59387DE5-A8C0-BED6-F0B3-C6C529CCFB98}"/>
              </a:ext>
            </a:extLst>
          </p:cNvPr>
          <p:cNvSpPr txBox="1"/>
          <p:nvPr/>
        </p:nvSpPr>
        <p:spPr>
          <a:xfrm>
            <a:off x="3962400" y="166778"/>
            <a:ext cx="45547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u="sng" dirty="0">
                <a:latin typeface="Calibri"/>
                <a:ea typeface="Calibri"/>
                <a:cs typeface="Calibri"/>
              </a:rPr>
              <a:t>PROJECT ROADMAP</a:t>
            </a:r>
            <a:endParaRPr lang="en-US" sz="4000" u="sng">
              <a:latin typeface="Calibri"/>
              <a:ea typeface="Calibri Light"/>
              <a:cs typeface="Calibri Light"/>
            </a:endParaRPr>
          </a:p>
        </p:txBody>
      </p:sp>
    </p:spTree>
    <p:extLst>
      <p:ext uri="{BB962C8B-B14F-4D97-AF65-F5344CB8AC3E}">
        <p14:creationId xmlns:p14="http://schemas.microsoft.com/office/powerpoint/2010/main" val="1853653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050DB-9E8E-D920-D31E-69C1B0EF0E82}"/>
              </a:ext>
            </a:extLst>
          </p:cNvPr>
          <p:cNvSpPr>
            <a:spLocks noGrp="1"/>
          </p:cNvSpPr>
          <p:nvPr>
            <p:ph type="title"/>
          </p:nvPr>
        </p:nvSpPr>
        <p:spPr>
          <a:xfrm>
            <a:off x="1571445" y="192597"/>
            <a:ext cx="9408544" cy="74734"/>
          </a:xfrm>
        </p:spPr>
        <p:txBody>
          <a:bodyPr>
            <a:normAutofit fontScale="90000"/>
          </a:bodyPr>
          <a:lstStyle/>
          <a:p>
            <a:pPr algn="ctr"/>
            <a:r>
              <a:rPr lang="en-US" b="1" u="sng" dirty="0">
                <a:latin typeface="Calibri"/>
                <a:cs typeface="Calibri Light"/>
              </a:rPr>
              <a:t>EDA and Data Preparation</a:t>
            </a:r>
          </a:p>
        </p:txBody>
      </p:sp>
      <p:graphicFrame>
        <p:nvGraphicFramePr>
          <p:cNvPr id="7" name="Content Placeholder 6">
            <a:extLst>
              <a:ext uri="{FF2B5EF4-FFF2-40B4-BE49-F238E27FC236}">
                <a16:creationId xmlns:a16="http://schemas.microsoft.com/office/drawing/2014/main" id="{F37D60F1-61F5-0470-53BA-2155E629D09D}"/>
              </a:ext>
            </a:extLst>
          </p:cNvPr>
          <p:cNvGraphicFramePr>
            <a:graphicFrameLocks noGrp="1"/>
          </p:cNvGraphicFramePr>
          <p:nvPr>
            <p:ph idx="1"/>
            <p:extLst>
              <p:ext uri="{D42A27DB-BD31-4B8C-83A1-F6EECF244321}">
                <p14:modId xmlns:p14="http://schemas.microsoft.com/office/powerpoint/2010/main" val="810877310"/>
              </p:ext>
            </p:extLst>
          </p:nvPr>
        </p:nvGraphicFramePr>
        <p:xfrm>
          <a:off x="201283" y="517584"/>
          <a:ext cx="11872974" cy="6239276"/>
        </p:xfrm>
        <a:graphic>
          <a:graphicData uri="http://schemas.openxmlformats.org/drawingml/2006/table">
            <a:tbl>
              <a:tblPr firstRow="1" bandRow="1">
                <a:tableStyleId>{5C22544A-7EE6-4342-B048-85BDC9FD1C3A}</a:tableStyleId>
              </a:tblPr>
              <a:tblGrid>
                <a:gridCol w="3219061">
                  <a:extLst>
                    <a:ext uri="{9D8B030D-6E8A-4147-A177-3AD203B41FA5}">
                      <a16:colId xmlns:a16="http://schemas.microsoft.com/office/drawing/2014/main" val="2118545017"/>
                    </a:ext>
                  </a:extLst>
                </a:gridCol>
                <a:gridCol w="5526355">
                  <a:extLst>
                    <a:ext uri="{9D8B030D-6E8A-4147-A177-3AD203B41FA5}">
                      <a16:colId xmlns:a16="http://schemas.microsoft.com/office/drawing/2014/main" val="1219110727"/>
                    </a:ext>
                  </a:extLst>
                </a:gridCol>
                <a:gridCol w="3127558">
                  <a:extLst>
                    <a:ext uri="{9D8B030D-6E8A-4147-A177-3AD203B41FA5}">
                      <a16:colId xmlns:a16="http://schemas.microsoft.com/office/drawing/2014/main" val="1032947797"/>
                    </a:ext>
                  </a:extLst>
                </a:gridCol>
              </a:tblGrid>
              <a:tr h="661436">
                <a:tc>
                  <a:txBody>
                    <a:bodyPr/>
                    <a:lstStyle/>
                    <a:p>
                      <a:pPr marL="0" indent="0">
                        <a:buNone/>
                      </a:pPr>
                      <a:r>
                        <a:rPr lang="en-US" sz="1800" b="1" dirty="0">
                          <a:solidFill>
                            <a:schemeClr val="tx1"/>
                          </a:solidFill>
                        </a:rPr>
                        <a:t>1. Shape of Data</a:t>
                      </a:r>
                    </a:p>
                  </a:txBody>
                  <a:tcPr>
                    <a:solidFill>
                      <a:schemeClr val="tx2">
                        <a:lumMod val="20000"/>
                        <a:lumOff val="80000"/>
                      </a:schemeClr>
                    </a:solidFill>
                  </a:tcPr>
                </a:tc>
                <a:tc>
                  <a:txBody>
                    <a:bodyPr/>
                    <a:lstStyle/>
                    <a:p>
                      <a:pPr lvl="0" algn="l">
                        <a:lnSpc>
                          <a:spcPct val="100000"/>
                        </a:lnSpc>
                        <a:spcBef>
                          <a:spcPts val="0"/>
                        </a:spcBef>
                        <a:spcAft>
                          <a:spcPts val="0"/>
                        </a:spcAft>
                        <a:buNone/>
                      </a:pPr>
                      <a:r>
                        <a:rPr lang="en-US" sz="1800" b="0" i="0" u="none" strike="noStrike" noProof="0" dirty="0" err="1">
                          <a:solidFill>
                            <a:srgbClr val="000000"/>
                          </a:solidFill>
                          <a:latin typeface="Calibri"/>
                        </a:rPr>
                        <a:t>df.shape</a:t>
                      </a:r>
                      <a:endParaRPr lang="en-US" sz="1800" dirty="0" err="1"/>
                    </a:p>
                    <a:p>
                      <a:pPr lvl="0">
                        <a:buNone/>
                      </a:pPr>
                      <a:endParaRPr lang="en-US" sz="1800" dirty="0"/>
                    </a:p>
                  </a:txBody>
                  <a:tcPr>
                    <a:solidFill>
                      <a:schemeClr val="bg2"/>
                    </a:solidFill>
                  </a:tcPr>
                </a:tc>
                <a:tc>
                  <a:txBody>
                    <a:bodyPr/>
                    <a:lstStyle/>
                    <a:p>
                      <a:pPr marL="0" indent="0">
                        <a:buNone/>
                      </a:pPr>
                      <a:r>
                        <a:rPr lang="en-US" sz="1800" b="0" err="1">
                          <a:solidFill>
                            <a:schemeClr val="tx1"/>
                          </a:solidFill>
                        </a:rPr>
                        <a:t>a.Examples</a:t>
                      </a:r>
                      <a:r>
                        <a:rPr lang="en-US" sz="1800" b="0" dirty="0">
                          <a:solidFill>
                            <a:schemeClr val="tx1"/>
                          </a:solidFill>
                        </a:rPr>
                        <a:t> = 30000</a:t>
                      </a:r>
                    </a:p>
                    <a:p>
                      <a:pPr marL="0" lvl="0" indent="0">
                        <a:buNone/>
                      </a:pPr>
                      <a:r>
                        <a:rPr lang="en-US" sz="1800" b="0">
                          <a:solidFill>
                            <a:schemeClr val="tx1"/>
                          </a:solidFill>
                        </a:rPr>
                        <a:t>b. Features  = 24</a:t>
                      </a:r>
                    </a:p>
                  </a:txBody>
                  <a:tcPr>
                    <a:solidFill>
                      <a:schemeClr val="bg2"/>
                    </a:solidFill>
                  </a:tcPr>
                </a:tc>
                <a:extLst>
                  <a:ext uri="{0D108BD9-81ED-4DB2-BD59-A6C34878D82A}">
                    <a16:rowId xmlns:a16="http://schemas.microsoft.com/office/drawing/2014/main" val="1725948829"/>
                  </a:ext>
                </a:extLst>
              </a:tr>
              <a:tr h="1380389">
                <a:tc>
                  <a:txBody>
                    <a:bodyPr/>
                    <a:lstStyle/>
                    <a:p>
                      <a:r>
                        <a:rPr lang="en-US" sz="1800" b="1" dirty="0"/>
                        <a:t>2. Label Encoding</a:t>
                      </a:r>
                      <a:endParaRPr lang="en-US" sz="1800" b="1" i="0" u="none" strike="noStrike" noProof="0" dirty="0">
                        <a:solidFill>
                          <a:srgbClr val="000000"/>
                        </a:solidFill>
                        <a:latin typeface="Calibri"/>
                      </a:endParaRPr>
                    </a:p>
                    <a:p>
                      <a:pPr lvl="0">
                        <a:buNone/>
                      </a:pPr>
                      <a:endParaRPr lang="en-US" sz="1800" dirty="0"/>
                    </a:p>
                  </a:txBody>
                  <a:tcPr/>
                </a:tc>
                <a:tc>
                  <a:txBody>
                    <a:bodyPr/>
                    <a:lstStyle/>
                    <a:p>
                      <a:pPr lvl="0" algn="l">
                        <a:lnSpc>
                          <a:spcPct val="100000"/>
                        </a:lnSpc>
                        <a:spcBef>
                          <a:spcPts val="0"/>
                        </a:spcBef>
                        <a:spcAft>
                          <a:spcPts val="0"/>
                        </a:spcAft>
                        <a:buNone/>
                      </a:pPr>
                      <a:r>
                        <a:rPr lang="en-US" sz="1800" b="0" i="0" u="none" strike="noStrike" noProof="0" dirty="0">
                          <a:solidFill>
                            <a:srgbClr val="AF00DB"/>
                          </a:solidFill>
                        </a:rPr>
                        <a:t>from</a:t>
                      </a:r>
                      <a:r>
                        <a:rPr lang="en-US" sz="1800" b="0" i="0" u="none" strike="noStrike" noProof="0" dirty="0">
                          <a:solidFill>
                            <a:srgbClr val="000000"/>
                          </a:solidFill>
                        </a:rPr>
                        <a:t> </a:t>
                      </a:r>
                      <a:r>
                        <a:rPr lang="en-US" sz="1800" b="0" i="0" u="none" strike="noStrike" noProof="0" err="1">
                          <a:solidFill>
                            <a:srgbClr val="000000"/>
                          </a:solidFill>
                        </a:rPr>
                        <a:t>sklearn.preprocessing</a:t>
                      </a:r>
                      <a:r>
                        <a:rPr lang="en-US" sz="1800" b="0" i="0" u="none" strike="noStrike" noProof="0" dirty="0">
                          <a:solidFill>
                            <a:srgbClr val="000000"/>
                          </a:solidFill>
                        </a:rPr>
                        <a:t> </a:t>
                      </a:r>
                      <a:r>
                        <a:rPr lang="en-US" sz="1800" b="0" i="0" u="none" strike="noStrike" noProof="0" dirty="0">
                          <a:solidFill>
                            <a:srgbClr val="AF00DB"/>
                          </a:solidFill>
                        </a:rPr>
                        <a:t>import</a:t>
                      </a:r>
                      <a:r>
                        <a:rPr lang="en-US" sz="1800" b="0" i="0" u="none" strike="noStrike" noProof="0" dirty="0">
                          <a:solidFill>
                            <a:srgbClr val="000000"/>
                          </a:solidFill>
                        </a:rPr>
                        <a:t> </a:t>
                      </a:r>
                      <a:r>
                        <a:rPr lang="en-US" sz="1800" b="0" i="0" u="none" strike="noStrike" noProof="0" err="1">
                          <a:solidFill>
                            <a:srgbClr val="000000"/>
                          </a:solidFill>
                        </a:rPr>
                        <a:t>LabelEncoder</a:t>
                      </a:r>
                      <a:endParaRPr lang="en-US" sz="1800" b="0" i="0" u="none" strike="noStrike" noProof="0">
                        <a:solidFill>
                          <a:schemeClr val="tx1"/>
                        </a:solidFill>
                        <a:latin typeface="Calibri"/>
                      </a:endParaRPr>
                    </a:p>
                    <a:p>
                      <a:pPr lvl="0" algn="l">
                        <a:lnSpc>
                          <a:spcPct val="100000"/>
                        </a:lnSpc>
                        <a:spcBef>
                          <a:spcPts val="0"/>
                        </a:spcBef>
                        <a:spcAft>
                          <a:spcPts val="0"/>
                        </a:spcAft>
                        <a:buNone/>
                      </a:pPr>
                      <a:r>
                        <a:rPr lang="en-US" sz="1800" b="0" i="0" u="none" strike="noStrike" noProof="0" dirty="0">
                          <a:solidFill>
                            <a:srgbClr val="000000"/>
                          </a:solidFill>
                        </a:rPr>
                        <a:t>encoder = </a:t>
                      </a:r>
                      <a:r>
                        <a:rPr lang="en-US" sz="1800" b="0" i="0" u="none" strike="noStrike" noProof="0" err="1">
                          <a:solidFill>
                            <a:srgbClr val="000000"/>
                          </a:solidFill>
                        </a:rPr>
                        <a:t>LabelEncoder</a:t>
                      </a:r>
                      <a:r>
                        <a:rPr lang="en-US" sz="1800" b="0" i="0" u="none" strike="noStrike" noProof="0" dirty="0">
                          <a:solidFill>
                            <a:srgbClr val="000000"/>
                          </a:solidFill>
                        </a:rPr>
                        <a:t>()</a:t>
                      </a:r>
                      <a:endParaRPr lang="en-US" sz="1800" b="0"/>
                    </a:p>
                    <a:p>
                      <a:pPr lvl="0" algn="l">
                        <a:lnSpc>
                          <a:spcPct val="100000"/>
                        </a:lnSpc>
                        <a:spcBef>
                          <a:spcPts val="0"/>
                        </a:spcBef>
                        <a:spcAft>
                          <a:spcPts val="0"/>
                        </a:spcAft>
                        <a:buNone/>
                      </a:pPr>
                      <a:r>
                        <a:rPr lang="en-US" sz="1800" b="0" i="0" u="none" strike="noStrike" noProof="0" err="1">
                          <a:solidFill>
                            <a:srgbClr val="000000"/>
                          </a:solidFill>
                          <a:latin typeface="Calibri"/>
                        </a:rPr>
                        <a:t>df</a:t>
                      </a:r>
                      <a:r>
                        <a:rPr lang="en-US" sz="1800" b="0" i="0" u="none" strike="noStrike" noProof="0" dirty="0">
                          <a:solidFill>
                            <a:srgbClr val="000000"/>
                          </a:solidFill>
                          <a:latin typeface="Calibri"/>
                        </a:rPr>
                        <a:t>[</a:t>
                      </a:r>
                      <a:r>
                        <a:rPr lang="en-US" sz="1800" b="0" i="0" u="none" strike="noStrike" noProof="0" dirty="0">
                          <a:solidFill>
                            <a:srgbClr val="A31515"/>
                          </a:solidFill>
                          <a:latin typeface="Calibri"/>
                        </a:rPr>
                        <a:t>'default '</a:t>
                      </a:r>
                      <a:r>
                        <a:rPr lang="en-US" sz="1800" b="0" i="0" u="none" strike="noStrike" noProof="0" dirty="0">
                          <a:solidFill>
                            <a:srgbClr val="000000"/>
                          </a:solidFill>
                          <a:latin typeface="Calibri"/>
                        </a:rPr>
                        <a:t>] = </a:t>
                      </a:r>
                      <a:r>
                        <a:rPr lang="en-US" sz="1800" b="0" i="0" u="none" strike="noStrike" noProof="0" err="1">
                          <a:solidFill>
                            <a:srgbClr val="000000"/>
                          </a:solidFill>
                          <a:latin typeface="Calibri"/>
                        </a:rPr>
                        <a:t>encoder.fit_transform</a:t>
                      </a:r>
                      <a:r>
                        <a:rPr lang="en-US" sz="1800" b="0" i="0" u="none" strike="noStrike" noProof="0" dirty="0">
                          <a:solidFill>
                            <a:srgbClr val="000000"/>
                          </a:solidFill>
                          <a:latin typeface="Calibri"/>
                        </a:rPr>
                        <a:t>(</a:t>
                      </a:r>
                      <a:r>
                        <a:rPr lang="en-US" sz="1800" b="0" i="0" u="none" strike="noStrike" noProof="0" err="1">
                          <a:solidFill>
                            <a:srgbClr val="000000"/>
                          </a:solidFill>
                          <a:latin typeface="Calibri"/>
                        </a:rPr>
                        <a:t>df</a:t>
                      </a:r>
                      <a:r>
                        <a:rPr lang="en-US" sz="1800" b="0" i="0" u="none" strike="noStrike" noProof="0" dirty="0">
                          <a:solidFill>
                            <a:srgbClr val="000000"/>
                          </a:solidFill>
                          <a:latin typeface="Calibri"/>
                        </a:rPr>
                        <a:t>[</a:t>
                      </a:r>
                      <a:r>
                        <a:rPr lang="en-US" sz="1800" b="0" i="0" u="none" strike="noStrike" noProof="0" dirty="0">
                          <a:solidFill>
                            <a:srgbClr val="A31515"/>
                          </a:solidFill>
                          <a:latin typeface="Calibri"/>
                        </a:rPr>
                        <a:t>'default '</a:t>
                      </a:r>
                      <a:r>
                        <a:rPr lang="en-US" sz="1800" b="0" i="0" u="none" strike="noStrike" noProof="0" dirty="0">
                          <a:solidFill>
                            <a:srgbClr val="000000"/>
                          </a:solidFill>
                          <a:latin typeface="Calibri"/>
                        </a:rPr>
                        <a:t>])</a:t>
                      </a:r>
                      <a:endParaRPr lang="en-US" sz="1800" b="0"/>
                    </a:p>
                    <a:p>
                      <a:pPr lvl="0" algn="l">
                        <a:lnSpc>
                          <a:spcPct val="100000"/>
                        </a:lnSpc>
                        <a:spcBef>
                          <a:spcPts val="0"/>
                        </a:spcBef>
                        <a:spcAft>
                          <a:spcPts val="0"/>
                        </a:spcAft>
                        <a:buNone/>
                      </a:pPr>
                      <a:endParaRPr lang="en-US" sz="1800" b="0" i="0" u="none" strike="noStrike" noProof="0" dirty="0">
                        <a:solidFill>
                          <a:srgbClr val="000000"/>
                        </a:solidFill>
                      </a:endParaRPr>
                    </a:p>
                    <a:p>
                      <a:pPr lvl="0">
                        <a:buNone/>
                      </a:pPr>
                      <a:endParaRPr lang="en-US" sz="1800" b="0" i="0" u="none" strike="noStrike" noProof="0" dirty="0">
                        <a:solidFill>
                          <a:schemeClr val="tx1"/>
                        </a:solidFill>
                        <a:latin typeface="Calibri"/>
                      </a:endParaRPr>
                    </a:p>
                  </a:txBody>
                  <a:tcPr/>
                </a:tc>
                <a:tc>
                  <a:txBody>
                    <a:bodyPr/>
                    <a:lstStyle/>
                    <a:p>
                      <a:pPr lvl="0">
                        <a:buNone/>
                      </a:pPr>
                      <a:r>
                        <a:rPr lang="en-US" sz="1800" b="0" i="0" u="none" strike="noStrike" noProof="0" dirty="0">
                          <a:latin typeface="Calibri"/>
                        </a:rPr>
                        <a:t>Non defaulter coded as 0</a:t>
                      </a:r>
                    </a:p>
                    <a:p>
                      <a:pPr lvl="0">
                        <a:buNone/>
                      </a:pPr>
                      <a:r>
                        <a:rPr lang="en-US" sz="1800" b="0" i="0" u="none" strike="noStrike" noProof="0" dirty="0">
                          <a:latin typeface="Calibri"/>
                        </a:rPr>
                        <a:t>Defaulter coded as 1</a:t>
                      </a:r>
                      <a:endParaRPr lang="en-US" sz="1800" b="0" i="0" u="none" strike="noStrike" noProof="0">
                        <a:latin typeface="Calibri"/>
                      </a:endParaRPr>
                    </a:p>
                  </a:txBody>
                  <a:tcPr/>
                </a:tc>
                <a:extLst>
                  <a:ext uri="{0D108BD9-81ED-4DB2-BD59-A6C34878D82A}">
                    <a16:rowId xmlns:a16="http://schemas.microsoft.com/office/drawing/2014/main" val="1622538351"/>
                  </a:ext>
                </a:extLst>
              </a:tr>
              <a:tr h="603920">
                <a:tc>
                  <a:txBody>
                    <a:bodyPr/>
                    <a:lstStyle/>
                    <a:p>
                      <a:r>
                        <a:rPr lang="en-US" sz="1800" b="1" dirty="0"/>
                        <a:t>3.Number of Classes</a:t>
                      </a:r>
                      <a:endParaRPr lang="en-US" sz="1800" b="1" i="0" u="none" strike="noStrike" noProof="0" dirty="0">
                        <a:solidFill>
                          <a:srgbClr val="000000"/>
                        </a:solidFill>
                        <a:latin typeface="Calibri"/>
                      </a:endParaRPr>
                    </a:p>
                    <a:p>
                      <a:pPr lvl="0">
                        <a:buNone/>
                      </a:pPr>
                      <a:endParaRPr lang="en-US" sz="1800" dirty="0"/>
                    </a:p>
                  </a:txBody>
                  <a:tcPr/>
                </a:tc>
                <a:tc>
                  <a:txBody>
                    <a:bodyPr/>
                    <a:lstStyle/>
                    <a:p>
                      <a:pPr lvl="0" algn="l">
                        <a:lnSpc>
                          <a:spcPct val="100000"/>
                        </a:lnSpc>
                        <a:spcBef>
                          <a:spcPts val="0"/>
                        </a:spcBef>
                        <a:spcAft>
                          <a:spcPts val="0"/>
                        </a:spcAft>
                        <a:buNone/>
                      </a:pPr>
                      <a:r>
                        <a:rPr lang="en-US" sz="1800" b="0" i="0" u="none" strike="noStrike" noProof="0" dirty="0" err="1">
                          <a:solidFill>
                            <a:srgbClr val="000000"/>
                          </a:solidFill>
                          <a:latin typeface="Calibri"/>
                        </a:rPr>
                        <a:t>df</a:t>
                      </a:r>
                      <a:r>
                        <a:rPr lang="en-US" sz="1800" b="0" i="0" u="none" strike="noStrike" noProof="0" dirty="0">
                          <a:solidFill>
                            <a:srgbClr val="000000"/>
                          </a:solidFill>
                          <a:latin typeface="Calibri"/>
                        </a:rPr>
                        <a:t>[</a:t>
                      </a:r>
                      <a:r>
                        <a:rPr lang="en-US" sz="1800" b="0" i="0" u="none" strike="noStrike" noProof="0" dirty="0">
                          <a:solidFill>
                            <a:srgbClr val="A31515"/>
                          </a:solidFill>
                          <a:latin typeface="Calibri"/>
                        </a:rPr>
                        <a:t>'default '</a:t>
                      </a:r>
                      <a:r>
                        <a:rPr lang="en-US" sz="1800" b="0" i="0" u="none" strike="noStrike" noProof="0" dirty="0">
                          <a:solidFill>
                            <a:srgbClr val="000000"/>
                          </a:solidFill>
                          <a:latin typeface="Calibri"/>
                        </a:rPr>
                        <a:t>].</a:t>
                      </a:r>
                      <a:r>
                        <a:rPr lang="en-US" sz="1800" b="0" i="0" u="none" strike="noStrike" noProof="0" dirty="0" err="1">
                          <a:solidFill>
                            <a:srgbClr val="000000"/>
                          </a:solidFill>
                          <a:latin typeface="Calibri"/>
                        </a:rPr>
                        <a:t>value_counts</a:t>
                      </a:r>
                      <a:r>
                        <a:rPr lang="en-US" sz="1800" b="0" i="0" u="none" strike="noStrike" noProof="0" dirty="0">
                          <a:solidFill>
                            <a:srgbClr val="000000"/>
                          </a:solidFill>
                          <a:latin typeface="Calibri"/>
                        </a:rPr>
                        <a:t>()</a:t>
                      </a:r>
                      <a:endParaRPr lang="en-US" sz="1800" b="0"/>
                    </a:p>
                    <a:p>
                      <a:pPr lvl="0">
                        <a:buNone/>
                      </a:pPr>
                      <a:endParaRPr lang="en-US" sz="1800" dirty="0"/>
                    </a:p>
                  </a:txBody>
                  <a:tcPr/>
                </a:tc>
                <a:tc>
                  <a:txBody>
                    <a:bodyPr/>
                    <a:lstStyle/>
                    <a:p>
                      <a:pPr lvl="0">
                        <a:buNone/>
                      </a:pPr>
                      <a:r>
                        <a:rPr lang="en-US" sz="1800" b="0" i="0" u="none" strike="noStrike" noProof="0" dirty="0">
                          <a:solidFill>
                            <a:srgbClr val="212121"/>
                          </a:solidFill>
                          <a:latin typeface="Calibri"/>
                        </a:rPr>
                        <a:t>0   23364 </a:t>
                      </a:r>
                      <a:endParaRPr lang="en-US" sz="1800" b="0"/>
                    </a:p>
                    <a:p>
                      <a:pPr lvl="0">
                        <a:buNone/>
                      </a:pPr>
                      <a:r>
                        <a:rPr lang="en-US" sz="1800" b="0" i="0" u="none" strike="noStrike" noProof="0" dirty="0">
                          <a:solidFill>
                            <a:srgbClr val="212121"/>
                          </a:solidFill>
                          <a:latin typeface="Calibri"/>
                        </a:rPr>
                        <a:t>1    6636</a:t>
                      </a:r>
                      <a:endParaRPr lang="en-US" sz="1800" b="0"/>
                    </a:p>
                  </a:txBody>
                  <a:tcPr/>
                </a:tc>
                <a:extLst>
                  <a:ext uri="{0D108BD9-81ED-4DB2-BD59-A6C34878D82A}">
                    <a16:rowId xmlns:a16="http://schemas.microsoft.com/office/drawing/2014/main" val="2710222038"/>
                  </a:ext>
                </a:extLst>
              </a:tr>
              <a:tr h="862742">
                <a:tc>
                  <a:txBody>
                    <a:bodyPr/>
                    <a:lstStyle/>
                    <a:p>
                      <a:r>
                        <a:rPr lang="en-US" sz="1800" b="1" dirty="0"/>
                        <a:t>4. Split features and target</a:t>
                      </a:r>
                    </a:p>
                  </a:txBody>
                  <a:tcPr/>
                </a:tc>
                <a:tc>
                  <a:txBody>
                    <a:bodyPr/>
                    <a:lstStyle/>
                    <a:p>
                      <a:pPr lvl="0" algn="l">
                        <a:lnSpc>
                          <a:spcPct val="100000"/>
                        </a:lnSpc>
                        <a:spcBef>
                          <a:spcPts val="0"/>
                        </a:spcBef>
                        <a:spcAft>
                          <a:spcPts val="0"/>
                        </a:spcAft>
                        <a:buNone/>
                      </a:pPr>
                      <a:r>
                        <a:rPr lang="en-US" sz="1800" b="0" i="0" u="none" strike="noStrike" noProof="0" err="1">
                          <a:solidFill>
                            <a:srgbClr val="000000"/>
                          </a:solidFill>
                          <a:latin typeface="Calibri"/>
                        </a:rPr>
                        <a:t>feature_df</a:t>
                      </a:r>
                      <a:r>
                        <a:rPr lang="en-US" sz="1800" b="0" i="0" u="none" strike="noStrike" noProof="0" dirty="0">
                          <a:solidFill>
                            <a:srgbClr val="000000"/>
                          </a:solidFill>
                          <a:latin typeface="Calibri"/>
                        </a:rPr>
                        <a:t> = </a:t>
                      </a:r>
                      <a:r>
                        <a:rPr lang="en-US" sz="1800" b="0" i="0" u="none" strike="noStrike" noProof="0" err="1">
                          <a:solidFill>
                            <a:srgbClr val="000000"/>
                          </a:solidFill>
                          <a:latin typeface="Calibri"/>
                        </a:rPr>
                        <a:t>df.drop</a:t>
                      </a:r>
                      <a:r>
                        <a:rPr lang="en-US" sz="1800" b="0" i="0" u="none" strike="noStrike" noProof="0" dirty="0">
                          <a:solidFill>
                            <a:srgbClr val="000000"/>
                          </a:solidFill>
                          <a:latin typeface="Calibri"/>
                        </a:rPr>
                        <a:t>([</a:t>
                      </a:r>
                      <a:r>
                        <a:rPr lang="en-US" sz="1800" b="0" i="0" u="none" strike="noStrike" noProof="0" dirty="0">
                          <a:solidFill>
                            <a:srgbClr val="A31515"/>
                          </a:solidFill>
                          <a:latin typeface="Calibri"/>
                        </a:rPr>
                        <a:t>'default '</a:t>
                      </a:r>
                      <a:r>
                        <a:rPr lang="en-US" sz="1800" b="0" i="0" u="none" strike="noStrike" noProof="0" dirty="0">
                          <a:solidFill>
                            <a:srgbClr val="000000"/>
                          </a:solidFill>
                          <a:latin typeface="Calibri"/>
                        </a:rPr>
                        <a:t>], axis=</a:t>
                      </a:r>
                      <a:r>
                        <a:rPr lang="en-US" sz="1800" b="0" i="0" u="none" strike="noStrike" noProof="0" dirty="0">
                          <a:solidFill>
                            <a:srgbClr val="098156"/>
                          </a:solidFill>
                          <a:latin typeface="Calibri"/>
                        </a:rPr>
                        <a:t>1</a:t>
                      </a:r>
                      <a:r>
                        <a:rPr lang="en-US" sz="1800" b="0" i="0" u="none" strike="noStrike" noProof="0" dirty="0">
                          <a:solidFill>
                            <a:srgbClr val="000000"/>
                          </a:solidFill>
                          <a:latin typeface="Calibri"/>
                        </a:rPr>
                        <a:t>)</a:t>
                      </a:r>
                      <a:endParaRPr lang="en-US" sz="1800" b="0" dirty="0"/>
                    </a:p>
                    <a:p>
                      <a:pPr lvl="0" algn="l">
                        <a:lnSpc>
                          <a:spcPct val="100000"/>
                        </a:lnSpc>
                        <a:spcBef>
                          <a:spcPts val="0"/>
                        </a:spcBef>
                        <a:spcAft>
                          <a:spcPts val="0"/>
                        </a:spcAft>
                        <a:buNone/>
                      </a:pPr>
                      <a:r>
                        <a:rPr lang="en-US" sz="1800" b="0" i="0" u="none" strike="noStrike" noProof="0" dirty="0" err="1">
                          <a:solidFill>
                            <a:srgbClr val="000000"/>
                          </a:solidFill>
                          <a:latin typeface="Calibri"/>
                        </a:rPr>
                        <a:t>target_df</a:t>
                      </a:r>
                      <a:r>
                        <a:rPr lang="en-US" sz="1800" b="0" i="0" u="none" strike="noStrike" noProof="0" dirty="0">
                          <a:solidFill>
                            <a:srgbClr val="000000"/>
                          </a:solidFill>
                          <a:latin typeface="Calibri"/>
                        </a:rPr>
                        <a:t> = </a:t>
                      </a:r>
                      <a:r>
                        <a:rPr lang="en-US" sz="1800" b="0" i="0" u="none" strike="noStrike" noProof="0" dirty="0" err="1">
                          <a:solidFill>
                            <a:srgbClr val="000000"/>
                          </a:solidFill>
                          <a:latin typeface="Calibri"/>
                        </a:rPr>
                        <a:t>df</a:t>
                      </a:r>
                      <a:r>
                        <a:rPr lang="en-US" sz="1800" b="0" i="0" u="none" strike="noStrike" noProof="0" dirty="0">
                          <a:solidFill>
                            <a:srgbClr val="000000"/>
                          </a:solidFill>
                          <a:latin typeface="Calibri"/>
                        </a:rPr>
                        <a:t>[</a:t>
                      </a:r>
                      <a:r>
                        <a:rPr lang="en-US" sz="1800" b="0" i="0" u="none" strike="noStrike" noProof="0" dirty="0">
                          <a:solidFill>
                            <a:srgbClr val="A31515"/>
                          </a:solidFill>
                          <a:latin typeface="Calibri"/>
                        </a:rPr>
                        <a:t>'default '</a:t>
                      </a:r>
                      <a:r>
                        <a:rPr lang="en-US" sz="1800" b="0" i="0" u="none" strike="noStrike" noProof="0" dirty="0">
                          <a:solidFill>
                            <a:srgbClr val="000000"/>
                          </a:solidFill>
                          <a:latin typeface="Calibri"/>
                        </a:rPr>
                        <a:t>]</a:t>
                      </a:r>
                      <a:endParaRPr lang="en-US" sz="1800" b="0" dirty="0"/>
                    </a:p>
                    <a:p>
                      <a:pPr lvl="0">
                        <a:buNone/>
                      </a:pPr>
                      <a:endParaRPr lang="en-US" sz="1800" b="0" dirty="0"/>
                    </a:p>
                  </a:txBody>
                  <a:tcPr/>
                </a:tc>
                <a:tc>
                  <a:txBody>
                    <a:bodyPr/>
                    <a:lstStyle/>
                    <a:p>
                      <a:pPr lvl="0">
                        <a:buNone/>
                      </a:pPr>
                      <a:r>
                        <a:rPr lang="en-US" sz="1800" b="0" i="0" u="none" strike="noStrike" noProof="0" dirty="0">
                          <a:solidFill>
                            <a:srgbClr val="212121"/>
                          </a:solidFill>
                          <a:latin typeface="Calibri"/>
                        </a:rPr>
                        <a:t>(30000, 24)</a:t>
                      </a:r>
                    </a:p>
                    <a:p>
                      <a:pPr lvl="0">
                        <a:buNone/>
                      </a:pPr>
                      <a:r>
                        <a:rPr lang="en-US" sz="1800" b="0" i="0" u="none" strike="noStrike" noProof="0" dirty="0">
                          <a:solidFill>
                            <a:srgbClr val="212121"/>
                          </a:solidFill>
                        </a:rPr>
                        <a:t>(30000,)</a:t>
                      </a:r>
                      <a:endParaRPr lang="en-US" sz="1800" b="0"/>
                    </a:p>
                  </a:txBody>
                  <a:tcPr/>
                </a:tc>
                <a:extLst>
                  <a:ext uri="{0D108BD9-81ED-4DB2-BD59-A6C34878D82A}">
                    <a16:rowId xmlns:a16="http://schemas.microsoft.com/office/drawing/2014/main" val="1742037109"/>
                  </a:ext>
                </a:extLst>
              </a:tr>
              <a:tr h="2415679">
                <a:tc>
                  <a:txBody>
                    <a:bodyPr/>
                    <a:lstStyle/>
                    <a:p>
                      <a:pPr lvl="0">
                        <a:buNone/>
                      </a:pPr>
                      <a:r>
                        <a:rPr lang="en-US" sz="1800" b="1" dirty="0"/>
                        <a:t>5.Seperate Numerical and categorical features</a:t>
                      </a:r>
                    </a:p>
                  </a:txBody>
                  <a:tcPr/>
                </a:tc>
                <a:tc>
                  <a:txBody>
                    <a:bodyPr/>
                    <a:lstStyle/>
                    <a:p>
                      <a:pPr lvl="0" algn="l">
                        <a:lnSpc>
                          <a:spcPct val="100000"/>
                        </a:lnSpc>
                        <a:spcBef>
                          <a:spcPts val="0"/>
                        </a:spcBef>
                        <a:spcAft>
                          <a:spcPts val="0"/>
                        </a:spcAft>
                        <a:buNone/>
                      </a:pPr>
                      <a:r>
                        <a:rPr lang="en-US" sz="1800" b="0" i="0" u="none" strike="noStrike" noProof="0" dirty="0" err="1">
                          <a:solidFill>
                            <a:srgbClr val="000000"/>
                          </a:solidFill>
                          <a:latin typeface="Calibri"/>
                        </a:rPr>
                        <a:t>num_features</a:t>
                      </a:r>
                      <a:r>
                        <a:rPr lang="en-US" sz="1800" b="0" i="0" u="none" strike="noStrike" noProof="0" dirty="0">
                          <a:solidFill>
                            <a:srgbClr val="000000"/>
                          </a:solidFill>
                          <a:latin typeface="Calibri"/>
                        </a:rPr>
                        <a:t> = </a:t>
                      </a:r>
                      <a:r>
                        <a:rPr lang="en-US" sz="1800" b="0" i="0" u="none" strike="noStrike" noProof="0" dirty="0" err="1">
                          <a:solidFill>
                            <a:srgbClr val="000000"/>
                          </a:solidFill>
                          <a:latin typeface="Calibri"/>
                        </a:rPr>
                        <a:t>feature_df</a:t>
                      </a:r>
                      <a:r>
                        <a:rPr lang="en-US" sz="1800" b="0" i="0" u="none" strike="noStrike" noProof="0" dirty="0">
                          <a:solidFill>
                            <a:srgbClr val="000000"/>
                          </a:solidFill>
                          <a:latin typeface="Calibri"/>
                        </a:rPr>
                        <a:t>[[</a:t>
                      </a:r>
                      <a:r>
                        <a:rPr lang="en-US" sz="1800" b="0" i="0" u="none" strike="noStrike" noProof="0" dirty="0">
                          <a:solidFill>
                            <a:srgbClr val="A31515"/>
                          </a:solidFill>
                          <a:latin typeface="Calibri"/>
                        </a:rPr>
                        <a:t>'LIMIT_BAL'</a:t>
                      </a:r>
                      <a:r>
                        <a:rPr lang="en-US" sz="1800" b="0" i="0" u="none" strike="noStrike" noProof="0" dirty="0">
                          <a:solidFill>
                            <a:srgbClr val="000000"/>
                          </a:solidFill>
                          <a:latin typeface="Calibri"/>
                        </a:rPr>
                        <a:t>,</a:t>
                      </a:r>
                      <a:r>
                        <a:rPr lang="en-US" sz="1800" b="0" i="0" u="none" strike="noStrike" noProof="0" dirty="0">
                          <a:solidFill>
                            <a:srgbClr val="A31515"/>
                          </a:solidFill>
                          <a:latin typeface="Calibri"/>
                        </a:rPr>
                        <a:t>'AGE'</a:t>
                      </a:r>
                      <a:r>
                        <a:rPr lang="en-US" sz="1800" b="0" i="0" u="none" strike="noStrike" noProof="0" dirty="0">
                          <a:solidFill>
                            <a:srgbClr val="000000"/>
                          </a:solidFill>
                          <a:latin typeface="Calibri"/>
                        </a:rPr>
                        <a:t>, </a:t>
                      </a:r>
                      <a:r>
                        <a:rPr lang="en-US" sz="1800" b="0" i="0" u="none" strike="noStrike" noProof="0" dirty="0">
                          <a:solidFill>
                            <a:srgbClr val="A31515"/>
                          </a:solidFill>
                          <a:latin typeface="Calibri"/>
                        </a:rPr>
                        <a:t>'PAY_0'</a:t>
                      </a:r>
                      <a:r>
                        <a:rPr lang="en-US" sz="1800" b="0" i="0" u="none" strike="noStrike" noProof="0" dirty="0">
                          <a:solidFill>
                            <a:srgbClr val="000000"/>
                          </a:solidFill>
                          <a:latin typeface="Calibri"/>
                        </a:rPr>
                        <a:t>, </a:t>
                      </a:r>
                      <a:r>
                        <a:rPr lang="en-US" sz="1800" b="0" i="0" u="none" strike="noStrike" noProof="0" dirty="0">
                          <a:solidFill>
                            <a:srgbClr val="A31515"/>
                          </a:solidFill>
                          <a:latin typeface="Calibri"/>
                        </a:rPr>
                        <a:t>'PAY_2'</a:t>
                      </a:r>
                      <a:r>
                        <a:rPr lang="en-US" sz="1800" b="0" i="0" u="none" strike="noStrike" noProof="0" dirty="0">
                          <a:solidFill>
                            <a:srgbClr val="000000"/>
                          </a:solidFill>
                          <a:latin typeface="Calibri"/>
                        </a:rPr>
                        <a:t>, </a:t>
                      </a:r>
                      <a:r>
                        <a:rPr lang="en-US" sz="1800" b="0" i="0" u="none" strike="noStrike" noProof="0" dirty="0">
                          <a:solidFill>
                            <a:srgbClr val="A31515"/>
                          </a:solidFill>
                          <a:latin typeface="Calibri"/>
                        </a:rPr>
                        <a:t>'PAY_3'</a:t>
                      </a:r>
                      <a:r>
                        <a:rPr lang="en-US" sz="1800" b="0" i="0" u="none" strike="noStrike" noProof="0" dirty="0">
                          <a:solidFill>
                            <a:srgbClr val="000000"/>
                          </a:solidFill>
                          <a:latin typeface="Calibri"/>
                        </a:rPr>
                        <a:t>, </a:t>
                      </a:r>
                      <a:r>
                        <a:rPr lang="en-US" sz="1800" b="0" i="0" u="none" strike="noStrike" noProof="0" dirty="0">
                          <a:solidFill>
                            <a:srgbClr val="A31515"/>
                          </a:solidFill>
                          <a:latin typeface="Calibri"/>
                        </a:rPr>
                        <a:t>'PAY_4'</a:t>
                      </a:r>
                      <a:r>
                        <a:rPr lang="en-US" sz="1800" b="0" i="0" u="none" strike="noStrike" noProof="0" dirty="0">
                          <a:solidFill>
                            <a:srgbClr val="000000"/>
                          </a:solidFill>
                          <a:latin typeface="Calibri"/>
                        </a:rPr>
                        <a:t>, </a:t>
                      </a:r>
                      <a:r>
                        <a:rPr lang="en-US" sz="1800" b="0" i="0" u="none" strike="noStrike" noProof="0" dirty="0">
                          <a:solidFill>
                            <a:srgbClr val="A31515"/>
                          </a:solidFill>
                          <a:latin typeface="Calibri"/>
                        </a:rPr>
                        <a:t>'PAY_5'</a:t>
                      </a:r>
                      <a:r>
                        <a:rPr lang="en-US" sz="1800" b="0" i="0" u="none" strike="noStrike" noProof="0" dirty="0">
                          <a:solidFill>
                            <a:srgbClr val="000000"/>
                          </a:solidFill>
                          <a:latin typeface="Calibri"/>
                        </a:rPr>
                        <a:t>, </a:t>
                      </a:r>
                      <a:r>
                        <a:rPr lang="en-US" sz="1800" b="0" i="0" u="none" strike="noStrike" noProof="0" dirty="0">
                          <a:solidFill>
                            <a:srgbClr val="A31515"/>
                          </a:solidFill>
                          <a:latin typeface="Calibri"/>
                        </a:rPr>
                        <a:t>'PAY_6'</a:t>
                      </a:r>
                      <a:r>
                        <a:rPr lang="en-US" sz="1800" b="0" i="0" u="none" strike="noStrike" noProof="0" dirty="0">
                          <a:solidFill>
                            <a:srgbClr val="000000"/>
                          </a:solidFill>
                          <a:latin typeface="Calibri"/>
                        </a:rPr>
                        <a:t>, </a:t>
                      </a:r>
                      <a:r>
                        <a:rPr lang="en-US" sz="1800" b="0" i="0" u="none" strike="noStrike" noProof="0" dirty="0">
                          <a:solidFill>
                            <a:srgbClr val="A31515"/>
                          </a:solidFill>
                          <a:latin typeface="Calibri"/>
                        </a:rPr>
                        <a:t>'BILL_AMT1'</a:t>
                      </a:r>
                      <a:r>
                        <a:rPr lang="en-US" sz="1800" b="0" i="0" u="none" strike="noStrike" noProof="0" dirty="0">
                          <a:solidFill>
                            <a:srgbClr val="000000"/>
                          </a:solidFill>
                          <a:latin typeface="Calibri"/>
                        </a:rPr>
                        <a:t>, </a:t>
                      </a:r>
                      <a:r>
                        <a:rPr lang="en-US" sz="1800" b="0" i="0" u="none" strike="noStrike" noProof="0" dirty="0">
                          <a:solidFill>
                            <a:srgbClr val="A31515"/>
                          </a:solidFill>
                          <a:latin typeface="Calibri"/>
                        </a:rPr>
                        <a:t>'BILL_AMT2'</a:t>
                      </a:r>
                      <a:r>
                        <a:rPr lang="en-US" sz="1800" b="0" i="0" u="none" strike="noStrike" noProof="0" dirty="0">
                          <a:solidFill>
                            <a:srgbClr val="000000"/>
                          </a:solidFill>
                          <a:latin typeface="Calibri"/>
                        </a:rPr>
                        <a:t>, </a:t>
                      </a:r>
                      <a:r>
                        <a:rPr lang="en-US" sz="1800" b="0" i="0" u="none" strike="noStrike" noProof="0" dirty="0">
                          <a:solidFill>
                            <a:srgbClr val="A31515"/>
                          </a:solidFill>
                          <a:latin typeface="Calibri"/>
                        </a:rPr>
                        <a:t>'BILL_AMT3'</a:t>
                      </a:r>
                      <a:r>
                        <a:rPr lang="en-US" sz="1800" b="0" i="0" u="none" strike="noStrike" noProof="0" dirty="0">
                          <a:solidFill>
                            <a:srgbClr val="000000"/>
                          </a:solidFill>
                          <a:latin typeface="Calibri"/>
                        </a:rPr>
                        <a:t>, </a:t>
                      </a:r>
                      <a:r>
                        <a:rPr lang="en-US" sz="1800" b="0" i="0" u="none" strike="noStrike" noProof="0" dirty="0">
                          <a:solidFill>
                            <a:srgbClr val="A31515"/>
                          </a:solidFill>
                          <a:latin typeface="Calibri"/>
                        </a:rPr>
                        <a:t>'BILL_AMT4'</a:t>
                      </a:r>
                      <a:r>
                        <a:rPr lang="en-US" sz="1800" b="0" i="0" u="none" strike="noStrike" noProof="0" dirty="0">
                          <a:solidFill>
                            <a:srgbClr val="000000"/>
                          </a:solidFill>
                          <a:latin typeface="Calibri"/>
                        </a:rPr>
                        <a:t>, </a:t>
                      </a:r>
                      <a:r>
                        <a:rPr lang="en-US" sz="1800" b="0" i="0" u="none" strike="noStrike" noProof="0" dirty="0">
                          <a:solidFill>
                            <a:srgbClr val="A31515"/>
                          </a:solidFill>
                          <a:latin typeface="Calibri"/>
                        </a:rPr>
                        <a:t>'BILL_AMT5'</a:t>
                      </a:r>
                      <a:r>
                        <a:rPr lang="en-US" sz="1800" b="0" i="0" u="none" strike="noStrike" noProof="0" dirty="0">
                          <a:solidFill>
                            <a:srgbClr val="000000"/>
                          </a:solidFill>
                          <a:latin typeface="Calibri"/>
                        </a:rPr>
                        <a:t>, </a:t>
                      </a:r>
                      <a:r>
                        <a:rPr lang="en-US" sz="1800" b="0" i="0" u="none" strike="noStrike" noProof="0" dirty="0">
                          <a:solidFill>
                            <a:srgbClr val="A31515"/>
                          </a:solidFill>
                          <a:latin typeface="Calibri"/>
                        </a:rPr>
                        <a:t>'BILL_AMT6'</a:t>
                      </a:r>
                      <a:r>
                        <a:rPr lang="en-US" sz="1800" b="0" i="0" u="none" strike="noStrike" noProof="0" dirty="0">
                          <a:solidFill>
                            <a:srgbClr val="000000"/>
                          </a:solidFill>
                          <a:latin typeface="Calibri"/>
                        </a:rPr>
                        <a:t>, </a:t>
                      </a:r>
                      <a:r>
                        <a:rPr lang="en-US" sz="1800" b="0" i="0" u="none" strike="noStrike" noProof="0" dirty="0">
                          <a:solidFill>
                            <a:srgbClr val="A31515"/>
                          </a:solidFill>
                          <a:latin typeface="Calibri"/>
                        </a:rPr>
                        <a:t>'PAY_AMT1'</a:t>
                      </a:r>
                      <a:r>
                        <a:rPr lang="en-US" sz="1800" b="0" i="0" u="none" strike="noStrike" noProof="0" dirty="0">
                          <a:solidFill>
                            <a:srgbClr val="000000"/>
                          </a:solidFill>
                          <a:latin typeface="Calibri"/>
                        </a:rPr>
                        <a:t>, </a:t>
                      </a:r>
                      <a:r>
                        <a:rPr lang="en-US" sz="1800" b="0" i="0" u="none" strike="noStrike" noProof="0" dirty="0">
                          <a:solidFill>
                            <a:srgbClr val="A31515"/>
                          </a:solidFill>
                          <a:latin typeface="Calibri"/>
                        </a:rPr>
                        <a:t>'PAY_AMT2'</a:t>
                      </a:r>
                      <a:r>
                        <a:rPr lang="en-US" sz="1800" b="0" i="0" u="none" strike="noStrike" noProof="0" dirty="0">
                          <a:solidFill>
                            <a:srgbClr val="000000"/>
                          </a:solidFill>
                          <a:latin typeface="Calibri"/>
                        </a:rPr>
                        <a:t>, </a:t>
                      </a:r>
                      <a:r>
                        <a:rPr lang="en-US" sz="1800" b="0" i="0" u="none" strike="noStrike" noProof="0" dirty="0">
                          <a:solidFill>
                            <a:srgbClr val="A31515"/>
                          </a:solidFill>
                          <a:latin typeface="Calibri"/>
                        </a:rPr>
                        <a:t>'PAY_AMT3'</a:t>
                      </a:r>
                      <a:r>
                        <a:rPr lang="en-US" sz="1800" b="0" i="0" u="none" strike="noStrike" noProof="0" dirty="0">
                          <a:solidFill>
                            <a:srgbClr val="000000"/>
                          </a:solidFill>
                          <a:latin typeface="Calibri"/>
                        </a:rPr>
                        <a:t>, </a:t>
                      </a:r>
                      <a:r>
                        <a:rPr lang="en-US" sz="1800" b="0" i="0" u="none" strike="noStrike" noProof="0" dirty="0">
                          <a:solidFill>
                            <a:srgbClr val="A31515"/>
                          </a:solidFill>
                          <a:latin typeface="Calibri"/>
                        </a:rPr>
                        <a:t>'PAY_AMT4'</a:t>
                      </a:r>
                      <a:r>
                        <a:rPr lang="en-US" sz="1800" b="0" i="0" u="none" strike="noStrike" noProof="0" dirty="0">
                          <a:solidFill>
                            <a:srgbClr val="000000"/>
                          </a:solidFill>
                          <a:latin typeface="Calibri"/>
                        </a:rPr>
                        <a:t>, </a:t>
                      </a:r>
                      <a:r>
                        <a:rPr lang="en-US" sz="1800" b="0" i="0" u="none" strike="noStrike" noProof="0" dirty="0">
                          <a:solidFill>
                            <a:srgbClr val="A31515"/>
                          </a:solidFill>
                          <a:latin typeface="Calibri"/>
                        </a:rPr>
                        <a:t>'PAY_AMT5'</a:t>
                      </a:r>
                      <a:r>
                        <a:rPr lang="en-US" sz="1800" b="0" i="0" u="none" strike="noStrike" noProof="0" dirty="0">
                          <a:solidFill>
                            <a:srgbClr val="000000"/>
                          </a:solidFill>
                          <a:latin typeface="Calibri"/>
                        </a:rPr>
                        <a:t>, </a:t>
                      </a:r>
                      <a:r>
                        <a:rPr lang="en-US" sz="1800" b="0" i="0" u="none" strike="noStrike" noProof="0" dirty="0">
                          <a:solidFill>
                            <a:srgbClr val="A31515"/>
                          </a:solidFill>
                          <a:latin typeface="Calibri"/>
                        </a:rPr>
                        <a:t>'PAY_AMT6'</a:t>
                      </a:r>
                      <a:r>
                        <a:rPr lang="en-US" sz="1800" b="0" i="0" u="none" strike="noStrike" noProof="0" dirty="0">
                          <a:solidFill>
                            <a:srgbClr val="000000"/>
                          </a:solidFill>
                          <a:latin typeface="Calibri"/>
                        </a:rPr>
                        <a:t>]]</a:t>
                      </a:r>
                      <a:endParaRPr lang="en-US" sz="1800" b="0"/>
                    </a:p>
                    <a:p>
                      <a:pPr lvl="0" algn="l">
                        <a:lnSpc>
                          <a:spcPct val="100000"/>
                        </a:lnSpc>
                        <a:spcBef>
                          <a:spcPts val="0"/>
                        </a:spcBef>
                        <a:spcAft>
                          <a:spcPts val="0"/>
                        </a:spcAft>
                        <a:buNone/>
                      </a:pPr>
                      <a:r>
                        <a:rPr lang="en-US" sz="1800" b="0" i="0" u="none" strike="noStrike" noProof="0" err="1">
                          <a:solidFill>
                            <a:srgbClr val="000000"/>
                          </a:solidFill>
                        </a:rPr>
                        <a:t>cat_features</a:t>
                      </a:r>
                      <a:r>
                        <a:rPr lang="en-US" sz="1800" b="0" i="0" u="none" strike="noStrike" noProof="0" dirty="0">
                          <a:solidFill>
                            <a:srgbClr val="000000"/>
                          </a:solidFill>
                        </a:rPr>
                        <a:t> = </a:t>
                      </a:r>
                      <a:r>
                        <a:rPr lang="en-US" sz="1800" b="0" i="0" u="none" strike="noStrike" noProof="0" err="1">
                          <a:solidFill>
                            <a:srgbClr val="000000"/>
                          </a:solidFill>
                        </a:rPr>
                        <a:t>feature_df</a:t>
                      </a:r>
                      <a:r>
                        <a:rPr lang="en-US" sz="1800" b="0" i="0" u="none" strike="noStrike" noProof="0" dirty="0">
                          <a:solidFill>
                            <a:srgbClr val="000000"/>
                          </a:solidFill>
                        </a:rPr>
                        <a:t>[[</a:t>
                      </a:r>
                      <a:r>
                        <a:rPr lang="en-US" sz="1800" b="0" i="0" u="none" strike="noStrike" noProof="0" dirty="0">
                          <a:solidFill>
                            <a:srgbClr val="A31515"/>
                          </a:solidFill>
                        </a:rPr>
                        <a:t>'SEX'</a:t>
                      </a:r>
                      <a:r>
                        <a:rPr lang="en-US" sz="1800" b="0" i="0" u="none" strike="noStrike" noProof="0" dirty="0">
                          <a:solidFill>
                            <a:srgbClr val="000000"/>
                          </a:solidFill>
                        </a:rPr>
                        <a:t>, </a:t>
                      </a:r>
                      <a:r>
                        <a:rPr lang="en-US" sz="1800" b="0" i="0" u="none" strike="noStrike" noProof="0" dirty="0">
                          <a:solidFill>
                            <a:srgbClr val="A31515"/>
                          </a:solidFill>
                        </a:rPr>
                        <a:t>'EDUCATION'</a:t>
                      </a:r>
                      <a:r>
                        <a:rPr lang="en-US" sz="1800" b="0" i="0" u="none" strike="noStrike" noProof="0" dirty="0">
                          <a:solidFill>
                            <a:srgbClr val="000000"/>
                          </a:solidFill>
                        </a:rPr>
                        <a:t>, </a:t>
                      </a:r>
                      <a:r>
                        <a:rPr lang="en-US" sz="1800" b="0" i="0" u="none" strike="noStrike" noProof="0" dirty="0">
                          <a:solidFill>
                            <a:srgbClr val="A31515"/>
                          </a:solidFill>
                        </a:rPr>
                        <a:t>'MARRIAGE'</a:t>
                      </a:r>
                      <a:r>
                        <a:rPr lang="en-US" sz="1800" b="0" i="0" u="none" strike="noStrike" noProof="0" dirty="0">
                          <a:solidFill>
                            <a:srgbClr val="000000"/>
                          </a:solidFill>
                        </a:rPr>
                        <a:t>]]</a:t>
                      </a:r>
                      <a:endParaRPr lang="en-US" sz="1800" b="0"/>
                    </a:p>
                    <a:p>
                      <a:pPr lvl="0" algn="l">
                        <a:lnSpc>
                          <a:spcPct val="100000"/>
                        </a:lnSpc>
                        <a:spcBef>
                          <a:spcPts val="0"/>
                        </a:spcBef>
                        <a:spcAft>
                          <a:spcPts val="0"/>
                        </a:spcAft>
                        <a:buNone/>
                      </a:pPr>
                      <a:endParaRPr lang="en-US" sz="1800" b="1" i="0" u="none" strike="noStrike" noProof="0" dirty="0">
                        <a:solidFill>
                          <a:srgbClr val="000000"/>
                        </a:solidFill>
                        <a:latin typeface="Calibri"/>
                      </a:endParaRPr>
                    </a:p>
                    <a:p>
                      <a:pPr lvl="0">
                        <a:buNone/>
                      </a:pPr>
                      <a:endParaRPr lang="en-US" sz="1800" dirty="0"/>
                    </a:p>
                  </a:txBody>
                  <a:tcPr/>
                </a:tc>
                <a:tc>
                  <a:txBody>
                    <a:bodyPr/>
                    <a:lstStyle/>
                    <a:p>
                      <a:pPr lvl="0">
                        <a:buNone/>
                      </a:pPr>
                      <a:endParaRPr lang="en-US" sz="1800" dirty="0"/>
                    </a:p>
                  </a:txBody>
                  <a:tcPr/>
                </a:tc>
                <a:extLst>
                  <a:ext uri="{0D108BD9-81ED-4DB2-BD59-A6C34878D82A}">
                    <a16:rowId xmlns:a16="http://schemas.microsoft.com/office/drawing/2014/main" val="1591406583"/>
                  </a:ext>
                </a:extLst>
              </a:tr>
            </a:tbl>
          </a:graphicData>
        </a:graphic>
      </p:graphicFrame>
    </p:spTree>
    <p:extLst>
      <p:ext uri="{BB962C8B-B14F-4D97-AF65-F5344CB8AC3E}">
        <p14:creationId xmlns:p14="http://schemas.microsoft.com/office/powerpoint/2010/main" val="219150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6445F3B-D4BC-3220-668D-672CB68B0300}"/>
              </a:ext>
            </a:extLst>
          </p:cNvPr>
          <p:cNvGraphicFramePr>
            <a:graphicFrameLocks noGrp="1"/>
          </p:cNvGraphicFramePr>
          <p:nvPr>
            <p:extLst>
              <p:ext uri="{D42A27DB-BD31-4B8C-83A1-F6EECF244321}">
                <p14:modId xmlns:p14="http://schemas.microsoft.com/office/powerpoint/2010/main" val="2257366404"/>
              </p:ext>
            </p:extLst>
          </p:nvPr>
        </p:nvGraphicFramePr>
        <p:xfrm>
          <a:off x="0" y="71886"/>
          <a:ext cx="12031507" cy="5303520"/>
        </p:xfrm>
        <a:graphic>
          <a:graphicData uri="http://schemas.openxmlformats.org/drawingml/2006/table">
            <a:tbl>
              <a:tblPr firstRow="1" bandRow="1">
                <a:tableStyleId>{5C22544A-7EE6-4342-B048-85BDC9FD1C3A}</a:tableStyleId>
              </a:tblPr>
              <a:tblGrid>
                <a:gridCol w="3841749">
                  <a:extLst>
                    <a:ext uri="{9D8B030D-6E8A-4147-A177-3AD203B41FA5}">
                      <a16:colId xmlns:a16="http://schemas.microsoft.com/office/drawing/2014/main" val="3687028592"/>
                    </a:ext>
                  </a:extLst>
                </a:gridCol>
                <a:gridCol w="5207000">
                  <a:extLst>
                    <a:ext uri="{9D8B030D-6E8A-4147-A177-3AD203B41FA5}">
                      <a16:colId xmlns:a16="http://schemas.microsoft.com/office/drawing/2014/main" val="1136775976"/>
                    </a:ext>
                  </a:extLst>
                </a:gridCol>
                <a:gridCol w="2982758">
                  <a:extLst>
                    <a:ext uri="{9D8B030D-6E8A-4147-A177-3AD203B41FA5}">
                      <a16:colId xmlns:a16="http://schemas.microsoft.com/office/drawing/2014/main" val="2464553212"/>
                    </a:ext>
                  </a:extLst>
                </a:gridCol>
              </a:tblGrid>
              <a:tr h="787483">
                <a:tc>
                  <a:txBody>
                    <a:bodyPr/>
                    <a:lstStyle/>
                    <a:p>
                      <a:pPr lvl="0">
                        <a:buNone/>
                      </a:pPr>
                      <a:r>
                        <a:rPr lang="en-US" sz="1800" b="1" i="0" u="none" strike="noStrike" noProof="0" dirty="0">
                          <a:solidFill>
                            <a:schemeClr val="tx1"/>
                          </a:solidFill>
                          <a:latin typeface="Calibri"/>
                        </a:rPr>
                        <a:t>6. Scale the numeric features </a:t>
                      </a:r>
                      <a:endParaRPr lang="en-US" dirty="0"/>
                    </a:p>
                  </a:txBody>
                  <a:tcPr>
                    <a:solidFill>
                      <a:schemeClr val="bg2"/>
                    </a:solidFill>
                  </a:tcPr>
                </a:tc>
                <a:tc>
                  <a:txBody>
                    <a:bodyPr/>
                    <a:lstStyle/>
                    <a:p>
                      <a:pPr lvl="0">
                        <a:buNone/>
                      </a:pPr>
                      <a:r>
                        <a:rPr lang="en-US" sz="1800" b="0" i="0" u="none" strike="noStrike" noProof="0" dirty="0">
                          <a:solidFill>
                            <a:srgbClr val="AF00DB"/>
                          </a:solidFill>
                          <a:latin typeface="Calibri"/>
                        </a:rPr>
                        <a:t>from </a:t>
                      </a:r>
                      <a:r>
                        <a:rPr lang="en-US" sz="1800" b="0" i="0" u="none" strike="noStrike" noProof="0" dirty="0" err="1">
                          <a:solidFill>
                            <a:schemeClr val="tx1"/>
                          </a:solidFill>
                          <a:latin typeface="Calibri"/>
                        </a:rPr>
                        <a:t>sklearn.preprocessing</a:t>
                      </a:r>
                      <a:r>
                        <a:rPr lang="en-US" sz="1800" b="0" i="0" u="none" strike="noStrike" noProof="0" dirty="0">
                          <a:solidFill>
                            <a:schemeClr val="tx1"/>
                          </a:solidFill>
                          <a:latin typeface="Calibri"/>
                        </a:rPr>
                        <a:t>  </a:t>
                      </a:r>
                      <a:r>
                        <a:rPr lang="en-US" sz="1800" b="0" i="0" u="none" strike="noStrike" noProof="0" dirty="0">
                          <a:solidFill>
                            <a:srgbClr val="AF00DB"/>
                          </a:solidFill>
                          <a:latin typeface="Calibri"/>
                        </a:rPr>
                        <a:t>import </a:t>
                      </a:r>
                      <a:r>
                        <a:rPr lang="en-US" sz="1800" b="0" i="0" u="none" strike="noStrike" noProof="0" dirty="0" err="1">
                          <a:solidFill>
                            <a:schemeClr val="tx1"/>
                          </a:solidFill>
                          <a:latin typeface="Calibri"/>
                        </a:rPr>
                        <a:t>StandardScaler</a:t>
                      </a:r>
                      <a:r>
                        <a:rPr lang="en-US" sz="1800" b="0" i="0" u="none" strike="noStrike" noProof="0" dirty="0">
                          <a:solidFill>
                            <a:schemeClr val="tx1"/>
                          </a:solidFill>
                          <a:latin typeface="Calibri"/>
                        </a:rPr>
                        <a:t> </a:t>
                      </a:r>
                      <a:endParaRPr lang="en-US" sz="1800" b="1" i="0" u="none" strike="noStrike" noProof="0" dirty="0">
                        <a:solidFill>
                          <a:srgbClr val="000000"/>
                        </a:solidFill>
                        <a:latin typeface="Calibri"/>
                      </a:endParaRPr>
                    </a:p>
                    <a:p>
                      <a:pPr lvl="0">
                        <a:buNone/>
                      </a:pPr>
                      <a:r>
                        <a:rPr lang="en-US" sz="1800" b="0" i="0" u="none" strike="noStrike" noProof="0" dirty="0">
                          <a:solidFill>
                            <a:schemeClr val="tx1"/>
                          </a:solidFill>
                          <a:latin typeface="Calibri"/>
                        </a:rPr>
                        <a:t>scaler = </a:t>
                      </a:r>
                      <a:r>
                        <a:rPr lang="en-US" sz="1800" b="0" i="0" u="none" strike="noStrike" noProof="0" dirty="0" err="1">
                          <a:solidFill>
                            <a:schemeClr val="tx1"/>
                          </a:solidFill>
                          <a:latin typeface="Calibri"/>
                        </a:rPr>
                        <a:t>StandardScaler</a:t>
                      </a:r>
                      <a:r>
                        <a:rPr lang="en-US" sz="1800" b="0" i="0" u="none" strike="noStrike" noProof="0" dirty="0">
                          <a:solidFill>
                            <a:schemeClr val="tx1"/>
                          </a:solidFill>
                          <a:latin typeface="Calibri"/>
                        </a:rPr>
                        <a:t>() </a:t>
                      </a:r>
                      <a:endParaRPr lang="en-US" sz="1800" b="1" i="0" u="none" strike="noStrike" noProof="0">
                        <a:solidFill>
                          <a:srgbClr val="000000"/>
                        </a:solidFill>
                        <a:latin typeface="Calibri"/>
                      </a:endParaRPr>
                    </a:p>
                    <a:p>
                      <a:pPr lvl="0">
                        <a:buNone/>
                      </a:pPr>
                      <a:r>
                        <a:rPr lang="en-US" sz="1800" b="0" i="0" u="none" strike="noStrike" noProof="0" err="1">
                          <a:solidFill>
                            <a:schemeClr val="tx1"/>
                          </a:solidFill>
                          <a:latin typeface="Calibri"/>
                        </a:rPr>
                        <a:t>num_features</a:t>
                      </a:r>
                      <a:r>
                        <a:rPr lang="en-US" sz="1800" b="0" i="0" u="none" strike="noStrike" noProof="0" dirty="0">
                          <a:solidFill>
                            <a:schemeClr val="tx1"/>
                          </a:solidFill>
                          <a:latin typeface="Calibri"/>
                        </a:rPr>
                        <a:t> = </a:t>
                      </a:r>
                      <a:r>
                        <a:rPr lang="en-US" sz="1800" b="0" i="0" u="none" strike="noStrike" noProof="0" err="1">
                          <a:solidFill>
                            <a:schemeClr val="tx1"/>
                          </a:solidFill>
                          <a:latin typeface="Calibri"/>
                        </a:rPr>
                        <a:t>scaler.fit_transform</a:t>
                      </a:r>
                      <a:r>
                        <a:rPr lang="en-US" sz="1800" b="0" i="0" u="none" strike="noStrike" noProof="0" dirty="0">
                          <a:solidFill>
                            <a:schemeClr val="tx1"/>
                          </a:solidFill>
                          <a:latin typeface="Calibri"/>
                        </a:rPr>
                        <a:t>(</a:t>
                      </a:r>
                      <a:r>
                        <a:rPr lang="en-US" sz="1800" b="0" i="0" u="none" strike="noStrike" noProof="0" err="1">
                          <a:solidFill>
                            <a:schemeClr val="tx1"/>
                          </a:solidFill>
                          <a:latin typeface="Calibri"/>
                        </a:rPr>
                        <a:t>num_features</a:t>
                      </a:r>
                      <a:r>
                        <a:rPr lang="en-US" sz="1800" b="0" i="0" u="none" strike="noStrike" noProof="0" dirty="0">
                          <a:solidFill>
                            <a:schemeClr val="tx1"/>
                          </a:solidFill>
                          <a:latin typeface="Calibri"/>
                        </a:rPr>
                        <a:t>) </a:t>
                      </a:r>
                      <a:endParaRPr lang="en-US" sz="1800" b="1" i="0" u="none" strike="noStrike" noProof="0" dirty="0">
                        <a:solidFill>
                          <a:srgbClr val="000000"/>
                        </a:solidFill>
                        <a:latin typeface="Calibri"/>
                      </a:endParaRPr>
                    </a:p>
                    <a:p>
                      <a:pPr lvl="0">
                        <a:buNone/>
                      </a:pPr>
                      <a:endParaRPr lang="en-US" sz="1800" b="1" i="0" u="none" strike="noStrike" noProof="0">
                        <a:solidFill>
                          <a:srgbClr val="000000"/>
                        </a:solidFill>
                        <a:latin typeface="Calibri"/>
                      </a:endParaRPr>
                    </a:p>
                    <a:p>
                      <a:pPr lvl="0">
                        <a:buNone/>
                      </a:pPr>
                      <a:endParaRPr lang="en-US" dirty="0"/>
                    </a:p>
                  </a:txBody>
                  <a:tcPr>
                    <a:solidFill>
                      <a:schemeClr val="bg2"/>
                    </a:solidFill>
                  </a:tcPr>
                </a:tc>
                <a:tc>
                  <a:txBody>
                    <a:bodyPr/>
                    <a:lstStyle/>
                    <a:p>
                      <a:pPr lvl="0" algn="l">
                        <a:lnSpc>
                          <a:spcPct val="100000"/>
                        </a:lnSpc>
                        <a:spcBef>
                          <a:spcPts val="0"/>
                        </a:spcBef>
                        <a:spcAft>
                          <a:spcPts val="0"/>
                        </a:spcAft>
                        <a:buNone/>
                      </a:pPr>
                      <a:r>
                        <a:rPr lang="en-US" sz="1800" b="0" i="0" u="none" strike="noStrike" noProof="0" dirty="0">
                          <a:solidFill>
                            <a:schemeClr val="tx1"/>
                          </a:solidFill>
                          <a:latin typeface="Calibri"/>
                        </a:rPr>
                        <a:t>Scaled numerical features </a:t>
                      </a:r>
                      <a:endParaRPr lang="en-US" sz="1800" b="1" i="0" u="none" strike="noStrike" noProof="0">
                        <a:solidFill>
                          <a:srgbClr val="000000"/>
                        </a:solidFill>
                        <a:latin typeface="Calibri"/>
                      </a:endParaRPr>
                    </a:p>
                    <a:p>
                      <a:pPr lvl="0">
                        <a:buNone/>
                      </a:pPr>
                      <a:endParaRPr lang="en-US" dirty="0"/>
                    </a:p>
                  </a:txBody>
                  <a:tcPr>
                    <a:solidFill>
                      <a:schemeClr val="bg2"/>
                    </a:solidFill>
                  </a:tcPr>
                </a:tc>
                <a:extLst>
                  <a:ext uri="{0D108BD9-81ED-4DB2-BD59-A6C34878D82A}">
                    <a16:rowId xmlns:a16="http://schemas.microsoft.com/office/drawing/2014/main" val="897063338"/>
                  </a:ext>
                </a:extLst>
              </a:tr>
              <a:tr h="787483">
                <a:tc>
                  <a:txBody>
                    <a:bodyPr/>
                    <a:lstStyle/>
                    <a:p>
                      <a:pPr lvl="0">
                        <a:buNone/>
                      </a:pPr>
                      <a:r>
                        <a:rPr lang="en-US" sz="1800" b="1" i="0" u="none" strike="noStrike" noProof="0" dirty="0">
                          <a:solidFill>
                            <a:srgbClr val="000000"/>
                          </a:solidFill>
                          <a:latin typeface="Calibri"/>
                        </a:rPr>
                        <a:t>7. One Hot Encoding of  </a:t>
                      </a:r>
                      <a:endParaRPr lang="en-US" sz="1800" b="0" i="0" u="none" strike="noStrike" noProof="0">
                        <a:solidFill>
                          <a:srgbClr val="000000"/>
                        </a:solidFill>
                        <a:latin typeface="Calibri"/>
                      </a:endParaRPr>
                    </a:p>
                    <a:p>
                      <a:pPr lvl="0">
                        <a:buNone/>
                      </a:pPr>
                      <a:r>
                        <a:rPr lang="en-US" sz="1800" b="1" i="0" u="none" strike="noStrike" noProof="0" dirty="0">
                          <a:solidFill>
                            <a:srgbClr val="000000"/>
                          </a:solidFill>
                          <a:latin typeface="Calibri"/>
                        </a:rPr>
                        <a:t>Categorical Features </a:t>
                      </a:r>
                      <a:endParaRPr lang="en-US"/>
                    </a:p>
                  </a:txBody>
                  <a:tcPr/>
                </a:tc>
                <a:tc>
                  <a:txBody>
                    <a:bodyPr/>
                    <a:lstStyle/>
                    <a:p>
                      <a:pPr lvl="0">
                        <a:buNone/>
                      </a:pPr>
                      <a:r>
                        <a:rPr lang="en-US" sz="1800" b="0" i="0" u="none" strike="noStrike" noProof="0" dirty="0" err="1">
                          <a:solidFill>
                            <a:srgbClr val="000000"/>
                          </a:solidFill>
                          <a:latin typeface="Calibri"/>
                        </a:rPr>
                        <a:t>cat_features_df</a:t>
                      </a:r>
                      <a:r>
                        <a:rPr lang="en-US" sz="1800" b="0" i="0" u="none" strike="noStrike" noProof="0" dirty="0">
                          <a:solidFill>
                            <a:srgbClr val="000000"/>
                          </a:solidFill>
                          <a:latin typeface="Calibri"/>
                        </a:rPr>
                        <a:t> = </a:t>
                      </a:r>
                      <a:r>
                        <a:rPr lang="en-US" sz="1800" b="0" i="0" u="none" strike="noStrike" noProof="0" dirty="0" err="1">
                          <a:solidFill>
                            <a:srgbClr val="000000"/>
                          </a:solidFill>
                          <a:latin typeface="Calibri"/>
                        </a:rPr>
                        <a:t>pd.get_dummies</a:t>
                      </a:r>
                      <a:r>
                        <a:rPr lang="en-US" sz="1800" b="0" i="0" u="none" strike="noStrike" noProof="0" dirty="0">
                          <a:solidFill>
                            <a:srgbClr val="000000"/>
                          </a:solidFill>
                          <a:latin typeface="Calibri"/>
                        </a:rPr>
                        <a:t>(</a:t>
                      </a:r>
                      <a:r>
                        <a:rPr lang="en-US" sz="1800" b="0" i="0" u="none" strike="noStrike" noProof="0" dirty="0" err="1">
                          <a:solidFill>
                            <a:srgbClr val="000000"/>
                          </a:solidFill>
                          <a:latin typeface="Calibri"/>
                        </a:rPr>
                        <a:t>cat_features</a:t>
                      </a:r>
                      <a:r>
                        <a:rPr lang="en-US" sz="1800" b="0" i="0" u="none" strike="noStrike" noProof="0" dirty="0">
                          <a:solidFill>
                            <a:srgbClr val="000000"/>
                          </a:solidFill>
                          <a:latin typeface="Calibri"/>
                        </a:rPr>
                        <a:t>) </a:t>
                      </a:r>
                      <a:endParaRPr lang="en-US"/>
                    </a:p>
                  </a:txBody>
                  <a:tcPr/>
                </a:tc>
                <a:tc>
                  <a:txBody>
                    <a:bodyPr/>
                    <a:lstStyle/>
                    <a:p>
                      <a:pPr lvl="0" algn="l">
                        <a:lnSpc>
                          <a:spcPct val="100000"/>
                        </a:lnSpc>
                        <a:spcBef>
                          <a:spcPts val="0"/>
                        </a:spcBef>
                        <a:spcAft>
                          <a:spcPts val="0"/>
                        </a:spcAft>
                        <a:buNone/>
                      </a:pPr>
                      <a:r>
                        <a:rPr lang="en-US" sz="1800" b="0" i="0" u="none" strike="noStrike" noProof="0" dirty="0">
                          <a:solidFill>
                            <a:srgbClr val="000000"/>
                          </a:solidFill>
                          <a:latin typeface="Calibri"/>
                        </a:rPr>
                        <a:t>One hot encoded categorical features </a:t>
                      </a:r>
                      <a:endParaRPr lang="en-US" sz="1800" b="0" i="0" u="none" strike="noStrike" noProof="0">
                        <a:solidFill>
                          <a:srgbClr val="000000"/>
                        </a:solidFill>
                        <a:latin typeface="Calibri"/>
                      </a:endParaRPr>
                    </a:p>
                    <a:p>
                      <a:pPr lvl="0">
                        <a:buNone/>
                      </a:pPr>
                      <a:endParaRPr lang="en-US" dirty="0"/>
                    </a:p>
                  </a:txBody>
                  <a:tcPr/>
                </a:tc>
                <a:extLst>
                  <a:ext uri="{0D108BD9-81ED-4DB2-BD59-A6C34878D82A}">
                    <a16:rowId xmlns:a16="http://schemas.microsoft.com/office/drawing/2014/main" val="3460016138"/>
                  </a:ext>
                </a:extLst>
              </a:tr>
              <a:tr h="787483">
                <a:tc>
                  <a:txBody>
                    <a:bodyPr/>
                    <a:lstStyle/>
                    <a:p>
                      <a:pPr lvl="0">
                        <a:buNone/>
                      </a:pPr>
                      <a:r>
                        <a:rPr lang="en-US" sz="1800" b="1" i="0" u="none" strike="noStrike" noProof="0" dirty="0">
                          <a:solidFill>
                            <a:srgbClr val="000000"/>
                          </a:solidFill>
                          <a:latin typeface="Calibri"/>
                        </a:rPr>
                        <a:t>8.Combine numerical and categorical features to build model </a:t>
                      </a:r>
                      <a:endParaRPr lang="en-US"/>
                    </a:p>
                  </a:txBody>
                  <a:tcPr/>
                </a:tc>
                <a:tc>
                  <a:txBody>
                    <a:bodyPr/>
                    <a:lstStyle/>
                    <a:p>
                      <a:pPr lvl="0">
                        <a:buNone/>
                      </a:pPr>
                      <a:r>
                        <a:rPr lang="en-US" sz="1800" b="0" i="0" u="none" strike="noStrike" noProof="0" err="1">
                          <a:solidFill>
                            <a:srgbClr val="000000"/>
                          </a:solidFill>
                          <a:latin typeface="Calibri"/>
                        </a:rPr>
                        <a:t>features_df</a:t>
                      </a:r>
                      <a:r>
                        <a:rPr lang="en-US" sz="1800" b="0" i="0" u="none" strike="noStrike" noProof="0" dirty="0">
                          <a:solidFill>
                            <a:srgbClr val="000000"/>
                          </a:solidFill>
                          <a:latin typeface="Calibri"/>
                        </a:rPr>
                        <a:t> = </a:t>
                      </a:r>
                      <a:r>
                        <a:rPr lang="en-US" sz="1800" b="0" i="0" u="none" strike="noStrike" noProof="0" err="1">
                          <a:solidFill>
                            <a:srgbClr val="000000"/>
                          </a:solidFill>
                          <a:latin typeface="Calibri"/>
                        </a:rPr>
                        <a:t>pd.concat</a:t>
                      </a:r>
                      <a:r>
                        <a:rPr lang="en-US" sz="1800" b="0" i="0" u="none" strike="noStrike" noProof="0" dirty="0">
                          <a:solidFill>
                            <a:srgbClr val="000000"/>
                          </a:solidFill>
                          <a:latin typeface="Calibri"/>
                        </a:rPr>
                        <a:t>([</a:t>
                      </a:r>
                      <a:r>
                        <a:rPr lang="en-US" sz="1800" b="0" i="0" u="none" strike="noStrike" noProof="0" err="1">
                          <a:solidFill>
                            <a:srgbClr val="000000"/>
                          </a:solidFill>
                          <a:latin typeface="Calibri"/>
                        </a:rPr>
                        <a:t>num_features_df</a:t>
                      </a:r>
                      <a:r>
                        <a:rPr lang="en-US" sz="1800" b="0" i="0" u="none" strike="noStrike" noProof="0" dirty="0">
                          <a:solidFill>
                            <a:srgbClr val="000000"/>
                          </a:solidFill>
                          <a:latin typeface="Calibri"/>
                        </a:rPr>
                        <a:t>, </a:t>
                      </a:r>
                      <a:r>
                        <a:rPr lang="en-US" sz="1800" b="0" i="0" u="none" strike="noStrike" noProof="0" err="1">
                          <a:solidFill>
                            <a:srgbClr val="000000"/>
                          </a:solidFill>
                          <a:latin typeface="Calibri"/>
                        </a:rPr>
                        <a:t>cat_features_df</a:t>
                      </a:r>
                      <a:r>
                        <a:rPr lang="en-US" sz="1800" b="0" i="0" u="none" strike="noStrike" noProof="0" dirty="0">
                          <a:solidFill>
                            <a:srgbClr val="000000"/>
                          </a:solidFill>
                          <a:latin typeface="Calibri"/>
                        </a:rPr>
                        <a:t>], axis=1) </a:t>
                      </a:r>
                      <a:endParaRPr lang="en-US" sz="1800" b="0" i="0" u="none" strike="noStrike" noProof="0">
                        <a:solidFill>
                          <a:srgbClr val="000000"/>
                        </a:solidFill>
                        <a:latin typeface="Calibri"/>
                      </a:endParaRPr>
                    </a:p>
                    <a:p>
                      <a:pPr lvl="0">
                        <a:buNone/>
                      </a:pPr>
                      <a:endParaRPr lang="en-US" sz="1800" b="0" i="0" u="none" strike="noStrike" noProof="0">
                        <a:solidFill>
                          <a:srgbClr val="000000"/>
                        </a:solidFill>
                        <a:latin typeface="Calibri"/>
                      </a:endParaRPr>
                    </a:p>
                    <a:p>
                      <a:pPr lvl="0">
                        <a:buNone/>
                      </a:pPr>
                      <a:endParaRPr lang="en-US" dirty="0"/>
                    </a:p>
                  </a:txBody>
                  <a:tcPr/>
                </a:tc>
                <a:tc>
                  <a:txBody>
                    <a:bodyPr/>
                    <a:lstStyle/>
                    <a:p>
                      <a:pPr lvl="0">
                        <a:buNone/>
                      </a:pPr>
                      <a:r>
                        <a:rPr lang="en-US" sz="1800" b="0" i="0" u="none" strike="noStrike" noProof="0" dirty="0" err="1">
                          <a:solidFill>
                            <a:srgbClr val="000000"/>
                          </a:solidFill>
                          <a:latin typeface="Calibri"/>
                        </a:rPr>
                        <a:t>Features_df</a:t>
                      </a:r>
                      <a:r>
                        <a:rPr lang="en-US" sz="1800" b="0" i="0" u="none" strike="noStrike" noProof="0" dirty="0">
                          <a:solidFill>
                            <a:srgbClr val="000000"/>
                          </a:solidFill>
                          <a:latin typeface="Calibri"/>
                        </a:rPr>
                        <a:t>(30000,32) </a:t>
                      </a:r>
                      <a:endParaRPr lang="en-US"/>
                    </a:p>
                  </a:txBody>
                  <a:tcPr/>
                </a:tc>
                <a:extLst>
                  <a:ext uri="{0D108BD9-81ED-4DB2-BD59-A6C34878D82A}">
                    <a16:rowId xmlns:a16="http://schemas.microsoft.com/office/drawing/2014/main" val="10327516"/>
                  </a:ext>
                </a:extLst>
              </a:tr>
              <a:tr h="787483">
                <a:tc>
                  <a:txBody>
                    <a:bodyPr/>
                    <a:lstStyle/>
                    <a:p>
                      <a:pPr lvl="0">
                        <a:buNone/>
                      </a:pPr>
                      <a:r>
                        <a:rPr lang="en-US" sz="1800" b="1" i="0" u="none" strike="noStrike" noProof="0" dirty="0">
                          <a:solidFill>
                            <a:srgbClr val="212121"/>
                          </a:solidFill>
                          <a:latin typeface="Calibri"/>
                        </a:rPr>
                        <a:t>9.Split data into train and test</a:t>
                      </a:r>
                      <a:endParaRPr lang="en-US" dirty="0"/>
                    </a:p>
                  </a:txBody>
                  <a:tcPr/>
                </a:tc>
                <a:tc>
                  <a:txBody>
                    <a:bodyPr/>
                    <a:lstStyle/>
                    <a:p>
                      <a:pPr lvl="0" algn="l">
                        <a:lnSpc>
                          <a:spcPct val="100000"/>
                        </a:lnSpc>
                        <a:spcBef>
                          <a:spcPts val="0"/>
                        </a:spcBef>
                        <a:spcAft>
                          <a:spcPts val="0"/>
                        </a:spcAft>
                        <a:buNone/>
                      </a:pPr>
                      <a:r>
                        <a:rPr lang="en-US" sz="1800" b="0" i="0" u="none" strike="noStrike" noProof="0" dirty="0">
                          <a:solidFill>
                            <a:srgbClr val="AF00DB"/>
                          </a:solidFill>
                          <a:latin typeface="Calibri"/>
                        </a:rPr>
                        <a:t>from</a:t>
                      </a:r>
                      <a:r>
                        <a:rPr lang="en-US" sz="1800" b="0" i="0" u="none" strike="noStrike" noProof="0" dirty="0">
                          <a:solidFill>
                            <a:srgbClr val="000000"/>
                          </a:solidFill>
                          <a:latin typeface="Calibri"/>
                        </a:rPr>
                        <a:t> </a:t>
                      </a:r>
                      <a:r>
                        <a:rPr lang="en-US" sz="1800" b="0" i="0" u="none" strike="noStrike" noProof="0" dirty="0" err="1">
                          <a:solidFill>
                            <a:srgbClr val="000000"/>
                          </a:solidFill>
                          <a:latin typeface="Calibri"/>
                        </a:rPr>
                        <a:t>sklearn.model_selection</a:t>
                      </a:r>
                      <a:r>
                        <a:rPr lang="en-US" sz="1800" b="0" i="0" u="none" strike="noStrike" noProof="0" dirty="0">
                          <a:solidFill>
                            <a:srgbClr val="000000"/>
                          </a:solidFill>
                          <a:latin typeface="Calibri"/>
                        </a:rPr>
                        <a:t> </a:t>
                      </a:r>
                      <a:r>
                        <a:rPr lang="en-US" sz="1800" b="0" i="0" u="none" strike="noStrike" noProof="0" dirty="0">
                          <a:solidFill>
                            <a:srgbClr val="AF00DB"/>
                          </a:solidFill>
                          <a:latin typeface="Calibri"/>
                        </a:rPr>
                        <a:t>import</a:t>
                      </a:r>
                      <a:r>
                        <a:rPr lang="en-US" sz="1800" b="0" i="0" u="none" strike="noStrike" noProof="0" dirty="0">
                          <a:solidFill>
                            <a:srgbClr val="000000"/>
                          </a:solidFill>
                          <a:latin typeface="Calibri"/>
                        </a:rPr>
                        <a:t> </a:t>
                      </a:r>
                      <a:r>
                        <a:rPr lang="en-US" sz="1800" b="0" i="0" u="none" strike="noStrike" noProof="0" dirty="0" err="1">
                          <a:solidFill>
                            <a:srgbClr val="000000"/>
                          </a:solidFill>
                          <a:latin typeface="Calibri"/>
                        </a:rPr>
                        <a:t>train_test_split</a:t>
                      </a:r>
                      <a:endParaRPr lang="en-US" sz="1800" b="1" i="0" u="none" strike="noStrike" noProof="0" dirty="0" err="1">
                        <a:solidFill>
                          <a:srgbClr val="000000"/>
                        </a:solidFill>
                        <a:latin typeface="Calibri"/>
                      </a:endParaRPr>
                    </a:p>
                    <a:p>
                      <a:pPr lvl="0" algn="l">
                        <a:lnSpc>
                          <a:spcPct val="100000"/>
                        </a:lnSpc>
                        <a:spcBef>
                          <a:spcPts val="0"/>
                        </a:spcBef>
                        <a:spcAft>
                          <a:spcPts val="0"/>
                        </a:spcAft>
                        <a:buNone/>
                      </a:pPr>
                      <a:r>
                        <a:rPr lang="en-US" sz="1800" b="0" i="0" u="none" strike="noStrike" noProof="0" dirty="0" err="1">
                          <a:solidFill>
                            <a:srgbClr val="000000"/>
                          </a:solidFill>
                          <a:latin typeface="Calibri"/>
                        </a:rPr>
                        <a:t>x_train</a:t>
                      </a:r>
                      <a:r>
                        <a:rPr lang="en-US" sz="1800" b="0" i="0" u="none" strike="noStrike" noProof="0" dirty="0">
                          <a:solidFill>
                            <a:srgbClr val="000000"/>
                          </a:solidFill>
                          <a:latin typeface="Calibri"/>
                        </a:rPr>
                        <a:t>, </a:t>
                      </a:r>
                      <a:r>
                        <a:rPr lang="en-US" sz="1800" b="0" i="0" u="none" strike="noStrike" noProof="0" dirty="0" err="1">
                          <a:solidFill>
                            <a:srgbClr val="000000"/>
                          </a:solidFill>
                          <a:latin typeface="Calibri"/>
                        </a:rPr>
                        <a:t>x_test</a:t>
                      </a:r>
                      <a:r>
                        <a:rPr lang="en-US" sz="1800" b="0" i="0" u="none" strike="noStrike" noProof="0" dirty="0">
                          <a:solidFill>
                            <a:srgbClr val="000000"/>
                          </a:solidFill>
                          <a:latin typeface="Calibri"/>
                        </a:rPr>
                        <a:t>, </a:t>
                      </a:r>
                      <a:r>
                        <a:rPr lang="en-US" sz="1800" b="0" i="0" u="none" strike="noStrike" noProof="0" dirty="0" err="1">
                          <a:solidFill>
                            <a:srgbClr val="000000"/>
                          </a:solidFill>
                          <a:latin typeface="Calibri"/>
                        </a:rPr>
                        <a:t>y_train</a:t>
                      </a:r>
                      <a:r>
                        <a:rPr lang="en-US" sz="1800" b="0" i="0" u="none" strike="noStrike" noProof="0" dirty="0">
                          <a:solidFill>
                            <a:srgbClr val="000000"/>
                          </a:solidFill>
                          <a:latin typeface="Calibri"/>
                        </a:rPr>
                        <a:t>, </a:t>
                      </a:r>
                      <a:r>
                        <a:rPr lang="en-US" sz="1800" b="0" i="0" u="none" strike="noStrike" noProof="0" dirty="0" err="1">
                          <a:solidFill>
                            <a:srgbClr val="000000"/>
                          </a:solidFill>
                          <a:latin typeface="Calibri"/>
                        </a:rPr>
                        <a:t>y_test</a:t>
                      </a:r>
                      <a:r>
                        <a:rPr lang="en-US" sz="1800" b="0" i="0" u="none" strike="noStrike" noProof="0" dirty="0">
                          <a:solidFill>
                            <a:srgbClr val="000000"/>
                          </a:solidFill>
                          <a:latin typeface="Calibri"/>
                        </a:rPr>
                        <a:t> = </a:t>
                      </a:r>
                      <a:r>
                        <a:rPr lang="en-US" sz="1800" b="0" i="0" u="none" strike="noStrike" noProof="0" dirty="0" err="1">
                          <a:solidFill>
                            <a:srgbClr val="000000"/>
                          </a:solidFill>
                          <a:latin typeface="Calibri"/>
                        </a:rPr>
                        <a:t>train_test_split</a:t>
                      </a:r>
                      <a:r>
                        <a:rPr lang="en-US" sz="1800" b="0" i="0" u="none" strike="noStrike" noProof="0" dirty="0">
                          <a:solidFill>
                            <a:srgbClr val="000000"/>
                          </a:solidFill>
                          <a:latin typeface="Calibri"/>
                        </a:rPr>
                        <a:t>(</a:t>
                      </a:r>
                      <a:r>
                        <a:rPr lang="en-US" sz="1800" b="0" i="0" u="none" strike="noStrike" noProof="0" dirty="0" err="1">
                          <a:solidFill>
                            <a:srgbClr val="000000"/>
                          </a:solidFill>
                          <a:latin typeface="Calibri"/>
                        </a:rPr>
                        <a:t>features_df</a:t>
                      </a:r>
                      <a:r>
                        <a:rPr lang="en-US" sz="1800" b="0" i="0" u="none" strike="noStrike" noProof="0" dirty="0">
                          <a:solidFill>
                            <a:srgbClr val="000000"/>
                          </a:solidFill>
                          <a:latin typeface="Calibri"/>
                        </a:rPr>
                        <a:t>, </a:t>
                      </a:r>
                      <a:r>
                        <a:rPr lang="en-US" sz="1800" b="0" i="0" u="none" strike="noStrike" noProof="0" dirty="0" err="1">
                          <a:solidFill>
                            <a:srgbClr val="000000"/>
                          </a:solidFill>
                          <a:latin typeface="Calibri"/>
                        </a:rPr>
                        <a:t>target_df</a:t>
                      </a:r>
                      <a:r>
                        <a:rPr lang="en-US" sz="1800" b="0" i="0" u="none" strike="noStrike" noProof="0" dirty="0">
                          <a:solidFill>
                            <a:srgbClr val="000000"/>
                          </a:solidFill>
                          <a:latin typeface="Calibri"/>
                        </a:rPr>
                        <a:t>, </a:t>
                      </a:r>
                      <a:r>
                        <a:rPr lang="en-US" sz="1800" b="0" i="0" u="none" strike="noStrike" noProof="0" dirty="0" err="1">
                          <a:solidFill>
                            <a:srgbClr val="000000"/>
                          </a:solidFill>
                          <a:latin typeface="Calibri"/>
                        </a:rPr>
                        <a:t>train_size</a:t>
                      </a:r>
                      <a:r>
                        <a:rPr lang="en-US" sz="1800" b="0" i="0" u="none" strike="noStrike" noProof="0" dirty="0">
                          <a:solidFill>
                            <a:srgbClr val="000000"/>
                          </a:solidFill>
                          <a:latin typeface="Calibri"/>
                        </a:rPr>
                        <a:t>=</a:t>
                      </a:r>
                      <a:r>
                        <a:rPr lang="en-US" sz="1800" b="0" i="0" u="none" strike="noStrike" noProof="0" dirty="0">
                          <a:solidFill>
                            <a:srgbClr val="098156"/>
                          </a:solidFill>
                          <a:latin typeface="Calibri"/>
                        </a:rPr>
                        <a:t>0.8</a:t>
                      </a:r>
                      <a:r>
                        <a:rPr lang="en-US" sz="1800" b="0" i="0" u="none" strike="noStrike" noProof="0" dirty="0">
                          <a:solidFill>
                            <a:srgbClr val="000000"/>
                          </a:solidFill>
                          <a:latin typeface="Calibri"/>
                        </a:rPr>
                        <a:t>)</a:t>
                      </a:r>
                      <a:endParaRPr lang="en-US" sz="1800" b="1" i="0" u="none" strike="noStrike" noProof="0" dirty="0">
                        <a:solidFill>
                          <a:srgbClr val="000000"/>
                        </a:solidFill>
                        <a:latin typeface="Calibri"/>
                      </a:endParaRPr>
                    </a:p>
                    <a:p>
                      <a:pPr lvl="0" algn="l">
                        <a:lnSpc>
                          <a:spcPct val="100000"/>
                        </a:lnSpc>
                        <a:spcBef>
                          <a:spcPts val="0"/>
                        </a:spcBef>
                        <a:spcAft>
                          <a:spcPts val="0"/>
                        </a:spcAft>
                        <a:buNone/>
                      </a:pPr>
                      <a:endParaRPr lang="en-US" sz="1800" b="1" i="0" u="none" strike="noStrike" noProof="0" dirty="0">
                        <a:solidFill>
                          <a:srgbClr val="000000"/>
                        </a:solidFill>
                        <a:latin typeface="Calibri"/>
                      </a:endParaRPr>
                    </a:p>
                    <a:p>
                      <a:pPr lvl="0">
                        <a:buNone/>
                      </a:pPr>
                      <a:endParaRPr lang="en-US" sz="1800" b="1" i="0" u="none" strike="noStrike" noProof="0" dirty="0">
                        <a:solidFill>
                          <a:srgbClr val="FFFFFF"/>
                        </a:solidFill>
                        <a:latin typeface="Calibri"/>
                      </a:endParaRPr>
                    </a:p>
                    <a:p>
                      <a:pPr lvl="0">
                        <a:buNone/>
                      </a:pPr>
                      <a:endParaRPr lang="en-US" dirty="0"/>
                    </a:p>
                  </a:txBody>
                  <a:tcPr/>
                </a:tc>
                <a:tc>
                  <a:txBody>
                    <a:bodyPr/>
                    <a:lstStyle/>
                    <a:p>
                      <a:pPr lvl="0" algn="l">
                        <a:lnSpc>
                          <a:spcPct val="100000"/>
                        </a:lnSpc>
                        <a:spcBef>
                          <a:spcPts val="0"/>
                        </a:spcBef>
                        <a:spcAft>
                          <a:spcPts val="0"/>
                        </a:spcAft>
                        <a:buNone/>
                      </a:pPr>
                      <a:r>
                        <a:rPr lang="en-US" sz="1800" b="0" i="0" u="none" strike="noStrike" noProof="0" dirty="0" err="1">
                          <a:solidFill>
                            <a:srgbClr val="000000"/>
                          </a:solidFill>
                          <a:latin typeface="Calibri"/>
                        </a:rPr>
                        <a:t>x_train.shape</a:t>
                      </a:r>
                      <a:r>
                        <a:rPr lang="en-US" sz="1800" b="0" i="0" u="none" strike="noStrike" noProof="0" dirty="0">
                          <a:solidFill>
                            <a:srgbClr val="212121"/>
                          </a:solidFill>
                          <a:latin typeface="Calibri"/>
                        </a:rPr>
                        <a:t>(24000, 32), </a:t>
                      </a:r>
                    </a:p>
                    <a:p>
                      <a:pPr lvl="0" algn="l">
                        <a:lnSpc>
                          <a:spcPct val="100000"/>
                        </a:lnSpc>
                        <a:spcBef>
                          <a:spcPts val="0"/>
                        </a:spcBef>
                        <a:spcAft>
                          <a:spcPts val="0"/>
                        </a:spcAft>
                        <a:buNone/>
                      </a:pPr>
                      <a:r>
                        <a:rPr lang="en-US" sz="1800" b="0" i="0" u="none" strike="noStrike" noProof="0" err="1">
                          <a:solidFill>
                            <a:srgbClr val="000000"/>
                          </a:solidFill>
                          <a:latin typeface="Calibri"/>
                        </a:rPr>
                        <a:t>x_test.shape</a:t>
                      </a:r>
                      <a:r>
                        <a:rPr lang="en-US" sz="1800" b="0" i="0" u="none" strike="noStrike" noProof="0" dirty="0">
                          <a:solidFill>
                            <a:srgbClr val="212121"/>
                          </a:solidFill>
                          <a:latin typeface="Calibri"/>
                        </a:rPr>
                        <a:t>(6000, 32),</a:t>
                      </a:r>
                    </a:p>
                    <a:p>
                      <a:pPr lvl="0" algn="l">
                        <a:lnSpc>
                          <a:spcPct val="100000"/>
                        </a:lnSpc>
                        <a:spcBef>
                          <a:spcPts val="0"/>
                        </a:spcBef>
                        <a:spcAft>
                          <a:spcPts val="0"/>
                        </a:spcAft>
                        <a:buNone/>
                      </a:pPr>
                      <a:r>
                        <a:rPr lang="en-US" sz="1800" b="0" i="0" u="none" strike="noStrike" noProof="0" err="1">
                          <a:solidFill>
                            <a:srgbClr val="000000"/>
                          </a:solidFill>
                          <a:latin typeface="Calibri"/>
                        </a:rPr>
                        <a:t>y_train.shape</a:t>
                      </a:r>
                      <a:r>
                        <a:rPr lang="en-US" sz="1800" b="0" i="0" u="none" strike="noStrike" noProof="0" dirty="0">
                          <a:solidFill>
                            <a:srgbClr val="212121"/>
                          </a:solidFill>
                          <a:latin typeface="Calibri"/>
                        </a:rPr>
                        <a:t>(24000,), </a:t>
                      </a:r>
                    </a:p>
                    <a:p>
                      <a:pPr lvl="0" algn="l">
                        <a:lnSpc>
                          <a:spcPct val="100000"/>
                        </a:lnSpc>
                        <a:spcBef>
                          <a:spcPts val="0"/>
                        </a:spcBef>
                        <a:spcAft>
                          <a:spcPts val="0"/>
                        </a:spcAft>
                        <a:buNone/>
                      </a:pPr>
                      <a:r>
                        <a:rPr lang="en-US" sz="1800" b="0" i="0" u="none" strike="noStrike" noProof="0" err="1">
                          <a:solidFill>
                            <a:srgbClr val="000000"/>
                          </a:solidFill>
                          <a:latin typeface="Calibri"/>
                        </a:rPr>
                        <a:t>y_test.shape</a:t>
                      </a:r>
                      <a:r>
                        <a:rPr lang="en-US" sz="1800" b="0" i="0" u="none" strike="noStrike" noProof="0" dirty="0">
                          <a:solidFill>
                            <a:srgbClr val="212121"/>
                          </a:solidFill>
                          <a:latin typeface="Calibri"/>
                        </a:rPr>
                        <a:t>(6000,)</a:t>
                      </a:r>
                    </a:p>
                    <a:p>
                      <a:pPr lvl="0" algn="l">
                        <a:lnSpc>
                          <a:spcPct val="100000"/>
                        </a:lnSpc>
                        <a:spcBef>
                          <a:spcPts val="0"/>
                        </a:spcBef>
                        <a:spcAft>
                          <a:spcPts val="0"/>
                        </a:spcAft>
                        <a:buNone/>
                      </a:pPr>
                      <a:endParaRPr lang="en-US" sz="1800" b="1" i="0" u="none" strike="noStrike" noProof="0" dirty="0">
                        <a:solidFill>
                          <a:srgbClr val="000000"/>
                        </a:solidFill>
                        <a:latin typeface="Calibri"/>
                      </a:endParaRPr>
                    </a:p>
                    <a:p>
                      <a:pPr lvl="0">
                        <a:buNone/>
                      </a:pPr>
                      <a:endParaRPr lang="en-US" dirty="0"/>
                    </a:p>
                  </a:txBody>
                  <a:tcPr/>
                </a:tc>
                <a:extLst>
                  <a:ext uri="{0D108BD9-81ED-4DB2-BD59-A6C34878D82A}">
                    <a16:rowId xmlns:a16="http://schemas.microsoft.com/office/drawing/2014/main" val="2542258770"/>
                  </a:ext>
                </a:extLst>
              </a:tr>
            </a:tbl>
          </a:graphicData>
        </a:graphic>
      </p:graphicFrame>
    </p:spTree>
    <p:extLst>
      <p:ext uri="{BB962C8B-B14F-4D97-AF65-F5344CB8AC3E}">
        <p14:creationId xmlns:p14="http://schemas.microsoft.com/office/powerpoint/2010/main" val="297093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32450-A616-E1A2-7742-84A1A0211197}"/>
              </a:ext>
            </a:extLst>
          </p:cNvPr>
          <p:cNvSpPr>
            <a:spLocks noGrp="1"/>
          </p:cNvSpPr>
          <p:nvPr>
            <p:ph type="title"/>
          </p:nvPr>
        </p:nvSpPr>
        <p:spPr>
          <a:xfrm>
            <a:off x="780691" y="-51818"/>
            <a:ext cx="10515600" cy="563563"/>
          </a:xfrm>
        </p:spPr>
        <p:txBody>
          <a:bodyPr>
            <a:noAutofit/>
          </a:bodyPr>
          <a:lstStyle/>
          <a:p>
            <a:pPr algn="ctr"/>
            <a:r>
              <a:rPr lang="en-US" sz="4000" b="1" u="sng" dirty="0">
                <a:latin typeface="Calibri"/>
                <a:cs typeface="Calibri"/>
              </a:rPr>
              <a:t>LOGISTIC REGRESSION</a:t>
            </a:r>
          </a:p>
        </p:txBody>
      </p:sp>
      <p:sp>
        <p:nvSpPr>
          <p:cNvPr id="3" name="Content Placeholder 2">
            <a:extLst>
              <a:ext uri="{FF2B5EF4-FFF2-40B4-BE49-F238E27FC236}">
                <a16:creationId xmlns:a16="http://schemas.microsoft.com/office/drawing/2014/main" id="{A0FF1781-EFBD-325A-31C3-BC5F349EE57E}"/>
              </a:ext>
            </a:extLst>
          </p:cNvPr>
          <p:cNvSpPr>
            <a:spLocks noGrp="1"/>
          </p:cNvSpPr>
          <p:nvPr>
            <p:ph idx="1"/>
          </p:nvPr>
        </p:nvSpPr>
        <p:spPr>
          <a:xfrm>
            <a:off x="4314" y="747323"/>
            <a:ext cx="12183372" cy="4351338"/>
          </a:xfrm>
        </p:spPr>
        <p:txBody>
          <a:bodyPr vert="horz" lIns="91440" tIns="45720" rIns="91440" bIns="45720" rtlCol="0" anchor="t">
            <a:normAutofit/>
          </a:bodyPr>
          <a:lstStyle/>
          <a:p>
            <a:pPr>
              <a:buNone/>
            </a:pPr>
            <a:endParaRPr lang="en-US" sz="1800" b="1" dirty="0">
              <a:cs typeface="Calibri"/>
            </a:endParaRPr>
          </a:p>
          <a:p>
            <a:pPr>
              <a:buNone/>
            </a:pPr>
            <a:endParaRPr lang="en-US" sz="1800" b="1" dirty="0">
              <a:cs typeface="Calibri"/>
            </a:endParaRPr>
          </a:p>
          <a:p>
            <a:pPr>
              <a:buNone/>
            </a:pPr>
            <a:endParaRPr lang="en-US" sz="1800" b="1" dirty="0">
              <a:cs typeface="Calibri"/>
            </a:endParaRPr>
          </a:p>
          <a:p>
            <a:pPr>
              <a:buNone/>
            </a:pPr>
            <a:endParaRPr lang="en-US" sz="1800" b="1" dirty="0">
              <a:cs typeface="Calibri"/>
            </a:endParaRPr>
          </a:p>
          <a:p>
            <a:pPr>
              <a:buNone/>
            </a:pPr>
            <a:endParaRPr lang="en-US" sz="1800" b="1" dirty="0">
              <a:cs typeface="Calibri"/>
            </a:endParaRPr>
          </a:p>
          <a:p>
            <a:pPr marL="0" indent="0">
              <a:buNone/>
            </a:pPr>
            <a:endParaRPr lang="en-US" sz="1800" b="1" dirty="0">
              <a:cs typeface="Calibri"/>
            </a:endParaRPr>
          </a:p>
        </p:txBody>
      </p:sp>
      <p:graphicFrame>
        <p:nvGraphicFramePr>
          <p:cNvPr id="5" name="Table 4">
            <a:extLst>
              <a:ext uri="{FF2B5EF4-FFF2-40B4-BE49-F238E27FC236}">
                <a16:creationId xmlns:a16="http://schemas.microsoft.com/office/drawing/2014/main" id="{A41191A6-F6C7-A6EE-9B35-4F4E668F6B02}"/>
              </a:ext>
            </a:extLst>
          </p:cNvPr>
          <p:cNvGraphicFramePr>
            <a:graphicFrameLocks noGrp="1"/>
          </p:cNvGraphicFramePr>
          <p:nvPr>
            <p:extLst>
              <p:ext uri="{D42A27DB-BD31-4B8C-83A1-F6EECF244321}">
                <p14:modId xmlns:p14="http://schemas.microsoft.com/office/powerpoint/2010/main" val="1915612314"/>
              </p:ext>
            </p:extLst>
          </p:nvPr>
        </p:nvGraphicFramePr>
        <p:xfrm>
          <a:off x="100641" y="517585"/>
          <a:ext cx="12028720" cy="2190496"/>
        </p:xfrm>
        <a:graphic>
          <a:graphicData uri="http://schemas.openxmlformats.org/drawingml/2006/table">
            <a:tbl>
              <a:tblPr firstRow="1" bandRow="1">
                <a:tableStyleId>{5C22544A-7EE6-4342-B048-85BDC9FD1C3A}</a:tableStyleId>
              </a:tblPr>
              <a:tblGrid>
                <a:gridCol w="6014360">
                  <a:extLst>
                    <a:ext uri="{9D8B030D-6E8A-4147-A177-3AD203B41FA5}">
                      <a16:colId xmlns:a16="http://schemas.microsoft.com/office/drawing/2014/main" val="4260255447"/>
                    </a:ext>
                  </a:extLst>
                </a:gridCol>
                <a:gridCol w="6014360">
                  <a:extLst>
                    <a:ext uri="{9D8B030D-6E8A-4147-A177-3AD203B41FA5}">
                      <a16:colId xmlns:a16="http://schemas.microsoft.com/office/drawing/2014/main" val="313139717"/>
                    </a:ext>
                  </a:extLst>
                </a:gridCol>
              </a:tblGrid>
              <a:tr h="1521777">
                <a:tc>
                  <a:txBody>
                    <a:bodyPr/>
                    <a:lstStyle/>
                    <a:p>
                      <a:pPr marL="228600" marR="0" lvl="0" indent="-228600" algn="l">
                        <a:lnSpc>
                          <a:spcPct val="90000"/>
                        </a:lnSpc>
                        <a:spcBef>
                          <a:spcPts val="1000"/>
                        </a:spcBef>
                        <a:spcAft>
                          <a:spcPts val="0"/>
                        </a:spcAft>
                        <a:buNone/>
                      </a:pPr>
                      <a:r>
                        <a:rPr lang="en-US" sz="2400" b="1" i="0" u="none" strike="noStrike" noProof="0" dirty="0">
                          <a:solidFill>
                            <a:schemeClr val="tx1"/>
                          </a:solidFill>
                          <a:latin typeface="Calibri"/>
                        </a:rPr>
                        <a:t>Model Training</a:t>
                      </a:r>
                      <a:endParaRPr lang="en-US" dirty="0"/>
                    </a:p>
                    <a:p>
                      <a:pPr marL="228600" marR="0" lvl="0" indent="-228600" algn="l">
                        <a:lnSpc>
                          <a:spcPct val="90000"/>
                        </a:lnSpc>
                        <a:spcBef>
                          <a:spcPts val="1000"/>
                        </a:spcBef>
                        <a:spcAft>
                          <a:spcPts val="0"/>
                        </a:spcAft>
                        <a:buNone/>
                      </a:pPr>
                      <a:r>
                        <a:rPr lang="en-US" sz="1800" b="0" i="0" u="none" strike="noStrike" noProof="0" dirty="0">
                          <a:solidFill>
                            <a:srgbClr val="AF00DB"/>
                          </a:solidFill>
                          <a:latin typeface="Calibri"/>
                        </a:rPr>
                        <a:t>from</a:t>
                      </a:r>
                      <a:r>
                        <a:rPr lang="en-US" sz="1800" b="0" i="0" u="none" strike="noStrike" noProof="0" dirty="0">
                          <a:solidFill>
                            <a:srgbClr val="000000"/>
                          </a:solidFill>
                          <a:latin typeface="Calibri"/>
                        </a:rPr>
                        <a:t> </a:t>
                      </a:r>
                      <a:r>
                        <a:rPr lang="en-US" sz="1800" b="0" i="0" u="none" strike="noStrike" noProof="0" dirty="0" err="1">
                          <a:solidFill>
                            <a:srgbClr val="000000"/>
                          </a:solidFill>
                          <a:latin typeface="Calibri"/>
                        </a:rPr>
                        <a:t>sklearn.linear_model</a:t>
                      </a:r>
                      <a:r>
                        <a:rPr lang="en-US" sz="1800" b="0" i="0" u="none" strike="noStrike" noProof="0" dirty="0">
                          <a:solidFill>
                            <a:srgbClr val="000000"/>
                          </a:solidFill>
                          <a:latin typeface="Calibri"/>
                        </a:rPr>
                        <a:t> </a:t>
                      </a:r>
                      <a:r>
                        <a:rPr lang="en-US" sz="1800" b="0" i="0" u="none" strike="noStrike" noProof="0" dirty="0">
                          <a:solidFill>
                            <a:srgbClr val="AF00DB"/>
                          </a:solidFill>
                          <a:latin typeface="Calibri"/>
                        </a:rPr>
                        <a:t>import</a:t>
                      </a:r>
                      <a:r>
                        <a:rPr lang="en-US" sz="1800" b="0" i="0" u="none" strike="noStrike" noProof="0" dirty="0">
                          <a:solidFill>
                            <a:srgbClr val="000000"/>
                          </a:solidFill>
                          <a:latin typeface="Calibri"/>
                        </a:rPr>
                        <a:t> </a:t>
                      </a:r>
                      <a:r>
                        <a:rPr lang="en-US" sz="1800" b="0" i="0" u="none" strike="noStrike" noProof="0" dirty="0" err="1">
                          <a:solidFill>
                            <a:srgbClr val="000000"/>
                          </a:solidFill>
                          <a:latin typeface="Calibri"/>
                        </a:rPr>
                        <a:t>LogisticRegression</a:t>
                      </a:r>
                      <a:endParaRPr lang="en-US" sz="1800" b="0" i="0" u="none" strike="noStrike" noProof="0" dirty="0" err="1">
                        <a:solidFill>
                          <a:srgbClr val="AF00DB"/>
                        </a:solidFill>
                        <a:latin typeface="Calibri"/>
                      </a:endParaRPr>
                    </a:p>
                    <a:p>
                      <a:pPr marL="228600" marR="0" lvl="0" indent="-228600" algn="l">
                        <a:lnSpc>
                          <a:spcPct val="90000"/>
                        </a:lnSpc>
                        <a:spcBef>
                          <a:spcPts val="1000"/>
                        </a:spcBef>
                        <a:spcAft>
                          <a:spcPts val="0"/>
                        </a:spcAft>
                        <a:buNone/>
                      </a:pPr>
                      <a:r>
                        <a:rPr lang="en-US" sz="1800" b="0" i="0" u="none" strike="noStrike" noProof="0" dirty="0" err="1">
                          <a:solidFill>
                            <a:srgbClr val="000000"/>
                          </a:solidFill>
                          <a:latin typeface="Calibri"/>
                        </a:rPr>
                        <a:t>modelLR</a:t>
                      </a:r>
                      <a:r>
                        <a:rPr lang="en-US" sz="1800" b="0" i="0" u="none" strike="noStrike" noProof="0" dirty="0">
                          <a:solidFill>
                            <a:srgbClr val="000000"/>
                          </a:solidFill>
                          <a:latin typeface="Calibri"/>
                        </a:rPr>
                        <a:t> = </a:t>
                      </a:r>
                      <a:r>
                        <a:rPr lang="en-US" sz="1800" b="0" i="0" u="none" strike="noStrike" noProof="0" dirty="0" err="1">
                          <a:solidFill>
                            <a:srgbClr val="000000"/>
                          </a:solidFill>
                          <a:latin typeface="Calibri"/>
                        </a:rPr>
                        <a:t>LogisticRegression</a:t>
                      </a:r>
                      <a:r>
                        <a:rPr lang="en-US" sz="1800" b="0" i="0" u="none" strike="noStrike" noProof="0" dirty="0">
                          <a:solidFill>
                            <a:srgbClr val="000000"/>
                          </a:solidFill>
                          <a:latin typeface="Calibri"/>
                        </a:rPr>
                        <a:t>(</a:t>
                      </a:r>
                      <a:r>
                        <a:rPr lang="en-US" sz="1800" b="0" i="0" u="none" strike="noStrike" noProof="0" dirty="0" err="1">
                          <a:solidFill>
                            <a:srgbClr val="000000"/>
                          </a:solidFill>
                          <a:latin typeface="Calibri"/>
                        </a:rPr>
                        <a:t>max_iter</a:t>
                      </a:r>
                      <a:r>
                        <a:rPr lang="en-US" sz="1800" b="0" i="0" u="none" strike="noStrike" noProof="0" dirty="0">
                          <a:solidFill>
                            <a:srgbClr val="000000"/>
                          </a:solidFill>
                          <a:latin typeface="Calibri"/>
                        </a:rPr>
                        <a:t>=</a:t>
                      </a:r>
                      <a:r>
                        <a:rPr lang="en-US" sz="1800" b="0" i="0" u="none" strike="noStrike" noProof="0" dirty="0">
                          <a:solidFill>
                            <a:srgbClr val="098156"/>
                          </a:solidFill>
                          <a:latin typeface="Calibri"/>
                        </a:rPr>
                        <a:t>1000</a:t>
                      </a:r>
                      <a:r>
                        <a:rPr lang="en-US" sz="1800" b="0" i="0" u="none" strike="noStrike" noProof="0" dirty="0">
                          <a:solidFill>
                            <a:srgbClr val="000000"/>
                          </a:solidFill>
                          <a:latin typeface="Calibri"/>
                        </a:rPr>
                        <a:t>)</a:t>
                      </a:r>
                    </a:p>
                    <a:p>
                      <a:pPr marL="228600" marR="0" lvl="0" indent="-228600" algn="l">
                        <a:lnSpc>
                          <a:spcPct val="90000"/>
                        </a:lnSpc>
                        <a:spcBef>
                          <a:spcPts val="1000"/>
                        </a:spcBef>
                        <a:spcAft>
                          <a:spcPts val="0"/>
                        </a:spcAft>
                        <a:buNone/>
                      </a:pPr>
                      <a:r>
                        <a:rPr lang="en-US" sz="1800" b="0" i="0" u="none" strike="noStrike" noProof="0" dirty="0" err="1">
                          <a:solidFill>
                            <a:srgbClr val="000000"/>
                          </a:solidFill>
                          <a:latin typeface="Calibri"/>
                        </a:rPr>
                        <a:t>modelLR.fit</a:t>
                      </a:r>
                      <a:r>
                        <a:rPr lang="en-US" sz="1800" b="0" i="0" u="none" strike="noStrike" noProof="0" dirty="0">
                          <a:solidFill>
                            <a:srgbClr val="000000"/>
                          </a:solidFill>
                          <a:latin typeface="Calibri"/>
                        </a:rPr>
                        <a:t>(</a:t>
                      </a:r>
                      <a:r>
                        <a:rPr lang="en-US" sz="1800" b="0" i="0" u="none" strike="noStrike" noProof="0" dirty="0" err="1">
                          <a:solidFill>
                            <a:srgbClr val="000000"/>
                          </a:solidFill>
                          <a:latin typeface="Calibri"/>
                        </a:rPr>
                        <a:t>x_train</a:t>
                      </a:r>
                      <a:r>
                        <a:rPr lang="en-US" sz="1800" b="0" i="0" u="none" strike="noStrike" noProof="0" dirty="0">
                          <a:solidFill>
                            <a:srgbClr val="000000"/>
                          </a:solidFill>
                          <a:latin typeface="Calibri"/>
                        </a:rPr>
                        <a:t>, </a:t>
                      </a:r>
                      <a:r>
                        <a:rPr lang="en-US" sz="1800" b="0" i="0" u="none" strike="noStrike" noProof="0" dirty="0" err="1">
                          <a:solidFill>
                            <a:srgbClr val="000000"/>
                          </a:solidFill>
                          <a:latin typeface="Calibri"/>
                        </a:rPr>
                        <a:t>y_train</a:t>
                      </a:r>
                      <a:r>
                        <a:rPr lang="en-US" sz="1800" b="0" i="0" u="none" strike="noStrike" noProof="0" dirty="0">
                          <a:solidFill>
                            <a:srgbClr val="000000"/>
                          </a:solidFill>
                          <a:latin typeface="Calibri"/>
                        </a:rPr>
                        <a:t>)</a:t>
                      </a:r>
                    </a:p>
                    <a:p>
                      <a:pPr lvl="0">
                        <a:buNone/>
                      </a:pPr>
                      <a:endParaRPr lang="en-US" dirty="0"/>
                    </a:p>
                  </a:txBody>
                  <a:tcPr>
                    <a:solidFill>
                      <a:schemeClr val="accent3">
                        <a:lumMod val="20000"/>
                        <a:lumOff val="80000"/>
                      </a:schemeClr>
                    </a:solidFill>
                  </a:tcPr>
                </a:tc>
                <a:tc>
                  <a:txBody>
                    <a:bodyPr/>
                    <a:lstStyle/>
                    <a:p>
                      <a:pPr marL="228600" marR="0" lvl="0" indent="-228600" algn="l">
                        <a:lnSpc>
                          <a:spcPct val="90000"/>
                        </a:lnSpc>
                        <a:spcBef>
                          <a:spcPts val="1000"/>
                        </a:spcBef>
                        <a:spcAft>
                          <a:spcPts val="0"/>
                        </a:spcAft>
                        <a:buNone/>
                      </a:pPr>
                      <a:r>
                        <a:rPr lang="en-US" sz="2400" b="1" i="0" u="none" strike="noStrike" noProof="0" dirty="0">
                          <a:solidFill>
                            <a:srgbClr val="000000"/>
                          </a:solidFill>
                          <a:latin typeface="Calibri"/>
                        </a:rPr>
                        <a:t>Evaluation of Model</a:t>
                      </a:r>
                      <a:endParaRPr lang="en-US" sz="2400" b="0" i="0" u="none" strike="noStrike" noProof="0" dirty="0">
                        <a:solidFill>
                          <a:srgbClr val="000000"/>
                        </a:solidFill>
                        <a:latin typeface="Calibri"/>
                      </a:endParaRPr>
                    </a:p>
                    <a:p>
                      <a:pPr marL="228600" marR="0" lvl="0" indent="-228600" algn="l">
                        <a:lnSpc>
                          <a:spcPct val="90000"/>
                        </a:lnSpc>
                        <a:spcBef>
                          <a:spcPts val="1000"/>
                        </a:spcBef>
                        <a:spcAft>
                          <a:spcPts val="0"/>
                        </a:spcAft>
                        <a:buNone/>
                      </a:pPr>
                      <a:r>
                        <a:rPr lang="en-US" sz="1800" b="0" i="0" u="none" strike="noStrike" noProof="0" dirty="0">
                          <a:solidFill>
                            <a:srgbClr val="AF00DB"/>
                          </a:solidFill>
                          <a:latin typeface="Calibri"/>
                        </a:rPr>
                        <a:t>from</a:t>
                      </a:r>
                      <a:r>
                        <a:rPr lang="en-US" sz="1800" b="0" i="0" u="none" strike="noStrike" noProof="0" dirty="0">
                          <a:solidFill>
                            <a:srgbClr val="000000"/>
                          </a:solidFill>
                          <a:latin typeface="Calibri"/>
                        </a:rPr>
                        <a:t> </a:t>
                      </a:r>
                      <a:r>
                        <a:rPr lang="en-US" sz="1800" b="0" i="0" u="none" strike="noStrike" noProof="0" err="1">
                          <a:solidFill>
                            <a:srgbClr val="000000"/>
                          </a:solidFill>
                          <a:latin typeface="Calibri"/>
                        </a:rPr>
                        <a:t>sklearn.metrics</a:t>
                      </a:r>
                      <a:r>
                        <a:rPr lang="en-US" sz="1800" b="0" i="0" u="none" strike="noStrike" noProof="0" dirty="0">
                          <a:solidFill>
                            <a:srgbClr val="000000"/>
                          </a:solidFill>
                          <a:latin typeface="Calibri"/>
                        </a:rPr>
                        <a:t> </a:t>
                      </a:r>
                      <a:r>
                        <a:rPr lang="en-US" sz="1800" b="0" i="0" u="none" strike="noStrike" noProof="0" dirty="0">
                          <a:solidFill>
                            <a:srgbClr val="AF00DB"/>
                          </a:solidFill>
                          <a:latin typeface="Calibri"/>
                        </a:rPr>
                        <a:t>import</a:t>
                      </a:r>
                      <a:r>
                        <a:rPr lang="en-US" sz="1800" b="0" i="0" u="none" strike="noStrike" noProof="0" dirty="0">
                          <a:solidFill>
                            <a:srgbClr val="000000"/>
                          </a:solidFill>
                          <a:latin typeface="Calibri"/>
                        </a:rPr>
                        <a:t> </a:t>
                      </a:r>
                      <a:r>
                        <a:rPr lang="en-US" sz="1800" b="0" i="0" u="none" strike="noStrike" noProof="0" err="1">
                          <a:solidFill>
                            <a:srgbClr val="000000"/>
                          </a:solidFill>
                          <a:latin typeface="Calibri"/>
                        </a:rPr>
                        <a:t>accuracy_score</a:t>
                      </a:r>
                      <a:endParaRPr lang="en-US" sz="1800" b="0" i="0" u="none" strike="noStrike" noProof="0">
                        <a:solidFill>
                          <a:srgbClr val="000000"/>
                        </a:solidFill>
                        <a:latin typeface="Calibri"/>
                      </a:endParaRPr>
                    </a:p>
                    <a:p>
                      <a:pPr marL="228600" marR="0" lvl="0" indent="-228600" algn="l">
                        <a:lnSpc>
                          <a:spcPct val="90000"/>
                        </a:lnSpc>
                        <a:spcBef>
                          <a:spcPts val="1000"/>
                        </a:spcBef>
                        <a:spcAft>
                          <a:spcPts val="0"/>
                        </a:spcAft>
                        <a:buNone/>
                      </a:pPr>
                      <a:r>
                        <a:rPr lang="en-US" sz="1800" b="0" i="0" u="none" strike="noStrike" noProof="0" err="1">
                          <a:solidFill>
                            <a:srgbClr val="000000"/>
                          </a:solidFill>
                          <a:latin typeface="Calibri"/>
                        </a:rPr>
                        <a:t>accuracy_score</a:t>
                      </a:r>
                      <a:r>
                        <a:rPr lang="en-US" sz="1800" b="0" i="0" u="none" strike="noStrike" noProof="0" dirty="0">
                          <a:solidFill>
                            <a:srgbClr val="000000"/>
                          </a:solidFill>
                          <a:latin typeface="Calibri"/>
                        </a:rPr>
                        <a:t>(</a:t>
                      </a:r>
                      <a:r>
                        <a:rPr lang="en-US" sz="1800" b="0" i="0" u="none" strike="noStrike" noProof="0" err="1">
                          <a:solidFill>
                            <a:srgbClr val="000000"/>
                          </a:solidFill>
                          <a:latin typeface="Calibri"/>
                        </a:rPr>
                        <a:t>y_train</a:t>
                      </a:r>
                      <a:r>
                        <a:rPr lang="en-US" sz="1800" b="0" i="0" u="none" strike="noStrike" noProof="0" dirty="0">
                          <a:solidFill>
                            <a:srgbClr val="000000"/>
                          </a:solidFill>
                          <a:latin typeface="Calibri"/>
                        </a:rPr>
                        <a:t>, </a:t>
                      </a:r>
                      <a:r>
                        <a:rPr lang="en-US" sz="1800" b="0" i="0" u="none" strike="noStrike" noProof="0" err="1">
                          <a:solidFill>
                            <a:srgbClr val="000000"/>
                          </a:solidFill>
                          <a:latin typeface="Calibri"/>
                        </a:rPr>
                        <a:t>modelLR.predict</a:t>
                      </a:r>
                      <a:r>
                        <a:rPr lang="en-US" sz="1800" b="0" i="0" u="none" strike="noStrike" noProof="0" dirty="0">
                          <a:solidFill>
                            <a:srgbClr val="000000"/>
                          </a:solidFill>
                          <a:latin typeface="Calibri"/>
                        </a:rPr>
                        <a:t>(</a:t>
                      </a:r>
                      <a:r>
                        <a:rPr lang="en-US" sz="1800" b="0" i="0" u="none" strike="noStrike" noProof="0" err="1">
                          <a:solidFill>
                            <a:srgbClr val="000000"/>
                          </a:solidFill>
                          <a:latin typeface="Calibri"/>
                        </a:rPr>
                        <a:t>x_train</a:t>
                      </a:r>
                      <a:r>
                        <a:rPr lang="en-US" sz="1800" b="0" i="0" u="none" strike="noStrike" noProof="0" dirty="0">
                          <a:solidFill>
                            <a:srgbClr val="000000"/>
                          </a:solidFill>
                          <a:latin typeface="Calibri"/>
                        </a:rPr>
                        <a:t>))</a:t>
                      </a:r>
                    </a:p>
                    <a:p>
                      <a:pPr marL="228600" marR="0" lvl="0" indent="-228600" algn="l">
                        <a:lnSpc>
                          <a:spcPct val="90000"/>
                        </a:lnSpc>
                        <a:spcBef>
                          <a:spcPts val="1000"/>
                        </a:spcBef>
                        <a:spcAft>
                          <a:spcPts val="0"/>
                        </a:spcAft>
                        <a:buNone/>
                      </a:pPr>
                      <a:r>
                        <a:rPr lang="en-US" sz="1800" b="1" i="0" u="none" strike="noStrike" noProof="0" dirty="0">
                          <a:solidFill>
                            <a:srgbClr val="000000"/>
                          </a:solidFill>
                          <a:latin typeface="Calibri"/>
                        </a:rPr>
                        <a:t>Training Accuracy score = 0.8089</a:t>
                      </a:r>
                    </a:p>
                    <a:p>
                      <a:pPr marL="228600" marR="0" lvl="0" indent="-228600" algn="l">
                        <a:lnSpc>
                          <a:spcPct val="90000"/>
                        </a:lnSpc>
                        <a:spcBef>
                          <a:spcPts val="1000"/>
                        </a:spcBef>
                        <a:spcAft>
                          <a:spcPts val="0"/>
                        </a:spcAft>
                        <a:buNone/>
                      </a:pPr>
                      <a:r>
                        <a:rPr lang="en-US" sz="1800" b="1" i="0" u="none" strike="noStrike" noProof="0" dirty="0">
                          <a:solidFill>
                            <a:srgbClr val="000000"/>
                          </a:solidFill>
                          <a:latin typeface="Calibri"/>
                        </a:rPr>
                        <a:t>Test accuracy = 0.8156</a:t>
                      </a:r>
                    </a:p>
                    <a:p>
                      <a:pPr lvl="0">
                        <a:buNone/>
                      </a:pPr>
                      <a:endParaRPr lang="en-US" dirty="0"/>
                    </a:p>
                  </a:txBody>
                  <a:tcPr>
                    <a:solidFill>
                      <a:schemeClr val="bg2"/>
                    </a:solidFill>
                  </a:tcPr>
                </a:tc>
                <a:extLst>
                  <a:ext uri="{0D108BD9-81ED-4DB2-BD59-A6C34878D82A}">
                    <a16:rowId xmlns:a16="http://schemas.microsoft.com/office/drawing/2014/main" val="4042295693"/>
                  </a:ext>
                </a:extLst>
              </a:tr>
            </a:tbl>
          </a:graphicData>
        </a:graphic>
      </p:graphicFrame>
      <p:pic>
        <p:nvPicPr>
          <p:cNvPr id="9" name="Picture 8">
            <a:extLst>
              <a:ext uri="{FF2B5EF4-FFF2-40B4-BE49-F238E27FC236}">
                <a16:creationId xmlns:a16="http://schemas.microsoft.com/office/drawing/2014/main" id="{F8F93E1D-C267-CF57-0F4E-B86A9AE8F168}"/>
              </a:ext>
            </a:extLst>
          </p:cNvPr>
          <p:cNvPicPr>
            <a:picLocks noChangeAspect="1"/>
          </p:cNvPicPr>
          <p:nvPr/>
        </p:nvPicPr>
        <p:blipFill>
          <a:blip r:embed="rId2"/>
          <a:stretch>
            <a:fillRect/>
          </a:stretch>
        </p:blipFill>
        <p:spPr>
          <a:xfrm>
            <a:off x="253041" y="3011699"/>
            <a:ext cx="5287994" cy="3063091"/>
          </a:xfrm>
          <a:prstGeom prst="rect">
            <a:avLst/>
          </a:prstGeom>
        </p:spPr>
      </p:pic>
      <p:sp>
        <p:nvSpPr>
          <p:cNvPr id="10" name="TextBox 9">
            <a:extLst>
              <a:ext uri="{FF2B5EF4-FFF2-40B4-BE49-F238E27FC236}">
                <a16:creationId xmlns:a16="http://schemas.microsoft.com/office/drawing/2014/main" id="{AA1D6BAF-9E3B-A427-3680-CB202A60C0E4}"/>
              </a:ext>
            </a:extLst>
          </p:cNvPr>
          <p:cNvSpPr txBox="1"/>
          <p:nvPr/>
        </p:nvSpPr>
        <p:spPr>
          <a:xfrm>
            <a:off x="405860" y="6086413"/>
            <a:ext cx="501320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Calibri"/>
              </a:rPr>
              <a:t>Precision = TP/(TP+FP)=325/(325+107)=0.7523</a:t>
            </a:r>
          </a:p>
          <a:p>
            <a:r>
              <a:rPr lang="en-US" b="1" dirty="0">
                <a:cs typeface="Calibri"/>
              </a:rPr>
              <a:t>Recall = TP/(TP+FN) = 325/(325+999)=0.2454</a:t>
            </a:r>
          </a:p>
          <a:p>
            <a:endParaRPr lang="en-US" dirty="0">
              <a:cs typeface="Calibri"/>
            </a:endParaRPr>
          </a:p>
        </p:txBody>
      </p:sp>
      <p:sp>
        <p:nvSpPr>
          <p:cNvPr id="4" name="TextBox 3">
            <a:extLst>
              <a:ext uri="{FF2B5EF4-FFF2-40B4-BE49-F238E27FC236}">
                <a16:creationId xmlns:a16="http://schemas.microsoft.com/office/drawing/2014/main" id="{802B34E9-9652-8510-702C-AD2617143DA0}"/>
              </a:ext>
            </a:extLst>
          </p:cNvPr>
          <p:cNvSpPr txBox="1"/>
          <p:nvPr/>
        </p:nvSpPr>
        <p:spPr>
          <a:xfrm>
            <a:off x="6046120" y="2784513"/>
            <a:ext cx="6262657"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Hyperparameter tuning using </a:t>
            </a:r>
            <a:r>
              <a:rPr lang="en-US" b="1" err="1">
                <a:ea typeface="+mn-lt"/>
                <a:cs typeface="+mn-lt"/>
              </a:rPr>
              <a:t>gridsearch</a:t>
            </a:r>
            <a:endParaRPr lang="en-US" b="1">
              <a:ea typeface="+mn-lt"/>
              <a:cs typeface="+mn-lt"/>
            </a:endParaRPr>
          </a:p>
          <a:p>
            <a:r>
              <a:rPr lang="en-US" dirty="0">
                <a:ea typeface="+mn-lt"/>
                <a:cs typeface="+mn-lt"/>
              </a:rPr>
              <a:t>from </a:t>
            </a:r>
            <a:r>
              <a:rPr lang="en-US" err="1">
                <a:ea typeface="+mn-lt"/>
                <a:cs typeface="+mn-lt"/>
              </a:rPr>
              <a:t>sklearn.model_selection</a:t>
            </a:r>
            <a:r>
              <a:rPr lang="en-US" dirty="0">
                <a:ea typeface="+mn-lt"/>
                <a:cs typeface="+mn-lt"/>
              </a:rPr>
              <a:t> import </a:t>
            </a:r>
            <a:r>
              <a:rPr lang="en-US" err="1">
                <a:ea typeface="+mn-lt"/>
                <a:cs typeface="+mn-lt"/>
              </a:rPr>
              <a:t>GridSearchCV</a:t>
            </a:r>
            <a:endParaRPr lang="en-US">
              <a:cs typeface="Calibri"/>
            </a:endParaRPr>
          </a:p>
          <a:p>
            <a:r>
              <a:rPr lang="en-US" err="1">
                <a:ea typeface="+mn-lt"/>
                <a:cs typeface="+mn-lt"/>
              </a:rPr>
              <a:t>param_grid</a:t>
            </a:r>
            <a:r>
              <a:rPr lang="en-US" dirty="0">
                <a:ea typeface="+mn-lt"/>
                <a:cs typeface="+mn-lt"/>
              </a:rPr>
              <a:t> = {</a:t>
            </a:r>
            <a:endParaRPr lang="en-US" dirty="0">
              <a:cs typeface="Calibri"/>
            </a:endParaRPr>
          </a:p>
          <a:p>
            <a:r>
              <a:rPr lang="en-US" dirty="0">
                <a:ea typeface="+mn-lt"/>
                <a:cs typeface="+mn-lt"/>
              </a:rPr>
              <a:t>    'C': [0.01, 0.1, 1, 10, 100],</a:t>
            </a:r>
            <a:endParaRPr lang="en-US" dirty="0">
              <a:cs typeface="Calibri"/>
            </a:endParaRPr>
          </a:p>
          <a:p>
            <a:r>
              <a:rPr lang="en-US" dirty="0">
                <a:ea typeface="+mn-lt"/>
                <a:cs typeface="+mn-lt"/>
              </a:rPr>
              <a:t>    'penalty': ['l1', 'l2']</a:t>
            </a:r>
            <a:endParaRPr lang="en-US" dirty="0">
              <a:cs typeface="Calibri"/>
            </a:endParaRPr>
          </a:p>
          <a:p>
            <a:r>
              <a:rPr lang="en-US" dirty="0">
                <a:ea typeface="+mn-lt"/>
                <a:cs typeface="+mn-lt"/>
              </a:rPr>
              <a:t>}</a:t>
            </a:r>
            <a:endParaRPr lang="en-US" dirty="0">
              <a:cs typeface="Calibri"/>
            </a:endParaRPr>
          </a:p>
          <a:p>
            <a:r>
              <a:rPr lang="en-US" err="1">
                <a:ea typeface="+mn-lt"/>
                <a:cs typeface="+mn-lt"/>
              </a:rPr>
              <a:t>grid_search</a:t>
            </a:r>
            <a:r>
              <a:rPr lang="en-US" dirty="0">
                <a:ea typeface="+mn-lt"/>
                <a:cs typeface="+mn-lt"/>
              </a:rPr>
              <a:t> = </a:t>
            </a:r>
            <a:r>
              <a:rPr lang="en-US" err="1">
                <a:ea typeface="+mn-lt"/>
                <a:cs typeface="+mn-lt"/>
              </a:rPr>
              <a:t>GridSearchCV</a:t>
            </a:r>
            <a:r>
              <a:rPr lang="en-US" dirty="0">
                <a:ea typeface="+mn-lt"/>
                <a:cs typeface="+mn-lt"/>
              </a:rPr>
              <a:t>(estimator=</a:t>
            </a:r>
            <a:r>
              <a:rPr lang="en-US" err="1">
                <a:ea typeface="+mn-lt"/>
                <a:cs typeface="+mn-lt"/>
              </a:rPr>
              <a:t>modelLR</a:t>
            </a:r>
            <a:r>
              <a:rPr lang="en-US" dirty="0">
                <a:ea typeface="+mn-lt"/>
                <a:cs typeface="+mn-lt"/>
              </a:rPr>
              <a:t>, </a:t>
            </a:r>
            <a:r>
              <a:rPr lang="en-US" err="1">
                <a:ea typeface="+mn-lt"/>
                <a:cs typeface="+mn-lt"/>
              </a:rPr>
              <a:t>param_grid</a:t>
            </a:r>
            <a:r>
              <a:rPr lang="en-US" dirty="0">
                <a:ea typeface="+mn-lt"/>
                <a:cs typeface="+mn-lt"/>
              </a:rPr>
              <a:t>=</a:t>
            </a:r>
            <a:r>
              <a:rPr lang="en-US" err="1">
                <a:ea typeface="+mn-lt"/>
                <a:cs typeface="+mn-lt"/>
              </a:rPr>
              <a:t>param_grid</a:t>
            </a:r>
            <a:r>
              <a:rPr lang="en-US" dirty="0">
                <a:ea typeface="+mn-lt"/>
                <a:cs typeface="+mn-lt"/>
              </a:rPr>
              <a:t>, scoring='accuracy', cv=5)</a:t>
            </a:r>
            <a:endParaRPr lang="en-US" dirty="0">
              <a:cs typeface="Calibri"/>
            </a:endParaRPr>
          </a:p>
          <a:p>
            <a:r>
              <a:rPr lang="en-US" err="1">
                <a:ea typeface="+mn-lt"/>
                <a:cs typeface="+mn-lt"/>
              </a:rPr>
              <a:t>grid_search.fit</a:t>
            </a:r>
            <a:r>
              <a:rPr lang="en-US" dirty="0">
                <a:ea typeface="+mn-lt"/>
                <a:cs typeface="+mn-lt"/>
              </a:rPr>
              <a:t>(</a:t>
            </a:r>
            <a:r>
              <a:rPr lang="en-US" err="1">
                <a:ea typeface="+mn-lt"/>
                <a:cs typeface="+mn-lt"/>
              </a:rPr>
              <a:t>x_train</a:t>
            </a:r>
            <a:r>
              <a:rPr lang="en-US" dirty="0">
                <a:ea typeface="+mn-lt"/>
                <a:cs typeface="+mn-lt"/>
              </a:rPr>
              <a:t>, </a:t>
            </a:r>
            <a:r>
              <a:rPr lang="en-US" err="1">
                <a:ea typeface="+mn-lt"/>
                <a:cs typeface="+mn-lt"/>
              </a:rPr>
              <a:t>y_train</a:t>
            </a:r>
            <a:r>
              <a:rPr lang="en-US" dirty="0">
                <a:ea typeface="+mn-lt"/>
                <a:cs typeface="+mn-lt"/>
              </a:rPr>
              <a:t>)</a:t>
            </a:r>
            <a:endParaRPr lang="en-US" dirty="0">
              <a:cs typeface="Calibri"/>
            </a:endParaRPr>
          </a:p>
          <a:p>
            <a:endParaRPr lang="en-US" dirty="0">
              <a:cs typeface="Calibri"/>
            </a:endParaRPr>
          </a:p>
          <a:p>
            <a:r>
              <a:rPr lang="en-US" dirty="0">
                <a:cs typeface="Calibri"/>
              </a:rPr>
              <a:t>Best parameters : C = 10, penalty = 12</a:t>
            </a:r>
          </a:p>
          <a:p>
            <a:r>
              <a:rPr lang="en-US" b="1" dirty="0" err="1">
                <a:cs typeface="Calibri"/>
              </a:rPr>
              <a:t>Test_accuracy</a:t>
            </a:r>
            <a:r>
              <a:rPr lang="en-US" b="1" dirty="0">
                <a:cs typeface="Calibri"/>
              </a:rPr>
              <a:t> = 0.817</a:t>
            </a:r>
          </a:p>
          <a:p>
            <a:endParaRPr lang="en-US" b="1" dirty="0">
              <a:cs typeface="Calibri"/>
            </a:endParaRPr>
          </a:p>
          <a:p>
            <a:endParaRPr lang="en-US" b="1" dirty="0">
              <a:cs typeface="Calibri"/>
            </a:endParaRPr>
          </a:p>
        </p:txBody>
      </p:sp>
    </p:spTree>
    <p:extLst>
      <p:ext uri="{BB962C8B-B14F-4D97-AF65-F5344CB8AC3E}">
        <p14:creationId xmlns:p14="http://schemas.microsoft.com/office/powerpoint/2010/main" val="1199680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B2E25-A0F1-D991-EEF4-38C4277E4944}"/>
              </a:ext>
            </a:extLst>
          </p:cNvPr>
          <p:cNvSpPr>
            <a:spLocks noGrp="1"/>
          </p:cNvSpPr>
          <p:nvPr>
            <p:ph type="title"/>
          </p:nvPr>
        </p:nvSpPr>
        <p:spPr>
          <a:xfrm>
            <a:off x="838200" y="-296234"/>
            <a:ext cx="10515600" cy="922997"/>
          </a:xfrm>
        </p:spPr>
        <p:txBody>
          <a:bodyPr>
            <a:normAutofit/>
          </a:bodyPr>
          <a:lstStyle/>
          <a:p>
            <a:pPr algn="ctr"/>
            <a:r>
              <a:rPr lang="en-US" sz="4000" b="1" u="sng" dirty="0">
                <a:latin typeface="Calibri"/>
                <a:cs typeface="Calibri Light"/>
              </a:rPr>
              <a:t>Decision trees</a:t>
            </a:r>
            <a:endParaRPr lang="en-US"/>
          </a:p>
        </p:txBody>
      </p:sp>
      <p:pic>
        <p:nvPicPr>
          <p:cNvPr id="5" name="Content Placeholder 4">
            <a:extLst>
              <a:ext uri="{FF2B5EF4-FFF2-40B4-BE49-F238E27FC236}">
                <a16:creationId xmlns:a16="http://schemas.microsoft.com/office/drawing/2014/main" id="{4E6D6EFC-88F6-D3FB-BC8A-87BF8C1D3F8B}"/>
              </a:ext>
            </a:extLst>
          </p:cNvPr>
          <p:cNvPicPr>
            <a:picLocks noGrp="1" noChangeAspect="1"/>
          </p:cNvPicPr>
          <p:nvPr>
            <p:ph idx="1"/>
          </p:nvPr>
        </p:nvPicPr>
        <p:blipFill>
          <a:blip r:embed="rId2"/>
          <a:stretch>
            <a:fillRect/>
          </a:stretch>
        </p:blipFill>
        <p:spPr>
          <a:xfrm>
            <a:off x="5840" y="2698705"/>
            <a:ext cx="5911792" cy="3597215"/>
          </a:xfrm>
        </p:spPr>
      </p:pic>
      <p:graphicFrame>
        <p:nvGraphicFramePr>
          <p:cNvPr id="4" name="Table 3">
            <a:extLst>
              <a:ext uri="{FF2B5EF4-FFF2-40B4-BE49-F238E27FC236}">
                <a16:creationId xmlns:a16="http://schemas.microsoft.com/office/drawing/2014/main" id="{5072AF5A-BF5E-C78C-7A37-81A3C175BD7C}"/>
              </a:ext>
            </a:extLst>
          </p:cNvPr>
          <p:cNvGraphicFramePr>
            <a:graphicFrameLocks noGrp="1"/>
          </p:cNvGraphicFramePr>
          <p:nvPr>
            <p:extLst>
              <p:ext uri="{D42A27DB-BD31-4B8C-83A1-F6EECF244321}">
                <p14:modId xmlns:p14="http://schemas.microsoft.com/office/powerpoint/2010/main" val="1728382617"/>
              </p:ext>
            </p:extLst>
          </p:nvPr>
        </p:nvGraphicFramePr>
        <p:xfrm>
          <a:off x="71887" y="359433"/>
          <a:ext cx="11950629" cy="2327656"/>
        </p:xfrm>
        <a:graphic>
          <a:graphicData uri="http://schemas.openxmlformats.org/drawingml/2006/table">
            <a:tbl>
              <a:tblPr firstRow="1" bandRow="1">
                <a:tableStyleId>{5C22544A-7EE6-4342-B048-85BDC9FD1C3A}</a:tableStyleId>
              </a:tblPr>
              <a:tblGrid>
                <a:gridCol w="6047532">
                  <a:extLst>
                    <a:ext uri="{9D8B030D-6E8A-4147-A177-3AD203B41FA5}">
                      <a16:colId xmlns:a16="http://schemas.microsoft.com/office/drawing/2014/main" val="1019301385"/>
                    </a:ext>
                  </a:extLst>
                </a:gridCol>
                <a:gridCol w="5903097">
                  <a:extLst>
                    <a:ext uri="{9D8B030D-6E8A-4147-A177-3AD203B41FA5}">
                      <a16:colId xmlns:a16="http://schemas.microsoft.com/office/drawing/2014/main" val="3271544648"/>
                    </a:ext>
                  </a:extLst>
                </a:gridCol>
              </a:tblGrid>
              <a:tr h="2067228">
                <a:tc>
                  <a:txBody>
                    <a:bodyPr/>
                    <a:lstStyle/>
                    <a:p>
                      <a:pPr marL="0" marR="0" lvl="0" indent="0" algn="l">
                        <a:lnSpc>
                          <a:spcPct val="90000"/>
                        </a:lnSpc>
                        <a:spcBef>
                          <a:spcPts val="1000"/>
                        </a:spcBef>
                        <a:spcAft>
                          <a:spcPts val="0"/>
                        </a:spcAft>
                        <a:buNone/>
                      </a:pPr>
                      <a:r>
                        <a:rPr lang="en-US" sz="2400" b="1" i="0" u="none" strike="noStrike" noProof="0" dirty="0">
                          <a:solidFill>
                            <a:schemeClr val="tx1"/>
                          </a:solidFill>
                          <a:latin typeface="Calibri"/>
                        </a:rPr>
                        <a:t>Model Training</a:t>
                      </a:r>
                      <a:endParaRPr lang="en-US" dirty="0"/>
                    </a:p>
                    <a:p>
                      <a:pPr marL="0" marR="0" lvl="0" indent="0" algn="l">
                        <a:lnSpc>
                          <a:spcPct val="90000"/>
                        </a:lnSpc>
                        <a:spcBef>
                          <a:spcPts val="1000"/>
                        </a:spcBef>
                        <a:spcAft>
                          <a:spcPts val="0"/>
                        </a:spcAft>
                        <a:buNone/>
                      </a:pPr>
                      <a:r>
                        <a:rPr lang="en-US" sz="1800" b="0" i="0" u="none" strike="noStrike" noProof="0" dirty="0">
                          <a:solidFill>
                            <a:srgbClr val="000000"/>
                          </a:solidFill>
                          <a:latin typeface="Calibri"/>
                        </a:rPr>
                        <a:t>from </a:t>
                      </a:r>
                      <a:r>
                        <a:rPr lang="en-US" sz="1800" b="0" i="0" u="none" strike="noStrike" noProof="0" dirty="0" err="1">
                          <a:solidFill>
                            <a:srgbClr val="000000"/>
                          </a:solidFill>
                          <a:latin typeface="Calibri"/>
                        </a:rPr>
                        <a:t>sklearn.tree</a:t>
                      </a:r>
                      <a:r>
                        <a:rPr lang="en-US" sz="1800" b="0" i="0" u="none" strike="noStrike" noProof="0" dirty="0">
                          <a:solidFill>
                            <a:srgbClr val="000000"/>
                          </a:solidFill>
                          <a:latin typeface="Calibri"/>
                        </a:rPr>
                        <a:t> import </a:t>
                      </a:r>
                      <a:r>
                        <a:rPr lang="en-US" sz="1800" b="0" i="0" u="none" strike="noStrike" noProof="0" dirty="0" err="1">
                          <a:solidFill>
                            <a:srgbClr val="000000"/>
                          </a:solidFill>
                          <a:latin typeface="Calibri"/>
                        </a:rPr>
                        <a:t>DecisionTreeClassifier</a:t>
                      </a:r>
                      <a:endParaRPr lang="en-US" sz="1800" b="0" i="0" u="none" strike="noStrike" noProof="0">
                        <a:solidFill>
                          <a:srgbClr val="000000"/>
                        </a:solidFill>
                        <a:latin typeface="Calibri"/>
                      </a:endParaRPr>
                    </a:p>
                    <a:p>
                      <a:pPr marL="0" marR="0" lvl="0" indent="0" algn="l">
                        <a:lnSpc>
                          <a:spcPct val="90000"/>
                        </a:lnSpc>
                        <a:spcBef>
                          <a:spcPts val="1000"/>
                        </a:spcBef>
                        <a:spcAft>
                          <a:spcPts val="0"/>
                        </a:spcAft>
                        <a:buNone/>
                      </a:pPr>
                      <a:r>
                        <a:rPr lang="en-US" sz="1800" b="0" i="0" u="none" strike="noStrike" noProof="0" dirty="0" err="1">
                          <a:solidFill>
                            <a:srgbClr val="000000"/>
                          </a:solidFill>
                          <a:latin typeface="Calibri"/>
                        </a:rPr>
                        <a:t>modelDT</a:t>
                      </a:r>
                      <a:r>
                        <a:rPr lang="en-US" sz="1800" b="0" i="0" u="none" strike="noStrike" noProof="0" dirty="0">
                          <a:solidFill>
                            <a:srgbClr val="000000"/>
                          </a:solidFill>
                          <a:latin typeface="Calibri"/>
                        </a:rPr>
                        <a:t> = </a:t>
                      </a:r>
                      <a:r>
                        <a:rPr lang="en-US" sz="1800" b="0" i="0" u="none" strike="noStrike" noProof="0" dirty="0" err="1">
                          <a:solidFill>
                            <a:srgbClr val="000000"/>
                          </a:solidFill>
                          <a:latin typeface="Calibri"/>
                        </a:rPr>
                        <a:t>DecisionTreeClassifier</a:t>
                      </a:r>
                      <a:r>
                        <a:rPr lang="en-US" sz="1800" b="0" i="0" u="none" strike="noStrike" noProof="0" dirty="0">
                          <a:solidFill>
                            <a:srgbClr val="000000"/>
                          </a:solidFill>
                          <a:latin typeface="Calibri"/>
                        </a:rPr>
                        <a:t>()</a:t>
                      </a:r>
                      <a:endParaRPr lang="en-US" sz="1800" b="0" i="0" u="none" strike="noStrike" noProof="0">
                        <a:solidFill>
                          <a:srgbClr val="000000"/>
                        </a:solidFill>
                        <a:latin typeface="Calibri"/>
                      </a:endParaRPr>
                    </a:p>
                    <a:p>
                      <a:pPr marL="0" marR="0" lvl="0" indent="0" algn="l">
                        <a:lnSpc>
                          <a:spcPct val="90000"/>
                        </a:lnSpc>
                        <a:spcBef>
                          <a:spcPts val="1000"/>
                        </a:spcBef>
                        <a:spcAft>
                          <a:spcPts val="0"/>
                        </a:spcAft>
                        <a:buNone/>
                      </a:pPr>
                      <a:r>
                        <a:rPr lang="en-US" sz="1800" b="0" i="0" u="none" strike="noStrike" noProof="0" err="1">
                          <a:solidFill>
                            <a:srgbClr val="000000"/>
                          </a:solidFill>
                          <a:latin typeface="Calibri"/>
                        </a:rPr>
                        <a:t>modelDT.fit</a:t>
                      </a:r>
                      <a:r>
                        <a:rPr lang="en-US" sz="1800" b="0" i="0" u="none" strike="noStrike" noProof="0" dirty="0">
                          <a:solidFill>
                            <a:srgbClr val="000000"/>
                          </a:solidFill>
                          <a:latin typeface="Calibri"/>
                        </a:rPr>
                        <a:t>(</a:t>
                      </a:r>
                      <a:r>
                        <a:rPr lang="en-US" sz="1800" b="0" i="0" u="none" strike="noStrike" noProof="0" err="1">
                          <a:solidFill>
                            <a:srgbClr val="000000"/>
                          </a:solidFill>
                          <a:latin typeface="Calibri"/>
                        </a:rPr>
                        <a:t>x_train</a:t>
                      </a:r>
                      <a:r>
                        <a:rPr lang="en-US" sz="1800" b="0" i="0" u="none" strike="noStrike" noProof="0" dirty="0">
                          <a:solidFill>
                            <a:srgbClr val="000000"/>
                          </a:solidFill>
                          <a:latin typeface="Calibri"/>
                        </a:rPr>
                        <a:t>, </a:t>
                      </a:r>
                      <a:r>
                        <a:rPr lang="en-US" sz="1800" b="0" i="0" u="none" strike="noStrike" noProof="0" err="1">
                          <a:solidFill>
                            <a:srgbClr val="000000"/>
                          </a:solidFill>
                          <a:latin typeface="Calibri"/>
                        </a:rPr>
                        <a:t>y_train</a:t>
                      </a:r>
                      <a:r>
                        <a:rPr lang="en-US" sz="1800" b="0" i="0" u="none" strike="noStrike" noProof="0" dirty="0">
                          <a:solidFill>
                            <a:srgbClr val="000000"/>
                          </a:solidFill>
                          <a:latin typeface="Calibri"/>
                        </a:rPr>
                        <a:t>)</a:t>
                      </a:r>
                    </a:p>
                    <a:p>
                      <a:pPr marL="285750" marR="0" lvl="0" indent="-285750" algn="l">
                        <a:lnSpc>
                          <a:spcPct val="90000"/>
                        </a:lnSpc>
                        <a:spcBef>
                          <a:spcPts val="1000"/>
                        </a:spcBef>
                        <a:spcAft>
                          <a:spcPts val="0"/>
                        </a:spcAft>
                        <a:buFont typeface="Arial"/>
                        <a:buChar char="•"/>
                      </a:pPr>
                      <a:endParaRPr lang="en-US" sz="2800" b="0" i="0" u="none" strike="noStrike" noProof="0" dirty="0">
                        <a:solidFill>
                          <a:srgbClr val="000000"/>
                        </a:solidFill>
                        <a:latin typeface="Calibri"/>
                      </a:endParaRPr>
                    </a:p>
                    <a:p>
                      <a:pPr lvl="0">
                        <a:buNone/>
                      </a:pPr>
                      <a:endParaRPr lang="en-US" dirty="0"/>
                    </a:p>
                  </a:txBody>
                  <a:tcPr>
                    <a:solidFill>
                      <a:schemeClr val="bg2"/>
                    </a:solidFill>
                  </a:tcPr>
                </a:tc>
                <a:tc>
                  <a:txBody>
                    <a:bodyPr/>
                    <a:lstStyle/>
                    <a:p>
                      <a:r>
                        <a:rPr lang="en-US" sz="2400" dirty="0">
                          <a:solidFill>
                            <a:schemeClr val="tx1"/>
                          </a:solidFill>
                        </a:rPr>
                        <a:t>Evaluation of Decision tree model</a:t>
                      </a:r>
                    </a:p>
                    <a:p>
                      <a:pPr lvl="0" algn="l">
                        <a:lnSpc>
                          <a:spcPct val="100000"/>
                        </a:lnSpc>
                        <a:spcBef>
                          <a:spcPts val="0"/>
                        </a:spcBef>
                        <a:spcAft>
                          <a:spcPts val="0"/>
                        </a:spcAft>
                        <a:buNone/>
                      </a:pPr>
                      <a:r>
                        <a:rPr lang="en-US" sz="1800" b="1" i="0" u="none" strike="noStrike" noProof="0" dirty="0">
                          <a:solidFill>
                            <a:schemeClr val="tx1"/>
                          </a:solidFill>
                          <a:latin typeface="Calibri"/>
                        </a:rPr>
                        <a:t>Test accuracy: 0.7238</a:t>
                      </a:r>
                      <a:endParaRPr lang="en-US" sz="1800" b="1" dirty="0">
                        <a:solidFill>
                          <a:schemeClr val="tx1"/>
                        </a:solidFill>
                      </a:endParaRPr>
                    </a:p>
                    <a:p>
                      <a:pPr lvl="0" algn="l">
                        <a:lnSpc>
                          <a:spcPct val="100000"/>
                        </a:lnSpc>
                        <a:spcBef>
                          <a:spcPts val="0"/>
                        </a:spcBef>
                        <a:spcAft>
                          <a:spcPts val="0"/>
                        </a:spcAft>
                        <a:buNone/>
                      </a:pPr>
                      <a:endParaRPr lang="en-US" sz="1800" b="1" i="0" u="none" strike="noStrike" noProof="0" dirty="0">
                        <a:solidFill>
                          <a:schemeClr val="tx1"/>
                        </a:solidFill>
                        <a:latin typeface="Calibri"/>
                      </a:endParaRPr>
                    </a:p>
                    <a:p>
                      <a:pPr lvl="0">
                        <a:buNone/>
                      </a:pPr>
                      <a:endParaRPr lang="en-US" sz="2000" dirty="0">
                        <a:solidFill>
                          <a:schemeClr val="tx1"/>
                        </a:solidFill>
                      </a:endParaRPr>
                    </a:p>
                  </a:txBody>
                  <a:tcPr>
                    <a:solidFill>
                      <a:schemeClr val="bg2"/>
                    </a:solidFill>
                  </a:tcPr>
                </a:tc>
                <a:extLst>
                  <a:ext uri="{0D108BD9-81ED-4DB2-BD59-A6C34878D82A}">
                    <a16:rowId xmlns:a16="http://schemas.microsoft.com/office/drawing/2014/main" val="3212761146"/>
                  </a:ext>
                </a:extLst>
              </a:tr>
            </a:tbl>
          </a:graphicData>
        </a:graphic>
      </p:graphicFrame>
      <p:sp>
        <p:nvSpPr>
          <p:cNvPr id="6" name="TextBox 5">
            <a:extLst>
              <a:ext uri="{FF2B5EF4-FFF2-40B4-BE49-F238E27FC236}">
                <a16:creationId xmlns:a16="http://schemas.microsoft.com/office/drawing/2014/main" id="{B1EAA27E-B8E7-0A40-37DD-FEC61318A77B}"/>
              </a:ext>
            </a:extLst>
          </p:cNvPr>
          <p:cNvSpPr txBox="1"/>
          <p:nvPr/>
        </p:nvSpPr>
        <p:spPr>
          <a:xfrm>
            <a:off x="188666" y="6143827"/>
            <a:ext cx="461659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Calibri"/>
              </a:rPr>
              <a:t>Precision = 0.3702</a:t>
            </a:r>
          </a:p>
          <a:p>
            <a:r>
              <a:rPr lang="en-US" b="1" dirty="0">
                <a:cs typeface="Calibri"/>
              </a:rPr>
              <a:t>Recall = 0.4062</a:t>
            </a:r>
          </a:p>
        </p:txBody>
      </p:sp>
      <p:sp>
        <p:nvSpPr>
          <p:cNvPr id="7" name="TextBox 6">
            <a:extLst>
              <a:ext uri="{FF2B5EF4-FFF2-40B4-BE49-F238E27FC236}">
                <a16:creationId xmlns:a16="http://schemas.microsoft.com/office/drawing/2014/main" id="{584B9D73-CA98-8CE5-F430-4BA32221EB2C}"/>
              </a:ext>
            </a:extLst>
          </p:cNvPr>
          <p:cNvSpPr txBox="1"/>
          <p:nvPr/>
        </p:nvSpPr>
        <p:spPr>
          <a:xfrm>
            <a:off x="6231558" y="2700889"/>
            <a:ext cx="5560516" cy="48628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ea typeface="+mn-lt"/>
                <a:cs typeface="+mn-lt"/>
              </a:rPr>
              <a:t> Hyperparameter tuning</a:t>
            </a:r>
            <a:endParaRPr lang="en-US" sz="2000" b="1" dirty="0">
              <a:cs typeface="Calibri"/>
            </a:endParaRPr>
          </a:p>
          <a:p>
            <a:r>
              <a:rPr lang="en-US" err="1">
                <a:ea typeface="+mn-lt"/>
                <a:cs typeface="+mn-lt"/>
              </a:rPr>
              <a:t>param_grid_DT</a:t>
            </a:r>
            <a:r>
              <a:rPr lang="en-US" dirty="0">
                <a:ea typeface="+mn-lt"/>
                <a:cs typeface="+mn-lt"/>
              </a:rPr>
              <a:t> = {</a:t>
            </a:r>
            <a:endParaRPr lang="en-US">
              <a:cs typeface="Calibri"/>
            </a:endParaRPr>
          </a:p>
          <a:p>
            <a:r>
              <a:rPr lang="en-US" dirty="0">
                <a:ea typeface="+mn-lt"/>
                <a:cs typeface="+mn-lt"/>
              </a:rPr>
              <a:t>    'criterion': ['</a:t>
            </a:r>
            <a:r>
              <a:rPr lang="en-US" err="1">
                <a:ea typeface="+mn-lt"/>
                <a:cs typeface="+mn-lt"/>
              </a:rPr>
              <a:t>gini</a:t>
            </a:r>
            <a:r>
              <a:rPr lang="en-US" dirty="0">
                <a:ea typeface="+mn-lt"/>
                <a:cs typeface="+mn-lt"/>
              </a:rPr>
              <a:t>', 'entropy'],</a:t>
            </a:r>
            <a:endParaRPr lang="en-US">
              <a:cs typeface="Calibri"/>
            </a:endParaRPr>
          </a:p>
          <a:p>
            <a:r>
              <a:rPr lang="en-US" dirty="0">
                <a:ea typeface="+mn-lt"/>
                <a:cs typeface="+mn-lt"/>
              </a:rPr>
              <a:t>    '</a:t>
            </a:r>
            <a:r>
              <a:rPr lang="en-US" err="1">
                <a:ea typeface="+mn-lt"/>
                <a:cs typeface="+mn-lt"/>
              </a:rPr>
              <a:t>max_depth</a:t>
            </a:r>
            <a:r>
              <a:rPr lang="en-US" dirty="0">
                <a:ea typeface="+mn-lt"/>
                <a:cs typeface="+mn-lt"/>
              </a:rPr>
              <a:t>': [None, 5, 10, 15],</a:t>
            </a:r>
            <a:endParaRPr lang="en-US">
              <a:cs typeface="Calibri"/>
            </a:endParaRPr>
          </a:p>
          <a:p>
            <a:r>
              <a:rPr lang="en-US" dirty="0">
                <a:ea typeface="+mn-lt"/>
                <a:cs typeface="+mn-lt"/>
              </a:rPr>
              <a:t>    '</a:t>
            </a:r>
            <a:r>
              <a:rPr lang="en-US" err="1">
                <a:ea typeface="+mn-lt"/>
                <a:cs typeface="+mn-lt"/>
              </a:rPr>
              <a:t>min_samples_split</a:t>
            </a:r>
            <a:r>
              <a:rPr lang="en-US" dirty="0">
                <a:ea typeface="+mn-lt"/>
                <a:cs typeface="+mn-lt"/>
              </a:rPr>
              <a:t>': [2, 5, 10],</a:t>
            </a:r>
            <a:endParaRPr lang="en-US">
              <a:cs typeface="Calibri"/>
            </a:endParaRPr>
          </a:p>
          <a:p>
            <a:r>
              <a:rPr lang="en-US" dirty="0">
                <a:ea typeface="+mn-lt"/>
                <a:cs typeface="+mn-lt"/>
              </a:rPr>
              <a:t>    '</a:t>
            </a:r>
            <a:r>
              <a:rPr lang="en-US" err="1">
                <a:ea typeface="+mn-lt"/>
                <a:cs typeface="+mn-lt"/>
              </a:rPr>
              <a:t>min_samples_leaf</a:t>
            </a:r>
            <a:r>
              <a:rPr lang="en-US" dirty="0">
                <a:ea typeface="+mn-lt"/>
                <a:cs typeface="+mn-lt"/>
              </a:rPr>
              <a:t>': [1, 2, 4]</a:t>
            </a:r>
            <a:endParaRPr lang="en-US">
              <a:cs typeface="Calibri"/>
            </a:endParaRPr>
          </a:p>
          <a:p>
            <a:r>
              <a:rPr lang="en-US" dirty="0">
                <a:ea typeface="+mn-lt"/>
                <a:cs typeface="+mn-lt"/>
              </a:rPr>
              <a:t>}</a:t>
            </a:r>
            <a:endParaRPr lang="en-US">
              <a:cs typeface="Calibri"/>
            </a:endParaRPr>
          </a:p>
          <a:p>
            <a:r>
              <a:rPr lang="en-US" err="1">
                <a:ea typeface="+mn-lt"/>
                <a:cs typeface="+mn-lt"/>
              </a:rPr>
              <a:t>grid_search_DT</a:t>
            </a:r>
            <a:r>
              <a:rPr lang="en-US" dirty="0">
                <a:ea typeface="+mn-lt"/>
                <a:cs typeface="+mn-lt"/>
              </a:rPr>
              <a:t> = </a:t>
            </a:r>
            <a:r>
              <a:rPr lang="en-US" err="1">
                <a:ea typeface="+mn-lt"/>
                <a:cs typeface="+mn-lt"/>
              </a:rPr>
              <a:t>GridSearchCV</a:t>
            </a:r>
            <a:r>
              <a:rPr lang="en-US" dirty="0">
                <a:ea typeface="+mn-lt"/>
                <a:cs typeface="+mn-lt"/>
              </a:rPr>
              <a:t>(estimator=</a:t>
            </a:r>
            <a:r>
              <a:rPr lang="en-US" err="1">
                <a:ea typeface="+mn-lt"/>
                <a:cs typeface="+mn-lt"/>
              </a:rPr>
              <a:t>modelDT</a:t>
            </a:r>
            <a:r>
              <a:rPr lang="en-US" dirty="0">
                <a:ea typeface="+mn-lt"/>
                <a:cs typeface="+mn-lt"/>
              </a:rPr>
              <a:t>, </a:t>
            </a:r>
            <a:r>
              <a:rPr lang="en-US" err="1">
                <a:ea typeface="+mn-lt"/>
                <a:cs typeface="+mn-lt"/>
              </a:rPr>
              <a:t>param_grid</a:t>
            </a:r>
            <a:r>
              <a:rPr lang="en-US" dirty="0">
                <a:ea typeface="+mn-lt"/>
                <a:cs typeface="+mn-lt"/>
              </a:rPr>
              <a:t>=</a:t>
            </a:r>
            <a:r>
              <a:rPr lang="en-US" err="1">
                <a:ea typeface="+mn-lt"/>
                <a:cs typeface="+mn-lt"/>
              </a:rPr>
              <a:t>param_grid_DT</a:t>
            </a:r>
            <a:r>
              <a:rPr lang="en-US" dirty="0">
                <a:ea typeface="+mn-lt"/>
                <a:cs typeface="+mn-lt"/>
              </a:rPr>
              <a:t>, scoring='accuracy', cv=5)</a:t>
            </a:r>
            <a:endParaRPr lang="en-US">
              <a:cs typeface="Calibri"/>
            </a:endParaRPr>
          </a:p>
          <a:p>
            <a:r>
              <a:rPr lang="en-US" err="1">
                <a:ea typeface="+mn-lt"/>
                <a:cs typeface="+mn-lt"/>
              </a:rPr>
              <a:t>grid_search_DT.fit</a:t>
            </a:r>
            <a:r>
              <a:rPr lang="en-US" dirty="0">
                <a:ea typeface="+mn-lt"/>
                <a:cs typeface="+mn-lt"/>
              </a:rPr>
              <a:t>(</a:t>
            </a:r>
            <a:r>
              <a:rPr lang="en-US" err="1">
                <a:ea typeface="+mn-lt"/>
                <a:cs typeface="+mn-lt"/>
              </a:rPr>
              <a:t>x_train</a:t>
            </a:r>
            <a:r>
              <a:rPr lang="en-US" dirty="0">
                <a:ea typeface="+mn-lt"/>
                <a:cs typeface="+mn-lt"/>
              </a:rPr>
              <a:t>, </a:t>
            </a:r>
            <a:r>
              <a:rPr lang="en-US" err="1">
                <a:ea typeface="+mn-lt"/>
                <a:cs typeface="+mn-lt"/>
              </a:rPr>
              <a:t>y_train</a:t>
            </a:r>
            <a:r>
              <a:rPr lang="en-US" dirty="0">
                <a:ea typeface="+mn-lt"/>
                <a:cs typeface="+mn-lt"/>
              </a:rPr>
              <a:t>)</a:t>
            </a:r>
            <a:endParaRPr lang="en-US">
              <a:cs typeface="Calibri"/>
            </a:endParaRPr>
          </a:p>
          <a:p>
            <a:endParaRPr lang="en-US" b="1" dirty="0">
              <a:ea typeface="+mn-lt"/>
              <a:cs typeface="+mn-lt"/>
            </a:endParaRPr>
          </a:p>
          <a:p>
            <a:r>
              <a:rPr lang="en-US" b="1" dirty="0" err="1">
                <a:ea typeface="+mn-lt"/>
                <a:cs typeface="+mn-lt"/>
              </a:rPr>
              <a:t>Accuracy_score</a:t>
            </a:r>
            <a:r>
              <a:rPr lang="en-US" b="1" dirty="0">
                <a:ea typeface="+mn-lt"/>
                <a:cs typeface="+mn-lt"/>
              </a:rPr>
              <a:t> = </a:t>
            </a:r>
            <a:r>
              <a:rPr lang="en-US" b="1" dirty="0">
                <a:solidFill>
                  <a:srgbClr val="212121"/>
                </a:solidFill>
                <a:ea typeface="+mn-lt"/>
                <a:cs typeface="+mn-lt"/>
              </a:rPr>
              <a:t>0.8243</a:t>
            </a:r>
            <a:endParaRPr lang="en-US" b="1" dirty="0">
              <a:ea typeface="+mn-lt"/>
              <a:cs typeface="+mn-lt"/>
            </a:endParaRPr>
          </a:p>
          <a:p>
            <a:endParaRPr lang="en-US" b="1" dirty="0">
              <a:ea typeface="+mn-lt"/>
              <a:cs typeface="+mn-lt"/>
            </a:endParaRPr>
          </a:p>
          <a:p>
            <a:endParaRPr lang="en-US" b="1" dirty="0">
              <a:ea typeface="+mn-lt"/>
              <a:cs typeface="+mn-lt"/>
            </a:endParaRPr>
          </a:p>
          <a:p>
            <a:endParaRPr lang="en-US" b="1" dirty="0">
              <a:ea typeface="+mn-lt"/>
              <a:cs typeface="+mn-lt"/>
            </a:endParaRPr>
          </a:p>
          <a:p>
            <a:endParaRPr lang="en-US" sz="1600" b="1" dirty="0">
              <a:ea typeface="+mn-lt"/>
              <a:cs typeface="+mn-lt"/>
            </a:endParaRPr>
          </a:p>
          <a:p>
            <a:br>
              <a:rPr lang="en-US" sz="1100" dirty="0">
                <a:ea typeface="+mn-lt"/>
                <a:cs typeface="+mn-lt"/>
              </a:rPr>
            </a:br>
            <a:endParaRPr lang="en-US" sz="1100" dirty="0">
              <a:ea typeface="+mn-lt"/>
              <a:cs typeface="+mn-lt"/>
            </a:endParaRPr>
          </a:p>
        </p:txBody>
      </p:sp>
    </p:spTree>
    <p:extLst>
      <p:ext uri="{BB962C8B-B14F-4D97-AF65-F5344CB8AC3E}">
        <p14:creationId xmlns:p14="http://schemas.microsoft.com/office/powerpoint/2010/main" val="3889527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D0B0A-289B-5779-4660-38DE5621DEEC}"/>
              </a:ext>
            </a:extLst>
          </p:cNvPr>
          <p:cNvSpPr>
            <a:spLocks noGrp="1"/>
          </p:cNvSpPr>
          <p:nvPr>
            <p:ph type="title"/>
          </p:nvPr>
        </p:nvSpPr>
        <p:spPr>
          <a:xfrm>
            <a:off x="910086" y="5691"/>
            <a:ext cx="10443714" cy="563562"/>
          </a:xfrm>
        </p:spPr>
        <p:txBody>
          <a:bodyPr>
            <a:normAutofit fontScale="90000"/>
          </a:bodyPr>
          <a:lstStyle/>
          <a:p>
            <a:pPr algn="ctr"/>
            <a:r>
              <a:rPr lang="en-US" sz="4000" b="1" u="sng" dirty="0">
                <a:latin typeface="Calibri"/>
                <a:ea typeface="+mj-lt"/>
                <a:cs typeface="+mj-lt"/>
              </a:rPr>
              <a:t>Random Forests</a:t>
            </a:r>
            <a:endParaRPr lang="en-US" sz="4000" b="1" u="sng" dirty="0">
              <a:latin typeface="Calibri"/>
              <a:ea typeface="Calibri Light"/>
              <a:cs typeface="Calibri Light"/>
            </a:endParaRPr>
          </a:p>
        </p:txBody>
      </p:sp>
      <p:pic>
        <p:nvPicPr>
          <p:cNvPr id="5" name="Content Placeholder 4">
            <a:extLst>
              <a:ext uri="{FF2B5EF4-FFF2-40B4-BE49-F238E27FC236}">
                <a16:creationId xmlns:a16="http://schemas.microsoft.com/office/drawing/2014/main" id="{DD0A352D-51BB-2FFF-E9E3-B231B8A34B00}"/>
              </a:ext>
            </a:extLst>
          </p:cNvPr>
          <p:cNvPicPr>
            <a:picLocks noGrp="1" noChangeAspect="1"/>
          </p:cNvPicPr>
          <p:nvPr>
            <p:ph idx="1"/>
          </p:nvPr>
        </p:nvPicPr>
        <p:blipFill>
          <a:blip r:embed="rId2"/>
          <a:stretch>
            <a:fillRect/>
          </a:stretch>
        </p:blipFill>
        <p:spPr>
          <a:xfrm>
            <a:off x="3377331" y="2303328"/>
            <a:ext cx="5293563" cy="3697856"/>
          </a:xfrm>
        </p:spPr>
      </p:pic>
      <p:graphicFrame>
        <p:nvGraphicFramePr>
          <p:cNvPr id="4" name="Table 3">
            <a:extLst>
              <a:ext uri="{FF2B5EF4-FFF2-40B4-BE49-F238E27FC236}">
                <a16:creationId xmlns:a16="http://schemas.microsoft.com/office/drawing/2014/main" id="{C6E7E891-480F-B879-088B-A4C0E4678F95}"/>
              </a:ext>
            </a:extLst>
          </p:cNvPr>
          <p:cNvGraphicFramePr>
            <a:graphicFrameLocks noGrp="1"/>
          </p:cNvGraphicFramePr>
          <p:nvPr>
            <p:extLst>
              <p:ext uri="{D42A27DB-BD31-4B8C-83A1-F6EECF244321}">
                <p14:modId xmlns:p14="http://schemas.microsoft.com/office/powerpoint/2010/main" val="2658736545"/>
              </p:ext>
            </p:extLst>
          </p:nvPr>
        </p:nvGraphicFramePr>
        <p:xfrm>
          <a:off x="28754" y="575094"/>
          <a:ext cx="11978706" cy="1617472"/>
        </p:xfrm>
        <a:graphic>
          <a:graphicData uri="http://schemas.openxmlformats.org/drawingml/2006/table">
            <a:tbl>
              <a:tblPr firstRow="1" bandRow="1">
                <a:tableStyleId>{5C22544A-7EE6-4342-B048-85BDC9FD1C3A}</a:tableStyleId>
              </a:tblPr>
              <a:tblGrid>
                <a:gridCol w="6018244">
                  <a:extLst>
                    <a:ext uri="{9D8B030D-6E8A-4147-A177-3AD203B41FA5}">
                      <a16:colId xmlns:a16="http://schemas.microsoft.com/office/drawing/2014/main" val="3914920730"/>
                    </a:ext>
                  </a:extLst>
                </a:gridCol>
                <a:gridCol w="5960462">
                  <a:extLst>
                    <a:ext uri="{9D8B030D-6E8A-4147-A177-3AD203B41FA5}">
                      <a16:colId xmlns:a16="http://schemas.microsoft.com/office/drawing/2014/main" val="1830803218"/>
                    </a:ext>
                  </a:extLst>
                </a:gridCol>
              </a:tblGrid>
              <a:tr h="1508203">
                <a:tc>
                  <a:txBody>
                    <a:bodyPr/>
                    <a:lstStyle/>
                    <a:p>
                      <a:pPr marL="228600" marR="0" lvl="0" indent="-228600" algn="l">
                        <a:lnSpc>
                          <a:spcPct val="90000"/>
                        </a:lnSpc>
                        <a:spcBef>
                          <a:spcPts val="1000"/>
                        </a:spcBef>
                        <a:spcAft>
                          <a:spcPts val="0"/>
                        </a:spcAft>
                        <a:buNone/>
                      </a:pPr>
                      <a:r>
                        <a:rPr lang="en-US" sz="2400" b="1" i="0" u="none" strike="noStrike" noProof="0" dirty="0">
                          <a:solidFill>
                            <a:schemeClr val="tx1"/>
                          </a:solidFill>
                          <a:latin typeface="Calibri"/>
                        </a:rPr>
                        <a:t>Model Training</a:t>
                      </a:r>
                      <a:endParaRPr lang="en-US" b="1"/>
                    </a:p>
                    <a:p>
                      <a:pPr marL="228600" marR="0" lvl="0" indent="-228600" algn="l">
                        <a:lnSpc>
                          <a:spcPct val="90000"/>
                        </a:lnSpc>
                        <a:spcBef>
                          <a:spcPts val="1000"/>
                        </a:spcBef>
                        <a:spcAft>
                          <a:spcPts val="0"/>
                        </a:spcAft>
                        <a:buNone/>
                      </a:pPr>
                      <a:r>
                        <a:rPr lang="en-US" sz="1800" b="0" i="0" u="none" strike="noStrike" noProof="0" dirty="0">
                          <a:solidFill>
                            <a:srgbClr val="000000"/>
                          </a:solidFill>
                          <a:latin typeface="Calibri"/>
                        </a:rPr>
                        <a:t>from </a:t>
                      </a:r>
                      <a:r>
                        <a:rPr lang="en-US" sz="1800" b="0" i="0" u="none" strike="noStrike" noProof="0" err="1">
                          <a:solidFill>
                            <a:srgbClr val="000000"/>
                          </a:solidFill>
                          <a:latin typeface="Calibri"/>
                        </a:rPr>
                        <a:t>sklearn.ensemble</a:t>
                      </a:r>
                      <a:r>
                        <a:rPr lang="en-US" sz="1800" b="0" i="0" u="none" strike="noStrike" noProof="0" dirty="0">
                          <a:solidFill>
                            <a:srgbClr val="000000"/>
                          </a:solidFill>
                          <a:latin typeface="Calibri"/>
                        </a:rPr>
                        <a:t> import </a:t>
                      </a:r>
                      <a:r>
                        <a:rPr lang="en-US" sz="1800" b="0" i="0" u="none" strike="noStrike" noProof="0" err="1">
                          <a:solidFill>
                            <a:srgbClr val="000000"/>
                          </a:solidFill>
                          <a:latin typeface="Calibri"/>
                        </a:rPr>
                        <a:t>RandomForestClassifier</a:t>
                      </a:r>
                      <a:endParaRPr lang="en-US" sz="1800" b="0" i="0" u="none" strike="noStrike" noProof="0">
                        <a:solidFill>
                          <a:srgbClr val="000000"/>
                        </a:solidFill>
                        <a:latin typeface="Calibri"/>
                      </a:endParaRPr>
                    </a:p>
                    <a:p>
                      <a:pPr lvl="0" algn="l">
                        <a:lnSpc>
                          <a:spcPct val="100000"/>
                        </a:lnSpc>
                        <a:spcBef>
                          <a:spcPts val="0"/>
                        </a:spcBef>
                        <a:spcAft>
                          <a:spcPts val="0"/>
                        </a:spcAft>
                        <a:buNone/>
                      </a:pPr>
                      <a:r>
                        <a:rPr lang="en-US" sz="1800" b="0" i="0" u="none" strike="noStrike" noProof="0" err="1">
                          <a:solidFill>
                            <a:schemeClr val="tx1"/>
                          </a:solidFill>
                        </a:rPr>
                        <a:t>modelRF</a:t>
                      </a:r>
                      <a:r>
                        <a:rPr lang="en-US" sz="1800" b="0" i="0" u="none" strike="noStrike" noProof="0" dirty="0">
                          <a:solidFill>
                            <a:schemeClr val="tx1"/>
                          </a:solidFill>
                        </a:rPr>
                        <a:t> = </a:t>
                      </a:r>
                      <a:r>
                        <a:rPr lang="en-US" sz="1800" b="0" i="0" u="none" strike="noStrike" noProof="0" err="1">
                          <a:solidFill>
                            <a:schemeClr val="tx1"/>
                          </a:solidFill>
                        </a:rPr>
                        <a:t>RandomForestClassifier</a:t>
                      </a:r>
                      <a:r>
                        <a:rPr lang="en-US" sz="1800" b="0" i="0" u="none" strike="noStrike" noProof="0" dirty="0">
                          <a:solidFill>
                            <a:schemeClr val="tx1"/>
                          </a:solidFill>
                        </a:rPr>
                        <a:t>(</a:t>
                      </a:r>
                      <a:r>
                        <a:rPr lang="en-US" sz="1800" b="0" i="0" u="none" strike="noStrike" noProof="0" err="1">
                          <a:solidFill>
                            <a:schemeClr val="tx1"/>
                          </a:solidFill>
                        </a:rPr>
                        <a:t>n_estimators</a:t>
                      </a:r>
                      <a:r>
                        <a:rPr lang="en-US" sz="1800" b="0" i="0" u="none" strike="noStrike" noProof="0" dirty="0">
                          <a:solidFill>
                            <a:schemeClr val="tx1"/>
                          </a:solidFill>
                        </a:rPr>
                        <a:t>=100, </a:t>
                      </a:r>
                      <a:r>
                        <a:rPr lang="en-US" sz="1800" b="0" i="0" u="none" strike="noStrike" noProof="0" err="1">
                          <a:solidFill>
                            <a:schemeClr val="tx1"/>
                          </a:solidFill>
                        </a:rPr>
                        <a:t>random_state</a:t>
                      </a:r>
                      <a:r>
                        <a:rPr lang="en-US" sz="1800" b="0" i="0" u="none" strike="noStrike" noProof="0" dirty="0">
                          <a:solidFill>
                            <a:schemeClr val="tx1"/>
                          </a:solidFill>
                        </a:rPr>
                        <a:t>=42)</a:t>
                      </a:r>
                      <a:endParaRPr lang="en-US" sz="1800" b="0">
                        <a:solidFill>
                          <a:schemeClr val="tx1"/>
                        </a:solidFill>
                      </a:endParaRPr>
                    </a:p>
                    <a:p>
                      <a:pPr lvl="0" algn="l">
                        <a:lnSpc>
                          <a:spcPct val="100000"/>
                        </a:lnSpc>
                        <a:spcBef>
                          <a:spcPts val="0"/>
                        </a:spcBef>
                        <a:spcAft>
                          <a:spcPts val="0"/>
                        </a:spcAft>
                        <a:buNone/>
                      </a:pPr>
                      <a:r>
                        <a:rPr lang="en-US" sz="1800" b="0" i="0" u="none" strike="noStrike" noProof="0" err="1">
                          <a:solidFill>
                            <a:schemeClr val="tx1"/>
                          </a:solidFill>
                        </a:rPr>
                        <a:t>modelRF.fit</a:t>
                      </a:r>
                      <a:r>
                        <a:rPr lang="en-US" sz="1800" b="0" i="0" u="none" strike="noStrike" noProof="0" dirty="0">
                          <a:solidFill>
                            <a:schemeClr val="tx1"/>
                          </a:solidFill>
                        </a:rPr>
                        <a:t>(</a:t>
                      </a:r>
                      <a:r>
                        <a:rPr lang="en-US" sz="1800" b="0" i="0" u="none" strike="noStrike" noProof="0" err="1">
                          <a:solidFill>
                            <a:schemeClr val="tx1"/>
                          </a:solidFill>
                        </a:rPr>
                        <a:t>x_train</a:t>
                      </a:r>
                      <a:r>
                        <a:rPr lang="en-US" sz="1800" b="0" i="0" u="none" strike="noStrike" noProof="0" dirty="0">
                          <a:solidFill>
                            <a:schemeClr val="tx1"/>
                          </a:solidFill>
                        </a:rPr>
                        <a:t>, </a:t>
                      </a:r>
                      <a:r>
                        <a:rPr lang="en-US" sz="1800" b="0" i="0" u="none" strike="noStrike" noProof="0" err="1">
                          <a:solidFill>
                            <a:schemeClr val="tx1"/>
                          </a:solidFill>
                        </a:rPr>
                        <a:t>y_train</a:t>
                      </a:r>
                      <a:r>
                        <a:rPr lang="en-US" sz="1800" b="0" i="0" u="none" strike="noStrike" noProof="0" dirty="0">
                          <a:solidFill>
                            <a:schemeClr val="tx1"/>
                          </a:solidFill>
                        </a:rPr>
                        <a:t>)</a:t>
                      </a:r>
                      <a:endParaRPr lang="en-US" sz="1800" b="0" dirty="0">
                        <a:solidFill>
                          <a:schemeClr val="tx1"/>
                        </a:solidFill>
                      </a:endParaRPr>
                    </a:p>
                  </a:txBody>
                  <a:tcPr>
                    <a:solidFill>
                      <a:schemeClr val="bg2"/>
                    </a:solidFill>
                  </a:tcPr>
                </a:tc>
                <a:tc>
                  <a:txBody>
                    <a:bodyPr/>
                    <a:lstStyle/>
                    <a:p>
                      <a:r>
                        <a:rPr lang="en-US" sz="2400" b="1" err="1">
                          <a:solidFill>
                            <a:schemeClr val="tx1"/>
                          </a:solidFill>
                        </a:rPr>
                        <a:t>Evalutaiton</a:t>
                      </a:r>
                      <a:r>
                        <a:rPr lang="en-US" sz="2400" b="1" dirty="0">
                          <a:solidFill>
                            <a:schemeClr val="tx1"/>
                          </a:solidFill>
                        </a:rPr>
                        <a:t> of the model</a:t>
                      </a:r>
                    </a:p>
                    <a:p>
                      <a:pPr lvl="0">
                        <a:buNone/>
                      </a:pPr>
                      <a:endParaRPr lang="en-US" b="0" dirty="0">
                        <a:solidFill>
                          <a:schemeClr val="tx1"/>
                        </a:solidFill>
                      </a:endParaRPr>
                    </a:p>
                    <a:p>
                      <a:pPr lvl="0">
                        <a:buNone/>
                      </a:pPr>
                      <a:r>
                        <a:rPr lang="en-US" b="0" dirty="0">
                          <a:solidFill>
                            <a:schemeClr val="tx1"/>
                          </a:solidFill>
                        </a:rPr>
                        <a:t>Accuracy score = </a:t>
                      </a:r>
                      <a:r>
                        <a:rPr lang="en-US" b="1" dirty="0">
                          <a:solidFill>
                            <a:schemeClr val="tx1"/>
                          </a:solidFill>
                        </a:rPr>
                        <a:t>81.05</a:t>
                      </a:r>
                      <a:endParaRPr lang="en-US" b="1" dirty="0"/>
                    </a:p>
                    <a:p>
                      <a:pPr lvl="0">
                        <a:buNone/>
                      </a:pPr>
                      <a:endParaRPr lang="en-US" b="0" dirty="0">
                        <a:solidFill>
                          <a:schemeClr val="tx1"/>
                        </a:solidFill>
                      </a:endParaRPr>
                    </a:p>
                  </a:txBody>
                  <a:tcPr>
                    <a:solidFill>
                      <a:schemeClr val="bg2"/>
                    </a:solidFill>
                  </a:tcPr>
                </a:tc>
                <a:extLst>
                  <a:ext uri="{0D108BD9-81ED-4DB2-BD59-A6C34878D82A}">
                    <a16:rowId xmlns:a16="http://schemas.microsoft.com/office/drawing/2014/main" val="3646848688"/>
                  </a:ext>
                </a:extLst>
              </a:tr>
            </a:tbl>
          </a:graphicData>
        </a:graphic>
      </p:graphicFrame>
      <p:sp>
        <p:nvSpPr>
          <p:cNvPr id="3" name="TextBox 2">
            <a:extLst>
              <a:ext uri="{FF2B5EF4-FFF2-40B4-BE49-F238E27FC236}">
                <a16:creationId xmlns:a16="http://schemas.microsoft.com/office/drawing/2014/main" id="{479BBB01-7A54-611E-F959-C122327BE87E}"/>
              </a:ext>
            </a:extLst>
          </p:cNvPr>
          <p:cNvSpPr txBox="1"/>
          <p:nvPr/>
        </p:nvSpPr>
        <p:spPr>
          <a:xfrm>
            <a:off x="4508739" y="6003986"/>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alibri"/>
                <a:cs typeface="Courier New"/>
              </a:rPr>
              <a:t>Precision: 0.6401</a:t>
            </a:r>
          </a:p>
          <a:p>
            <a:r>
              <a:rPr lang="en-US" b="1" dirty="0">
                <a:ea typeface="+mn-lt"/>
                <a:cs typeface="+mn-lt"/>
              </a:rPr>
              <a:t>Recall:0.3575</a:t>
            </a:r>
            <a:endParaRPr lang="en-US" b="1" dirty="0">
              <a:ea typeface="Calibri"/>
              <a:cs typeface="Calibri"/>
            </a:endParaRPr>
          </a:p>
          <a:p>
            <a:endParaRPr lang="en-US" dirty="0">
              <a:latin typeface="Courier New"/>
              <a:cs typeface="Courier New"/>
            </a:endParaRPr>
          </a:p>
        </p:txBody>
      </p:sp>
    </p:spTree>
    <p:extLst>
      <p:ext uri="{BB962C8B-B14F-4D97-AF65-F5344CB8AC3E}">
        <p14:creationId xmlns:p14="http://schemas.microsoft.com/office/powerpoint/2010/main" val="368394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2AB453-C648-A0BD-9D27-75D46BE98EED}"/>
              </a:ext>
            </a:extLst>
          </p:cNvPr>
          <p:cNvSpPr txBox="1"/>
          <p:nvPr/>
        </p:nvSpPr>
        <p:spPr>
          <a:xfrm>
            <a:off x="3607836" y="124407"/>
            <a:ext cx="496077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                            </a:t>
            </a:r>
            <a:r>
              <a:rPr lang="en-US" sz="4000" b="1" dirty="0">
                <a:ea typeface="Calibri"/>
                <a:cs typeface="Calibri"/>
              </a:rPr>
              <a:t>Outliers</a:t>
            </a:r>
            <a:endParaRPr lang="en-US" sz="4000" b="1" dirty="0"/>
          </a:p>
        </p:txBody>
      </p:sp>
      <p:pic>
        <p:nvPicPr>
          <p:cNvPr id="3" name="Picture 2" descr="A graph of a box plot&#10;&#10;Description automatically generated">
            <a:extLst>
              <a:ext uri="{FF2B5EF4-FFF2-40B4-BE49-F238E27FC236}">
                <a16:creationId xmlns:a16="http://schemas.microsoft.com/office/drawing/2014/main" id="{39C45968-5C29-D0CA-3060-F87B66C4E5BA}"/>
              </a:ext>
            </a:extLst>
          </p:cNvPr>
          <p:cNvPicPr>
            <a:picLocks noChangeAspect="1"/>
          </p:cNvPicPr>
          <p:nvPr/>
        </p:nvPicPr>
        <p:blipFill>
          <a:blip r:embed="rId2"/>
          <a:stretch>
            <a:fillRect/>
          </a:stretch>
        </p:blipFill>
        <p:spPr>
          <a:xfrm>
            <a:off x="224286" y="937951"/>
            <a:ext cx="11829691" cy="5787231"/>
          </a:xfrm>
          <a:prstGeom prst="rect">
            <a:avLst/>
          </a:prstGeom>
        </p:spPr>
      </p:pic>
    </p:spTree>
    <p:extLst>
      <p:ext uri="{BB962C8B-B14F-4D97-AF65-F5344CB8AC3E}">
        <p14:creationId xmlns:p14="http://schemas.microsoft.com/office/powerpoint/2010/main" val="32554906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1</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                                                            INTRODUCTION</vt:lpstr>
      <vt:lpstr>PowerPoint Presentation</vt:lpstr>
      <vt:lpstr>EDA and Data Preparation</vt:lpstr>
      <vt:lpstr>PowerPoint Presentation</vt:lpstr>
      <vt:lpstr>LOGISTIC REGRESSION</vt:lpstr>
      <vt:lpstr>Decision trees</vt:lpstr>
      <vt:lpstr>Random Forests</vt:lpstr>
      <vt:lpstr>PowerPoint Presentation</vt:lpstr>
      <vt:lpstr>PowerPoint Presentation</vt:lpstr>
      <vt:lpstr>PowerPoint Presentation</vt:lpstr>
      <vt:lpstr>Comparison of the models</vt:lpstr>
      <vt:lpstr>Conclusion</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1862</cp:revision>
  <dcterms:created xsi:type="dcterms:W3CDTF">2023-08-13T10:41:22Z</dcterms:created>
  <dcterms:modified xsi:type="dcterms:W3CDTF">2023-10-04T03:52:26Z</dcterms:modified>
</cp:coreProperties>
</file>