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mailto:jovo@jhu.edu?subject=" TargetMode="External"/><Relationship Id="rId6" Type="http://schemas.openxmlformats.org/officeDocument/2006/relationships/hyperlink" Target="http://jovo.me" TargetMode="External"/><Relationship Id="rId7" Type="http://schemas.openxmlformats.org/officeDocument/2006/relationships/hyperlink" Target="http://openconnecto.me" TargetMode="External"/><Relationship Id="rId8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40">
                <a:solidFill>
                  <a:srgbClr val="FFFFFF"/>
                </a:solidFill>
              </a:rPr>
              <a:t>“Network anatomy and in vivo physiology of visual cortical neurons”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Davi Bock, et. al, 2015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Presented by Joshua Vogelstein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5334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Opportunity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Challenge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Action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Resolution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Discussion</a:t>
            </a:r>
          </a:p>
        </p:txBody>
      </p:sp>
      <p:pic>
        <p:nvPicPr>
          <p:cNvPr id="37" name="Screenshot 2015-02-19 00.59.3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6270" y="2946704"/>
            <a:ext cx="8901104" cy="5327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Opportunity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952500" y="2590800"/>
            <a:ext cx="10644486" cy="6286500"/>
          </a:xfrm>
          <a:prstGeom prst="rect">
            <a:avLst/>
          </a:prstGeom>
        </p:spPr>
        <p:txBody>
          <a:bodyPr/>
          <a:lstStyle/>
          <a:p>
            <a:pPr lvl="0" marL="342900" indent="-342900" defTabSz="525779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2520">
                <a:solidFill>
                  <a:srgbClr val="FFFFFF"/>
                </a:solidFill>
              </a:rPr>
              <a:t>Serial Section Electron Microscopy (SSEM) is enabling relatively high-throughput anatomy</a:t>
            </a:r>
            <a:endParaRPr sz="2520">
              <a:solidFill>
                <a:srgbClr val="FFFFFF"/>
              </a:solidFill>
            </a:endParaRPr>
          </a:p>
          <a:p>
            <a:pPr lvl="0" marL="342900" indent="-342900" defTabSz="525779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2520">
                <a:solidFill>
                  <a:srgbClr val="FFFFFF"/>
                </a:solidFill>
              </a:rPr>
              <a:t>Two-photon microscopy of calcium physiology imaging (2P CaI) is enabling relatively high-throughput physiology</a:t>
            </a:r>
            <a:endParaRPr sz="2520">
              <a:solidFill>
                <a:srgbClr val="FFFFFF"/>
              </a:solidFill>
            </a:endParaRPr>
          </a:p>
          <a:p>
            <a:pPr lvl="0" marL="342900" indent="-342900" defTabSz="525779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2520">
                <a:solidFill>
                  <a:srgbClr val="FFFFFF"/>
                </a:solidFill>
              </a:rPr>
              <a:t>We can better understand the brain by understanding structure in terms of function and vice versa </a:t>
            </a:r>
            <a:endParaRPr sz="2520">
              <a:solidFill>
                <a:srgbClr val="FFFFFF"/>
              </a:solidFill>
            </a:endParaRPr>
          </a:p>
          <a:p>
            <a:pPr lvl="0" marL="342900" indent="-342900" defTabSz="525779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2520">
                <a:solidFill>
                  <a:srgbClr val="FFFFFF"/>
                </a:solidFill>
              </a:rPr>
              <a:t>We don’t understand the relationship between connectivity and tuning properties in V1 of mouse</a:t>
            </a:r>
            <a:endParaRPr sz="2520">
              <a:solidFill>
                <a:srgbClr val="FFFFFF"/>
              </a:solidFill>
            </a:endParaRPr>
          </a:p>
          <a:p>
            <a:pPr lvl="0" marL="342900" indent="-342900" defTabSz="525779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2520">
                <a:solidFill>
                  <a:srgbClr val="FFFFFF"/>
                </a:solidFill>
              </a:rPr>
              <a:t>Previous hypothesis: that inhibitory interneurons in the mouse primary visual cortex receive dense, convergent input from nearby excitatory (pyramidal) neurons with widely varying preferred stimulus orientations </a:t>
            </a:r>
            <a:endParaRPr sz="252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Challenge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952500" y="2590800"/>
            <a:ext cx="7283798" cy="397419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SSEM is relatively slow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2PCaI might degrade EM data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Not clear how to register EM and 2P data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Tracing EM data is hard</a:t>
            </a:r>
          </a:p>
        </p:txBody>
      </p:sp>
      <p:pic>
        <p:nvPicPr>
          <p:cNvPr id="44" name="Screenshot 2015-02-19 12.57.3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6588" y="6628496"/>
            <a:ext cx="3332571" cy="2491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Screenshot 2015-02-19 12.57.0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5658" y="6643547"/>
            <a:ext cx="3042789" cy="2491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creenshot 2015-02-19 12.56.2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05649" y="6628496"/>
            <a:ext cx="2471868" cy="2491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Screenshot 2015-02-19 12.56.09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5641" y="6642734"/>
            <a:ext cx="2471867" cy="2493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Action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952500" y="2197100"/>
            <a:ext cx="9486851" cy="433015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Build TEMCA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Collect “pilot” 2P data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Register and trace manually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Analyze relationship between connectivity and tuning </a:t>
            </a:r>
          </a:p>
        </p:txBody>
      </p:sp>
      <p:pic>
        <p:nvPicPr>
          <p:cNvPr id="51" name="Screenshot 2015-02-19 12.57.3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6588" y="6628496"/>
            <a:ext cx="3332571" cy="2491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Screenshot 2015-02-19 12.57.0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5658" y="6643547"/>
            <a:ext cx="3042789" cy="2491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Screenshot 2015-02-19 12.56.2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05649" y="6628496"/>
            <a:ext cx="2471868" cy="2491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Screenshot 2015-02-19 12.56.09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5641" y="6642734"/>
            <a:ext cx="2471867" cy="2493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Resolution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952500" y="2590800"/>
            <a:ext cx="9050338" cy="386328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2P does not seem to significantly degrade EM quality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EM data can be manually traced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EM &amp; 2P data can be manually co-registered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Convergent inhibitory connections are independent of tuning properties</a:t>
            </a:r>
          </a:p>
        </p:txBody>
      </p:sp>
      <p:pic>
        <p:nvPicPr>
          <p:cNvPr id="58" name="Screenshot 2015-02-19 12.57.3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6588" y="6628496"/>
            <a:ext cx="3332571" cy="2491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Screenshot 2015-02-19 12.57.0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5658" y="6643547"/>
            <a:ext cx="3042789" cy="2491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Screenshot 2015-02-19 12.56.2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05649" y="6628496"/>
            <a:ext cx="2471868" cy="2491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Screenshot 2015-02-19 12.56.09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5641" y="6642734"/>
            <a:ext cx="2471867" cy="2493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952500" y="2590800"/>
            <a:ext cx="10060186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2P doesn’t degrade EM too much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Don’t fret aligning 2P &amp; EM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Scalable EM and manual sparse tracing is totally doable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Seems like convergence onto inhibitory neurons is independent of tuning, now can confirm that and check other stuff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We need automatic tools for graph inference from EM data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 66"/>
          <p:cNvGraphicFramePr/>
          <p:nvPr/>
        </p:nvGraphicFramePr>
        <p:xfrm>
          <a:off x="784113" y="2648945"/>
          <a:ext cx="11710478" cy="464076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{33BA23B1-9221-436E-865A-0063620EA4FD}</a:tableStyleId>
              </a:tblPr>
              <a:tblGrid>
                <a:gridCol w="1387292"/>
                <a:gridCol w="10323185"/>
              </a:tblGrid>
              <a:tr h="928152">
                <a:tc>
                  <a:txBody>
                    <a:bodyPr/>
                    <a:lstStyle/>
                    <a:p>
                      <a:pPr lvl="0">
                        <a:spcBef>
                          <a:spcPts val="3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Stats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0909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3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C. Priebe, M Maggioni, D Dunson, G Sapiro, B Caffo, M Miller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909090"/>
                      </a:solidFill>
                      <a:miter lim="400000"/>
                    </a:lnB>
                  </a:tcPr>
                </a:tc>
              </a:tr>
              <a:tr h="928152">
                <a:tc>
                  <a:txBody>
                    <a:bodyPr/>
                    <a:lstStyle/>
                    <a:p>
                      <a:pPr lvl="0">
                        <a:spcBef>
                          <a:spcPts val="3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Code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09090"/>
                      </a:solidFill>
                      <a:miter lim="400000"/>
                    </a:lnT>
                    <a:lnB w="12700">
                      <a:solidFill>
                        <a:srgbClr val="90909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3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Randal Burns,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solidFill>
                        <a:srgbClr val="909090"/>
                      </a:solidFill>
                      <a:miter lim="400000"/>
                    </a:lnT>
                    <a:lnB w="12700">
                      <a:solidFill>
                        <a:srgbClr val="909090"/>
                      </a:solidFill>
                      <a:miter lim="400000"/>
                    </a:lnB>
                  </a:tcPr>
                </a:tc>
              </a:tr>
              <a:tr h="928152">
                <a:tc>
                  <a:txBody>
                    <a:bodyPr/>
                    <a:lstStyle/>
                    <a:p>
                      <a:pPr lvl="0">
                        <a:spcBef>
                          <a:spcPts val="3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Data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09090"/>
                      </a:solidFill>
                      <a:miter lim="400000"/>
                    </a:lnT>
                    <a:lnB w="12700">
                      <a:solidFill>
                        <a:srgbClr val="90909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 Reid, M Milham, K Deisseroth, J Lichtman, S Smith, M Ahrens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solidFill>
                        <a:srgbClr val="909090"/>
                      </a:solidFill>
                      <a:miter lim="400000"/>
                    </a:lnT>
                    <a:lnB w="12700">
                      <a:solidFill>
                        <a:srgbClr val="909090"/>
                      </a:solidFill>
                      <a:miter lim="400000"/>
                    </a:lnB>
                  </a:tcPr>
                </a:tc>
              </a:tr>
              <a:tr h="928152">
                <a:tc>
                  <a:txBody>
                    <a:bodyPr/>
                    <a:lstStyle/>
                    <a:p>
                      <a:pPr lvl="0">
                        <a:spcBef>
                          <a:spcPts val="3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Funds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09090"/>
                      </a:solidFill>
                      <a:miter lim="400000"/>
                    </a:lnT>
                    <a:lnB w="12700">
                      <a:solidFill>
                        <a:srgbClr val="90909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3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TRA (NIH), XDATA &amp; GRAPHS (DARPA),                        BIGDATA &amp; CRCNS (NIH/NSF)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solidFill>
                        <a:srgbClr val="909090"/>
                      </a:solidFill>
                      <a:miter lim="400000"/>
                    </a:lnT>
                    <a:lnB w="12700">
                      <a:solidFill>
                        <a:srgbClr val="909090"/>
                      </a:solidFill>
                      <a:miter lim="400000"/>
                    </a:lnB>
                  </a:tcPr>
                </a:tc>
              </a:tr>
              <a:tr h="928152">
                <a:tc>
                  <a:txBody>
                    <a:bodyPr/>
                    <a:lstStyle/>
                    <a:p>
                      <a:pPr lvl="0">
                        <a:spcBef>
                          <a:spcPts val="3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09090"/>
                      </a:solidFill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4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3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yummy, family, friends, earth, universe, multiverse!?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solidFill>
                        <a:srgbClr val="90909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7" name="Shape 67"/>
          <p:cNvSpPr/>
          <p:nvPr/>
        </p:nvSpPr>
        <p:spPr>
          <a:xfrm>
            <a:off x="3047110" y="7801308"/>
            <a:ext cx="691057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e: </a:t>
            </a:r>
            <a:r>
              <a:rPr sz="3600" u="sng">
                <a:solidFill>
                  <a:srgbClr val="FFFFFF"/>
                </a:solidFill>
                <a:hlinkClick r:id="rId5" invalidUrl="" action="" tgtFrame="" tooltip="" history="1" highlightClick="0" endSnd="0"/>
              </a:rPr>
              <a:t>jovo@jhu.edu</a:t>
            </a:r>
            <a:r>
              <a:rPr sz="3600">
                <a:solidFill>
                  <a:srgbClr val="FFFFFF"/>
                </a:solidFill>
              </a:rPr>
              <a:t>, c:443.858.9911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w: </a:t>
            </a:r>
            <a:r>
              <a:rPr sz="3600" u="sng">
                <a:solidFill>
                  <a:srgbClr val="FFFFFF"/>
                </a:solidFill>
                <a:hlinkClick r:id="rId6" invalidUrl="" action="" tgtFrame="" tooltip="" history="1" highlightClick="0" endSnd="0"/>
              </a:rPr>
              <a:t>jovo.me</a:t>
            </a:r>
            <a:r>
              <a:rPr sz="3600">
                <a:solidFill>
                  <a:srgbClr val="FFFFFF"/>
                </a:solidFill>
              </a:rPr>
              <a:t>, </a:t>
            </a:r>
            <a:r>
              <a:rPr sz="3600" u="sng">
                <a:solidFill>
                  <a:srgbClr val="FFFFFF"/>
                </a:solidFill>
                <a:hlinkClick r:id="rId7" invalidUrl="" action="" tgtFrame="" tooltip="" history="1" highlightClick="0" endSnd="0"/>
              </a:rPr>
              <a:t>openconnecto.me</a:t>
            </a:r>
          </a:p>
        </p:txBody>
      </p:sp>
      <p:sp>
        <p:nvSpPr>
          <p:cNvPr id="68" name="Shape 68"/>
          <p:cNvSpPr/>
          <p:nvPr/>
        </p:nvSpPr>
        <p:spPr>
          <a:xfrm>
            <a:off x="1277873" y="816542"/>
            <a:ext cx="104490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Thank you. Questions?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8">
            <a:extLst/>
          </a:blip>
          <a:srcRect l="589" t="87703" r="1732" b="936"/>
          <a:stretch>
            <a:fillRect/>
          </a:stretch>
        </p:blipFill>
        <p:spPr>
          <a:xfrm>
            <a:off x="4612394" y="3735691"/>
            <a:ext cx="7768115" cy="66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