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71" r:id="rId11"/>
    <p:sldId id="264" r:id="rId12"/>
    <p:sldId id="270" r:id="rId13"/>
    <p:sldId id="265" r:id="rId14"/>
    <p:sldId id="273"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DE596-1A5C-4C21-9FF4-AFEE38A0B62A}">
          <p14:sldIdLst>
            <p14:sldId id="256"/>
            <p14:sldId id="257"/>
            <p14:sldId id="258"/>
            <p14:sldId id="259"/>
            <p14:sldId id="260"/>
            <p14:sldId id="261"/>
            <p14:sldId id="262"/>
            <p14:sldId id="269"/>
            <p14:sldId id="263"/>
            <p14:sldId id="271"/>
            <p14:sldId id="264"/>
            <p14:sldId id="270"/>
            <p14:sldId id="265"/>
            <p14:sldId id="273"/>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8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solidFill>
                  <a:srgbClr val="FF0000"/>
                </a:solidFill>
              </a:rPr>
              <a:t>EMPLOYEE</a:t>
            </a:r>
            <a:r>
              <a:rPr lang="en-US" sz="1800" baseline="0">
                <a:solidFill>
                  <a:srgbClr val="FF0000"/>
                </a:solidFill>
              </a:rPr>
              <a:t> TERMINATION ANALYSIS</a:t>
            </a:r>
            <a:endParaRPr lang="en-US" sz="180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Sheet1!$B$3:$B$4</c:f>
              <c:strCache>
                <c:ptCount val="1"/>
                <c:pt idx="0">
                  <c:v>Involuntary</c:v>
                </c:pt>
              </c:strCache>
            </c:strRef>
          </c:tx>
          <c:spPr>
            <a:solidFill>
              <a:schemeClr val="accent1"/>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8</c:v>
                </c:pt>
                <c:pt idx="1">
                  <c:v>1</c:v>
                </c:pt>
                <c:pt idx="2">
                  <c:v>24</c:v>
                </c:pt>
                <c:pt idx="3">
                  <c:v>162</c:v>
                </c:pt>
                <c:pt idx="4">
                  <c:v>13</c:v>
                </c:pt>
                <c:pt idx="5">
                  <c:v>9</c:v>
                </c:pt>
              </c:numCache>
            </c:numRef>
          </c:val>
          <c:extLst>
            <c:ext xmlns:c16="http://schemas.microsoft.com/office/drawing/2014/chart" uri="{C3380CC4-5D6E-409C-BE32-E72D297353CC}">
              <c16:uniqueId val="{00000000-B3A4-4B23-8DAF-AE083845A16F}"/>
            </c:ext>
          </c:extLst>
        </c:ser>
        <c:ser>
          <c:idx val="1"/>
          <c:order val="1"/>
          <c:tx>
            <c:strRef>
              <c:f>Sheet1!$C$3:$C$4</c:f>
              <c:strCache>
                <c:ptCount val="1"/>
                <c:pt idx="0">
                  <c:v>Resignation</c:v>
                </c:pt>
              </c:strCache>
            </c:strRef>
          </c:tx>
          <c:spPr>
            <a:solidFill>
              <a:schemeClr val="accent2"/>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9</c:v>
                </c:pt>
                <c:pt idx="2">
                  <c:v>42</c:v>
                </c:pt>
                <c:pt idx="3">
                  <c:v>151</c:v>
                </c:pt>
                <c:pt idx="4">
                  <c:v>12</c:v>
                </c:pt>
                <c:pt idx="5">
                  <c:v>8</c:v>
                </c:pt>
              </c:numCache>
            </c:numRef>
          </c:val>
          <c:extLst>
            <c:ext xmlns:c16="http://schemas.microsoft.com/office/drawing/2014/chart" uri="{C3380CC4-5D6E-409C-BE32-E72D297353CC}">
              <c16:uniqueId val="{00000005-B3A4-4B23-8DAF-AE083845A16F}"/>
            </c:ext>
          </c:extLst>
        </c:ser>
        <c:ser>
          <c:idx val="2"/>
          <c:order val="2"/>
          <c:tx>
            <c:strRef>
              <c:f>Sheet1!$D$3:$D$4</c:f>
              <c:strCache>
                <c:ptCount val="1"/>
                <c:pt idx="0">
                  <c:v>Retirement</c:v>
                </c:pt>
              </c:strCache>
            </c:strRef>
          </c:tx>
          <c:spPr>
            <a:solidFill>
              <a:schemeClr val="accent3"/>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c:v>
                </c:pt>
                <c:pt idx="2">
                  <c:v>22</c:v>
                </c:pt>
                <c:pt idx="3">
                  <c:v>150</c:v>
                </c:pt>
                <c:pt idx="4">
                  <c:v>17</c:v>
                </c:pt>
                <c:pt idx="5">
                  <c:v>2</c:v>
                </c:pt>
              </c:numCache>
            </c:numRef>
          </c:val>
          <c:extLst>
            <c:ext xmlns:c16="http://schemas.microsoft.com/office/drawing/2014/chart" uri="{C3380CC4-5D6E-409C-BE32-E72D297353CC}">
              <c16:uniqueId val="{00000006-B3A4-4B23-8DAF-AE083845A16F}"/>
            </c:ext>
          </c:extLst>
        </c:ser>
        <c:ser>
          <c:idx val="3"/>
          <c:order val="3"/>
          <c:tx>
            <c:strRef>
              <c:f>Sheet1!$E$3:$E$4</c:f>
              <c:strCache>
                <c:ptCount val="1"/>
                <c:pt idx="0">
                  <c:v>Unk</c:v>
                </c:pt>
              </c:strCache>
            </c:strRef>
          </c:tx>
          <c:spPr>
            <a:solidFill>
              <a:schemeClr val="accent4"/>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16</c:v>
                </c:pt>
                <c:pt idx="2">
                  <c:v>104</c:v>
                </c:pt>
                <c:pt idx="3">
                  <c:v>614</c:v>
                </c:pt>
                <c:pt idx="4">
                  <c:v>62</c:v>
                </c:pt>
                <c:pt idx="5">
                  <c:v>21</c:v>
                </c:pt>
              </c:numCache>
            </c:numRef>
          </c:val>
          <c:extLst>
            <c:ext xmlns:c16="http://schemas.microsoft.com/office/drawing/2014/chart" uri="{C3380CC4-5D6E-409C-BE32-E72D297353CC}">
              <c16:uniqueId val="{00000007-B3A4-4B23-8DAF-AE083845A16F}"/>
            </c:ext>
          </c:extLst>
        </c:ser>
        <c:ser>
          <c:idx val="4"/>
          <c:order val="4"/>
          <c:tx>
            <c:strRef>
              <c:f>Sheet1!$F$3:$F$4</c:f>
              <c:strCache>
                <c:ptCount val="1"/>
                <c:pt idx="0">
                  <c:v>Voluntary</c:v>
                </c:pt>
              </c:strCache>
            </c:strRef>
          </c:tx>
          <c:spPr>
            <a:solidFill>
              <a:schemeClr val="accent5"/>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Sheet1!$F$5:$F$11</c:f>
              <c:numCache>
                <c:formatCode>General</c:formatCode>
                <c:ptCount val="6"/>
                <c:pt idx="0">
                  <c:v>4</c:v>
                </c:pt>
                <c:pt idx="2">
                  <c:v>19</c:v>
                </c:pt>
                <c:pt idx="3">
                  <c:v>185</c:v>
                </c:pt>
                <c:pt idx="4">
                  <c:v>11</c:v>
                </c:pt>
                <c:pt idx="5">
                  <c:v>9</c:v>
                </c:pt>
              </c:numCache>
            </c:numRef>
          </c:val>
          <c:extLst>
            <c:ext xmlns:c16="http://schemas.microsoft.com/office/drawing/2014/chart" uri="{C3380CC4-5D6E-409C-BE32-E72D297353CC}">
              <c16:uniqueId val="{00000008-B3A4-4B23-8DAF-AE083845A16F}"/>
            </c:ext>
          </c:extLst>
        </c:ser>
        <c:dLbls>
          <c:showLegendKey val="0"/>
          <c:showVal val="0"/>
          <c:showCatName val="0"/>
          <c:showSerName val="0"/>
          <c:showPercent val="0"/>
          <c:showBubbleSize val="0"/>
        </c:dLbls>
        <c:gapWidth val="150"/>
        <c:overlap val="100"/>
        <c:axId val="521584816"/>
        <c:axId val="521585168"/>
      </c:barChart>
      <c:catAx>
        <c:axId val="5215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85168"/>
        <c:crosses val="autoZero"/>
        <c:auto val="1"/>
        <c:lblAlgn val="ctr"/>
        <c:lblOffset val="100"/>
        <c:noMultiLvlLbl val="0"/>
      </c:catAx>
      <c:valAx>
        <c:axId val="5215851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84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pieChart>
        <c:varyColors val="1"/>
        <c:ser>
          <c:idx val="0"/>
          <c:order val="0"/>
          <c:tx>
            <c:strRef>
              <c:f>Sheet1!$B$3:$B$4</c:f>
              <c:strCache>
                <c:ptCount val="1"/>
                <c:pt idx="0">
                  <c:v>Involuntary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DC-4702-BB60-1C51535273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DC-4702-BB60-1C51535273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DC-4702-BB60-1C51535273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DC-4702-BB60-1C51535273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DC-4702-BB60-1C5153527323}"/>
              </c:ext>
            </c:extLst>
          </c:dPt>
          <c:dPt>
            <c:idx val="5"/>
            <c:bubble3D val="0"/>
            <c:spPr>
              <a:solidFill>
                <a:schemeClr val="accent6"/>
              </a:solidFill>
              <a:ln w="19050">
                <a:solidFill>
                  <a:schemeClr val="lt1"/>
                </a:solidFill>
              </a:ln>
              <a:effectLst/>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8</c:v>
                </c:pt>
                <c:pt idx="1">
                  <c:v>1</c:v>
                </c:pt>
                <c:pt idx="2">
                  <c:v>24</c:v>
                </c:pt>
                <c:pt idx="3">
                  <c:v>162</c:v>
                </c:pt>
                <c:pt idx="4">
                  <c:v>13</c:v>
                </c:pt>
                <c:pt idx="5">
                  <c:v>9</c:v>
                </c:pt>
              </c:numCache>
            </c:numRef>
          </c:val>
          <c:extLst>
            <c:ext xmlns:c16="http://schemas.microsoft.com/office/drawing/2014/chart" uri="{C3380CC4-5D6E-409C-BE32-E72D297353CC}">
              <c16:uniqueId val="{0000000A-93DC-4702-BB60-1C5153527323}"/>
            </c:ext>
          </c:extLst>
        </c:ser>
        <c:ser>
          <c:idx val="1"/>
          <c:order val="1"/>
          <c:tx>
            <c:strRef>
              <c:f>Sheet1!$C$3:$C$4</c:f>
              <c:strCache>
                <c:ptCount val="1"/>
                <c:pt idx="0">
                  <c:v>Resignation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9</c:v>
                </c:pt>
                <c:pt idx="2">
                  <c:v>42</c:v>
                </c:pt>
                <c:pt idx="3">
                  <c:v>151</c:v>
                </c:pt>
                <c:pt idx="4">
                  <c:v>12</c:v>
                </c:pt>
                <c:pt idx="5">
                  <c:v>8</c:v>
                </c:pt>
              </c:numCache>
            </c:numRef>
          </c:val>
          <c:extLst>
            <c:ext xmlns:c16="http://schemas.microsoft.com/office/drawing/2014/chart" uri="{C3380CC4-5D6E-409C-BE32-E72D297353CC}">
              <c16:uniqueId val="{0000000B-93DC-4702-BB60-1C5153527323}"/>
            </c:ext>
          </c:extLst>
        </c:ser>
        <c:ser>
          <c:idx val="2"/>
          <c:order val="2"/>
          <c:tx>
            <c:strRef>
              <c:f>Sheet1!$D$3:$D$4</c:f>
              <c:strCache>
                <c:ptCount val="1"/>
                <c:pt idx="0">
                  <c:v>Retirement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c:v>
                </c:pt>
                <c:pt idx="2">
                  <c:v>22</c:v>
                </c:pt>
                <c:pt idx="3">
                  <c:v>150</c:v>
                </c:pt>
                <c:pt idx="4">
                  <c:v>17</c:v>
                </c:pt>
                <c:pt idx="5">
                  <c:v>2</c:v>
                </c:pt>
              </c:numCache>
            </c:numRef>
          </c:val>
          <c:extLst>
            <c:ext xmlns:c16="http://schemas.microsoft.com/office/drawing/2014/chart" uri="{C3380CC4-5D6E-409C-BE32-E72D297353CC}">
              <c16:uniqueId val="{0000000C-93DC-4702-BB60-1C5153527323}"/>
            </c:ext>
          </c:extLst>
        </c:ser>
        <c:ser>
          <c:idx val="3"/>
          <c:order val="3"/>
          <c:tx>
            <c:strRef>
              <c:f>Sheet1!$E$3:$E$4</c:f>
              <c:strCache>
                <c:ptCount val="1"/>
                <c:pt idx="0">
                  <c:v>Unk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16</c:v>
                </c:pt>
                <c:pt idx="2">
                  <c:v>104</c:v>
                </c:pt>
                <c:pt idx="3">
                  <c:v>614</c:v>
                </c:pt>
                <c:pt idx="4">
                  <c:v>62</c:v>
                </c:pt>
                <c:pt idx="5">
                  <c:v>21</c:v>
                </c:pt>
              </c:numCache>
            </c:numRef>
          </c:val>
          <c:extLst>
            <c:ext xmlns:c16="http://schemas.microsoft.com/office/drawing/2014/chart" uri="{C3380CC4-5D6E-409C-BE32-E72D297353CC}">
              <c16:uniqueId val="{0000000D-93DC-4702-BB60-1C5153527323}"/>
            </c:ext>
          </c:extLst>
        </c:ser>
        <c:ser>
          <c:idx val="4"/>
          <c:order val="4"/>
          <c:tx>
            <c:strRef>
              <c:f>Sheet1!$F$3:$F$4</c:f>
              <c:strCache>
                <c:ptCount val="1"/>
                <c:pt idx="0">
                  <c:v>Voluntary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Sheet1!$F$5:$F$11</c:f>
              <c:numCache>
                <c:formatCode>General</c:formatCode>
                <c:ptCount val="6"/>
                <c:pt idx="0">
                  <c:v>4</c:v>
                </c:pt>
                <c:pt idx="2">
                  <c:v>19</c:v>
                </c:pt>
                <c:pt idx="3">
                  <c:v>185</c:v>
                </c:pt>
                <c:pt idx="4">
                  <c:v>11</c:v>
                </c:pt>
                <c:pt idx="5">
                  <c:v>9</c:v>
                </c:pt>
              </c:numCache>
            </c:numRef>
          </c:val>
          <c:extLst>
            <c:ext xmlns:c16="http://schemas.microsoft.com/office/drawing/2014/chart" uri="{C3380CC4-5D6E-409C-BE32-E72D297353CC}">
              <c16:uniqueId val="{0000000E-93DC-4702-BB60-1C5153527323}"/>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Sandhiya M</a:t>
            </a:r>
          </a:p>
          <a:p>
            <a:r>
              <a:rPr lang="en-US" sz="2400" dirty="0"/>
              <a:t>REGISTER NO: 312220828</a:t>
            </a:r>
          </a:p>
          <a:p>
            <a:r>
              <a:rPr lang="en-US" sz="2400" dirty="0"/>
              <a:t>DEPARTMENT: COMMERCE</a:t>
            </a:r>
          </a:p>
          <a:p>
            <a:r>
              <a:rPr lang="en-US" sz="2400" dirty="0"/>
              <a:t>COLLEGE: Govt Arts &amp; Science College, Sriperumbudur, </a:t>
            </a:r>
            <a:r>
              <a:rPr lang="en-US" sz="2400" dirty="0" err="1"/>
              <a:t>Kundrathur</a:t>
            </a:r>
            <a:r>
              <a:rPr lang="en-US" sz="2400" dirty="0"/>
              <a:t>, Chennai- 600 069.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033E-59BB-1E5D-D13D-84FF1F19E0CE}"/>
              </a:ext>
            </a:extLst>
          </p:cNvPr>
          <p:cNvSpPr>
            <a:spLocks noGrp="1"/>
          </p:cNvSpPr>
          <p:nvPr>
            <p:ph type="title"/>
          </p:nvPr>
        </p:nvSpPr>
        <p:spPr/>
        <p:txBody>
          <a:bodyPr/>
          <a:lstStyle/>
          <a:p>
            <a:r>
              <a:rPr lang="en-US" sz="4800" spc="15" dirty="0"/>
              <a:t>THE</a:t>
            </a:r>
            <a:r>
              <a:rPr lang="en-US" sz="4800" spc="20" dirty="0"/>
              <a:t> "</a:t>
            </a:r>
            <a:r>
              <a:rPr lang="en-US" sz="4800" spc="10" dirty="0"/>
              <a:t>WOW"</a:t>
            </a:r>
            <a:r>
              <a:rPr lang="en-US" sz="4800" spc="85" dirty="0"/>
              <a:t> </a:t>
            </a:r>
            <a:r>
              <a:rPr lang="en-US" sz="4800" spc="10" dirty="0"/>
              <a:t>IN</a:t>
            </a:r>
            <a:r>
              <a:rPr lang="en-US" sz="4800" spc="-5" dirty="0"/>
              <a:t> </a:t>
            </a:r>
            <a:r>
              <a:rPr lang="en-US" sz="4800" spc="15" dirty="0"/>
              <a:t>OUR</a:t>
            </a:r>
            <a:r>
              <a:rPr lang="en-US" sz="4800" spc="-10" dirty="0"/>
              <a:t> </a:t>
            </a:r>
            <a:r>
              <a:rPr lang="en-US" sz="4800" spc="20" dirty="0"/>
              <a:t>SOLUTION</a:t>
            </a:r>
            <a:endParaRPr lang="en-US" dirty="0"/>
          </a:p>
        </p:txBody>
      </p:sp>
      <p:pic>
        <p:nvPicPr>
          <p:cNvPr id="3" name="object 6">
            <a:extLst>
              <a:ext uri="{FF2B5EF4-FFF2-40B4-BE49-F238E27FC236}">
                <a16:creationId xmlns:a16="http://schemas.microsoft.com/office/drawing/2014/main" id="{835A80EC-3312-90A4-0C42-35C1B2D125DC}"/>
              </a:ext>
            </a:extLst>
          </p:cNvPr>
          <p:cNvPicPr/>
          <p:nvPr/>
        </p:nvPicPr>
        <p:blipFill>
          <a:blip r:embed="rId2" cstate="print"/>
          <a:stretch>
            <a:fillRect/>
          </a:stretch>
        </p:blipFill>
        <p:spPr>
          <a:xfrm>
            <a:off x="276225" y="1695450"/>
            <a:ext cx="2466975" cy="3419475"/>
          </a:xfrm>
          <a:prstGeom prst="rect">
            <a:avLst/>
          </a:prstGeom>
        </p:spPr>
      </p:pic>
      <p:pic>
        <p:nvPicPr>
          <p:cNvPr id="5" name="Graphic 4">
            <a:extLst>
              <a:ext uri="{FF2B5EF4-FFF2-40B4-BE49-F238E27FC236}">
                <a16:creationId xmlns:a16="http://schemas.microsoft.com/office/drawing/2014/main" id="{BA95EE73-D1D2-92F7-C72D-5B49266C4E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2896712"/>
            <a:ext cx="2590800" cy="3575844"/>
          </a:xfrm>
          <a:prstGeom prst="rect">
            <a:avLst/>
          </a:prstGeom>
        </p:spPr>
      </p:pic>
      <p:sp>
        <p:nvSpPr>
          <p:cNvPr id="6" name="TextBox 5">
            <a:extLst>
              <a:ext uri="{FF2B5EF4-FFF2-40B4-BE49-F238E27FC236}">
                <a16:creationId xmlns:a16="http://schemas.microsoft.com/office/drawing/2014/main" id="{98A5F21E-EAA3-6D38-8A8D-50C1DE0CE3EB}"/>
              </a:ext>
            </a:extLst>
          </p:cNvPr>
          <p:cNvSpPr txBox="1"/>
          <p:nvPr/>
        </p:nvSpPr>
        <p:spPr>
          <a:xfrm>
            <a:off x="3771898" y="1470589"/>
            <a:ext cx="5600701" cy="923330"/>
          </a:xfrm>
          <a:prstGeom prst="rect">
            <a:avLst/>
          </a:prstGeom>
          <a:noFill/>
        </p:spPr>
        <p:txBody>
          <a:bodyPr wrap="square" rtlCol="0">
            <a:spAutoFit/>
          </a:bodyPr>
          <a:lstStyle/>
          <a:p>
            <a:r>
              <a:rPr lang="en-IN" dirty="0"/>
              <a:t>USING INSERT SLICER TO ANALYSIS EACH EMPLOYEE  TERMINATION ANALYSIS ACCORDING TO PERFORMANCE LEVEL</a:t>
            </a:r>
            <a:endParaRPr lang="en-US" dirty="0"/>
          </a:p>
        </p:txBody>
      </p:sp>
    </p:spTree>
    <p:extLst>
      <p:ext uri="{BB962C8B-B14F-4D97-AF65-F5344CB8AC3E}">
        <p14:creationId xmlns:p14="http://schemas.microsoft.com/office/powerpoint/2010/main" val="308776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081BF8B-E34C-DB42-BF00-9191B247D067}"/>
              </a:ext>
            </a:extLst>
          </p:cNvPr>
          <p:cNvSpPr txBox="1"/>
          <p:nvPr/>
        </p:nvSpPr>
        <p:spPr>
          <a:xfrm>
            <a:off x="609600" y="1191752"/>
            <a:ext cx="9677400" cy="5355312"/>
          </a:xfrm>
          <a:prstGeom prst="rect">
            <a:avLst/>
          </a:prstGeom>
          <a:noFill/>
        </p:spPr>
        <p:txBody>
          <a:bodyPr wrap="square" rtlCol="0">
            <a:spAutoFit/>
          </a:bodyPr>
          <a:lstStyle/>
          <a:p>
            <a:pPr marL="285750" indent="-285750">
              <a:buFont typeface="Wingdings" panose="05000000000000000000" pitchFamily="2" charset="2"/>
              <a:buChar char="Ø"/>
            </a:pPr>
            <a:r>
              <a:rPr lang="en-IN" b="1" u="sng" dirty="0"/>
              <a:t>DATA COLLECTION</a:t>
            </a:r>
            <a:r>
              <a:rPr lang="en-IN" dirty="0"/>
              <a:t>:</a:t>
            </a:r>
          </a:p>
          <a:p>
            <a:r>
              <a:rPr lang="en-US" dirty="0"/>
              <a:t>              Go to Naan </a:t>
            </a:r>
            <a:r>
              <a:rPr lang="en-US" dirty="0" err="1"/>
              <a:t>Mudhalvan</a:t>
            </a:r>
            <a:r>
              <a:rPr lang="en-US" dirty="0"/>
              <a:t> portal&gt; put username and password&gt; select “Mandatory Courses”</a:t>
            </a:r>
          </a:p>
          <a:p>
            <a:r>
              <a:rPr lang="en-US" dirty="0"/>
              <a:t>Select “ Data Analysts using Excel” topic&gt;click “WATCH”&gt; get dialog box&gt; click “access course”&gt; towards show my profile&gt; select “EMPLOYEE DATA”&gt; that was “download in THIS PC”&gt;extract the data from employee data in “This PC”.</a:t>
            </a:r>
          </a:p>
          <a:p>
            <a:pPr marL="285750" indent="-285750">
              <a:buFont typeface="Wingdings" panose="05000000000000000000" pitchFamily="2" charset="2"/>
              <a:buChar char="Ø"/>
            </a:pPr>
            <a:r>
              <a:rPr lang="en-US" b="1" u="sng" dirty="0"/>
              <a:t>FEATURES COLLECTION:</a:t>
            </a:r>
          </a:p>
          <a:p>
            <a:r>
              <a:rPr lang="en-US" dirty="0"/>
              <a:t>             Collect my  topic according data </a:t>
            </a:r>
            <a:r>
              <a:rPr lang="en-IN" dirty="0"/>
              <a:t>such as,</a:t>
            </a:r>
          </a:p>
          <a:p>
            <a:pPr marL="285750" indent="-285750">
              <a:buFont typeface="Arial" panose="020B0604020202020204" pitchFamily="34" charset="0"/>
              <a:buChar char="•"/>
            </a:pPr>
            <a:r>
              <a:rPr lang="en-IN" dirty="0"/>
              <a:t> EMPLOYEE ID : It had numerical value was used to find number of employees in each type.</a:t>
            </a:r>
          </a:p>
          <a:p>
            <a:pPr marL="285750" indent="-285750">
              <a:buFont typeface="Arial" panose="020B0604020202020204" pitchFamily="34" charset="0"/>
              <a:buChar char="•"/>
            </a:pPr>
            <a:r>
              <a:rPr lang="en-IN" dirty="0"/>
              <a:t>TERMINATION TYPE : It had text values was used to find termination type of each employee.</a:t>
            </a:r>
          </a:p>
          <a:p>
            <a:pPr marL="285750" indent="-285750">
              <a:buFont typeface="Arial" panose="020B0604020202020204" pitchFamily="34" charset="0"/>
              <a:buChar char="•"/>
            </a:pPr>
            <a:r>
              <a:rPr lang="en-IN" dirty="0"/>
              <a:t>GENDER CODE : It had text values was used to find gender wise resignation.</a:t>
            </a:r>
          </a:p>
          <a:p>
            <a:pPr marL="285750" indent="-285750">
              <a:buFont typeface="Arial" panose="020B0604020202020204" pitchFamily="34" charset="0"/>
              <a:buChar char="•"/>
            </a:pPr>
            <a:r>
              <a:rPr lang="en-IN" dirty="0"/>
              <a:t>DEPARTMENT TYPE :  It had text values was used to find department wise resignation.</a:t>
            </a:r>
          </a:p>
          <a:p>
            <a:pPr marL="285750" indent="-285750">
              <a:buFont typeface="Wingdings" panose="05000000000000000000" pitchFamily="2" charset="2"/>
              <a:buChar char="Ø"/>
            </a:pPr>
            <a:r>
              <a:rPr lang="en-IN" b="1" u="sng" dirty="0"/>
              <a:t>DATA CLEANING:</a:t>
            </a:r>
          </a:p>
          <a:p>
            <a:pPr marL="285750" indent="-285750">
              <a:buFont typeface="Arial" panose="020B0604020202020204" pitchFamily="34" charset="0"/>
              <a:buChar char="•"/>
            </a:pPr>
            <a:r>
              <a:rPr lang="en-IN" dirty="0"/>
              <a:t> Identify missing data: Using “CONDITIONAL FORMATTING” to identify the missing values in dataset</a:t>
            </a:r>
          </a:p>
          <a:p>
            <a:r>
              <a:rPr lang="en-IN" dirty="0"/>
              <a:t>       ( Select missing value columns&gt;click “conditional formatting”&gt; highlight cell rules&gt;more rules&gt;format only cells that contain&gt; select “BLANK CELL”&gt;change colour&gt;click “ok” two times.)</a:t>
            </a:r>
          </a:p>
          <a:p>
            <a:pPr marL="285750" indent="-285750">
              <a:buFont typeface="Arial" panose="020B0604020202020204" pitchFamily="34" charset="0"/>
              <a:buChar char="•"/>
            </a:pPr>
            <a:r>
              <a:rPr lang="en-IN" dirty="0"/>
              <a:t>Remove missing values: Using “FILTER OPTION” to remove missing values</a:t>
            </a:r>
          </a:p>
          <a:p>
            <a:r>
              <a:rPr lang="en-IN" dirty="0"/>
              <a:t>       ( Select missing values highlighted columns&gt;click </a:t>
            </a:r>
            <a:r>
              <a:rPr lang="en-IN" dirty="0" err="1"/>
              <a:t>sort&amp;filter</a:t>
            </a:r>
            <a:r>
              <a:rPr lang="en-IN" dirty="0"/>
              <a:t> option&gt;click filter&gt; filter by </a:t>
            </a:r>
            <a:r>
              <a:rPr lang="en-IN" dirty="0" err="1"/>
              <a:t>color</a:t>
            </a:r>
            <a:r>
              <a:rPr lang="en-IN" dirty="0"/>
              <a:t>&gt;no fill.)</a:t>
            </a:r>
          </a:p>
          <a:p>
            <a:pPr marL="285750" indent="-285750">
              <a:buFont typeface="Arial" panose="020B0604020202020204"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B1C4-D72C-A749-01DB-FB340D280ECF}"/>
              </a:ext>
            </a:extLst>
          </p:cNvPr>
          <p:cNvSpPr>
            <a:spLocks noGrp="1"/>
          </p:cNvSpPr>
          <p:nvPr>
            <p:ph type="title"/>
          </p:nvPr>
        </p:nvSpPr>
        <p:spPr/>
        <p:txBody>
          <a:bodyPr/>
          <a:lstStyle/>
          <a:p>
            <a:r>
              <a:rPr lang="en-IN" dirty="0"/>
              <a:t>MODELLING</a:t>
            </a:r>
            <a:endParaRPr lang="en-US" dirty="0"/>
          </a:p>
        </p:txBody>
      </p:sp>
      <p:sp>
        <p:nvSpPr>
          <p:cNvPr id="3" name="Text Placeholder 2">
            <a:extLst>
              <a:ext uri="{FF2B5EF4-FFF2-40B4-BE49-F238E27FC236}">
                <a16:creationId xmlns:a16="http://schemas.microsoft.com/office/drawing/2014/main" id="{19C86513-9FEE-4517-6D55-0D04812877B9}"/>
              </a:ext>
            </a:extLst>
          </p:cNvPr>
          <p:cNvSpPr>
            <a:spLocks noGrp="1"/>
          </p:cNvSpPr>
          <p:nvPr>
            <p:ph type="body" idx="1"/>
          </p:nvPr>
        </p:nvSpPr>
        <p:spPr>
          <a:xfrm>
            <a:off x="609600" y="1577340"/>
            <a:ext cx="8839200" cy="3877985"/>
          </a:xfrm>
        </p:spPr>
        <p:txBody>
          <a:bodyPr/>
          <a:lstStyle/>
          <a:p>
            <a:pPr marL="285750" indent="-285750">
              <a:buFont typeface="Wingdings" panose="05000000000000000000" pitchFamily="2" charset="2"/>
              <a:buChar char="Ø"/>
            </a:pPr>
            <a:r>
              <a:rPr lang="en-IN" b="1" u="sng" dirty="0"/>
              <a:t> SUMMARY:</a:t>
            </a:r>
          </a:p>
          <a:p>
            <a:r>
              <a:rPr lang="en-IN" dirty="0"/>
              <a:t>          Select entire data&gt;insert tab&gt;insert pivot table&gt;put “EMPLOYER ID” drag into value option and convert into count values</a:t>
            </a:r>
          </a:p>
          <a:p>
            <a:r>
              <a:rPr lang="en-IN" dirty="0"/>
              <a:t>        Drag termination type into column, Drag department type into row, Drag gender code into filter  </a:t>
            </a:r>
          </a:p>
          <a:p>
            <a:pPr marL="285750" indent="-285750">
              <a:buFont typeface="Wingdings" panose="05000000000000000000" pitchFamily="2" charset="2"/>
              <a:buChar char="Ø"/>
            </a:pPr>
            <a:r>
              <a:rPr lang="en-IN" b="1" u="sng" dirty="0"/>
              <a:t>VISUALISATION:</a:t>
            </a:r>
          </a:p>
          <a:p>
            <a:r>
              <a:rPr lang="en-IN" dirty="0"/>
              <a:t>          Select the entire pivot table&gt; insert recommended chart&gt;add “+” </a:t>
            </a:r>
            <a:r>
              <a:rPr lang="en-IN" dirty="0" err="1"/>
              <a:t>icone</a:t>
            </a:r>
            <a:r>
              <a:rPr lang="en-IN" dirty="0"/>
              <a:t> merge useful elements of chart such as,</a:t>
            </a:r>
          </a:p>
          <a:p>
            <a:pPr marL="285750" indent="-285750">
              <a:buFont typeface="Arial" panose="020B0604020202020204" pitchFamily="34" charset="0"/>
              <a:buChar char="•"/>
            </a:pPr>
            <a:r>
              <a:rPr lang="en-IN" dirty="0"/>
              <a:t>If we filter the gender (female or male) .</a:t>
            </a:r>
          </a:p>
          <a:p>
            <a:pPr marL="285750" indent="-285750">
              <a:buFont typeface="Arial" panose="020B0604020202020204" pitchFamily="34" charset="0"/>
              <a:buChar char="•"/>
            </a:pPr>
            <a:r>
              <a:rPr lang="en-IN" dirty="0"/>
              <a:t>If we can  filter the department wise visualisation.</a:t>
            </a:r>
          </a:p>
          <a:p>
            <a:pPr marL="285750" indent="-285750">
              <a:buFont typeface="Arial" panose="020B0604020202020204" pitchFamily="34" charset="0"/>
              <a:buChar char="•"/>
            </a:pPr>
            <a:r>
              <a:rPr lang="en-IN" dirty="0"/>
              <a:t>If we know which type of termination is higher.</a:t>
            </a:r>
          </a:p>
          <a:p>
            <a:pPr marL="285750" indent="-285750">
              <a:buFont typeface="Wingdings" panose="05000000000000000000" pitchFamily="2" charset="2"/>
              <a:buChar char="Ø"/>
            </a:pPr>
            <a:endParaRPr lang="en-IN" dirty="0"/>
          </a:p>
          <a:p>
            <a:endParaRPr lang="en-IN" dirty="0"/>
          </a:p>
          <a:p>
            <a:endParaRPr lang="en-US" dirty="0"/>
          </a:p>
        </p:txBody>
      </p:sp>
    </p:spTree>
    <p:extLst>
      <p:ext uri="{BB962C8B-B14F-4D97-AF65-F5344CB8AC3E}">
        <p14:creationId xmlns:p14="http://schemas.microsoft.com/office/powerpoint/2010/main" val="375258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6B4A411-C33B-A23E-5F64-9BF5FEA16C55}"/>
              </a:ext>
            </a:extLst>
          </p:cNvPr>
          <p:cNvGraphicFramePr>
            <a:graphicFrameLocks/>
          </p:cNvGraphicFramePr>
          <p:nvPr>
            <p:extLst>
              <p:ext uri="{D42A27DB-BD31-4B8C-83A1-F6EECF244321}">
                <p14:modId xmlns:p14="http://schemas.microsoft.com/office/powerpoint/2010/main" val="2951403741"/>
              </p:ext>
            </p:extLst>
          </p:nvPr>
        </p:nvGraphicFramePr>
        <p:xfrm>
          <a:off x="2362200" y="1295400"/>
          <a:ext cx="6991350" cy="4781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5FBB3D05-56FC-2D05-3376-668F9CE7BF6A}"/>
              </a:ext>
            </a:extLst>
          </p:cNvPr>
          <p:cNvSpPr txBox="1"/>
          <p:nvPr/>
        </p:nvSpPr>
        <p:spPr>
          <a:xfrm>
            <a:off x="4038600" y="385444"/>
            <a:ext cx="5105400" cy="830997"/>
          </a:xfrm>
          <a:prstGeom prst="rect">
            <a:avLst/>
          </a:prstGeom>
          <a:noFill/>
        </p:spPr>
        <p:txBody>
          <a:bodyPr wrap="square" rtlCol="0">
            <a:spAutoFit/>
          </a:bodyPr>
          <a:lstStyle/>
          <a:p>
            <a:r>
              <a:rPr lang="en-IN" sz="2400" dirty="0">
                <a:highlight>
                  <a:srgbClr val="FFFF00"/>
                </a:highlight>
              </a:rPr>
              <a:t>TOTAL FEMALE EMPLOYEE  TERMINATION ANALYSIS</a:t>
            </a:r>
            <a:endParaRPr lang="en-US" sz="2400"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D1B4-18B7-E0AA-4E63-C83FB8EAEA9E}"/>
              </a:ext>
            </a:extLst>
          </p:cNvPr>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graphicFrame>
        <p:nvGraphicFramePr>
          <p:cNvPr id="4" name="Chart 3">
            <a:extLst>
              <a:ext uri="{FF2B5EF4-FFF2-40B4-BE49-F238E27FC236}">
                <a16:creationId xmlns:a16="http://schemas.microsoft.com/office/drawing/2014/main" id="{F97A20A3-F368-975C-D47D-A79A1A2D181C}"/>
              </a:ext>
            </a:extLst>
          </p:cNvPr>
          <p:cNvGraphicFramePr>
            <a:graphicFrameLocks/>
          </p:cNvGraphicFramePr>
          <p:nvPr>
            <p:extLst>
              <p:ext uri="{D42A27DB-BD31-4B8C-83A1-F6EECF244321}">
                <p14:modId xmlns:p14="http://schemas.microsoft.com/office/powerpoint/2010/main" val="4183334459"/>
              </p:ext>
            </p:extLst>
          </p:nvPr>
        </p:nvGraphicFramePr>
        <p:xfrm>
          <a:off x="2895600" y="1295400"/>
          <a:ext cx="54864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3F92777-7058-4632-DA23-C5BB38F774DB}"/>
              </a:ext>
            </a:extLst>
          </p:cNvPr>
          <p:cNvSpPr txBox="1"/>
          <p:nvPr/>
        </p:nvSpPr>
        <p:spPr>
          <a:xfrm flipH="1">
            <a:off x="4038600" y="665519"/>
            <a:ext cx="4768269" cy="461665"/>
          </a:xfrm>
          <a:prstGeom prst="rect">
            <a:avLst/>
          </a:prstGeom>
          <a:noFill/>
        </p:spPr>
        <p:txBody>
          <a:bodyPr wrap="square" rtlCol="0">
            <a:spAutoFit/>
          </a:bodyPr>
          <a:lstStyle/>
          <a:p>
            <a:r>
              <a:rPr lang="en-IN" sz="2400" dirty="0">
                <a:highlight>
                  <a:srgbClr val="00FF00"/>
                </a:highlight>
              </a:rPr>
              <a:t>INVOLUNTARY TYPE</a:t>
            </a:r>
            <a:endParaRPr lang="en-US" sz="2400" dirty="0">
              <a:highlight>
                <a:srgbClr val="00FF00"/>
              </a:highlight>
            </a:endParaRPr>
          </a:p>
        </p:txBody>
      </p:sp>
    </p:spTree>
    <p:extLst>
      <p:ext uri="{BB962C8B-B14F-4D97-AF65-F5344CB8AC3E}">
        <p14:creationId xmlns:p14="http://schemas.microsoft.com/office/powerpoint/2010/main" val="121228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D20AF7-4869-71D0-5789-631B74ED27ED}"/>
              </a:ext>
            </a:extLst>
          </p:cNvPr>
          <p:cNvSpPr txBox="1"/>
          <p:nvPr/>
        </p:nvSpPr>
        <p:spPr>
          <a:xfrm>
            <a:off x="755332" y="1143634"/>
            <a:ext cx="7321868" cy="4801314"/>
          </a:xfrm>
          <a:prstGeom prst="rect">
            <a:avLst/>
          </a:prstGeom>
          <a:noFill/>
        </p:spPr>
        <p:txBody>
          <a:bodyPr wrap="square" rtlCol="0">
            <a:spAutoFit/>
          </a:bodyPr>
          <a:lstStyle/>
          <a:p>
            <a:r>
              <a:rPr lang="en-IN" dirty="0"/>
              <a:t>IN THIS ANALYSIS,</a:t>
            </a:r>
          </a:p>
          <a:p>
            <a:pPr marL="285750" indent="-285750">
              <a:buFont typeface="Wingdings" panose="05000000000000000000" pitchFamily="2" charset="2"/>
              <a:buChar char="Ø"/>
            </a:pPr>
            <a:r>
              <a:rPr lang="en-IN" dirty="0"/>
              <a:t>INVOLUNTARY TERMINATION PREDOMINENT IN PRODUCTION</a:t>
            </a:r>
          </a:p>
          <a:p>
            <a:pPr marL="342900" indent="-342900">
              <a:buFont typeface="+mj-lt"/>
              <a:buAutoNum type="arabicPeriod"/>
            </a:pPr>
            <a:r>
              <a:rPr lang="en-IN" dirty="0"/>
              <a:t>  OBSERVATION:</a:t>
            </a:r>
          </a:p>
          <a:p>
            <a:r>
              <a:rPr lang="en-IN" dirty="0"/>
              <a:t>             THE PRODUCTION DEPARTMENT HAS A HIGHER RATE OF INVOLUNTARY TERMINATIONS.</a:t>
            </a:r>
          </a:p>
          <a:p>
            <a:r>
              <a:rPr lang="en-IN" dirty="0"/>
              <a:t>2.     IMPLICATIONS:</a:t>
            </a:r>
          </a:p>
          <a:p>
            <a:r>
              <a:rPr lang="en-IN" dirty="0"/>
              <a:t>             THIS INDICATES POSSIBLE ISSUES RELATED TO PERFORMANCE OR MISCONDUCT IN THE PRODUCTION DEPARTMENT. IT MAY BE BENEFICIAL TO REVIEW PERFORMANCE MANAGEMENT PROCESSES AND TRAINING PROGRAM TO REDUCE THE NEED FOR INVOLUNTARY TERMINATIONS AND SUPPORT EMPLOYEES IN IMPROVING THEIR PERFORMANCE</a:t>
            </a:r>
          </a:p>
          <a:p>
            <a:endParaRPr lang="en-IN" dirty="0"/>
          </a:p>
          <a:p>
            <a:endParaRPr lang="en-IN" dirty="0"/>
          </a:p>
          <a:p>
            <a:r>
              <a:rPr lang="en-IN" dirty="0"/>
              <a:t>RECOMMENDATIONS:</a:t>
            </a:r>
          </a:p>
          <a:p>
            <a:r>
              <a:rPr lang="en-IN" dirty="0"/>
              <a:t>                   Evaluate and refine performance management processes in </a:t>
            </a:r>
            <a:r>
              <a:rPr lang="en-IN" dirty="0" err="1"/>
              <a:t>ther</a:t>
            </a:r>
            <a:r>
              <a:rPr lang="en-IN" dirty="0"/>
              <a:t> production department to minimize involuntary terminations and support employee development.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8182966" y="138281"/>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Termination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PROBLEM	STATEMENT</a:t>
            </a:r>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8" name="TextBox 17">
            <a:extLst>
              <a:ext uri="{FF2B5EF4-FFF2-40B4-BE49-F238E27FC236}">
                <a16:creationId xmlns:a16="http://schemas.microsoft.com/office/drawing/2014/main" id="{EEB5B4BC-6A8C-D4CC-BBB2-7966398839D8}"/>
              </a:ext>
            </a:extLst>
          </p:cNvPr>
          <p:cNvSpPr txBox="1"/>
          <p:nvPr/>
        </p:nvSpPr>
        <p:spPr>
          <a:xfrm>
            <a:off x="457200" y="1695450"/>
            <a:ext cx="8291359" cy="384720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Topic</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Employee Termination Analysis</a:t>
            </a:r>
          </a:p>
          <a:p>
            <a:pPr marL="342900" indent="-342900">
              <a:buFont typeface="Wingdings" panose="05000000000000000000" pitchFamily="2" charset="2"/>
              <a:buChar char="Ø"/>
            </a:pPr>
            <a:endParaRPr lang="en-IN" sz="20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u="sng" dirty="0">
                <a:latin typeface="Times New Roman" panose="02020603050405020304" pitchFamily="18" charset="0"/>
                <a:cs typeface="Times New Roman" panose="02020603050405020304" pitchFamily="18" charset="0"/>
              </a:rPr>
              <a:t>WHY SHOULD DO THIS ANALYSIS</a:t>
            </a: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latin typeface="Times New Roman" panose="02020603050405020304" pitchFamily="18" charset="0"/>
                <a:cs typeface="Times New Roman" panose="02020603050405020304" pitchFamily="18" charset="0"/>
              </a:rPr>
              <a:t>IMPROVE RETENTION STRATEGIES</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By recognizing the factors</a:t>
            </a:r>
          </a:p>
          <a:p>
            <a:r>
              <a:rPr lang="en-IN" sz="2000" dirty="0">
                <a:latin typeface="Times New Roman" panose="02020603050405020304" pitchFamily="18" charset="0"/>
                <a:cs typeface="Times New Roman" panose="02020603050405020304" pitchFamily="18" charset="0"/>
              </a:rPr>
              <a:t>Contribute to resignation and companies can develop targeted strategies to improve employee satisfaction and reduce resignation.</a:t>
            </a:r>
            <a:r>
              <a:rPr lang="en-IN"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latin typeface="Times New Roman" panose="02020603050405020304" pitchFamily="18" charset="0"/>
                <a:cs typeface="Times New Roman" panose="02020603050405020304" pitchFamily="18" charset="0"/>
              </a:rPr>
              <a:t>ENHANCE RECRUITMENT PRACTICES: </a:t>
            </a:r>
            <a:r>
              <a:rPr lang="en-IN" sz="2000" dirty="0">
                <a:latin typeface="Times New Roman" panose="02020603050405020304" pitchFamily="18" charset="0"/>
                <a:cs typeface="Times New Roman" panose="02020603050405020304" pitchFamily="18" charset="0"/>
              </a:rPr>
              <a:t>Insights from resignation</a:t>
            </a:r>
          </a:p>
          <a:p>
            <a:r>
              <a:rPr lang="en-IN" sz="2000" dirty="0">
                <a:latin typeface="Times New Roman" panose="02020603050405020304" pitchFamily="18" charset="0"/>
                <a:cs typeface="Times New Roman" panose="02020603050405020304" pitchFamily="18" charset="0"/>
              </a:rPr>
              <a:t>analysis can inform better hiring practices by highlighting which types of</a:t>
            </a:r>
          </a:p>
          <a:p>
            <a:r>
              <a:rPr lang="en-IN" sz="2000" dirty="0">
                <a:latin typeface="Times New Roman" panose="02020603050405020304" pitchFamily="18" charset="0"/>
                <a:cs typeface="Times New Roman" panose="02020603050405020304" pitchFamily="18" charset="0"/>
              </a:rPr>
              <a:t>Job roles should be visible in clear cut through this analysis.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a:t>PROJECT	</a:t>
            </a:r>
            <a:r>
              <a:rPr lang="en-US" sz="4250" spc="-20"/>
              <a:t>OVERVIEW</a:t>
            </a:r>
            <a:endParaRPr lang="en-US"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5</a:t>
            </a:fld>
            <a:endParaRPr lang="en-US"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94705"/>
            <a:ext cx="7924800" cy="4216539"/>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ctr"/>
            <a:r>
              <a:rPr lang="en-IN" sz="2800" b="1" dirty="0">
                <a:latin typeface="Times New Roman" panose="02020603050405020304" pitchFamily="18" charset="0"/>
                <a:cs typeface="Times New Roman" panose="02020603050405020304" pitchFamily="18" charset="0"/>
              </a:rPr>
              <a:t>EMPLOYEE DATA ANALYSIS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Employee data analysis helps companies understand workforce trends, improve retention, and overall organisational effectiveness.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examining data such as resignation rates, performance scores, and employee demographics, company can identify patterns, address issues, and implement strategies to boost satisfaction, optimize recruitment, and reduce turnover.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process is crucial for making informed decisions and fostering a more productive and engaged workforce.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BD960CF-39C1-5E87-91B0-3CB21A57757A}"/>
              </a:ext>
            </a:extLst>
          </p:cNvPr>
          <p:cNvSpPr txBox="1"/>
          <p:nvPr/>
        </p:nvSpPr>
        <p:spPr>
          <a:xfrm>
            <a:off x="1181100" y="2017620"/>
            <a:ext cx="6667500" cy="3477875"/>
          </a:xfrm>
          <a:prstGeom prst="rect">
            <a:avLst/>
          </a:prstGeom>
          <a:noFill/>
        </p:spPr>
        <p:txBody>
          <a:bodyPr wrap="square" rtlCol="0">
            <a:spAutoFit/>
          </a:bodyPr>
          <a:lstStyle/>
          <a:p>
            <a:pPr marL="285750" indent="-285750">
              <a:buFont typeface="Wingdings" panose="05000000000000000000" pitchFamily="2" charset="2"/>
              <a:buChar char="§"/>
            </a:pPr>
            <a:r>
              <a:rPr lang="en-IN" sz="2400" dirty="0"/>
              <a:t>Human Resource Manager (HR): </a:t>
            </a:r>
            <a:r>
              <a:rPr lang="en-IN" sz="2000" dirty="0"/>
              <a:t>Manage workforce planning.</a:t>
            </a:r>
            <a:endParaRPr lang="en-IN" sz="2400" dirty="0"/>
          </a:p>
          <a:p>
            <a:pPr marL="285750" indent="-285750">
              <a:buFont typeface="Wingdings" panose="05000000000000000000" pitchFamily="2" charset="2"/>
              <a:buChar char="§"/>
            </a:pPr>
            <a:r>
              <a:rPr lang="en-IN" sz="2400" dirty="0"/>
              <a:t>Recruitment Team : </a:t>
            </a:r>
            <a:r>
              <a:rPr lang="en-IN" sz="2000" dirty="0"/>
              <a:t>Refine hiring practices based on resignation trend.</a:t>
            </a:r>
          </a:p>
          <a:p>
            <a:pPr marL="285750" indent="-285750">
              <a:buFont typeface="Wingdings" panose="05000000000000000000" pitchFamily="2" charset="2"/>
              <a:buChar char="§"/>
            </a:pPr>
            <a:r>
              <a:rPr lang="en-IN" sz="2400" dirty="0"/>
              <a:t>Leadership &amp; Executives : </a:t>
            </a:r>
            <a:r>
              <a:rPr lang="en-IN" sz="2000" dirty="0"/>
              <a:t>Make</a:t>
            </a:r>
            <a:r>
              <a:rPr lang="en-IN" sz="2400" dirty="0"/>
              <a:t> </a:t>
            </a:r>
            <a:r>
              <a:rPr lang="en-IN" sz="2000" dirty="0"/>
              <a:t>strategic decision and allocate resources effectively.</a:t>
            </a:r>
          </a:p>
          <a:p>
            <a:pPr marL="285750" indent="-285750">
              <a:buFont typeface="Wingdings" panose="05000000000000000000" pitchFamily="2" charset="2"/>
              <a:buChar char="§"/>
            </a:pPr>
            <a:r>
              <a:rPr lang="en-IN" sz="2400" dirty="0"/>
              <a:t>Department Manager : </a:t>
            </a:r>
            <a:r>
              <a:rPr lang="en-IN" sz="2000" dirty="0"/>
              <a:t>Address specific resignation issues within their team.</a:t>
            </a:r>
          </a:p>
          <a:p>
            <a:pPr marL="285750" indent="-285750">
              <a:buFont typeface="Wingdings" panose="05000000000000000000" pitchFamily="2" charset="2"/>
              <a:buChar char="§"/>
            </a:pPr>
            <a:r>
              <a:rPr lang="en-IN" sz="2400" dirty="0"/>
              <a:t>Training &amp; Development Teams : </a:t>
            </a:r>
            <a:r>
              <a:rPr lang="en-IN" sz="2000" dirty="0"/>
              <a:t>Design target to address skill gaps and improve engagement.</a:t>
            </a:r>
            <a:endParaRPr lang="en-US" sz="2400" dirty="0"/>
          </a:p>
        </p:txBody>
      </p:sp>
      <p:pic>
        <p:nvPicPr>
          <p:cNvPr id="12" name="Graphic 11" descr="Office worker">
            <a:extLst>
              <a:ext uri="{FF2B5EF4-FFF2-40B4-BE49-F238E27FC236}">
                <a16:creationId xmlns:a16="http://schemas.microsoft.com/office/drawing/2014/main" id="{61932159-E499-713A-F3A5-4D4389915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2917" y="1542696"/>
            <a:ext cx="914400" cy="914400"/>
          </a:xfrm>
          <a:prstGeom prst="rect">
            <a:avLst/>
          </a:prstGeom>
        </p:spPr>
      </p:pic>
      <p:pic>
        <p:nvPicPr>
          <p:cNvPr id="19" name="Graphic 18" descr="Boardroom">
            <a:extLst>
              <a:ext uri="{FF2B5EF4-FFF2-40B4-BE49-F238E27FC236}">
                <a16:creationId xmlns:a16="http://schemas.microsoft.com/office/drawing/2014/main" id="{3E50A294-52EF-B2ED-FFBB-502FE0524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452" y="2413689"/>
            <a:ext cx="914400" cy="934822"/>
          </a:xfrm>
          <a:prstGeom prst="rect">
            <a:avLst/>
          </a:prstGeom>
        </p:spPr>
      </p:pic>
      <p:pic>
        <p:nvPicPr>
          <p:cNvPr id="25" name="Graphic 24" descr="Target Audience">
            <a:extLst>
              <a:ext uri="{FF2B5EF4-FFF2-40B4-BE49-F238E27FC236}">
                <a16:creationId xmlns:a16="http://schemas.microsoft.com/office/drawing/2014/main" id="{A1DB43A9-3651-FB51-E85A-95E717F427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7399" y="3159968"/>
            <a:ext cx="914400" cy="914400"/>
          </a:xfrm>
          <a:prstGeom prst="rect">
            <a:avLst/>
          </a:prstGeom>
        </p:spPr>
      </p:pic>
      <p:pic>
        <p:nvPicPr>
          <p:cNvPr id="27" name="Graphic 26" descr="Connections">
            <a:extLst>
              <a:ext uri="{FF2B5EF4-FFF2-40B4-BE49-F238E27FC236}">
                <a16:creationId xmlns:a16="http://schemas.microsoft.com/office/drawing/2014/main" id="{AFF7E89D-3808-33AA-9581-2A9BBB5AB7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7399" y="3845036"/>
            <a:ext cx="914400" cy="914400"/>
          </a:xfrm>
          <a:prstGeom prst="rect">
            <a:avLst/>
          </a:prstGeom>
        </p:spPr>
      </p:pic>
      <p:pic>
        <p:nvPicPr>
          <p:cNvPr id="29" name="Graphic 28" descr="Gears">
            <a:extLst>
              <a:ext uri="{FF2B5EF4-FFF2-40B4-BE49-F238E27FC236}">
                <a16:creationId xmlns:a16="http://schemas.microsoft.com/office/drawing/2014/main" id="{AEAA0266-8E6E-17B8-C590-8D71DF90EF1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2917" y="4611219"/>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262C2DB-18F2-E485-2C6F-1DCEB0E324B4}"/>
              </a:ext>
            </a:extLst>
          </p:cNvPr>
          <p:cNvSpPr txBox="1"/>
          <p:nvPr/>
        </p:nvSpPr>
        <p:spPr>
          <a:xfrm>
            <a:off x="3037245" y="2251444"/>
            <a:ext cx="6172200" cy="5262979"/>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t>Conditional formatting </a:t>
            </a:r>
            <a:r>
              <a:rPr lang="en-IN" sz="2800" dirty="0"/>
              <a:t>-  Identify the missing values</a:t>
            </a:r>
          </a:p>
          <a:p>
            <a:pPr marL="285750" indent="-285750">
              <a:buFont typeface="Wingdings" panose="05000000000000000000" pitchFamily="2" charset="2"/>
              <a:buChar char="Ø"/>
            </a:pPr>
            <a:r>
              <a:rPr lang="en-IN" sz="2800" b="1" dirty="0"/>
              <a:t>Filter </a:t>
            </a:r>
            <a:r>
              <a:rPr lang="en-IN" sz="2800" dirty="0"/>
              <a:t>– Remove the missing values</a:t>
            </a:r>
          </a:p>
          <a:p>
            <a:pPr marL="285750" indent="-285750">
              <a:buFont typeface="Wingdings" panose="05000000000000000000" pitchFamily="2" charset="2"/>
              <a:buChar char="Ø"/>
            </a:pPr>
            <a:r>
              <a:rPr lang="en-IN" sz="2800" b="1" dirty="0"/>
              <a:t>Formulas</a:t>
            </a:r>
            <a:r>
              <a:rPr lang="en-IN" sz="2800" dirty="0"/>
              <a:t> – Use to identify the performance level of employee based on resignation analysis </a:t>
            </a:r>
          </a:p>
          <a:p>
            <a:pPr marL="285750" indent="-285750">
              <a:buFont typeface="Wingdings" panose="05000000000000000000" pitchFamily="2" charset="2"/>
              <a:buChar char="Ø"/>
            </a:pPr>
            <a:r>
              <a:rPr lang="en-IN" sz="2800" b="1" dirty="0"/>
              <a:t>Pivot Table- </a:t>
            </a:r>
            <a:r>
              <a:rPr lang="en-IN" sz="2800" dirty="0"/>
              <a:t>Create the summary about resignation analysis</a:t>
            </a:r>
          </a:p>
          <a:p>
            <a:pPr marL="285750" indent="-285750">
              <a:buFont typeface="Wingdings" panose="05000000000000000000" pitchFamily="2" charset="2"/>
              <a:buChar char="Ø"/>
            </a:pPr>
            <a:r>
              <a:rPr lang="en-IN" sz="2800" b="1" dirty="0"/>
              <a:t>Graph</a:t>
            </a:r>
            <a:r>
              <a:rPr lang="en-IN" sz="2800" dirty="0"/>
              <a:t>- Put a graph to “DATA VISUALISATION”</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C4042787-A9A2-422D-159A-3A7AF8725F7B}"/>
              </a:ext>
            </a:extLst>
          </p:cNvPr>
          <p:cNvSpPr txBox="1"/>
          <p:nvPr/>
        </p:nvSpPr>
        <p:spPr>
          <a:xfrm>
            <a:off x="1066798" y="1600200"/>
            <a:ext cx="8153401" cy="3970318"/>
          </a:xfrm>
          <a:prstGeom prst="rect">
            <a:avLst/>
          </a:prstGeom>
          <a:noFill/>
        </p:spPr>
        <p:txBody>
          <a:bodyPr wrap="square" rtlCol="0">
            <a:spAutoFit/>
          </a:bodyPr>
          <a:lstStyle/>
          <a:p>
            <a:r>
              <a:rPr lang="en-IN" b="1" dirty="0"/>
              <a:t>Employee Dataset Extract from</a:t>
            </a:r>
            <a:r>
              <a:rPr lang="en-IN" dirty="0"/>
              <a:t>:</a:t>
            </a:r>
          </a:p>
          <a:p>
            <a:r>
              <a:rPr lang="en-IN" b="1" dirty="0"/>
              <a:t>   </a:t>
            </a:r>
            <a:r>
              <a:rPr lang="en-IN" b="1" u="sng" dirty="0"/>
              <a:t>Sign-in-Proces</a:t>
            </a:r>
            <a:r>
              <a:rPr lang="en-IN" b="1" dirty="0"/>
              <a:t>s    </a:t>
            </a:r>
            <a:r>
              <a:rPr lang="en-IN" dirty="0"/>
              <a:t>=    go to chrome &gt; search “Kaggle” &gt; press “first link” &gt; press sign in option &gt; sign in with google &gt; select your Email.</a:t>
            </a:r>
          </a:p>
          <a:p>
            <a:r>
              <a:rPr lang="en-IN" b="1" u="sng" dirty="0"/>
              <a:t>Download Dataset  </a:t>
            </a:r>
            <a:r>
              <a:rPr lang="en-IN" dirty="0"/>
              <a:t>=  go to search option in Kaggle &gt; search the dataset as your wish &gt; then download the dataset&gt; that will store in “This PC”  Downloads.</a:t>
            </a:r>
          </a:p>
          <a:p>
            <a:endParaRPr lang="en-IN" dirty="0"/>
          </a:p>
          <a:p>
            <a:r>
              <a:rPr lang="en-IN" sz="2000" b="1" u="sng" dirty="0"/>
              <a:t>Dataset -  have 26 columns I extract only 4 columns such as,</a:t>
            </a:r>
          </a:p>
          <a:p>
            <a:pPr marL="285750" indent="-285750">
              <a:buFont typeface="Wingdings" panose="05000000000000000000" pitchFamily="2" charset="2"/>
              <a:buChar char="q"/>
            </a:pPr>
            <a:r>
              <a:rPr lang="en-IN" dirty="0"/>
              <a:t> </a:t>
            </a:r>
            <a:r>
              <a:rPr lang="en-IN" b="1" u="sng" dirty="0"/>
              <a:t>EMPLOYEE ID </a:t>
            </a:r>
            <a:r>
              <a:rPr lang="en-IN" dirty="0"/>
              <a:t>: It had numerical value was used to find </a:t>
            </a:r>
            <a:r>
              <a:rPr lang="en-IN" dirty="0" err="1"/>
              <a:t>no.of.employees</a:t>
            </a:r>
            <a:r>
              <a:rPr lang="en-IN" dirty="0"/>
              <a:t> in each status.</a:t>
            </a:r>
          </a:p>
          <a:p>
            <a:pPr marL="285750" indent="-285750">
              <a:buFont typeface="Wingdings" panose="05000000000000000000" pitchFamily="2" charset="2"/>
              <a:buChar char="q"/>
            </a:pPr>
            <a:r>
              <a:rPr lang="en-IN" dirty="0"/>
              <a:t> </a:t>
            </a:r>
            <a:r>
              <a:rPr lang="en-IN" b="1" u="sng" dirty="0"/>
              <a:t>DEPARTMENT TYPE </a:t>
            </a:r>
            <a:r>
              <a:rPr lang="en-IN" dirty="0"/>
              <a:t>: It had text values was used to find department wise resignation.</a:t>
            </a:r>
          </a:p>
          <a:p>
            <a:pPr marL="285750" indent="-285750">
              <a:buFont typeface="Wingdings" panose="05000000000000000000" pitchFamily="2" charset="2"/>
              <a:buChar char="q"/>
            </a:pPr>
            <a:r>
              <a:rPr lang="en-IN" b="1" u="sng" dirty="0"/>
              <a:t> TERMINATION TYPE</a:t>
            </a:r>
            <a:r>
              <a:rPr lang="en-IN" dirty="0"/>
              <a:t> :  It had text values was used to find termination type of each employee.</a:t>
            </a:r>
          </a:p>
          <a:p>
            <a:pPr marL="285750" indent="-285750">
              <a:buFont typeface="Wingdings" panose="05000000000000000000" pitchFamily="2" charset="2"/>
              <a:buChar char="q"/>
            </a:pPr>
            <a:r>
              <a:rPr lang="en-IN" b="1" u="sng" dirty="0"/>
              <a:t>GENDERCODE</a:t>
            </a:r>
            <a:r>
              <a:rPr lang="en-IN" dirty="0"/>
              <a:t> : It had text values was used to find gender wise resignation.</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169545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marL="457200" indent="-457200" algn="l">
              <a:buFont typeface="Times New Roman" panose="02020603050405020304" pitchFamily="18" charset="0"/>
              <a:buChar char="♣"/>
            </a:pPr>
            <a:r>
              <a:rPr lang="en-US" sz="2800" dirty="0">
                <a:solidFill>
                  <a:srgbClr val="0D0D0D"/>
                </a:solidFill>
                <a:latin typeface="Times New Roman" panose="02020603050405020304" pitchFamily="18" charset="0"/>
                <a:cs typeface="Times New Roman" panose="02020603050405020304" pitchFamily="18" charset="0"/>
              </a:rPr>
              <a:t>USE PIVOT TABLE TO SUMMARIZE THE DATA</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71F7430B-D465-5E54-E008-06C91011A59B}"/>
              </a:ext>
            </a:extLst>
          </p:cNvPr>
          <p:cNvGraphicFramePr>
            <a:graphicFrameLocks noGrp="1"/>
          </p:cNvGraphicFramePr>
          <p:nvPr>
            <p:extLst>
              <p:ext uri="{D42A27DB-BD31-4B8C-83A1-F6EECF244321}">
                <p14:modId xmlns:p14="http://schemas.microsoft.com/office/powerpoint/2010/main" val="2278918087"/>
              </p:ext>
            </p:extLst>
          </p:nvPr>
        </p:nvGraphicFramePr>
        <p:xfrm>
          <a:off x="2895600" y="3187967"/>
          <a:ext cx="6127749" cy="3283742"/>
        </p:xfrm>
        <a:graphic>
          <a:graphicData uri="http://schemas.openxmlformats.org/drawingml/2006/table">
            <a:tbl>
              <a:tblPr/>
              <a:tblGrid>
                <a:gridCol w="1493004">
                  <a:extLst>
                    <a:ext uri="{9D8B030D-6E8A-4147-A177-3AD203B41FA5}">
                      <a16:colId xmlns:a16="http://schemas.microsoft.com/office/drawing/2014/main" val="325889134"/>
                    </a:ext>
                  </a:extLst>
                </a:gridCol>
                <a:gridCol w="1164611">
                  <a:extLst>
                    <a:ext uri="{9D8B030D-6E8A-4147-A177-3AD203B41FA5}">
                      <a16:colId xmlns:a16="http://schemas.microsoft.com/office/drawing/2014/main" val="1023389924"/>
                    </a:ext>
                  </a:extLst>
                </a:gridCol>
                <a:gridCol w="812519">
                  <a:extLst>
                    <a:ext uri="{9D8B030D-6E8A-4147-A177-3AD203B41FA5}">
                      <a16:colId xmlns:a16="http://schemas.microsoft.com/office/drawing/2014/main" val="3696777845"/>
                    </a:ext>
                  </a:extLst>
                </a:gridCol>
                <a:gridCol w="798977">
                  <a:extLst>
                    <a:ext uri="{9D8B030D-6E8A-4147-A177-3AD203B41FA5}">
                      <a16:colId xmlns:a16="http://schemas.microsoft.com/office/drawing/2014/main" val="1722504002"/>
                    </a:ext>
                  </a:extLst>
                </a:gridCol>
                <a:gridCol w="365634">
                  <a:extLst>
                    <a:ext uri="{9D8B030D-6E8A-4147-A177-3AD203B41FA5}">
                      <a16:colId xmlns:a16="http://schemas.microsoft.com/office/drawing/2014/main" val="2786816672"/>
                    </a:ext>
                  </a:extLst>
                </a:gridCol>
                <a:gridCol w="690641">
                  <a:extLst>
                    <a:ext uri="{9D8B030D-6E8A-4147-A177-3AD203B41FA5}">
                      <a16:colId xmlns:a16="http://schemas.microsoft.com/office/drawing/2014/main" val="1821727300"/>
                    </a:ext>
                  </a:extLst>
                </a:gridCol>
                <a:gridCol w="802363">
                  <a:extLst>
                    <a:ext uri="{9D8B030D-6E8A-4147-A177-3AD203B41FA5}">
                      <a16:colId xmlns:a16="http://schemas.microsoft.com/office/drawing/2014/main" val="113860388"/>
                    </a:ext>
                  </a:extLst>
                </a:gridCol>
              </a:tblGrid>
              <a:tr h="298522">
                <a:tc>
                  <a:txBody>
                    <a:bodyPr/>
                    <a:lstStyle/>
                    <a:p>
                      <a:pPr algn="l" fontAlgn="b"/>
                      <a:r>
                        <a:rPr lang="en-US" sz="1100" b="0" i="0" u="none" strike="noStrike">
                          <a:solidFill>
                            <a:srgbClr val="000000"/>
                          </a:solidFill>
                          <a:effectLst/>
                          <a:highlight>
                            <a:srgbClr val="D9E1F2"/>
                          </a:highlight>
                          <a:latin typeface="Calibri" panose="020F0502020204030204" pitchFamily="34" charset="0"/>
                        </a:rPr>
                        <a:t>GenderCode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highlight>
                            <a:srgbClr val="D9E1F2"/>
                          </a:highlight>
                          <a:latin typeface="Calibri" panose="020F0502020204030204" pitchFamily="34" charset="0"/>
                        </a:rPr>
                        <a:t>(All)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03857380"/>
                  </a:ext>
                </a:extLst>
              </a:tr>
              <a:tr h="29852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647532430"/>
                  </a:ext>
                </a:extLst>
              </a:tr>
              <a:tr h="298522">
                <a:tc>
                  <a:txBody>
                    <a:bodyPr/>
                    <a:lstStyle/>
                    <a:p>
                      <a:pPr algn="l" fontAlgn="b"/>
                      <a:r>
                        <a:rPr lang="en-US" sz="1100" b="1" i="0" u="none" strike="noStrike">
                          <a:solidFill>
                            <a:srgbClr val="000000"/>
                          </a:solidFill>
                          <a:effectLst/>
                          <a:highlight>
                            <a:srgbClr val="D9E1F2"/>
                          </a:highlight>
                          <a:latin typeface="Calibri" panose="020F0502020204030204" pitchFamily="34" charset="0"/>
                        </a:rPr>
                        <a:t>Count of EmpID</a:t>
                      </a:r>
                    </a:p>
                  </a:txBody>
                  <a:tcPr marL="9525" marR="9525" marT="9525" marB="0" anchor="b">
                    <a:lnL>
                      <a:noFill/>
                    </a:lnL>
                    <a:lnR>
                      <a:noFill/>
                    </a:lnR>
                    <a:lnT>
                      <a:noFill/>
                    </a:lnT>
                    <a:lnB>
                      <a:noFill/>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Column Labels</a:t>
                      </a: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highlight>
                          <a:srgbClr val="D9E1F2"/>
                        </a:highligh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highlight>
                          <a:srgbClr val="D9E1F2"/>
                        </a:highligh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highlight>
                          <a:srgbClr val="D9E1F2"/>
                        </a:highligh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highlight>
                          <a:srgbClr val="D9E1F2"/>
                        </a:highligh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highlight>
                          <a:srgbClr val="D9E1F2"/>
                        </a:highlight>
                        <a:latin typeface="Calibri" panose="020F0502020204030204" pitchFamily="34" charset="0"/>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55714543"/>
                  </a:ext>
                </a:extLst>
              </a:tr>
              <a:tr h="298522">
                <a:tc>
                  <a:txBody>
                    <a:bodyPr/>
                    <a:lstStyle/>
                    <a:p>
                      <a:pPr algn="l" fontAlgn="b"/>
                      <a:r>
                        <a:rPr lang="en-US" sz="1100" b="1" i="0" u="none" strike="noStrike">
                          <a:solidFill>
                            <a:srgbClr val="000000"/>
                          </a:solidFill>
                          <a:effectLst/>
                          <a:highlight>
                            <a:srgbClr val="D9E1F2"/>
                          </a:highligh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Involuntary</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Resignation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Retirement</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Unk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Voluntary</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76746034"/>
                  </a:ext>
                </a:extLst>
              </a:tr>
              <a:tr h="298522">
                <a:tc>
                  <a:txBody>
                    <a:bodyPr/>
                    <a:lstStyle/>
                    <a:p>
                      <a:pPr algn="l" fontAlgn="b"/>
                      <a:r>
                        <a:rPr lang="en-US" sz="1100" b="0" i="0" u="none" strike="noStrike">
                          <a:solidFill>
                            <a:srgbClr val="000000"/>
                          </a:solidFill>
                          <a:effectLst/>
                          <a:latin typeface="Calibri" panose="020F0502020204030204" pitchFamily="34" charset="0"/>
                        </a:rPr>
                        <a:t>Admin Offices</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693375931"/>
                  </a:ext>
                </a:extLst>
              </a:tr>
              <a:tr h="298522">
                <a:tc>
                  <a:txBody>
                    <a:bodyPr/>
                    <a:lstStyle/>
                    <a:p>
                      <a:pPr algn="l" fontAlgn="b"/>
                      <a:r>
                        <a:rPr lang="en-US" sz="1100" b="0" i="0" u="none" strike="noStrike">
                          <a:solidFill>
                            <a:srgbClr val="000000"/>
                          </a:solidFill>
                          <a:effectLst/>
                          <a:latin typeface="Calibri" panose="020F0502020204030204" pitchFamily="34" charset="0"/>
                        </a:rPr>
                        <a:t>Executive Office</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a:noFill/>
                    </a:lnB>
                    <a:noFill/>
                  </a:tcPr>
                </a:tc>
                <a:extLst>
                  <a:ext uri="{0D108BD9-81ED-4DB2-BD59-A6C34878D82A}">
                    <a16:rowId xmlns:a16="http://schemas.microsoft.com/office/drawing/2014/main" val="3382203604"/>
                  </a:ext>
                </a:extLst>
              </a:tr>
              <a:tr h="298522">
                <a:tc>
                  <a:txBody>
                    <a:bodyPr/>
                    <a:lstStyle/>
                    <a:p>
                      <a:pPr algn="l" fontAlgn="b"/>
                      <a:r>
                        <a:rPr lang="en-US" sz="1100" b="0" i="0" u="none" strike="noStrike">
                          <a:solidFill>
                            <a:srgbClr val="000000"/>
                          </a:solidFill>
                          <a:effectLst/>
                          <a:latin typeface="Calibri" panose="020F0502020204030204" pitchFamily="34" charset="0"/>
                        </a:rPr>
                        <a:t>IT/IS</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430</a:t>
                      </a:r>
                    </a:p>
                  </a:txBody>
                  <a:tcPr marL="9525" marR="9525" marT="9525" marB="0" anchor="b">
                    <a:lnL>
                      <a:noFill/>
                    </a:lnL>
                    <a:lnR>
                      <a:noFill/>
                    </a:lnR>
                    <a:lnT>
                      <a:noFill/>
                    </a:lnT>
                    <a:lnB>
                      <a:noFill/>
                    </a:lnB>
                    <a:noFill/>
                  </a:tcPr>
                </a:tc>
                <a:extLst>
                  <a:ext uri="{0D108BD9-81ED-4DB2-BD59-A6C34878D82A}">
                    <a16:rowId xmlns:a16="http://schemas.microsoft.com/office/drawing/2014/main" val="724620327"/>
                  </a:ext>
                </a:extLst>
              </a:tr>
              <a:tr h="298522">
                <a:tc>
                  <a:txBody>
                    <a:bodyPr/>
                    <a:lstStyle/>
                    <a:p>
                      <a:pPr algn="l" fontAlgn="b"/>
                      <a:r>
                        <a:rPr lang="en-US" sz="1100" b="0" i="0" u="none" strike="noStrike">
                          <a:solidFill>
                            <a:srgbClr val="000000"/>
                          </a:solidFill>
                          <a:effectLst/>
                          <a:latin typeface="Calibri" panose="020F0502020204030204" pitchFamily="34" charset="0"/>
                        </a:rPr>
                        <a:t>Production       </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264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236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1006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a:noFill/>
                    </a:lnB>
                    <a:noFill/>
                  </a:tcPr>
                </a:tc>
                <a:extLst>
                  <a:ext uri="{0D108BD9-81ED-4DB2-BD59-A6C34878D82A}">
                    <a16:rowId xmlns:a16="http://schemas.microsoft.com/office/drawing/2014/main" val="1361244653"/>
                  </a:ext>
                </a:extLst>
              </a:tr>
              <a:tr h="298522">
                <a:tc>
                  <a:txBody>
                    <a:bodyPr/>
                    <a:lstStyle/>
                    <a:p>
                      <a:pPr algn="l" fontAlgn="b"/>
                      <a:r>
                        <a:rPr lang="en-US" sz="1100" b="0" i="0" u="none" strike="noStrike">
                          <a:solidFill>
                            <a:srgbClr val="000000"/>
                          </a:solidFill>
                          <a:effectLst/>
                          <a:latin typeface="Calibri" panose="020F0502020204030204" pitchFamily="34" charset="0"/>
                        </a:rPr>
                        <a:t>Sales</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167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331</a:t>
                      </a:r>
                    </a:p>
                  </a:txBody>
                  <a:tcPr marL="9525" marR="9525" marT="9525" marB="0" anchor="b">
                    <a:lnL>
                      <a:noFill/>
                    </a:lnL>
                    <a:lnR>
                      <a:noFill/>
                    </a:lnR>
                    <a:lnT>
                      <a:noFill/>
                    </a:lnT>
                    <a:lnB>
                      <a:noFill/>
                    </a:lnB>
                    <a:noFill/>
                  </a:tcPr>
                </a:tc>
                <a:extLst>
                  <a:ext uri="{0D108BD9-81ED-4DB2-BD59-A6C34878D82A}">
                    <a16:rowId xmlns:a16="http://schemas.microsoft.com/office/drawing/2014/main" val="3512340718"/>
                  </a:ext>
                </a:extLst>
              </a:tr>
              <a:tr h="298522">
                <a:tc>
                  <a:txBody>
                    <a:bodyPr/>
                    <a:lstStyle/>
                    <a:p>
                      <a:pPr algn="l" fontAlgn="b"/>
                      <a:r>
                        <a:rPr lang="en-US" sz="1100" b="0" i="0" u="none" strike="noStrike">
                          <a:solidFill>
                            <a:srgbClr val="000000"/>
                          </a:solidFill>
                          <a:effectLst/>
                          <a:latin typeface="Calibri" panose="020F0502020204030204" pitchFamily="34" charset="0"/>
                        </a:rPr>
                        <a:t>Software Engineering</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682390949"/>
                  </a:ext>
                </a:extLst>
              </a:tr>
              <a:tr h="298522">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388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380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377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1467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388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highlight>
                            <a:srgbClr val="D9E1F2"/>
                          </a:highlight>
                          <a:latin typeface="Calibri" panose="020F0502020204030204" pitchFamily="34" charset="0"/>
                        </a:rPr>
                        <a:t>3000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54629812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436</TotalTime>
  <Words>1051</Words>
  <Application>Microsoft Office PowerPoint</Application>
  <PresentationFormat>Widescreen</PresentationFormat>
  <Paragraphs>176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THE "WOW" IN OUR SOLUTION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M</cp:lastModifiedBy>
  <cp:revision>26</cp:revision>
  <dcterms:created xsi:type="dcterms:W3CDTF">2024-03-29T15:07:22Z</dcterms:created>
  <dcterms:modified xsi:type="dcterms:W3CDTF">2024-08-31T21:50:57Z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