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34"/>
  </p:notesMasterIdLst>
  <p:sldIdLst>
    <p:sldId id="256" r:id="rId2"/>
    <p:sldId id="276" r:id="rId3"/>
    <p:sldId id="257" r:id="rId4"/>
    <p:sldId id="283" r:id="rId5"/>
    <p:sldId id="258" r:id="rId6"/>
    <p:sldId id="270" r:id="rId7"/>
    <p:sldId id="282" r:id="rId8"/>
    <p:sldId id="259" r:id="rId9"/>
    <p:sldId id="271" r:id="rId10"/>
    <p:sldId id="260" r:id="rId11"/>
    <p:sldId id="277" r:id="rId12"/>
    <p:sldId id="279" r:id="rId13"/>
    <p:sldId id="278" r:id="rId14"/>
    <p:sldId id="280" r:id="rId15"/>
    <p:sldId id="272" r:id="rId16"/>
    <p:sldId id="261" r:id="rId17"/>
    <p:sldId id="269" r:id="rId18"/>
    <p:sldId id="268" r:id="rId19"/>
    <p:sldId id="262" r:id="rId20"/>
    <p:sldId id="267" r:id="rId21"/>
    <p:sldId id="285" r:id="rId22"/>
    <p:sldId id="286" r:id="rId23"/>
    <p:sldId id="287" r:id="rId24"/>
    <p:sldId id="288" r:id="rId25"/>
    <p:sldId id="289" r:id="rId26"/>
    <p:sldId id="290" r:id="rId27"/>
    <p:sldId id="291" r:id="rId28"/>
    <p:sldId id="265" r:id="rId29"/>
    <p:sldId id="275" r:id="rId30"/>
    <p:sldId id="266" r:id="rId31"/>
    <p:sldId id="281"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CA9871-9541-4FC2-8C76-3DAF7DE20517}" type="datetimeFigureOut">
              <a:rPr lang="en-US" smtClean="0"/>
              <a:t>6/7/2019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4E4628-7972-444F-8D7A-2220354516C4}" type="slidenum">
              <a:rPr lang="en-US" smtClean="0"/>
              <a:t>‹#›</a:t>
            </a:fld>
            <a:endParaRPr lang="en-US"/>
          </a:p>
        </p:txBody>
      </p:sp>
    </p:spTree>
    <p:extLst>
      <p:ext uri="{BB962C8B-B14F-4D97-AF65-F5344CB8AC3E}">
        <p14:creationId xmlns:p14="http://schemas.microsoft.com/office/powerpoint/2010/main" val="3104087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D4E4628-7972-444F-8D7A-2220354516C4}" type="slidenum">
              <a:rPr lang="en-US" smtClean="0"/>
              <a:t>5</a:t>
            </a:fld>
            <a:endParaRPr lang="en-US"/>
          </a:p>
        </p:txBody>
      </p:sp>
    </p:spTree>
    <p:extLst>
      <p:ext uri="{BB962C8B-B14F-4D97-AF65-F5344CB8AC3E}">
        <p14:creationId xmlns:p14="http://schemas.microsoft.com/office/powerpoint/2010/main" val="2478812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455F2B-775A-45AD-B3F0-9D7AFE6CAAE6}"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8414607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73459-4EAB-49CF-8232-1AB25FC386F2}"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27405591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73459-4EAB-49CF-8232-1AB25FC386F2}"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10180542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73459-4EAB-49CF-8232-1AB25FC386F2}"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0C6A-9052-42DF-B42B-1F5580ED0360}"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916210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73459-4EAB-49CF-8232-1AB25FC386F2}"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315416603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773459-4EAB-49CF-8232-1AB25FC386F2}" type="datetime1">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25001782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773459-4EAB-49CF-8232-1AB25FC386F2}" type="datetime1">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206273344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30A2D0-3200-41D9-B422-0C983F9AF419}"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1072714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B64A4A-7C7C-459E-B9F2-4B2719AF76C2}"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217192882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8FB319-B37A-4BDF-852F-42401FBA305D}"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398000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D07647-B408-431A-AEB9-D09DCC2547EE}" type="datetime1">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307525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D5FEA2-91C7-497D-8454-C9E7A6BCE3FA}"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277606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FE2BA7-2BE7-4001-9894-503AE263836F}" type="datetime1">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3672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CB7DFA-EC8D-4AB4-8D27-06182F0DF4E7}" type="datetime1">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143635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ECC926C8-5897-4D54-B2DA-FB982EBE475A}" type="datetime1">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7210263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E08CBF-7416-4693-84BC-6EF9B964A44C}"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35991137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6BB70-09E5-4FD7-99D1-F5C094B470C4}" type="datetime1">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0C6A-9052-42DF-B42B-1F5580ED0360}" type="slidenum">
              <a:rPr lang="en-US" smtClean="0"/>
              <a:t>‹#›</a:t>
            </a:fld>
            <a:endParaRPr lang="en-US"/>
          </a:p>
        </p:txBody>
      </p:sp>
    </p:spTree>
    <p:extLst>
      <p:ext uri="{BB962C8B-B14F-4D97-AF65-F5344CB8AC3E}">
        <p14:creationId xmlns:p14="http://schemas.microsoft.com/office/powerpoint/2010/main" val="360744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28773459-4EAB-49CF-8232-1AB25FC386F2}" type="datetime1">
              <a:rPr lang="en-US" smtClean="0"/>
              <a:t>6/7/2019</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01970C6A-9052-42DF-B42B-1F5580ED0360}" type="slidenum">
              <a:rPr lang="en-US" smtClean="0"/>
              <a:t>‹#›</a:t>
            </a:fld>
            <a:endParaRPr lang="en-US"/>
          </a:p>
        </p:txBody>
      </p:sp>
    </p:spTree>
    <p:extLst>
      <p:ext uri="{BB962C8B-B14F-4D97-AF65-F5344CB8AC3E}">
        <p14:creationId xmlns:p14="http://schemas.microsoft.com/office/powerpoint/2010/main" val="154392275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7772400" cy="2209800"/>
          </a:xfrm>
        </p:spPr>
        <p:txBody>
          <a:bodyPr>
            <a:normAutofit/>
          </a:bodyPr>
          <a:lstStyle/>
          <a:p>
            <a:pPr algn="ctr"/>
            <a:r>
              <a:rPr lang="en-US" sz="3600" dirty="0" smtClean="0"/>
              <a:t>New Horizon college of Engineering</a:t>
            </a:r>
            <a:r>
              <a:rPr lang="en-US" dirty="0" smtClean="0"/>
              <a:t/>
            </a:r>
            <a:br>
              <a:rPr lang="en-US" dirty="0" smtClean="0"/>
            </a:br>
            <a:r>
              <a:rPr lang="en-US" sz="3300" dirty="0" smtClean="0"/>
              <a:t>MCA</a:t>
            </a:r>
            <a:endParaRPr lang="en-US" sz="3300" dirty="0"/>
          </a:p>
        </p:txBody>
      </p:sp>
      <p:sp>
        <p:nvSpPr>
          <p:cNvPr id="3" name="Subtitle 2"/>
          <p:cNvSpPr>
            <a:spLocks noGrp="1"/>
          </p:cNvSpPr>
          <p:nvPr>
            <p:ph type="subTitle" idx="1"/>
          </p:nvPr>
        </p:nvSpPr>
        <p:spPr>
          <a:xfrm>
            <a:off x="762000" y="3200400"/>
            <a:ext cx="6400800" cy="2082704"/>
          </a:xfrm>
        </p:spPr>
        <p:txBody>
          <a:bodyPr>
            <a:normAutofit fontScale="62500" lnSpcReduction="20000"/>
          </a:bodyPr>
          <a:lstStyle/>
          <a:p>
            <a:pPr algn="l"/>
            <a:r>
              <a:rPr lang="en-US" sz="3300" i="1" dirty="0" smtClean="0">
                <a:solidFill>
                  <a:schemeClr val="bg2">
                    <a:lumMod val="50000"/>
                  </a:schemeClr>
                </a:solidFill>
              </a:rPr>
              <a:t>Digital Steganography</a:t>
            </a:r>
          </a:p>
          <a:p>
            <a:pPr algn="l"/>
            <a:r>
              <a:rPr lang="en-US" sz="2900" dirty="0" smtClean="0"/>
              <a:t>1NH17MCA28                                         Dr. A.P Nirmala</a:t>
            </a:r>
          </a:p>
          <a:p>
            <a:pPr algn="just"/>
            <a:r>
              <a:rPr lang="en-US" sz="2900" dirty="0" err="1" smtClean="0"/>
              <a:t>Sandip</a:t>
            </a:r>
            <a:r>
              <a:rPr lang="en-US" sz="2900" dirty="0" smtClean="0"/>
              <a:t> </a:t>
            </a:r>
            <a:r>
              <a:rPr lang="en-US" sz="2900" dirty="0" err="1" smtClean="0"/>
              <a:t>Laha</a:t>
            </a:r>
            <a:r>
              <a:rPr lang="en-US" sz="2900" dirty="0" smtClean="0"/>
              <a:t>                                          ASSOCIATE Professor</a:t>
            </a:r>
          </a:p>
          <a:p>
            <a:pPr algn="just"/>
            <a:r>
              <a:rPr lang="en-US" sz="2900" dirty="0" smtClean="0"/>
              <a:t>3</a:t>
            </a:r>
            <a:r>
              <a:rPr lang="en-US" sz="2900" baseline="30000" dirty="0" smtClean="0"/>
              <a:t>rd</a:t>
            </a:r>
            <a:r>
              <a:rPr lang="en-US" sz="2900" dirty="0" smtClean="0"/>
              <a:t> </a:t>
            </a:r>
            <a:r>
              <a:rPr lang="en-US" sz="2900" dirty="0" err="1" smtClean="0"/>
              <a:t>Sem</a:t>
            </a:r>
            <a:r>
              <a:rPr lang="en-US" sz="2900" dirty="0" smtClean="0"/>
              <a:t>                                                   MCA</a:t>
            </a:r>
          </a:p>
          <a:p>
            <a:pPr algn="just"/>
            <a:r>
              <a:rPr lang="en-US" sz="2900" dirty="0" smtClean="0"/>
              <a:t>Sec-A                                                              </a:t>
            </a:r>
            <a:endParaRPr lang="en-US" sz="2900" dirty="0"/>
          </a:p>
        </p:txBody>
      </p:sp>
      <p:sp>
        <p:nvSpPr>
          <p:cNvPr id="4" name="Slide Number Placeholder 3"/>
          <p:cNvSpPr>
            <a:spLocks noGrp="1"/>
          </p:cNvSpPr>
          <p:nvPr>
            <p:ph type="sldNum" sz="quarter" idx="12"/>
          </p:nvPr>
        </p:nvSpPr>
        <p:spPr/>
        <p:txBody>
          <a:bodyPr/>
          <a:lstStyle/>
          <a:p>
            <a:fld id="{01970C6A-9052-42DF-B42B-1F5580ED0360}" type="slidenum">
              <a:rPr lang="en-US" sz="4400" smtClean="0"/>
              <a:t>1</a:t>
            </a:fld>
            <a:endParaRPr lang="en-US" sz="44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773338" cy="1200793"/>
          </a:xfrm>
        </p:spPr>
        <p:txBody>
          <a:bodyPr>
            <a:normAutofit/>
          </a:bodyPr>
          <a:lstStyle/>
          <a:p>
            <a:pPr lvl="0"/>
            <a:r>
              <a:rPr lang="en-US" sz="3200" b="1" dirty="0"/>
              <a:t>HARDWARE </a:t>
            </a:r>
            <a:r>
              <a:rPr lang="en-US" sz="3200" b="1" dirty="0" smtClean="0"/>
              <a:t>CONFIGURATION</a:t>
            </a:r>
            <a:endParaRPr lang="en-US" sz="3200" b="1" dirty="0"/>
          </a:p>
        </p:txBody>
      </p:sp>
      <p:sp>
        <p:nvSpPr>
          <p:cNvPr id="3" name="Content Placeholder 2"/>
          <p:cNvSpPr>
            <a:spLocks noGrp="1"/>
          </p:cNvSpPr>
          <p:nvPr>
            <p:ph sz="quarter" idx="13"/>
          </p:nvPr>
        </p:nvSpPr>
        <p:spPr>
          <a:xfrm>
            <a:off x="1219200" y="1874837"/>
            <a:ext cx="7772870" cy="4191001"/>
          </a:xfrm>
        </p:spPr>
        <p:txBody>
          <a:bodyPr>
            <a:normAutofit lnSpcReduction="10000"/>
          </a:bodyPr>
          <a:lstStyle/>
          <a:p>
            <a:r>
              <a:rPr lang="en-IN" dirty="0"/>
              <a:t>Processor : Intel® Core™ i3-5200 1.4 GHz </a:t>
            </a:r>
          </a:p>
          <a:p>
            <a:r>
              <a:rPr lang="en-GB" dirty="0"/>
              <a:t>Hard disk capacity : 80GB or more </a:t>
            </a:r>
          </a:p>
          <a:p>
            <a:r>
              <a:rPr lang="en-IN" dirty="0"/>
              <a:t>Display card : Intel® 512MB </a:t>
            </a:r>
          </a:p>
          <a:p>
            <a:r>
              <a:rPr lang="en-IN" dirty="0"/>
              <a:t>Screen : 15.2” </a:t>
            </a:r>
            <a:r>
              <a:rPr lang="en-IN" dirty="0" smtClean="0"/>
              <a:t>colour </a:t>
            </a:r>
            <a:endParaRPr lang="en-IN" dirty="0"/>
          </a:p>
          <a:p>
            <a:r>
              <a:rPr lang="en-GB" dirty="0"/>
              <a:t>Input Device : Keyboard and mouse etc. </a:t>
            </a:r>
          </a:p>
          <a:p>
            <a:r>
              <a:rPr lang="en-GB" dirty="0"/>
              <a:t>Output Device : Monitor and printer </a:t>
            </a:r>
            <a:endParaRPr lang="en-US" dirty="0"/>
          </a:p>
          <a:p>
            <a:endParaRPr lang="en-US" sz="3100" dirty="0" smtClean="0"/>
          </a:p>
          <a:p>
            <a:pPr marL="0" lvl="0" indent="0">
              <a:buNone/>
            </a:pPr>
            <a:r>
              <a:rPr lang="en-US" sz="2900" dirty="0" smtClean="0"/>
              <a:t>            </a:t>
            </a:r>
            <a:endParaRPr lang="en-US" dirty="0"/>
          </a:p>
        </p:txBody>
      </p:sp>
      <p:sp>
        <p:nvSpPr>
          <p:cNvPr id="4" name="Slide Number Placeholder 3"/>
          <p:cNvSpPr>
            <a:spLocks noGrp="1"/>
          </p:cNvSpPr>
          <p:nvPr>
            <p:ph type="sldNum" sz="quarter" idx="12"/>
          </p:nvPr>
        </p:nvSpPr>
        <p:spPr/>
        <p:txBody>
          <a:bodyPr/>
          <a:lstStyle/>
          <a:p>
            <a:fld id="{01970C6A-9052-42DF-B42B-1F5580ED0360}" type="slidenum">
              <a:rPr lang="en-US" smtClean="0"/>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7773338" cy="981682"/>
          </a:xfrm>
        </p:spPr>
        <p:txBody>
          <a:bodyPr/>
          <a:lstStyle/>
          <a:p>
            <a:r>
              <a:rPr lang="en-US" sz="3200" b="1" dirty="0"/>
              <a:t>SYSTEM DESIGN ARCHITECTURE</a:t>
            </a:r>
            <a:r>
              <a:rPr lang="en-US" b="1" dirty="0"/>
              <a:t> </a:t>
            </a:r>
            <a:endParaRPr lang="en-IN" dirty="0"/>
          </a:p>
        </p:txBody>
      </p:sp>
      <p:sp>
        <p:nvSpPr>
          <p:cNvPr id="3" name="Content Placeholder 2"/>
          <p:cNvSpPr>
            <a:spLocks noGrp="1"/>
          </p:cNvSpPr>
          <p:nvPr>
            <p:ph sz="quarter" idx="13"/>
          </p:nvPr>
        </p:nvSpPr>
        <p:spPr>
          <a:xfrm>
            <a:off x="685800" y="1987125"/>
            <a:ext cx="7772870" cy="3424107"/>
          </a:xfrm>
        </p:spPr>
        <p:txBody>
          <a:bodyPr>
            <a:normAutofit/>
          </a:bodyPr>
          <a:lstStyle/>
          <a:p>
            <a:pPr marL="0" indent="0">
              <a:buNone/>
            </a:pPr>
            <a:r>
              <a:rPr lang="en-GB" dirty="0"/>
              <a:t>The project consists of mainly five </a:t>
            </a:r>
            <a:r>
              <a:rPr lang="en-GB" dirty="0" smtClean="0"/>
              <a:t>modules</a:t>
            </a:r>
            <a:endParaRPr lang="en-GB" dirty="0"/>
          </a:p>
          <a:p>
            <a:pPr marL="0" indent="0">
              <a:buNone/>
            </a:pPr>
            <a:r>
              <a:rPr lang="en-IN" b="1" dirty="0" smtClean="0"/>
              <a:t> </a:t>
            </a:r>
            <a:r>
              <a:rPr lang="en-IN" b="1" dirty="0"/>
              <a:t>Login: - </a:t>
            </a:r>
          </a:p>
          <a:p>
            <a:r>
              <a:rPr lang="en-GB" sz="1700" dirty="0"/>
              <a:t>The user has to give a proper username and password, in order to get in the system. By giving only the correct username and password one can start the process of hiding information and encrypt the information. If the username and password are incorrect then it will </a:t>
            </a:r>
            <a:r>
              <a:rPr lang="en-GB" sz="1700" dirty="0" smtClean="0"/>
              <a:t>show </a:t>
            </a:r>
            <a:r>
              <a:rPr lang="en-GB" sz="1700" dirty="0"/>
              <a:t>an error message</a:t>
            </a:r>
            <a:r>
              <a:rPr lang="en-GB" sz="1700" dirty="0" smtClean="0"/>
              <a:t>.</a:t>
            </a:r>
            <a:endParaRPr lang="en-GB" sz="1700" dirty="0"/>
          </a:p>
          <a:p>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11</a:t>
            </a:fld>
            <a:endParaRPr lang="en-US"/>
          </a:p>
        </p:txBody>
      </p:sp>
    </p:spTree>
    <p:extLst>
      <p:ext uri="{BB962C8B-B14F-4D97-AF65-F5344CB8AC3E}">
        <p14:creationId xmlns:p14="http://schemas.microsoft.com/office/powerpoint/2010/main" val="111700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8" presetID="37"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4" presetID="37"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3"/>
          </p:nvPr>
        </p:nvSpPr>
        <p:spPr>
          <a:xfrm>
            <a:off x="914400" y="1600200"/>
            <a:ext cx="7772870" cy="3424107"/>
          </a:xfrm>
        </p:spPr>
        <p:txBody>
          <a:bodyPr>
            <a:normAutofit/>
          </a:bodyPr>
          <a:lstStyle/>
          <a:p>
            <a:pPr marL="0" indent="0">
              <a:buNone/>
            </a:pPr>
            <a:r>
              <a:rPr lang="en-IN" dirty="0" smtClean="0"/>
              <a:t> </a:t>
            </a:r>
            <a:r>
              <a:rPr lang="en-IN" b="1" dirty="0"/>
              <a:t>Encryption: - </a:t>
            </a:r>
          </a:p>
          <a:p>
            <a:r>
              <a:rPr lang="en-GB" sz="1700" dirty="0"/>
              <a:t>Encryption requires a medium or a file encrypting. It means it will cover the secret information in the covering medium. It will be done only by giving a secret password, which provides the security while converting the message. Therefore it will be difficult for hackers to decrypt. So as it is password protected while retrieving the message, the retriever has to give the correct password to get the secret information.</a:t>
            </a:r>
            <a:endParaRPr lang="en-IN" sz="1700" dirty="0"/>
          </a:p>
        </p:txBody>
      </p:sp>
      <p:sp>
        <p:nvSpPr>
          <p:cNvPr id="4" name="Slide Number Placeholder 3"/>
          <p:cNvSpPr>
            <a:spLocks noGrp="1"/>
          </p:cNvSpPr>
          <p:nvPr>
            <p:ph type="sldNum" sz="quarter" idx="12"/>
          </p:nvPr>
        </p:nvSpPr>
        <p:spPr/>
        <p:txBody>
          <a:bodyPr/>
          <a:lstStyle/>
          <a:p>
            <a:fld id="{01970C6A-9052-42DF-B42B-1F5580ED0360}" type="slidenum">
              <a:rPr lang="en-US" smtClean="0"/>
              <a:t>12</a:t>
            </a:fld>
            <a:endParaRPr lang="en-US"/>
          </a:p>
        </p:txBody>
      </p:sp>
    </p:spTree>
    <p:extLst>
      <p:ext uri="{BB962C8B-B14F-4D97-AF65-F5344CB8AC3E}">
        <p14:creationId xmlns:p14="http://schemas.microsoft.com/office/powerpoint/2010/main" val="220456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3"/>
          </p:nvPr>
        </p:nvSpPr>
        <p:spPr>
          <a:xfrm>
            <a:off x="914400" y="1600200"/>
            <a:ext cx="7772870" cy="3424107"/>
          </a:xfrm>
        </p:spPr>
        <p:txBody>
          <a:bodyPr/>
          <a:lstStyle/>
          <a:p>
            <a:pPr marL="0" indent="0">
              <a:buNone/>
            </a:pPr>
            <a:r>
              <a:rPr lang="en-IN" b="1" dirty="0" smtClean="0"/>
              <a:t>Decryption</a:t>
            </a:r>
            <a:r>
              <a:rPr lang="en-IN" b="1" dirty="0"/>
              <a:t>: </a:t>
            </a:r>
            <a:r>
              <a:rPr lang="en-IN" dirty="0"/>
              <a:t>- </a:t>
            </a:r>
          </a:p>
          <a:p>
            <a:r>
              <a:rPr lang="en-GB" sz="1700" dirty="0"/>
              <a:t>Decryption requires a medium or a file decrypting. It means it requires the image that has already been encrypted. While decrypting the user has to enter the secret password. After providing the password and browsed the image user can decrypt the secret message that was encrypted. So without any knowledge of the unintended user, we can decrypt the information in this module. </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13</a:t>
            </a:fld>
            <a:endParaRPr lang="en-US"/>
          </a:p>
        </p:txBody>
      </p:sp>
    </p:spTree>
    <p:extLst>
      <p:ext uri="{BB962C8B-B14F-4D97-AF65-F5344CB8AC3E}">
        <p14:creationId xmlns:p14="http://schemas.microsoft.com/office/powerpoint/2010/main" val="2767700858"/>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3"/>
          </p:nvPr>
        </p:nvSpPr>
        <p:spPr>
          <a:xfrm>
            <a:off x="698032" y="1828800"/>
            <a:ext cx="7772870" cy="3424107"/>
          </a:xfrm>
        </p:spPr>
        <p:txBody>
          <a:bodyPr/>
          <a:lstStyle/>
          <a:p>
            <a:pPr marL="0" indent="0">
              <a:buNone/>
            </a:pPr>
            <a:r>
              <a:rPr lang="en-IN" b="1" dirty="0" smtClean="0"/>
              <a:t>Send </a:t>
            </a:r>
            <a:r>
              <a:rPr lang="en-IN" b="1" dirty="0"/>
              <a:t>Image: - </a:t>
            </a:r>
          </a:p>
          <a:p>
            <a:pPr marL="0" indent="0">
              <a:buNone/>
            </a:pPr>
            <a:r>
              <a:rPr lang="en-IN" sz="1700" dirty="0" smtClean="0"/>
              <a:t>             </a:t>
            </a:r>
            <a:r>
              <a:rPr lang="en-GB" sz="1700" dirty="0" smtClean="0"/>
              <a:t>If you want to send the image to any other system, so you can do this by establishing a proper connection with both the sender and receiver. The receiver system’s IP address can be used to send the secret media. That we will use for future enhancements. </a:t>
            </a:r>
            <a:endParaRPr lang="en-GB" sz="1700" dirty="0"/>
          </a:p>
          <a:p>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14</a:t>
            </a:fld>
            <a:endParaRPr lang="en-US"/>
          </a:p>
        </p:txBody>
      </p:sp>
    </p:spTree>
    <p:extLst>
      <p:ext uri="{BB962C8B-B14F-4D97-AF65-F5344CB8AC3E}">
        <p14:creationId xmlns:p14="http://schemas.microsoft.com/office/powerpoint/2010/main" val="2377671472"/>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3"/>
          </p:nvPr>
        </p:nvSpPr>
        <p:spPr>
          <a:xfrm>
            <a:off x="685332" y="1905000"/>
            <a:ext cx="7772870" cy="3424107"/>
          </a:xfrm>
        </p:spPr>
        <p:txBody>
          <a:bodyPr>
            <a:normAutofit/>
          </a:bodyPr>
          <a:lstStyle/>
          <a:p>
            <a:pPr marL="0" indent="0">
              <a:buNone/>
            </a:pPr>
            <a:r>
              <a:rPr lang="en-IN" b="1" dirty="0" smtClean="0"/>
              <a:t>Exit</a:t>
            </a:r>
            <a:r>
              <a:rPr lang="en-IN" b="1" dirty="0"/>
              <a:t>: - </a:t>
            </a:r>
            <a:endParaRPr lang="en-IN" dirty="0"/>
          </a:p>
          <a:p>
            <a:r>
              <a:rPr lang="en-GB" sz="1700" dirty="0"/>
              <a:t>After completion of all the upper modules or at any time you can exit from the system by using the exit module. </a:t>
            </a:r>
            <a:endParaRPr lang="en-IN" sz="1700" dirty="0"/>
          </a:p>
        </p:txBody>
      </p:sp>
      <p:sp>
        <p:nvSpPr>
          <p:cNvPr id="4" name="Slide Number Placeholder 3"/>
          <p:cNvSpPr>
            <a:spLocks noGrp="1"/>
          </p:cNvSpPr>
          <p:nvPr>
            <p:ph type="sldNum" sz="quarter" idx="12"/>
          </p:nvPr>
        </p:nvSpPr>
        <p:spPr/>
        <p:txBody>
          <a:bodyPr/>
          <a:lstStyle/>
          <a:p>
            <a:fld id="{01970C6A-9052-42DF-B42B-1F5580ED0360}" type="slidenum">
              <a:rPr lang="en-US" smtClean="0"/>
              <a:t>15</a:t>
            </a:fld>
            <a:endParaRPr lang="en-US"/>
          </a:p>
        </p:txBody>
      </p:sp>
    </p:spTree>
    <p:extLst>
      <p:ext uri="{BB962C8B-B14F-4D97-AF65-F5344CB8AC3E}">
        <p14:creationId xmlns:p14="http://schemas.microsoft.com/office/powerpoint/2010/main" val="2992402485"/>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6554867" cy="1066800"/>
          </a:xfrm>
        </p:spPr>
        <p:txBody>
          <a:bodyPr>
            <a:normAutofit/>
          </a:bodyPr>
          <a:lstStyle/>
          <a:p>
            <a:pPr lvl="0"/>
            <a:r>
              <a:rPr lang="en-US" sz="3200" b="1" dirty="0" smtClean="0"/>
              <a:t>ALGORITHM EXPLANATION</a:t>
            </a:r>
            <a:r>
              <a:rPr lang="en-US" dirty="0"/>
              <a:t/>
            </a:r>
            <a:br>
              <a:rPr lang="en-US" dirty="0"/>
            </a:br>
            <a:endParaRPr lang="en-US" dirty="0"/>
          </a:p>
        </p:txBody>
      </p:sp>
      <p:sp>
        <p:nvSpPr>
          <p:cNvPr id="3" name="Content Placeholder 2"/>
          <p:cNvSpPr>
            <a:spLocks noGrp="1"/>
          </p:cNvSpPr>
          <p:nvPr>
            <p:ph sz="quarter" idx="13"/>
          </p:nvPr>
        </p:nvSpPr>
        <p:spPr>
          <a:xfrm>
            <a:off x="1066800" y="1752600"/>
            <a:ext cx="6554867" cy="3767670"/>
          </a:xfrm>
        </p:spPr>
        <p:txBody>
          <a:bodyPr>
            <a:normAutofit/>
          </a:bodyPr>
          <a:lstStyle/>
          <a:p>
            <a:pPr marL="0" indent="0">
              <a:buNone/>
            </a:pPr>
            <a:endParaRPr lang="en-US" sz="1700" dirty="0" smtClean="0"/>
          </a:p>
          <a:p>
            <a:pPr marL="0" indent="0">
              <a:buNone/>
            </a:pPr>
            <a:endParaRPr lang="en-IN" sz="1700" dirty="0"/>
          </a:p>
          <a:p>
            <a:pPr lvl="0"/>
            <a:r>
              <a:rPr lang="en-US" sz="1700" dirty="0"/>
              <a:t>“Making </a:t>
            </a:r>
            <a:r>
              <a:rPr lang="en-US" sz="1700" dirty="0" smtClean="0"/>
              <a:t>steganography </a:t>
            </a:r>
            <a:r>
              <a:rPr lang="en-US" sz="1700" dirty="0"/>
              <a:t>Medium</a:t>
            </a:r>
            <a:r>
              <a:rPr lang="en-US" sz="1700" dirty="0" smtClean="0"/>
              <a:t>”</a:t>
            </a:r>
          </a:p>
          <a:p>
            <a:pPr lvl="0"/>
            <a:endParaRPr lang="en-IN" sz="1700" dirty="0"/>
          </a:p>
          <a:p>
            <a:pPr lvl="0"/>
            <a:r>
              <a:rPr lang="en-US" sz="1700" dirty="0"/>
              <a:t> “Getting secret information from </a:t>
            </a:r>
            <a:r>
              <a:rPr lang="en-US" sz="1700" dirty="0" smtClean="0"/>
              <a:t>steganography </a:t>
            </a:r>
            <a:r>
              <a:rPr lang="en-US" sz="1700" dirty="0"/>
              <a:t>medium</a:t>
            </a:r>
            <a:r>
              <a:rPr lang="en-US" sz="1700" dirty="0" smtClean="0"/>
              <a:t>”</a:t>
            </a:r>
          </a:p>
          <a:p>
            <a:pPr lvl="0"/>
            <a:endParaRPr lang="en-IN" sz="8000" dirty="0"/>
          </a:p>
          <a:p>
            <a:endParaRPr lang="en-IN" dirty="0"/>
          </a:p>
          <a:p>
            <a:endParaRPr lang="en-US" dirty="0"/>
          </a:p>
        </p:txBody>
      </p:sp>
      <p:sp>
        <p:nvSpPr>
          <p:cNvPr id="4" name="Slide Number Placeholder 3"/>
          <p:cNvSpPr>
            <a:spLocks noGrp="1"/>
          </p:cNvSpPr>
          <p:nvPr>
            <p:ph type="sldNum" sz="quarter" idx="12"/>
          </p:nvPr>
        </p:nvSpPr>
        <p:spPr/>
        <p:txBody>
          <a:bodyPr/>
          <a:lstStyle/>
          <a:p>
            <a:fld id="{01970C6A-9052-42DF-B42B-1F5580ED0360}" type="slidenum">
              <a:rPr lang="en-US" smtClean="0"/>
              <a:t>16</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91200"/>
            <a:ext cx="6554867" cy="228600"/>
          </a:xfrm>
        </p:spPr>
        <p:txBody>
          <a:bodyPr>
            <a:normAutofit fontScale="90000"/>
          </a:bodyPr>
          <a:lstStyle/>
          <a:p>
            <a:endParaRPr lang="en-IN" dirty="0"/>
          </a:p>
        </p:txBody>
      </p:sp>
      <p:sp>
        <p:nvSpPr>
          <p:cNvPr id="3" name="Content Placeholder 2"/>
          <p:cNvSpPr>
            <a:spLocks noGrp="1"/>
          </p:cNvSpPr>
          <p:nvPr>
            <p:ph sz="quarter" idx="13"/>
          </p:nvPr>
        </p:nvSpPr>
        <p:spPr>
          <a:xfrm>
            <a:off x="1219200" y="1066800"/>
            <a:ext cx="6554867" cy="3767670"/>
          </a:xfrm>
        </p:spPr>
        <p:txBody>
          <a:bodyPr>
            <a:normAutofit fontScale="25000" lnSpcReduction="20000"/>
          </a:bodyPr>
          <a:lstStyle/>
          <a:p>
            <a:r>
              <a:rPr lang="en-US" sz="9600" b="1" dirty="0"/>
              <a:t>Making </a:t>
            </a:r>
            <a:r>
              <a:rPr lang="en-US" sz="9600" b="1" dirty="0" err="1"/>
              <a:t>Stegano</a:t>
            </a:r>
            <a:r>
              <a:rPr lang="en-US" sz="9600" b="1" dirty="0"/>
              <a:t> </a:t>
            </a:r>
            <a:r>
              <a:rPr lang="en-US" sz="9600" b="1" dirty="0" smtClean="0"/>
              <a:t>Medium</a:t>
            </a:r>
          </a:p>
          <a:p>
            <a:pPr marL="0" indent="0">
              <a:buNone/>
            </a:pPr>
            <a:endParaRPr lang="en-IN" sz="9600" dirty="0"/>
          </a:p>
          <a:p>
            <a:pPr marL="0" indent="0">
              <a:buNone/>
            </a:pPr>
            <a:r>
              <a:rPr lang="en-US" sz="6800" dirty="0" smtClean="0"/>
              <a:t>Step </a:t>
            </a:r>
            <a:r>
              <a:rPr lang="en-US" sz="6800" dirty="0"/>
              <a:t>1: Start the process</a:t>
            </a:r>
            <a:endParaRPr lang="en-IN" sz="6800" dirty="0"/>
          </a:p>
          <a:p>
            <a:pPr marL="0" indent="0">
              <a:buNone/>
            </a:pPr>
            <a:r>
              <a:rPr lang="en-US" sz="6800" dirty="0"/>
              <a:t>Step 2: Enter the Secret Information</a:t>
            </a:r>
            <a:endParaRPr lang="en-IN" sz="6800" dirty="0"/>
          </a:p>
          <a:p>
            <a:pPr marL="0" indent="0">
              <a:buNone/>
            </a:pPr>
            <a:r>
              <a:rPr lang="en-US" sz="6800" dirty="0"/>
              <a:t>Step 3: Enter the User Code</a:t>
            </a:r>
            <a:endParaRPr lang="en-IN" sz="6800" dirty="0"/>
          </a:p>
          <a:p>
            <a:pPr marL="0" indent="0">
              <a:buNone/>
            </a:pPr>
            <a:r>
              <a:rPr lang="en-US" sz="6800" dirty="0"/>
              <a:t>Step 4: Load a multimedia data, here it is an Image</a:t>
            </a:r>
            <a:endParaRPr lang="en-IN" sz="6800" dirty="0"/>
          </a:p>
          <a:p>
            <a:pPr marL="0" indent="0">
              <a:buNone/>
            </a:pPr>
            <a:r>
              <a:rPr lang="en-US" sz="6800" dirty="0"/>
              <a:t>Step 5: Creation of Secret Code by using user code + secret information</a:t>
            </a:r>
            <a:endParaRPr lang="en-IN" sz="6800" dirty="0"/>
          </a:p>
          <a:p>
            <a:pPr marL="0" indent="0">
              <a:buNone/>
            </a:pPr>
            <a:r>
              <a:rPr lang="en-US" sz="6800" dirty="0"/>
              <a:t>Step 6: Hiding secret information with its security into the multimedia data</a:t>
            </a:r>
            <a:endParaRPr lang="en-IN" sz="6800" dirty="0"/>
          </a:p>
          <a:p>
            <a:pPr marL="0" indent="0">
              <a:buNone/>
            </a:pPr>
            <a:r>
              <a:rPr lang="en-US" sz="6800" dirty="0"/>
              <a:t>Step 7: A message box showing the secret key will appear</a:t>
            </a:r>
            <a:endParaRPr lang="en-IN" sz="6800" dirty="0"/>
          </a:p>
          <a:p>
            <a:pPr marL="0" indent="0">
              <a:buNone/>
            </a:pPr>
            <a:r>
              <a:rPr lang="en-US" sz="6800" dirty="0"/>
              <a:t>Step 8: Stop the process</a:t>
            </a:r>
            <a:endParaRPr lang="en-IN" sz="6800" dirty="0"/>
          </a:p>
          <a:p>
            <a:endParaRPr lang="en-IN" sz="5500" dirty="0"/>
          </a:p>
        </p:txBody>
      </p:sp>
      <p:sp>
        <p:nvSpPr>
          <p:cNvPr id="4" name="Slide Number Placeholder 3"/>
          <p:cNvSpPr>
            <a:spLocks noGrp="1"/>
          </p:cNvSpPr>
          <p:nvPr>
            <p:ph type="sldNum" sz="quarter" idx="12"/>
          </p:nvPr>
        </p:nvSpPr>
        <p:spPr/>
        <p:txBody>
          <a:bodyPr/>
          <a:lstStyle/>
          <a:p>
            <a:fld id="{01970C6A-9052-42DF-B42B-1F5580ED0360}" type="slidenum">
              <a:rPr lang="en-US" smtClean="0"/>
              <a:t>17</a:t>
            </a:fld>
            <a:endParaRPr lang="en-US"/>
          </a:p>
        </p:txBody>
      </p:sp>
    </p:spTree>
    <p:extLst>
      <p:ext uri="{BB962C8B-B14F-4D97-AF65-F5344CB8AC3E}">
        <p14:creationId xmlns:p14="http://schemas.microsoft.com/office/powerpoint/2010/main" val="41036594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3"/>
          </p:nvPr>
        </p:nvSpPr>
        <p:spPr>
          <a:xfrm>
            <a:off x="1143000" y="1295400"/>
            <a:ext cx="6554867" cy="3767670"/>
          </a:xfrm>
        </p:spPr>
        <p:txBody>
          <a:bodyPr>
            <a:normAutofit fontScale="92500" lnSpcReduction="10000"/>
          </a:bodyPr>
          <a:lstStyle/>
          <a:p>
            <a:pPr marL="0" indent="0">
              <a:buNone/>
            </a:pPr>
            <a:r>
              <a:rPr lang="en-US" sz="2400" b="1" dirty="0"/>
              <a:t>Extracting secret information from Steganography </a:t>
            </a:r>
            <a:r>
              <a:rPr lang="en-US" sz="2400" b="1" dirty="0" smtClean="0"/>
              <a:t>medium</a:t>
            </a:r>
            <a:endParaRPr lang="en-US" sz="2400" dirty="0" smtClean="0"/>
          </a:p>
          <a:p>
            <a:pPr marL="0" indent="0">
              <a:buNone/>
            </a:pPr>
            <a:endParaRPr lang="en-IN" sz="2400" dirty="0"/>
          </a:p>
          <a:p>
            <a:pPr marL="0" indent="0">
              <a:buNone/>
            </a:pPr>
            <a:r>
              <a:rPr lang="en-US" sz="1800" dirty="0"/>
              <a:t>Step 1: Start the process</a:t>
            </a:r>
            <a:endParaRPr lang="en-IN" sz="1800" dirty="0"/>
          </a:p>
          <a:p>
            <a:pPr marL="0" indent="0">
              <a:buNone/>
            </a:pPr>
            <a:r>
              <a:rPr lang="en-US" sz="1800" dirty="0"/>
              <a:t>Step 2: Enter the Secret Code</a:t>
            </a:r>
            <a:endParaRPr lang="en-IN" sz="1800" dirty="0"/>
          </a:p>
          <a:p>
            <a:pPr marL="0" indent="0">
              <a:buNone/>
            </a:pPr>
            <a:r>
              <a:rPr lang="en-US" sz="1800" dirty="0"/>
              <a:t>Step 3: Enter the </a:t>
            </a:r>
            <a:r>
              <a:rPr lang="en-US" sz="1800" dirty="0" smtClean="0"/>
              <a:t>Steganography </a:t>
            </a:r>
            <a:r>
              <a:rPr lang="en-US" sz="1800" dirty="0"/>
              <a:t>Medium</a:t>
            </a:r>
            <a:endParaRPr lang="en-IN" sz="1800" dirty="0"/>
          </a:p>
          <a:p>
            <a:pPr marL="0" indent="0">
              <a:buNone/>
            </a:pPr>
            <a:r>
              <a:rPr lang="en-US" sz="1800" dirty="0"/>
              <a:t>Step 4: Extract secret information from </a:t>
            </a:r>
            <a:r>
              <a:rPr lang="en-US" sz="1800" dirty="0" smtClean="0"/>
              <a:t>steganography medium </a:t>
            </a:r>
            <a:r>
              <a:rPr lang="en-US" sz="1800" dirty="0"/>
              <a:t>by using secret code.</a:t>
            </a:r>
            <a:endParaRPr lang="en-IN" sz="1800" dirty="0"/>
          </a:p>
          <a:p>
            <a:pPr marL="0" indent="0">
              <a:buNone/>
            </a:pPr>
            <a:r>
              <a:rPr lang="en-US" sz="1800" dirty="0"/>
              <a:t>Step 5: Stop the Process</a:t>
            </a:r>
            <a:endParaRPr lang="en-IN" sz="1800" dirty="0"/>
          </a:p>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18</a:t>
            </a:fld>
            <a:endParaRPr lang="en-US"/>
          </a:p>
        </p:txBody>
      </p:sp>
    </p:spTree>
    <p:extLst>
      <p:ext uri="{BB962C8B-B14F-4D97-AF65-F5344CB8AC3E}">
        <p14:creationId xmlns:p14="http://schemas.microsoft.com/office/powerpoint/2010/main" val="1926394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133" y="381000"/>
            <a:ext cx="6554867" cy="1524000"/>
          </a:xfrm>
        </p:spPr>
        <p:txBody>
          <a:bodyPr>
            <a:normAutofit/>
          </a:bodyPr>
          <a:lstStyle/>
          <a:p>
            <a:r>
              <a:rPr lang="en-US" sz="3200" b="1" dirty="0"/>
              <a:t> DATA FLOW DIAGRAM</a:t>
            </a:r>
            <a:br>
              <a:rPr lang="en-US" sz="3200" b="1" dirty="0"/>
            </a:br>
            <a:endParaRPr lang="en-US" sz="3200" b="1" dirty="0"/>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557049"/>
            <a:ext cx="8001000" cy="4691352"/>
          </a:xfrm>
        </p:spPr>
      </p:pic>
      <p:sp>
        <p:nvSpPr>
          <p:cNvPr id="4" name="Slide Number Placeholder 3"/>
          <p:cNvSpPr>
            <a:spLocks noGrp="1"/>
          </p:cNvSpPr>
          <p:nvPr>
            <p:ph type="sldNum" sz="quarter" idx="12"/>
          </p:nvPr>
        </p:nvSpPr>
        <p:spPr/>
        <p:txBody>
          <a:bodyPr/>
          <a:lstStyle/>
          <a:p>
            <a:fld id="{01970C6A-9052-42DF-B42B-1F5580ED0360}" type="slidenum">
              <a:rPr lang="en-US" smtClean="0"/>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839" y="533400"/>
            <a:ext cx="3353270" cy="1147895"/>
          </a:xfrm>
        </p:spPr>
        <p:txBody>
          <a:bodyPr>
            <a:normAutofit fontScale="90000"/>
          </a:bodyPr>
          <a:lstStyle/>
          <a:p>
            <a:r>
              <a:rPr lang="en-IN" dirty="0"/>
              <a:t/>
            </a:r>
            <a:br>
              <a:rPr lang="en-IN" dirty="0"/>
            </a:br>
            <a:r>
              <a:rPr lang="en-IN" dirty="0"/>
              <a:t> </a:t>
            </a:r>
            <a:br>
              <a:rPr lang="en-IN" dirty="0"/>
            </a:br>
            <a:r>
              <a:rPr lang="en-IN" b="1" dirty="0"/>
              <a:t>INTRODUCTION </a:t>
            </a:r>
            <a:r>
              <a:rPr lang="en-IN" dirty="0"/>
              <a:t/>
            </a:r>
            <a:br>
              <a:rPr lang="en-IN" dirty="0"/>
            </a:br>
            <a:endParaRPr lang="en-IN" dirty="0"/>
          </a:p>
        </p:txBody>
      </p:sp>
      <p:sp>
        <p:nvSpPr>
          <p:cNvPr id="3" name="Content Placeholder 2"/>
          <p:cNvSpPr>
            <a:spLocks noGrp="1"/>
          </p:cNvSpPr>
          <p:nvPr>
            <p:ph sz="quarter" idx="13"/>
          </p:nvPr>
        </p:nvSpPr>
        <p:spPr>
          <a:xfrm>
            <a:off x="914400" y="1681295"/>
            <a:ext cx="7772870" cy="3424107"/>
          </a:xfrm>
        </p:spPr>
        <p:txBody>
          <a:bodyPr anchor="ctr">
            <a:normAutofit/>
          </a:bodyPr>
          <a:lstStyle/>
          <a:p>
            <a:endParaRPr lang="en-IN" dirty="0"/>
          </a:p>
          <a:p>
            <a:pPr marL="0" indent="0">
              <a:buNone/>
            </a:pPr>
            <a:r>
              <a:rPr lang="en-GB" sz="1700" dirty="0" smtClean="0"/>
              <a:t>             </a:t>
            </a:r>
            <a:r>
              <a:rPr lang="en-GB" sz="1700" dirty="0"/>
              <a:t>Steganography, the word came from Greek word </a:t>
            </a:r>
            <a:r>
              <a:rPr lang="en-GB" sz="1700" dirty="0" err="1"/>
              <a:t>steganos</a:t>
            </a:r>
            <a:r>
              <a:rPr lang="en-GB" sz="1700" dirty="0"/>
              <a:t>, which means covered or secret, and the word </a:t>
            </a:r>
            <a:r>
              <a:rPr lang="en-GB" sz="1700" dirty="0" err="1"/>
              <a:t>graphy</a:t>
            </a:r>
            <a:r>
              <a:rPr lang="en-GB" sz="1700" dirty="0"/>
              <a:t>, it means writing or drawing. Steganography is the process or art of hiding (writing or drawing) secret information in some other information. It is to be written in such a way that only the intended recipients will be known about the existence of the message or information. Secrecy is very important to maintain in a large organization because as we know nowadays hackers become more intelligent and it becomes tedious. </a:t>
            </a:r>
            <a:endParaRPr lang="en-IN" sz="1700" dirty="0"/>
          </a:p>
        </p:txBody>
      </p:sp>
      <p:sp>
        <p:nvSpPr>
          <p:cNvPr id="4" name="Slide Number Placeholder 3"/>
          <p:cNvSpPr>
            <a:spLocks noGrp="1"/>
          </p:cNvSpPr>
          <p:nvPr>
            <p:ph type="sldNum" sz="quarter" idx="12"/>
          </p:nvPr>
        </p:nvSpPr>
        <p:spPr/>
        <p:txBody>
          <a:bodyPr/>
          <a:lstStyle/>
          <a:p>
            <a:fld id="{01970C6A-9052-42DF-B42B-1F5580ED0360}" type="slidenum">
              <a:rPr lang="en-US" smtClean="0"/>
              <a:t>2</a:t>
            </a:fld>
            <a:endParaRPr lang="en-US"/>
          </a:p>
        </p:txBody>
      </p:sp>
    </p:spTree>
    <p:extLst>
      <p:ext uri="{BB962C8B-B14F-4D97-AF65-F5344CB8AC3E}">
        <p14:creationId xmlns:p14="http://schemas.microsoft.com/office/powerpoint/2010/main" val="800320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20</a:t>
            </a:fld>
            <a:endParaRPr lang="en-US"/>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332" y="1828800"/>
            <a:ext cx="7849068" cy="4648199"/>
          </a:xfrm>
        </p:spPr>
      </p:pic>
    </p:spTree>
    <p:extLst>
      <p:ext uri="{BB962C8B-B14F-4D97-AF65-F5344CB8AC3E}">
        <p14:creationId xmlns:p14="http://schemas.microsoft.com/office/powerpoint/2010/main" val="195514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7773338" cy="1596177"/>
          </a:xfrm>
        </p:spPr>
        <p:txBody>
          <a:bodyPr>
            <a:normAutofit/>
          </a:bodyPr>
          <a:lstStyle/>
          <a:p>
            <a:r>
              <a:rPr lang="en-IN" sz="3200" b="1" dirty="0" smtClean="0"/>
              <a:t>SCREEN SHOTS</a:t>
            </a:r>
            <a:endParaRPr lang="en-IN" sz="3200" b="1" dirty="0"/>
          </a:p>
        </p:txBody>
      </p:sp>
      <p:pic>
        <p:nvPicPr>
          <p:cNvPr id="5" name="Content Placeholder 4"/>
          <p:cNvPicPr>
            <a:picLocks noGrp="1" noChangeAspect="1"/>
          </p:cNvPicPr>
          <p:nvPr>
            <p:ph sz="quarter" idx="13"/>
          </p:nvPr>
        </p:nvPicPr>
        <p:blipFill>
          <a:blip r:embed="rId2"/>
          <a:stretch>
            <a:fillRect/>
          </a:stretch>
        </p:blipFill>
        <p:spPr>
          <a:xfrm>
            <a:off x="1524000" y="1447800"/>
            <a:ext cx="6136553" cy="3433023"/>
          </a:xfrm>
          <a:prstGeom prst="rect">
            <a:avLst/>
          </a:prstGeom>
        </p:spPr>
      </p:pic>
      <p:sp>
        <p:nvSpPr>
          <p:cNvPr id="4" name="Slide Number Placeholder 3"/>
          <p:cNvSpPr>
            <a:spLocks noGrp="1"/>
          </p:cNvSpPr>
          <p:nvPr>
            <p:ph type="sldNum" sz="quarter" idx="12"/>
          </p:nvPr>
        </p:nvSpPr>
        <p:spPr/>
        <p:txBody>
          <a:bodyPr/>
          <a:lstStyle/>
          <a:p>
            <a:fld id="{01970C6A-9052-42DF-B42B-1F5580ED0360}" type="slidenum">
              <a:rPr lang="en-US" smtClean="0"/>
              <a:t>21</a:t>
            </a:fld>
            <a:endParaRPr lang="en-US"/>
          </a:p>
        </p:txBody>
      </p:sp>
      <p:sp>
        <p:nvSpPr>
          <p:cNvPr id="6" name="Rectangle 5"/>
          <p:cNvSpPr/>
          <p:nvPr/>
        </p:nvSpPr>
        <p:spPr>
          <a:xfrm>
            <a:off x="1447799" y="5432893"/>
            <a:ext cx="6212753" cy="646331"/>
          </a:xfrm>
          <a:prstGeom prst="rect">
            <a:avLst/>
          </a:prstGeom>
        </p:spPr>
        <p:txBody>
          <a:bodyPr wrap="square">
            <a:spAutoFit/>
          </a:bodyPr>
          <a:lstStyle/>
          <a:p>
            <a:r>
              <a:rPr lang="en-GB" dirty="0">
                <a:solidFill>
                  <a:srgbClr val="000000"/>
                </a:solidFill>
                <a:latin typeface="Times New Roman" panose="02020603050405020304" pitchFamily="18" charset="0"/>
              </a:rPr>
              <a:t>The Login page allow you to enter into the system, It requires proper username and password. </a:t>
            </a:r>
            <a:endParaRPr lang="en-IN" dirty="0"/>
          </a:p>
        </p:txBody>
      </p:sp>
    </p:spTree>
    <p:extLst>
      <p:ext uri="{BB962C8B-B14F-4D97-AF65-F5344CB8AC3E}">
        <p14:creationId xmlns:p14="http://schemas.microsoft.com/office/powerpoint/2010/main" val="30644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noChangeAspect="1"/>
          </p:cNvPicPr>
          <p:nvPr>
            <p:ph sz="quarter" idx="13"/>
          </p:nvPr>
        </p:nvPicPr>
        <p:blipFill>
          <a:blip r:embed="rId2"/>
          <a:stretch>
            <a:fillRect/>
          </a:stretch>
        </p:blipFill>
        <p:spPr>
          <a:xfrm>
            <a:off x="1723556" y="762000"/>
            <a:ext cx="6136553" cy="3424237"/>
          </a:xfrm>
          <a:prstGeom prst="rect">
            <a:avLst/>
          </a:prstGeom>
        </p:spPr>
      </p:pic>
      <p:sp>
        <p:nvSpPr>
          <p:cNvPr id="4" name="Slide Number Placeholder 3"/>
          <p:cNvSpPr>
            <a:spLocks noGrp="1"/>
          </p:cNvSpPr>
          <p:nvPr>
            <p:ph type="sldNum" sz="quarter" idx="12"/>
          </p:nvPr>
        </p:nvSpPr>
        <p:spPr/>
        <p:txBody>
          <a:bodyPr/>
          <a:lstStyle/>
          <a:p>
            <a:fld id="{01970C6A-9052-42DF-B42B-1F5580ED0360}" type="slidenum">
              <a:rPr lang="en-US" smtClean="0"/>
              <a:t>22</a:t>
            </a:fld>
            <a:endParaRPr lang="en-US"/>
          </a:p>
        </p:txBody>
      </p:sp>
      <p:sp>
        <p:nvSpPr>
          <p:cNvPr id="6" name="Rectangle 5"/>
          <p:cNvSpPr/>
          <p:nvPr/>
        </p:nvSpPr>
        <p:spPr>
          <a:xfrm>
            <a:off x="1600200" y="4634519"/>
            <a:ext cx="6136553" cy="1200329"/>
          </a:xfrm>
          <a:prstGeom prst="rect">
            <a:avLst/>
          </a:prstGeom>
        </p:spPr>
        <p:txBody>
          <a:bodyPr wrap="square">
            <a:spAutoFit/>
          </a:bodyPr>
          <a:lstStyle/>
          <a:p>
            <a:r>
              <a:rPr lang="en-GB" dirty="0">
                <a:solidFill>
                  <a:srgbClr val="000000"/>
                </a:solidFill>
                <a:latin typeface="Times New Roman" panose="02020603050405020304" pitchFamily="18" charset="0"/>
              </a:rPr>
              <a:t>After successfully login we get the Home page of our project. </a:t>
            </a:r>
          </a:p>
          <a:p>
            <a:r>
              <a:rPr lang="en-GB" dirty="0">
                <a:solidFill>
                  <a:srgbClr val="000000"/>
                </a:solidFill>
                <a:latin typeface="Times New Roman" panose="02020603050405020304" pitchFamily="18" charset="0"/>
              </a:rPr>
              <a:t>It has three option like Encryption, Decryption and Send Image button. We can select any one of this and can perform the corresponding operation. </a:t>
            </a:r>
            <a:endParaRPr lang="en-IN" dirty="0"/>
          </a:p>
        </p:txBody>
      </p:sp>
    </p:spTree>
    <p:extLst>
      <p:ext uri="{BB962C8B-B14F-4D97-AF65-F5344CB8AC3E}">
        <p14:creationId xmlns:p14="http://schemas.microsoft.com/office/powerpoint/2010/main" val="203737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noChangeAspect="1"/>
          </p:cNvPicPr>
          <p:nvPr>
            <p:ph sz="quarter" idx="13"/>
          </p:nvPr>
        </p:nvPicPr>
        <p:blipFill>
          <a:blip r:embed="rId2"/>
          <a:stretch>
            <a:fillRect/>
          </a:stretch>
        </p:blipFill>
        <p:spPr>
          <a:xfrm>
            <a:off x="1600200" y="838200"/>
            <a:ext cx="6136553" cy="3424237"/>
          </a:xfrm>
          <a:prstGeom prst="rect">
            <a:avLst/>
          </a:prstGeom>
        </p:spPr>
      </p:pic>
      <p:sp>
        <p:nvSpPr>
          <p:cNvPr id="4" name="Slide Number Placeholder 3"/>
          <p:cNvSpPr>
            <a:spLocks noGrp="1"/>
          </p:cNvSpPr>
          <p:nvPr>
            <p:ph type="sldNum" sz="quarter" idx="12"/>
          </p:nvPr>
        </p:nvSpPr>
        <p:spPr/>
        <p:txBody>
          <a:bodyPr/>
          <a:lstStyle/>
          <a:p>
            <a:fld id="{01970C6A-9052-42DF-B42B-1F5580ED0360}" type="slidenum">
              <a:rPr lang="en-US" smtClean="0"/>
              <a:t>23</a:t>
            </a:fld>
            <a:endParaRPr lang="en-US"/>
          </a:p>
        </p:txBody>
      </p:sp>
      <p:sp>
        <p:nvSpPr>
          <p:cNvPr id="6" name="Rectangle 5"/>
          <p:cNvSpPr/>
          <p:nvPr/>
        </p:nvSpPr>
        <p:spPr>
          <a:xfrm>
            <a:off x="1600199" y="4648200"/>
            <a:ext cx="6136553" cy="923330"/>
          </a:xfrm>
          <a:prstGeom prst="rect">
            <a:avLst/>
          </a:prstGeom>
        </p:spPr>
        <p:txBody>
          <a:bodyPr wrap="square">
            <a:spAutoFit/>
          </a:bodyPr>
          <a:lstStyle/>
          <a:p>
            <a:r>
              <a:rPr lang="en-GB" dirty="0">
                <a:solidFill>
                  <a:srgbClr val="000000"/>
                </a:solidFill>
                <a:latin typeface="Times New Roman" panose="02020603050405020304" pitchFamily="18" charset="0"/>
              </a:rPr>
              <a:t>In Encryption module we need to select source as an image from the system, then we have to type our secret messages for encryption. </a:t>
            </a:r>
            <a:endParaRPr lang="en-IN" dirty="0"/>
          </a:p>
        </p:txBody>
      </p:sp>
    </p:spTree>
    <p:extLst>
      <p:ext uri="{BB962C8B-B14F-4D97-AF65-F5344CB8AC3E}">
        <p14:creationId xmlns:p14="http://schemas.microsoft.com/office/powerpoint/2010/main" val="81111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noChangeAspect="1"/>
          </p:cNvPicPr>
          <p:nvPr>
            <p:ph sz="quarter" idx="13"/>
          </p:nvPr>
        </p:nvPicPr>
        <p:blipFill>
          <a:blip r:embed="rId2"/>
          <a:stretch>
            <a:fillRect/>
          </a:stretch>
        </p:blipFill>
        <p:spPr>
          <a:xfrm>
            <a:off x="1676400" y="838200"/>
            <a:ext cx="6136553" cy="3424237"/>
          </a:xfrm>
          <a:prstGeom prst="rect">
            <a:avLst/>
          </a:prstGeom>
        </p:spPr>
      </p:pic>
      <p:sp>
        <p:nvSpPr>
          <p:cNvPr id="4" name="Slide Number Placeholder 3"/>
          <p:cNvSpPr>
            <a:spLocks noGrp="1"/>
          </p:cNvSpPr>
          <p:nvPr>
            <p:ph type="sldNum" sz="quarter" idx="12"/>
          </p:nvPr>
        </p:nvSpPr>
        <p:spPr/>
        <p:txBody>
          <a:bodyPr/>
          <a:lstStyle/>
          <a:p>
            <a:fld id="{01970C6A-9052-42DF-B42B-1F5580ED0360}" type="slidenum">
              <a:rPr lang="en-US" smtClean="0"/>
              <a:t>24</a:t>
            </a:fld>
            <a:endParaRPr lang="en-US"/>
          </a:p>
        </p:txBody>
      </p:sp>
      <p:sp>
        <p:nvSpPr>
          <p:cNvPr id="6" name="Rectangle 5"/>
          <p:cNvSpPr/>
          <p:nvPr/>
        </p:nvSpPr>
        <p:spPr>
          <a:xfrm>
            <a:off x="1676400" y="4724400"/>
            <a:ext cx="6136553" cy="646331"/>
          </a:xfrm>
          <a:prstGeom prst="rect">
            <a:avLst/>
          </a:prstGeom>
        </p:spPr>
        <p:txBody>
          <a:bodyPr wrap="square">
            <a:spAutoFit/>
          </a:bodyPr>
          <a:lstStyle/>
          <a:p>
            <a:r>
              <a:rPr lang="en-GB" dirty="0">
                <a:solidFill>
                  <a:srgbClr val="000000"/>
                </a:solidFill>
                <a:latin typeface="Times New Roman" panose="02020603050405020304" pitchFamily="18" charset="0"/>
              </a:rPr>
              <a:t>Here it will ask a secret password that we have to give for more security purpose, which will only know by the intended user. </a:t>
            </a:r>
            <a:endParaRPr lang="en-IN" dirty="0"/>
          </a:p>
        </p:txBody>
      </p:sp>
    </p:spTree>
    <p:extLst>
      <p:ext uri="{BB962C8B-B14F-4D97-AF65-F5344CB8AC3E}">
        <p14:creationId xmlns:p14="http://schemas.microsoft.com/office/powerpoint/2010/main" val="49061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noChangeAspect="1"/>
          </p:cNvPicPr>
          <p:nvPr>
            <p:ph sz="quarter" idx="13"/>
          </p:nvPr>
        </p:nvPicPr>
        <p:blipFill>
          <a:blip r:embed="rId2"/>
          <a:stretch>
            <a:fillRect/>
          </a:stretch>
        </p:blipFill>
        <p:spPr>
          <a:xfrm>
            <a:off x="1600200" y="838200"/>
            <a:ext cx="6136553" cy="3424237"/>
          </a:xfrm>
          <a:prstGeom prst="rect">
            <a:avLst/>
          </a:prstGeom>
        </p:spPr>
      </p:pic>
      <p:sp>
        <p:nvSpPr>
          <p:cNvPr id="4" name="Slide Number Placeholder 3"/>
          <p:cNvSpPr>
            <a:spLocks noGrp="1"/>
          </p:cNvSpPr>
          <p:nvPr>
            <p:ph type="sldNum" sz="quarter" idx="12"/>
          </p:nvPr>
        </p:nvSpPr>
        <p:spPr/>
        <p:txBody>
          <a:bodyPr/>
          <a:lstStyle/>
          <a:p>
            <a:fld id="{01970C6A-9052-42DF-B42B-1F5580ED0360}" type="slidenum">
              <a:rPr lang="en-US" smtClean="0"/>
              <a:t>25</a:t>
            </a:fld>
            <a:endParaRPr lang="en-US"/>
          </a:p>
        </p:txBody>
      </p:sp>
      <p:sp>
        <p:nvSpPr>
          <p:cNvPr id="6" name="Rectangle 5"/>
          <p:cNvSpPr/>
          <p:nvPr/>
        </p:nvSpPr>
        <p:spPr>
          <a:xfrm>
            <a:off x="1600199" y="4682947"/>
            <a:ext cx="6136553" cy="923330"/>
          </a:xfrm>
          <a:prstGeom prst="rect">
            <a:avLst/>
          </a:prstGeom>
        </p:spPr>
        <p:txBody>
          <a:bodyPr wrap="square">
            <a:spAutoFit/>
          </a:bodyPr>
          <a:lstStyle/>
          <a:p>
            <a:r>
              <a:rPr lang="en-GB" dirty="0">
                <a:solidFill>
                  <a:srgbClr val="000000"/>
                </a:solidFill>
                <a:latin typeface="Times New Roman" panose="02020603050405020304" pitchFamily="18" charset="0"/>
              </a:rPr>
              <a:t>At the receiver end the user need to give the same password as given at the time of encryption. Therefore it will enter into the decryption process. </a:t>
            </a:r>
            <a:endParaRPr lang="en-IN" dirty="0"/>
          </a:p>
        </p:txBody>
      </p:sp>
    </p:spTree>
    <p:extLst>
      <p:ext uri="{BB962C8B-B14F-4D97-AF65-F5344CB8AC3E}">
        <p14:creationId xmlns:p14="http://schemas.microsoft.com/office/powerpoint/2010/main" val="39996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5" name="Content Placeholder 4"/>
          <p:cNvPicPr>
            <a:picLocks noGrp="1" noChangeAspect="1"/>
          </p:cNvPicPr>
          <p:nvPr>
            <p:ph sz="quarter" idx="13"/>
          </p:nvPr>
        </p:nvPicPr>
        <p:blipFill>
          <a:blip r:embed="rId2"/>
          <a:stretch>
            <a:fillRect/>
          </a:stretch>
        </p:blipFill>
        <p:spPr>
          <a:xfrm>
            <a:off x="1676400" y="838200"/>
            <a:ext cx="6136553" cy="3424237"/>
          </a:xfrm>
          <a:prstGeom prst="rect">
            <a:avLst/>
          </a:prstGeom>
        </p:spPr>
      </p:pic>
      <p:sp>
        <p:nvSpPr>
          <p:cNvPr id="4" name="Slide Number Placeholder 3"/>
          <p:cNvSpPr>
            <a:spLocks noGrp="1"/>
          </p:cNvSpPr>
          <p:nvPr>
            <p:ph type="sldNum" sz="quarter" idx="12"/>
          </p:nvPr>
        </p:nvSpPr>
        <p:spPr/>
        <p:txBody>
          <a:bodyPr/>
          <a:lstStyle/>
          <a:p>
            <a:fld id="{01970C6A-9052-42DF-B42B-1F5580ED0360}" type="slidenum">
              <a:rPr lang="en-US" smtClean="0"/>
              <a:t>26</a:t>
            </a:fld>
            <a:endParaRPr lang="en-US"/>
          </a:p>
        </p:txBody>
      </p:sp>
      <p:sp>
        <p:nvSpPr>
          <p:cNvPr id="6" name="Rectangle 5"/>
          <p:cNvSpPr/>
          <p:nvPr/>
        </p:nvSpPr>
        <p:spPr>
          <a:xfrm>
            <a:off x="1676399" y="4800600"/>
            <a:ext cx="6136553" cy="646331"/>
          </a:xfrm>
          <a:prstGeom prst="rect">
            <a:avLst/>
          </a:prstGeom>
        </p:spPr>
        <p:txBody>
          <a:bodyPr wrap="square">
            <a:spAutoFit/>
          </a:bodyPr>
          <a:lstStyle/>
          <a:p>
            <a:r>
              <a:rPr lang="en-GB" dirty="0">
                <a:solidFill>
                  <a:srgbClr val="000000"/>
                </a:solidFill>
                <a:latin typeface="Times New Roman" panose="02020603050405020304" pitchFamily="18" charset="0"/>
              </a:rPr>
              <a:t>Here you need to select the encrypted image to decrypt, so you will get the secret code send by the sender. </a:t>
            </a:r>
            <a:endParaRPr lang="en-IN" dirty="0"/>
          </a:p>
        </p:txBody>
      </p:sp>
    </p:spTree>
    <p:extLst>
      <p:ext uri="{BB962C8B-B14F-4D97-AF65-F5344CB8AC3E}">
        <p14:creationId xmlns:p14="http://schemas.microsoft.com/office/powerpoint/2010/main" val="48902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6" name="Content Placeholder 5"/>
          <p:cNvPicPr>
            <a:picLocks noGrp="1" noChangeAspect="1"/>
          </p:cNvPicPr>
          <p:nvPr>
            <p:ph sz="quarter" idx="13"/>
          </p:nvPr>
        </p:nvPicPr>
        <p:blipFill>
          <a:blip r:embed="rId2"/>
          <a:stretch>
            <a:fillRect/>
          </a:stretch>
        </p:blipFill>
        <p:spPr>
          <a:xfrm>
            <a:off x="1676400" y="838200"/>
            <a:ext cx="6136553" cy="3424237"/>
          </a:xfrm>
          <a:prstGeom prst="rect">
            <a:avLst/>
          </a:prstGeom>
        </p:spPr>
      </p:pic>
      <p:sp>
        <p:nvSpPr>
          <p:cNvPr id="4" name="Slide Number Placeholder 3"/>
          <p:cNvSpPr>
            <a:spLocks noGrp="1"/>
          </p:cNvSpPr>
          <p:nvPr>
            <p:ph type="sldNum" sz="quarter" idx="12"/>
          </p:nvPr>
        </p:nvSpPr>
        <p:spPr/>
        <p:txBody>
          <a:bodyPr/>
          <a:lstStyle/>
          <a:p>
            <a:fld id="{01970C6A-9052-42DF-B42B-1F5580ED0360}" type="slidenum">
              <a:rPr lang="en-US" smtClean="0"/>
              <a:t>27</a:t>
            </a:fld>
            <a:endParaRPr lang="en-US"/>
          </a:p>
        </p:txBody>
      </p:sp>
      <p:sp>
        <p:nvSpPr>
          <p:cNvPr id="7" name="Rectangle 6"/>
          <p:cNvSpPr/>
          <p:nvPr/>
        </p:nvSpPr>
        <p:spPr>
          <a:xfrm>
            <a:off x="1676399" y="4572000"/>
            <a:ext cx="6136553" cy="923330"/>
          </a:xfrm>
          <a:prstGeom prst="rect">
            <a:avLst/>
          </a:prstGeom>
        </p:spPr>
        <p:txBody>
          <a:bodyPr wrap="square">
            <a:spAutoFit/>
          </a:bodyPr>
          <a:lstStyle/>
          <a:p>
            <a:r>
              <a:rPr lang="en-GB" dirty="0">
                <a:solidFill>
                  <a:srgbClr val="000000"/>
                </a:solidFill>
                <a:latin typeface="Times New Roman" panose="02020603050405020304" pitchFamily="18" charset="0"/>
              </a:rPr>
              <a:t>In future, we can send the image to another system by establishing secure connection or using IP address of the particular system. </a:t>
            </a:r>
            <a:endParaRPr lang="en-IN" dirty="0"/>
          </a:p>
        </p:txBody>
      </p:sp>
    </p:spTree>
    <p:extLst>
      <p:ext uri="{BB962C8B-B14F-4D97-AF65-F5344CB8AC3E}">
        <p14:creationId xmlns:p14="http://schemas.microsoft.com/office/powerpoint/2010/main" val="173546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446" y="533400"/>
            <a:ext cx="6554867" cy="1524000"/>
          </a:xfrm>
        </p:spPr>
        <p:txBody>
          <a:bodyPr>
            <a:normAutofit fontScale="90000"/>
          </a:bodyPr>
          <a:lstStyle/>
          <a:p>
            <a:pPr lvl="0"/>
            <a:r>
              <a:rPr lang="en-US" b="1" dirty="0" smtClean="0"/>
              <a:t>CONCLUSION </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sz="quarter" idx="13"/>
          </p:nvPr>
        </p:nvSpPr>
        <p:spPr>
          <a:xfrm>
            <a:off x="990600" y="1524000"/>
            <a:ext cx="6554867" cy="3767670"/>
          </a:xfrm>
        </p:spPr>
        <p:txBody>
          <a:bodyPr>
            <a:normAutofit fontScale="70000" lnSpcReduction="20000"/>
          </a:bodyPr>
          <a:lstStyle/>
          <a:p>
            <a:r>
              <a:rPr lang="en-GB" dirty="0"/>
              <a:t>Nowadays it’s a big problem to secure your personal information from hackers. We are seeing many Organizations such as public or private as well as government agencies also fetching the problem of secrecy. So maintaining secrecy is very important. </a:t>
            </a:r>
          </a:p>
          <a:p>
            <a:r>
              <a:rPr lang="en-GB" dirty="0"/>
              <a:t>GUI based programs are always user-friendly. Our project is also built on Java Swing and other GUI based platform that provides maximum interaction with the user. In our project, hidden messages can easily be encrypted and also be transmitted to the intended user. That won’t create any suspicion to the unintended user. Therefore decryption of the message can be done only by the knowing recipients. </a:t>
            </a:r>
          </a:p>
          <a:p>
            <a:r>
              <a:rPr lang="en-GB" dirty="0"/>
              <a:t>The technology used in our project Steganography is very easy to use and user-friendly, but very difficult to hacked or detect errors. So here we can conclude that it is a very secure medium in order to transfer secret information to the intended user, without giving any suspicion to other. </a:t>
            </a:r>
            <a:endParaRPr lang="en-IN" dirty="0"/>
          </a:p>
          <a:p>
            <a:endParaRPr lang="en-US" dirty="0"/>
          </a:p>
        </p:txBody>
      </p:sp>
      <p:sp>
        <p:nvSpPr>
          <p:cNvPr id="4" name="Slide Number Placeholder 3"/>
          <p:cNvSpPr>
            <a:spLocks noGrp="1"/>
          </p:cNvSpPr>
          <p:nvPr>
            <p:ph type="sldNum" sz="quarter" idx="12"/>
          </p:nvPr>
        </p:nvSpPr>
        <p:spPr/>
        <p:txBody>
          <a:bodyPr/>
          <a:lstStyle/>
          <a:p>
            <a:fld id="{01970C6A-9052-42DF-B42B-1F5580ED0360}" type="slidenum">
              <a:rPr lang="en-US" smtClean="0"/>
              <a:t>28</a:t>
            </a:fld>
            <a:endParaRPr lang="en-US"/>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7773338" cy="905482"/>
          </a:xfrm>
        </p:spPr>
        <p:txBody>
          <a:bodyPr>
            <a:noAutofit/>
          </a:bodyPr>
          <a:lstStyle/>
          <a:p>
            <a:r>
              <a:rPr lang="en-IN" dirty="0"/>
              <a:t/>
            </a:r>
            <a:br>
              <a:rPr lang="en-IN" dirty="0"/>
            </a:br>
            <a:r>
              <a:rPr lang="en-IN" sz="3200" b="1" dirty="0"/>
              <a:t>FUTURE ENHANCEMENTS</a:t>
            </a:r>
            <a:r>
              <a:rPr lang="en-IN" b="1" dirty="0"/>
              <a:t> </a:t>
            </a:r>
            <a:r>
              <a:rPr lang="en-IN" dirty="0"/>
              <a:t/>
            </a:r>
            <a:br>
              <a:rPr lang="en-IN" dirty="0"/>
            </a:br>
            <a:endParaRPr lang="en-IN" dirty="0"/>
          </a:p>
        </p:txBody>
      </p:sp>
      <p:sp>
        <p:nvSpPr>
          <p:cNvPr id="3" name="Content Placeholder 2"/>
          <p:cNvSpPr>
            <a:spLocks noGrp="1"/>
          </p:cNvSpPr>
          <p:nvPr>
            <p:ph sz="quarter" idx="13"/>
          </p:nvPr>
        </p:nvSpPr>
        <p:spPr>
          <a:xfrm>
            <a:off x="838200" y="1910925"/>
            <a:ext cx="7772870" cy="3424107"/>
          </a:xfrm>
        </p:spPr>
        <p:txBody>
          <a:bodyPr>
            <a:normAutofit fontScale="85000" lnSpcReduction="20000"/>
          </a:bodyPr>
          <a:lstStyle/>
          <a:p>
            <a:pPr marL="0" indent="0">
              <a:buNone/>
            </a:pPr>
            <a:r>
              <a:rPr lang="en-GB" dirty="0" smtClean="0"/>
              <a:t>          As </a:t>
            </a:r>
            <a:r>
              <a:rPr lang="en-GB" dirty="0"/>
              <a:t>we implemented our project Digital Steganography to encrypt and decrypt the messages in a multimedia as an image, therefore we can extend our project in the following way- </a:t>
            </a:r>
          </a:p>
          <a:p>
            <a:r>
              <a:rPr lang="en-GB" dirty="0" smtClean="0"/>
              <a:t>This </a:t>
            </a:r>
            <a:r>
              <a:rPr lang="en-GB" dirty="0"/>
              <a:t>project can be further extended by adding video files as a covering medium. </a:t>
            </a:r>
          </a:p>
          <a:p>
            <a:r>
              <a:rPr lang="en-GB" dirty="0" smtClean="0"/>
              <a:t>By </a:t>
            </a:r>
            <a:r>
              <a:rPr lang="en-GB" dirty="0"/>
              <a:t>using more technology we can increase the capacity. </a:t>
            </a:r>
          </a:p>
          <a:p>
            <a:r>
              <a:rPr lang="en-GB" dirty="0" smtClean="0"/>
              <a:t>We </a:t>
            </a:r>
            <a:r>
              <a:rPr lang="en-GB" dirty="0"/>
              <a:t>can add other algorithms in it, as a choice of choosing algorithms as far as the user requirements. </a:t>
            </a:r>
          </a:p>
          <a:p>
            <a:r>
              <a:rPr lang="en-GB" dirty="0" smtClean="0"/>
              <a:t>In </a:t>
            </a:r>
            <a:r>
              <a:rPr lang="en-GB" dirty="0"/>
              <a:t>future, the most frequent use of Steganography will be in the context of “Digital Watermarking”. </a:t>
            </a:r>
          </a:p>
          <a:p>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29</a:t>
            </a:fld>
            <a:endParaRPr lang="en-US"/>
          </a:p>
        </p:txBody>
      </p:sp>
    </p:spTree>
    <p:extLst>
      <p:ext uri="{BB962C8B-B14F-4D97-AF65-F5344CB8AC3E}">
        <p14:creationId xmlns:p14="http://schemas.microsoft.com/office/powerpoint/2010/main" val="358689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04800"/>
            <a:ext cx="6554867" cy="1524000"/>
          </a:xfrm>
        </p:spPr>
        <p:txBody>
          <a:bodyPr>
            <a:normAutofit fontScale="90000"/>
          </a:bodyPr>
          <a:lstStyle/>
          <a:p>
            <a:r>
              <a:rPr lang="en-US" b="1" dirty="0"/>
              <a:t>PROJECT </a:t>
            </a:r>
            <a:r>
              <a:rPr lang="en-US" b="1" dirty="0" smtClean="0"/>
              <a:t>DESCRIPTION</a:t>
            </a:r>
            <a:r>
              <a:rPr lang="en-US" dirty="0"/>
              <a:t/>
            </a:r>
            <a:br>
              <a:rPr lang="en-US" dirty="0"/>
            </a:br>
            <a:r>
              <a:rPr lang="en-US" b="1" dirty="0" smtClean="0"/>
              <a:t> </a:t>
            </a:r>
            <a:r>
              <a:rPr lang="en-US" dirty="0"/>
              <a:t/>
            </a:r>
            <a:br>
              <a:rPr lang="en-US" dirty="0"/>
            </a:br>
            <a:endParaRPr lang="en-US" dirty="0"/>
          </a:p>
        </p:txBody>
      </p:sp>
      <p:sp>
        <p:nvSpPr>
          <p:cNvPr id="3" name="Content Placeholder 2"/>
          <p:cNvSpPr>
            <a:spLocks noGrp="1"/>
          </p:cNvSpPr>
          <p:nvPr>
            <p:ph sz="quarter" idx="13"/>
          </p:nvPr>
        </p:nvSpPr>
        <p:spPr>
          <a:xfrm>
            <a:off x="990600" y="1295400"/>
            <a:ext cx="6554867" cy="5715000"/>
          </a:xfrm>
        </p:spPr>
        <p:txBody>
          <a:bodyPr>
            <a:normAutofit/>
          </a:bodyPr>
          <a:lstStyle/>
          <a:p>
            <a:r>
              <a:rPr lang="en-GB" sz="1700" dirty="0" smtClean="0"/>
              <a:t> </a:t>
            </a:r>
            <a:r>
              <a:rPr lang="en-GB" sz="1700" dirty="0"/>
              <a:t>In order to hide the information, many different carrier files format can be used, but images are the best because of their frequency on the internet. Although we have cryptography to transmit the secret messages, sometime it will give suspicion to the hackers and also it affects unintended users. </a:t>
            </a:r>
          </a:p>
          <a:p>
            <a:r>
              <a:rPr lang="en-GB" sz="1700" dirty="0"/>
              <a:t>So to overcome the problem of cryptography, our project ‘Digital Steganography’ has built. In our project, we use multimedia data as an image as a covering medium. We can add or extract our secret information into or from the media. Also, we can send the message easily to other systems without any suspicion to others. </a:t>
            </a:r>
            <a:endParaRPr lang="en-US" sz="1700" dirty="0"/>
          </a:p>
          <a:p>
            <a:endParaRPr lang="en-US" sz="1700" dirty="0"/>
          </a:p>
        </p:txBody>
      </p:sp>
      <p:sp>
        <p:nvSpPr>
          <p:cNvPr id="4" name="Slide Number Placeholder 3"/>
          <p:cNvSpPr>
            <a:spLocks noGrp="1"/>
          </p:cNvSpPr>
          <p:nvPr>
            <p:ph type="sldNum" sz="quarter" idx="12"/>
          </p:nvPr>
        </p:nvSpPr>
        <p:spPr/>
        <p:txBody>
          <a:bodyPr/>
          <a:lstStyle/>
          <a:p>
            <a:fld id="{01970C6A-9052-42DF-B42B-1F5580ED0360}"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11373"/>
            <a:ext cx="6554867" cy="1524000"/>
          </a:xfrm>
        </p:spPr>
        <p:txBody>
          <a:bodyPr/>
          <a:lstStyle/>
          <a:p>
            <a:r>
              <a:rPr lang="en-US" sz="3200" b="1" dirty="0" smtClean="0"/>
              <a:t>BIBLIOGRAPHY</a:t>
            </a:r>
            <a:endParaRPr lang="en-US" b="1" dirty="0"/>
          </a:p>
        </p:txBody>
      </p:sp>
      <p:sp>
        <p:nvSpPr>
          <p:cNvPr id="3" name="Content Placeholder 2"/>
          <p:cNvSpPr>
            <a:spLocks noGrp="1"/>
          </p:cNvSpPr>
          <p:nvPr>
            <p:ph sz="quarter" idx="13"/>
          </p:nvPr>
        </p:nvSpPr>
        <p:spPr>
          <a:xfrm>
            <a:off x="1143000" y="1447800"/>
            <a:ext cx="6554867" cy="3767670"/>
          </a:xfrm>
        </p:spPr>
        <p:txBody>
          <a:bodyPr>
            <a:normAutofit/>
          </a:bodyPr>
          <a:lstStyle/>
          <a:p>
            <a:pPr marL="0" indent="0">
              <a:buNone/>
            </a:pPr>
            <a:r>
              <a:rPr lang="en-IN" b="1" dirty="0"/>
              <a:t>Books </a:t>
            </a:r>
            <a:endParaRPr lang="en-IN" dirty="0"/>
          </a:p>
          <a:p>
            <a:pPr marL="0" indent="0">
              <a:buNone/>
            </a:pPr>
            <a:r>
              <a:rPr lang="en-GB" sz="1700" dirty="0"/>
              <a:t>[1]. Java Fundamentals, A comprehensive Introduction by Herbert </a:t>
            </a:r>
            <a:r>
              <a:rPr lang="en-GB" sz="1700" dirty="0" err="1"/>
              <a:t>Schildt</a:t>
            </a:r>
            <a:r>
              <a:rPr lang="en-GB" sz="1700" dirty="0"/>
              <a:t> and Dale </a:t>
            </a:r>
            <a:r>
              <a:rPr lang="en-GB" sz="1700" dirty="0" err="1" smtClean="0"/>
              <a:t>Skrien</a:t>
            </a:r>
            <a:r>
              <a:rPr lang="en-GB" sz="1700" dirty="0"/>
              <a:t>, Tata McGraw Hill, Edition 2013. </a:t>
            </a:r>
          </a:p>
          <a:p>
            <a:pPr marL="0" indent="0">
              <a:buNone/>
            </a:pPr>
            <a:r>
              <a:rPr lang="en-GB" sz="1700" dirty="0"/>
              <a:t>[2]. Java Programming by Hari </a:t>
            </a:r>
            <a:r>
              <a:rPr lang="en-GB" sz="1700" dirty="0" err="1"/>
              <a:t>Mohon</a:t>
            </a:r>
            <a:r>
              <a:rPr lang="en-GB" sz="1700" dirty="0"/>
              <a:t> Pandey, Pearson Education, 2012. </a:t>
            </a:r>
          </a:p>
          <a:p>
            <a:pPr marL="0" indent="0">
              <a:buNone/>
            </a:pPr>
            <a:r>
              <a:rPr lang="en-GB" sz="1700" dirty="0"/>
              <a:t>[3]. Java The Complete Reference (Ninth Edition) By – Herbert </a:t>
            </a:r>
            <a:r>
              <a:rPr lang="en-GB" sz="1700" dirty="0" err="1"/>
              <a:t>Schieldt</a:t>
            </a:r>
            <a:r>
              <a:rPr lang="en-GB" sz="1700" dirty="0"/>
              <a:t>, Tata McGraw Hill, Edition 2014. </a:t>
            </a:r>
          </a:p>
          <a:p>
            <a:pPr marL="0" indent="0">
              <a:buNone/>
            </a:pPr>
            <a:r>
              <a:rPr lang="en-GB" sz="1700" dirty="0"/>
              <a:t>[4]. David &amp; </a:t>
            </a:r>
            <a:r>
              <a:rPr lang="en-GB" sz="1700" dirty="0" err="1"/>
              <a:t>Deitel</a:t>
            </a:r>
            <a:r>
              <a:rPr lang="en-GB" sz="1700" dirty="0"/>
              <a:t> (1999), Java How to program Introducing Swing, Prentice Hall. </a:t>
            </a:r>
          </a:p>
          <a:p>
            <a:endParaRPr lang="en-US" dirty="0"/>
          </a:p>
        </p:txBody>
      </p:sp>
      <p:sp>
        <p:nvSpPr>
          <p:cNvPr id="4" name="Slide Number Placeholder 3"/>
          <p:cNvSpPr>
            <a:spLocks noGrp="1"/>
          </p:cNvSpPr>
          <p:nvPr>
            <p:ph type="sldNum" sz="quarter" idx="12"/>
          </p:nvPr>
        </p:nvSpPr>
        <p:spPr/>
        <p:txBody>
          <a:bodyPr/>
          <a:lstStyle/>
          <a:p>
            <a:fld id="{01970C6A-9052-42DF-B42B-1F5580ED0360}" type="slidenum">
              <a:rPr lang="en-US" smtClean="0"/>
              <a:t>30</a:t>
            </a:fld>
            <a:endParaRPr lang="en-US"/>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3338" cy="1596177"/>
          </a:xfrm>
        </p:spPr>
        <p:txBody>
          <a:bodyPr/>
          <a:lstStyle/>
          <a:p>
            <a:r>
              <a:rPr lang="en-IN" dirty="0" smtClean="0"/>
              <a:t> </a:t>
            </a:r>
            <a:endParaRPr lang="en-IN" dirty="0"/>
          </a:p>
        </p:txBody>
      </p:sp>
      <p:sp>
        <p:nvSpPr>
          <p:cNvPr id="3" name="Content Placeholder 2"/>
          <p:cNvSpPr>
            <a:spLocks noGrp="1"/>
          </p:cNvSpPr>
          <p:nvPr>
            <p:ph sz="quarter" idx="13"/>
          </p:nvPr>
        </p:nvSpPr>
        <p:spPr>
          <a:xfrm>
            <a:off x="1066800" y="1415627"/>
            <a:ext cx="7772870" cy="4648200"/>
          </a:xfrm>
        </p:spPr>
        <p:txBody>
          <a:bodyPr>
            <a:normAutofit fontScale="70000" lnSpcReduction="20000"/>
          </a:bodyPr>
          <a:lstStyle/>
          <a:p>
            <a:pPr marL="0" indent="0">
              <a:buNone/>
            </a:pPr>
            <a:r>
              <a:rPr lang="en-IN" b="1" dirty="0"/>
              <a:t>Journals </a:t>
            </a:r>
            <a:endParaRPr lang="en-IN" dirty="0"/>
          </a:p>
          <a:p>
            <a:r>
              <a:rPr lang="en-IN" dirty="0" smtClean="0"/>
              <a:t>Natarajan </a:t>
            </a:r>
            <a:r>
              <a:rPr lang="en-IN" dirty="0" err="1"/>
              <a:t>Meghanathan</a:t>
            </a:r>
            <a:r>
              <a:rPr lang="en-IN" dirty="0"/>
              <a:t> and </a:t>
            </a:r>
            <a:r>
              <a:rPr lang="en-IN" dirty="0" err="1"/>
              <a:t>Lopamudra</a:t>
            </a:r>
            <a:r>
              <a:rPr lang="en-IN" dirty="0"/>
              <a:t> </a:t>
            </a:r>
            <a:r>
              <a:rPr lang="en-IN" dirty="0" err="1"/>
              <a:t>Nayak</a:t>
            </a:r>
            <a:r>
              <a:rPr lang="en-IN" i="1" dirty="0"/>
              <a:t>, </a:t>
            </a:r>
            <a:r>
              <a:rPr lang="en-IN" dirty="0" err="1"/>
              <a:t>Steganalysis</a:t>
            </a:r>
            <a:r>
              <a:rPr lang="en-IN" dirty="0"/>
              <a:t> Algorithms for Detecting the Hidden Information in Image, Audio and Video Cover Media, Jackson State University, 1400 Lynch St., Jackson, USA. </a:t>
            </a:r>
          </a:p>
          <a:p>
            <a:r>
              <a:rPr lang="en-IN" dirty="0" smtClean="0"/>
              <a:t> </a:t>
            </a:r>
            <a:r>
              <a:rPr lang="en-IN" dirty="0"/>
              <a:t>Luis von </a:t>
            </a:r>
            <a:r>
              <a:rPr lang="en-IN" dirty="0" err="1"/>
              <a:t>Ahn</a:t>
            </a:r>
            <a:r>
              <a:rPr lang="en-IN" dirty="0"/>
              <a:t> and Nicholas, Steganography</a:t>
            </a:r>
            <a:r>
              <a:rPr lang="en-IN" i="1" dirty="0"/>
              <a:t>, </a:t>
            </a:r>
            <a:r>
              <a:rPr lang="en-IN" dirty="0"/>
              <a:t>Carnegie Mellon University, Pittsburgh, USA. </a:t>
            </a:r>
          </a:p>
          <a:p>
            <a:endParaRPr lang="en-IN" dirty="0"/>
          </a:p>
          <a:p>
            <a:pPr marL="0" indent="0">
              <a:buNone/>
            </a:pPr>
            <a:r>
              <a:rPr lang="en-IN" b="1" dirty="0"/>
              <a:t>Web Sites </a:t>
            </a:r>
            <a:endParaRPr lang="en-IN" dirty="0"/>
          </a:p>
          <a:p>
            <a:r>
              <a:rPr lang="en-IN" dirty="0" smtClean="0"/>
              <a:t> </a:t>
            </a:r>
            <a:r>
              <a:rPr lang="en-IN" dirty="0"/>
              <a:t>http://java.sun.com </a:t>
            </a:r>
          </a:p>
          <a:p>
            <a:endParaRPr lang="en-IN" dirty="0"/>
          </a:p>
          <a:p>
            <a:r>
              <a:rPr lang="en-IN" dirty="0" smtClean="0"/>
              <a:t>http</a:t>
            </a:r>
            <a:r>
              <a:rPr lang="en-IN" dirty="0"/>
              <a:t>://www.javaworld.com </a:t>
            </a:r>
          </a:p>
          <a:p>
            <a:pPr marL="0" indent="0">
              <a:buNone/>
            </a:pPr>
            <a:endParaRPr lang="en-IN" dirty="0"/>
          </a:p>
          <a:p>
            <a:r>
              <a:rPr lang="en-IN" dirty="0" smtClean="0"/>
              <a:t>https</a:t>
            </a:r>
            <a:r>
              <a:rPr lang="en-IN" dirty="0"/>
              <a:t>://www.geeksforgeeks.org/java </a:t>
            </a:r>
          </a:p>
          <a:p>
            <a:pPr marL="0" lvl="0" indent="0">
              <a:buNone/>
            </a:pPr>
            <a:r>
              <a:rPr lang="en-US" b="1" dirty="0"/>
              <a:t> </a:t>
            </a:r>
            <a:endParaRPr lang="en-IN" dirty="0"/>
          </a:p>
          <a:p>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31</a:t>
            </a:fld>
            <a:endParaRPr lang="en-US"/>
          </a:p>
        </p:txBody>
      </p:sp>
    </p:spTree>
    <p:extLst>
      <p:ext uri="{BB962C8B-B14F-4D97-AF65-F5344CB8AC3E}">
        <p14:creationId xmlns:p14="http://schemas.microsoft.com/office/powerpoint/2010/main" val="429446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2" end="2"/>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p:cTn id="2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7" end="7"/>
                                            </p:txEl>
                                          </p:spTgt>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p:cTn id="3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9" end="9"/>
                                            </p:txEl>
                                          </p:spTgt>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p:cTn id="35"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3"/>
          </p:nvPr>
        </p:nvSpPr>
        <p:spPr>
          <a:xfrm>
            <a:off x="3162066" y="1600200"/>
            <a:ext cx="2819870" cy="3424107"/>
          </a:xfrm>
        </p:spPr>
        <p:txBody>
          <a:bodyPr>
            <a:normAutofit/>
          </a:bodyPr>
          <a:lstStyle/>
          <a:p>
            <a:pPr marL="0" indent="0">
              <a:buNone/>
            </a:pPr>
            <a:r>
              <a:rPr lang="en-IN" sz="3200" b="1" dirty="0" smtClean="0"/>
              <a:t>Thank you</a:t>
            </a:r>
            <a:endParaRPr lang="en-IN" sz="3200" b="1" dirty="0"/>
          </a:p>
        </p:txBody>
      </p:sp>
      <p:sp>
        <p:nvSpPr>
          <p:cNvPr id="4" name="Slide Number Placeholder 3"/>
          <p:cNvSpPr>
            <a:spLocks noGrp="1"/>
          </p:cNvSpPr>
          <p:nvPr>
            <p:ph type="sldNum" sz="quarter" idx="12"/>
          </p:nvPr>
        </p:nvSpPr>
        <p:spPr/>
        <p:txBody>
          <a:bodyPr/>
          <a:lstStyle/>
          <a:p>
            <a:fld id="{01970C6A-9052-42DF-B42B-1F5580ED0360}" type="slidenum">
              <a:rPr lang="en-US" smtClean="0"/>
              <a:t>32</a:t>
            </a:fld>
            <a:endParaRPr lang="en-US"/>
          </a:p>
        </p:txBody>
      </p:sp>
    </p:spTree>
    <p:extLst>
      <p:ext uri="{BB962C8B-B14F-4D97-AF65-F5344CB8AC3E}">
        <p14:creationId xmlns:p14="http://schemas.microsoft.com/office/powerpoint/2010/main" val="6158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3"/>
          </p:nvPr>
        </p:nvSpPr>
        <p:spPr>
          <a:xfrm>
            <a:off x="838200" y="1828800"/>
            <a:ext cx="7772870" cy="3424107"/>
          </a:xfrm>
        </p:spPr>
        <p:txBody>
          <a:bodyPr/>
          <a:lstStyle/>
          <a:p>
            <a:r>
              <a:rPr lang="en-GB" sz="1700" dirty="0"/>
              <a:t>The receiver only is known about the information’s existence in the image and about the decryption idea. </a:t>
            </a:r>
          </a:p>
          <a:p>
            <a:r>
              <a:rPr lang="en-GB" sz="1700" dirty="0"/>
              <a:t>The secret information can be hidden in an image file. </a:t>
            </a:r>
          </a:p>
          <a:p>
            <a:r>
              <a:rPr lang="en-GB" sz="1700" dirty="0"/>
              <a:t>Encryption of the same message is done in the image file. </a:t>
            </a:r>
          </a:p>
          <a:p>
            <a:r>
              <a:rPr lang="en-GB" sz="1700" dirty="0"/>
              <a:t>Retrieval of the message can also possible by decrypting the message. </a:t>
            </a:r>
          </a:p>
          <a:p>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4</a:t>
            </a:fld>
            <a:endParaRPr lang="en-US"/>
          </a:p>
        </p:txBody>
      </p:sp>
    </p:spTree>
    <p:extLst>
      <p:ext uri="{BB962C8B-B14F-4D97-AF65-F5344CB8AC3E}">
        <p14:creationId xmlns:p14="http://schemas.microsoft.com/office/powerpoint/2010/main" val="16093729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914400"/>
            <a:ext cx="6554867" cy="990600"/>
          </a:xfrm>
        </p:spPr>
        <p:txBody>
          <a:bodyPr>
            <a:noAutofit/>
          </a:bodyPr>
          <a:lstStyle/>
          <a:p>
            <a:pPr lvl="1" algn="ctr" rtl="0">
              <a:spcBef>
                <a:spcPct val="0"/>
              </a:spcBef>
            </a:pPr>
            <a:r>
              <a:rPr lang="en-US" sz="3200" b="1" dirty="0">
                <a:solidFill>
                  <a:schemeClr val="tx1">
                    <a:lumMod val="95000"/>
                  </a:schemeClr>
                </a:solidFill>
              </a:rPr>
              <a:t>LITERATURE  SURVEY </a:t>
            </a:r>
            <a:r>
              <a:rPr lang="en-US" sz="3200" dirty="0">
                <a:solidFill>
                  <a:schemeClr val="tx1">
                    <a:lumMod val="95000"/>
                  </a:schemeClr>
                </a:solidFill>
              </a:rPr>
              <a:t/>
            </a:r>
            <a:br>
              <a:rPr lang="en-US" sz="3200" dirty="0">
                <a:solidFill>
                  <a:schemeClr val="tx1">
                    <a:lumMod val="95000"/>
                  </a:schemeClr>
                </a:solidFill>
              </a:rPr>
            </a:br>
            <a:r>
              <a:rPr lang="en-US" sz="3200" dirty="0">
                <a:solidFill>
                  <a:schemeClr val="tx1">
                    <a:lumMod val="95000"/>
                  </a:schemeClr>
                </a:solidFill>
              </a:rPr>
              <a:t/>
            </a:r>
            <a:br>
              <a:rPr lang="en-US" sz="3200" dirty="0">
                <a:solidFill>
                  <a:schemeClr val="tx1">
                    <a:lumMod val="95000"/>
                  </a:schemeClr>
                </a:solidFill>
              </a:rPr>
            </a:br>
            <a:endParaRPr lang="en-US" sz="3200" dirty="0">
              <a:solidFill>
                <a:schemeClr val="tx1">
                  <a:lumMod val="95000"/>
                </a:schemeClr>
              </a:solidFill>
            </a:endParaRPr>
          </a:p>
        </p:txBody>
      </p:sp>
      <p:sp>
        <p:nvSpPr>
          <p:cNvPr id="3" name="Content Placeholder 2"/>
          <p:cNvSpPr>
            <a:spLocks noGrp="1"/>
          </p:cNvSpPr>
          <p:nvPr>
            <p:ph sz="quarter" idx="13"/>
          </p:nvPr>
        </p:nvSpPr>
        <p:spPr>
          <a:xfrm>
            <a:off x="1273762" y="1828799"/>
            <a:ext cx="6554867" cy="3962401"/>
          </a:xfrm>
        </p:spPr>
        <p:txBody>
          <a:bodyPr>
            <a:normAutofit/>
          </a:bodyPr>
          <a:lstStyle/>
          <a:p>
            <a:pPr marL="0" indent="0">
              <a:buNone/>
            </a:pPr>
            <a:r>
              <a:rPr lang="en-GB" sz="1700" dirty="0" smtClean="0"/>
              <a:t>Here </a:t>
            </a:r>
            <a:r>
              <a:rPr lang="en-GB" sz="1700" dirty="0"/>
              <a:t>As we stated cryptography can be used only in the situation where the message clearly was written and it also can be shown to others, but only the meaning of the message is obscured. Therefore the effective hackers might identify the meaning of the message which we don’t want to happen. So in the existing system maintaining secrecy will be very risky. Cryptography and Steganography can be used together </a:t>
            </a:r>
            <a:r>
              <a:rPr lang="en-GB" sz="1700" dirty="0" smtClean="0"/>
              <a:t>or separately. </a:t>
            </a:r>
            <a:r>
              <a:rPr lang="en-US" sz="1700" dirty="0"/>
              <a:t> </a:t>
            </a:r>
            <a:endParaRPr lang="en-US" sz="1700" dirty="0" smtClean="0"/>
          </a:p>
          <a:p>
            <a:endParaRPr lang="en-US" sz="1700" dirty="0"/>
          </a:p>
          <a:p>
            <a:endParaRPr lang="en-US" sz="1700" dirty="0" smtClean="0"/>
          </a:p>
          <a:p>
            <a:endParaRPr lang="en-US" sz="1700" dirty="0"/>
          </a:p>
          <a:p>
            <a:endParaRPr lang="en-US" sz="1700" dirty="0"/>
          </a:p>
          <a:p>
            <a:endParaRPr lang="en-US" sz="1700" dirty="0"/>
          </a:p>
        </p:txBody>
      </p:sp>
      <p:sp>
        <p:nvSpPr>
          <p:cNvPr id="4" name="Slide Number Placeholder 3"/>
          <p:cNvSpPr>
            <a:spLocks noGrp="1"/>
          </p:cNvSpPr>
          <p:nvPr>
            <p:ph type="sldNum" sz="quarter" idx="12"/>
          </p:nvPr>
        </p:nvSpPr>
        <p:spPr/>
        <p:txBody>
          <a:bodyPr/>
          <a:lstStyle/>
          <a:p>
            <a:fld id="{01970C6A-9052-42DF-B42B-1F5580ED0360}"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6459"/>
            <a:ext cx="7773338" cy="753082"/>
          </a:xfrm>
        </p:spPr>
        <p:txBody>
          <a:bodyPr>
            <a:normAutofit fontScale="90000"/>
          </a:bodyPr>
          <a:lstStyle/>
          <a:p>
            <a:r>
              <a:rPr lang="en-US" b="1" dirty="0"/>
              <a:t>PROPOSED SYSTEM  </a:t>
            </a:r>
            <a:r>
              <a:rPr lang="en-US" u="sng" dirty="0"/>
              <a:t/>
            </a:r>
            <a:br>
              <a:rPr lang="en-US" u="sng" dirty="0"/>
            </a:br>
            <a:endParaRPr lang="en-IN" dirty="0"/>
          </a:p>
        </p:txBody>
      </p:sp>
      <p:sp>
        <p:nvSpPr>
          <p:cNvPr id="3" name="Content Placeholder 2"/>
          <p:cNvSpPr>
            <a:spLocks noGrp="1"/>
          </p:cNvSpPr>
          <p:nvPr>
            <p:ph sz="quarter" idx="13"/>
          </p:nvPr>
        </p:nvSpPr>
        <p:spPr>
          <a:xfrm>
            <a:off x="1143000" y="1676400"/>
            <a:ext cx="6554867" cy="3767670"/>
          </a:xfrm>
        </p:spPr>
        <p:txBody>
          <a:bodyPr>
            <a:normAutofit fontScale="32500" lnSpcReduction="20000"/>
          </a:bodyPr>
          <a:lstStyle/>
          <a:p>
            <a:r>
              <a:rPr lang="en-GB" sz="4800" dirty="0" smtClean="0"/>
              <a:t>In </a:t>
            </a:r>
            <a:r>
              <a:rPr lang="en-GB" sz="4800" dirty="0"/>
              <a:t>Digital Steganography, we overcome the problem of Cryptography that gives a solution to transfer secret information without any knowledge of the unintended user. </a:t>
            </a:r>
          </a:p>
          <a:p>
            <a:r>
              <a:rPr lang="en-GB" sz="4800" dirty="0"/>
              <a:t>By using steganography we can easily hide the message in an image which can’t be distinguishable from the original one, so we can easily exploit the human perception. </a:t>
            </a:r>
          </a:p>
          <a:p>
            <a:r>
              <a:rPr lang="en-GB" sz="4800" dirty="0"/>
              <a:t>Here we use an image as a multimedia medium to encrypt the secret information. </a:t>
            </a:r>
          </a:p>
          <a:p>
            <a:r>
              <a:rPr lang="en-GB" sz="4800" dirty="0"/>
              <a:t>As we know the primary goal of steganography is to hide a secret information in some other data. So when we encrypt or decrypt the secret information we will always use a password. </a:t>
            </a:r>
          </a:p>
          <a:p>
            <a:endParaRPr lang="en-US" sz="4800" dirty="0"/>
          </a:p>
          <a:p>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6</a:t>
            </a:fld>
            <a:endParaRPr lang="en-US"/>
          </a:p>
        </p:txBody>
      </p:sp>
    </p:spTree>
    <p:extLst>
      <p:ext uri="{BB962C8B-B14F-4D97-AF65-F5344CB8AC3E}">
        <p14:creationId xmlns:p14="http://schemas.microsoft.com/office/powerpoint/2010/main" val="6865539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sz="quarter" idx="13"/>
          </p:nvPr>
        </p:nvSpPr>
        <p:spPr>
          <a:xfrm>
            <a:off x="990600" y="1391206"/>
            <a:ext cx="7772870" cy="4419600"/>
          </a:xfrm>
        </p:spPr>
        <p:txBody>
          <a:bodyPr/>
          <a:lstStyle/>
          <a:p>
            <a:pPr marL="0" indent="0">
              <a:buNone/>
            </a:pPr>
            <a:r>
              <a:rPr lang="en-IN" b="1" dirty="0"/>
              <a:t>Features of proposed </a:t>
            </a:r>
            <a:r>
              <a:rPr lang="en-IN" b="1" dirty="0" smtClean="0"/>
              <a:t>system</a:t>
            </a:r>
            <a:endParaRPr lang="en-IN" b="1" dirty="0"/>
          </a:p>
          <a:p>
            <a:pPr marL="0" indent="0">
              <a:buNone/>
            </a:pPr>
            <a:endParaRPr lang="en-IN" dirty="0"/>
          </a:p>
          <a:p>
            <a:r>
              <a:rPr lang="en-GB" sz="1700" dirty="0" smtClean="0"/>
              <a:t>It </a:t>
            </a:r>
            <a:r>
              <a:rPr lang="en-GB" sz="1700" dirty="0"/>
              <a:t>is very user-friendly for the intended user. </a:t>
            </a:r>
          </a:p>
          <a:p>
            <a:r>
              <a:rPr lang="en-GB" sz="1700" dirty="0" smtClean="0"/>
              <a:t> </a:t>
            </a:r>
            <a:r>
              <a:rPr lang="en-GB" sz="1700" dirty="0"/>
              <a:t>As we develop this project in Java, so it is platform independent. </a:t>
            </a:r>
          </a:p>
          <a:p>
            <a:r>
              <a:rPr lang="en-GB" sz="1700" dirty="0" smtClean="0"/>
              <a:t> </a:t>
            </a:r>
            <a:r>
              <a:rPr lang="en-GB" sz="1700" dirty="0"/>
              <a:t>The Flexibility of this project is very high. </a:t>
            </a:r>
          </a:p>
          <a:p>
            <a:endParaRPr lang="en-US" sz="1700" dirty="0"/>
          </a:p>
          <a:p>
            <a:endParaRPr lang="en-IN" dirty="0"/>
          </a:p>
        </p:txBody>
      </p:sp>
      <p:sp>
        <p:nvSpPr>
          <p:cNvPr id="4" name="Slide Number Placeholder 3"/>
          <p:cNvSpPr>
            <a:spLocks noGrp="1"/>
          </p:cNvSpPr>
          <p:nvPr>
            <p:ph type="sldNum" sz="quarter" idx="12"/>
          </p:nvPr>
        </p:nvSpPr>
        <p:spPr/>
        <p:txBody>
          <a:bodyPr/>
          <a:lstStyle/>
          <a:p>
            <a:fld id="{01970C6A-9052-42DF-B42B-1F5580ED0360}" type="slidenum">
              <a:rPr lang="en-US" smtClean="0"/>
              <a:t>7</a:t>
            </a:fld>
            <a:endParaRPr lang="en-US"/>
          </a:p>
        </p:txBody>
      </p:sp>
    </p:spTree>
    <p:extLst>
      <p:ext uri="{BB962C8B-B14F-4D97-AF65-F5344CB8AC3E}">
        <p14:creationId xmlns:p14="http://schemas.microsoft.com/office/powerpoint/2010/main" val="10705620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66800" y="685800"/>
            <a:ext cx="8229600" cy="3078163"/>
          </a:xfrm>
        </p:spPr>
        <p:txBody>
          <a:bodyPr>
            <a:normAutofit lnSpcReduction="10000"/>
          </a:bodyPr>
          <a:lstStyle/>
          <a:p>
            <a:pPr marL="914400" lvl="2" indent="0" algn="ctr">
              <a:buNone/>
            </a:pPr>
            <a:r>
              <a:rPr lang="en-US" sz="3200" b="1" dirty="0" smtClean="0"/>
              <a:t>TOOLS AND TECHNOLOGIES USED</a:t>
            </a:r>
          </a:p>
          <a:p>
            <a:pPr marL="0" indent="0">
              <a:buNone/>
            </a:pPr>
            <a:endParaRPr lang="en-US" dirty="0"/>
          </a:p>
          <a:p>
            <a:r>
              <a:rPr lang="en-IN" dirty="0"/>
              <a:t>Language : JAVA </a:t>
            </a:r>
          </a:p>
          <a:p>
            <a:r>
              <a:rPr lang="en-IN" dirty="0"/>
              <a:t>Front End : Eclipse IDE Photon </a:t>
            </a:r>
          </a:p>
          <a:p>
            <a:r>
              <a:rPr lang="en-GB" dirty="0"/>
              <a:t>Back </a:t>
            </a:r>
            <a:r>
              <a:rPr lang="en-GB" dirty="0" smtClean="0"/>
              <a:t>End   </a:t>
            </a:r>
            <a:r>
              <a:rPr lang="en-GB" dirty="0"/>
              <a:t>: Least Significant bit (LSB) and Triple data </a:t>
            </a:r>
          </a:p>
          <a:p>
            <a:pPr marL="0" indent="0">
              <a:buNone/>
            </a:pPr>
            <a:r>
              <a:rPr lang="en-IN" dirty="0" smtClean="0"/>
              <a:t>                       Encryption Standard </a:t>
            </a:r>
            <a:r>
              <a:rPr lang="en-IN" dirty="0"/>
              <a:t>(3DES) </a:t>
            </a:r>
            <a:endParaRPr lang="en-US" dirty="0" smtClean="0"/>
          </a:p>
        </p:txBody>
      </p:sp>
      <p:sp>
        <p:nvSpPr>
          <p:cNvPr id="4" name="Slide Number Placeholder 3"/>
          <p:cNvSpPr>
            <a:spLocks noGrp="1"/>
          </p:cNvSpPr>
          <p:nvPr>
            <p:ph type="sldNum" sz="quarter" idx="12"/>
          </p:nvPr>
        </p:nvSpPr>
        <p:spPr/>
        <p:txBody>
          <a:bodyPr/>
          <a:lstStyle/>
          <a:p>
            <a:fld id="{01970C6A-9052-42DF-B42B-1F5580ED0360}" type="slidenum">
              <a:rPr lang="en-US" smtClean="0"/>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773338" cy="1210282"/>
          </a:xfrm>
        </p:spPr>
        <p:txBody>
          <a:bodyPr>
            <a:normAutofit/>
          </a:bodyPr>
          <a:lstStyle/>
          <a:p>
            <a:r>
              <a:rPr lang="en-IN" sz="3200" b="1" dirty="0" smtClean="0"/>
              <a:t>SOFTWARE CONFIGURATION</a:t>
            </a:r>
            <a:endParaRPr lang="en-IN" sz="3200" b="1" dirty="0"/>
          </a:p>
        </p:txBody>
      </p:sp>
      <p:sp>
        <p:nvSpPr>
          <p:cNvPr id="3" name="Content Placeholder 2"/>
          <p:cNvSpPr>
            <a:spLocks noGrp="1"/>
          </p:cNvSpPr>
          <p:nvPr>
            <p:ph sz="quarter" idx="13"/>
          </p:nvPr>
        </p:nvSpPr>
        <p:spPr>
          <a:xfrm>
            <a:off x="1066800" y="1905000"/>
            <a:ext cx="7772870" cy="3424107"/>
          </a:xfrm>
        </p:spPr>
        <p:txBody>
          <a:bodyPr/>
          <a:lstStyle/>
          <a:p>
            <a:r>
              <a:rPr lang="en-GB" dirty="0"/>
              <a:t>Operating system : Windows / Linux / Solaris </a:t>
            </a:r>
          </a:p>
          <a:p>
            <a:r>
              <a:rPr lang="en-GB" dirty="0"/>
              <a:t>Front end : Java (jdk1.4.1 and above) </a:t>
            </a:r>
          </a:p>
          <a:p>
            <a:r>
              <a:rPr lang="en-IN" dirty="0"/>
              <a:t>IDE : Eclipse Photon </a:t>
            </a:r>
          </a:p>
          <a:p>
            <a:r>
              <a:rPr lang="en-IN" dirty="0"/>
              <a:t>Language used : Java Programming </a:t>
            </a:r>
          </a:p>
          <a:p>
            <a:r>
              <a:rPr lang="en-IN" dirty="0"/>
              <a:t>Documentations : MS Word, Notepad </a:t>
            </a:r>
            <a:r>
              <a:rPr lang="en-US" dirty="0" smtClean="0"/>
              <a:t>SOFTWARE </a:t>
            </a:r>
            <a:r>
              <a:rPr lang="en-US" dirty="0"/>
              <a:t>CONFIGURATION</a:t>
            </a:r>
          </a:p>
          <a:p>
            <a:pPr marL="0" indent="0">
              <a:buNone/>
            </a:pPr>
            <a:endParaRPr lang="en-US" dirty="0"/>
          </a:p>
        </p:txBody>
      </p:sp>
      <p:sp>
        <p:nvSpPr>
          <p:cNvPr id="4" name="Slide Number Placeholder 3"/>
          <p:cNvSpPr>
            <a:spLocks noGrp="1"/>
          </p:cNvSpPr>
          <p:nvPr>
            <p:ph type="sldNum" sz="quarter" idx="12"/>
          </p:nvPr>
        </p:nvSpPr>
        <p:spPr/>
        <p:txBody>
          <a:bodyPr/>
          <a:lstStyle/>
          <a:p>
            <a:fld id="{01970C6A-9052-42DF-B42B-1F5580ED0360}" type="slidenum">
              <a:rPr lang="en-US" smtClean="0"/>
              <a:t>9</a:t>
            </a:fld>
            <a:endParaRPr lang="en-US"/>
          </a:p>
        </p:txBody>
      </p:sp>
    </p:spTree>
    <p:extLst>
      <p:ext uri="{BB962C8B-B14F-4D97-AF65-F5344CB8AC3E}">
        <p14:creationId xmlns:p14="http://schemas.microsoft.com/office/powerpoint/2010/main" val="1661107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223</TotalTime>
  <Words>1726</Words>
  <Application>Microsoft Office PowerPoint</Application>
  <PresentationFormat>On-screen Show (4:3)</PresentationFormat>
  <Paragraphs>175</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Tw Cen MT</vt:lpstr>
      <vt:lpstr>Droplet</vt:lpstr>
      <vt:lpstr>New Horizon college of Engineering MCA</vt:lpstr>
      <vt:lpstr>   INTRODUCTION  </vt:lpstr>
      <vt:lpstr>PROJECT DESCRIPTION   </vt:lpstr>
      <vt:lpstr> </vt:lpstr>
      <vt:lpstr>LITERATURE  SURVEY   </vt:lpstr>
      <vt:lpstr>PROPOSED SYSTEM   </vt:lpstr>
      <vt:lpstr> </vt:lpstr>
      <vt:lpstr>PowerPoint Presentation</vt:lpstr>
      <vt:lpstr>SOFTWARE CONFIGURATION</vt:lpstr>
      <vt:lpstr>HARDWARE CONFIGURATION</vt:lpstr>
      <vt:lpstr>SYSTEM DESIGN ARCHITECTURE </vt:lpstr>
      <vt:lpstr> </vt:lpstr>
      <vt:lpstr> </vt:lpstr>
      <vt:lpstr> </vt:lpstr>
      <vt:lpstr> </vt:lpstr>
      <vt:lpstr>ALGORITHM EXPLANATION </vt:lpstr>
      <vt:lpstr>PowerPoint Presentation</vt:lpstr>
      <vt:lpstr> </vt:lpstr>
      <vt:lpstr> DATA FLOW DIAGRAM </vt:lpstr>
      <vt:lpstr> </vt:lpstr>
      <vt:lpstr>SCREEN SHOTS</vt:lpstr>
      <vt:lpstr> </vt:lpstr>
      <vt:lpstr> </vt:lpstr>
      <vt:lpstr> </vt:lpstr>
      <vt:lpstr> </vt:lpstr>
      <vt:lpstr> </vt:lpstr>
      <vt:lpstr> </vt:lpstr>
      <vt:lpstr>CONCLUSION   </vt:lpstr>
      <vt:lpstr> FUTURE ENHANCEMENTS  </vt:lpstr>
      <vt:lpstr>BIBLIOGRAPHY</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&lt;College Name&gt; &lt;Dept Name&gt;</dc:title>
  <dc:creator>Thrimoorthy</dc:creator>
  <cp:lastModifiedBy>rex</cp:lastModifiedBy>
  <cp:revision>37</cp:revision>
  <dcterms:created xsi:type="dcterms:W3CDTF">2018-10-01T03:56:40Z</dcterms:created>
  <dcterms:modified xsi:type="dcterms:W3CDTF">2019-06-06T18:53:02Z</dcterms:modified>
</cp:coreProperties>
</file>