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98" r:id="rId1"/>
  </p:sldMasterIdLst>
  <p:notesMasterIdLst>
    <p:notesMasterId r:id="rId2"/>
  </p:notesMasterIdLst>
  <p:handoutMasterIdLst>
    <p:handoutMasterId r:id="rId3"/>
  </p:handoutMasterIdLst>
  <p:sldIdLst>
    <p:sldId id="311" r:id="rId4"/>
    <p:sldId id="312" r:id="rId5"/>
    <p:sldId id="313" r:id="rId6"/>
    <p:sldId id="314" r:id="rId7"/>
    <p:sldId id="315" r:id="rId8"/>
    <p:sldId id="316" r:id="rId9"/>
    <p:sldId id="317" r:id="rId10"/>
    <p:sldId id="318" r:id="rId11"/>
    <p:sldId id="319" r:id="rId12"/>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A8"/>
    <a:srgbClr val="0000FF"/>
    <a:srgbClr val="213163"/>
    <a:srgbClr val="223366"/>
    <a:srgbClr val="001131"/>
    <a:srgbClr val="DDE8FF"/>
    <a:srgbClr val="851910"/>
    <a:srgbClr val="FFD5D5"/>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5033" autoAdjust="0"/>
  </p:normalViewPr>
  <p:slideViewPr>
    <p:cSldViewPr showGuides="1" snapToGrid="0">
      <p:cViewPr varScale="1">
        <p:scale>
          <a:sx n="73" d="100"/>
          <a:sy n="73" d="100"/>
        </p:scale>
        <p:origin x="1080" y="4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4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42"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t>11/14/2024</a:t>
            </a:fld>
            <a:endParaRPr lang="en-US"/>
          </a:p>
        </p:txBody>
      </p:sp>
      <p:sp>
        <p:nvSpPr>
          <p:cNvPr id="1048643"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44"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1" name="Shape 2"/>
        <p:cNvGrpSpPr/>
        <p:nvPr/>
      </p:nvGrpSpPr>
      <p:grpSpPr>
        <a:xfrm>
          <a:off x="0" y="0"/>
          <a:ext cx="0" cy="0"/>
          <a:chOff x="0" y="0"/>
          <a:chExt cx="0" cy="0"/>
        </a:xfrm>
      </p:grpSpPr>
      <p:sp>
        <p:nvSpPr>
          <p:cNvPr id="104863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Slide Image Placeholder 1"/>
          <p:cNvSpPr>
            <a:spLocks noChangeAspect="1" noRot="1" noGrp="1"/>
          </p:cNvSpPr>
          <p:nvPr>
            <p:ph type="sldImg"/>
          </p:nvPr>
        </p:nvSpPr>
        <p:spPr>
          <a:xfrm>
            <a:off x="533400" y="763588"/>
            <a:ext cx="6704013" cy="3771900"/>
          </a:xfrm>
        </p:spPr>
      </p:sp>
      <p:sp>
        <p:nvSpPr>
          <p:cNvPr id="1048588" name="Notes Placeholder 2"/>
          <p:cNvSpPr>
            <a:spLocks noGrp="1"/>
          </p:cNvSpPr>
          <p:nvPr>
            <p:ph type="body" idx="1"/>
          </p:nvPr>
        </p:nvSpPr>
        <p:spPr/>
        <p:txBody>
          <a:bodyPr/>
          <a:p>
            <a:pPr indent="0" marL="0">
              <a:buNone/>
            </a:pPr>
            <a:r>
              <a:rPr b="1" dirty="0" lang="en-US"/>
              <a:t>Slides</a:t>
            </a:r>
            <a:r>
              <a:rPr dirty="0" lang="en-US"/>
              <a:t>: Prepare a short slide deck (10-12 slides) summarizing the project objectives, methodology, and key results.</a:t>
            </a:r>
            <a:endParaRPr dirty="0" lang="en-IN"/>
          </a:p>
        </p:txBody>
      </p:sp>
      <p:sp>
        <p:nvSpPr>
          <p:cNvPr id="104858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t>1</a:t>
            </a:fld>
            <a:endParaRPr b="0" sz="1400" lang="en-US" spc="-1" strike="noStrike">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Slide Image Placeholder 1"/>
          <p:cNvSpPr>
            <a:spLocks noChangeAspect="1" noRot="1" noGrp="1"/>
          </p:cNvSpPr>
          <p:nvPr>
            <p:ph type="sldImg"/>
          </p:nvPr>
        </p:nvSpPr>
        <p:spPr>
          <a:xfrm>
            <a:off x="533400" y="763588"/>
            <a:ext cx="6704013" cy="3771900"/>
          </a:xfrm>
        </p:spPr>
      </p:sp>
      <p:sp>
        <p:nvSpPr>
          <p:cNvPr id="1048593" name="Notes Placeholder 2"/>
          <p:cNvSpPr>
            <a:spLocks noGrp="1"/>
          </p:cNvSpPr>
          <p:nvPr>
            <p:ph type="body" idx="1"/>
          </p:nvPr>
        </p:nvSpPr>
        <p:spPr/>
        <p:txBody>
          <a:bodyPr/>
          <a:p>
            <a:pPr indent="0" marL="158750">
              <a:buNone/>
            </a:pPr>
            <a:endParaRPr b="1" dirty="0" lang="en-US"/>
          </a:p>
        </p:txBody>
      </p:sp>
      <p:sp>
        <p:nvSpPr>
          <p:cNvPr id="104859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t>2</a:t>
            </a:fld>
            <a:endParaRPr b="0" sz="1400" lang="en-US" spc="-1" strike="noStrike">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PlaceHolder 1"/>
          <p:cNvSpPr>
            <a:spLocks noChangeAspect="1" noRot="1" noGrp="1"/>
          </p:cNvSpPr>
          <p:nvPr>
            <p:ph type="sldImg"/>
          </p:nvPr>
        </p:nvSpPr>
        <p:spPr>
          <a:xfrm>
            <a:off x="685800" y="1143000"/>
            <a:ext cx="5486400" cy="3086100"/>
          </a:xfrm>
          <a:prstGeom prst="rect"/>
        </p:spPr>
      </p:sp>
      <p:sp>
        <p:nvSpPr>
          <p:cNvPr id="1048612" name="PlaceHolder 2"/>
          <p:cNvSpPr>
            <a:spLocks noGrp="1"/>
          </p:cNvSpPr>
          <p:nvPr>
            <p:ph type="body"/>
          </p:nvPr>
        </p:nvSpPr>
        <p:spPr>
          <a:xfrm>
            <a:off x="685800" y="4400640"/>
            <a:ext cx="5486040" cy="3600000"/>
          </a:xfrm>
          <a:prstGeom prst="rect"/>
        </p:spPr>
        <p:txBody>
          <a:bodyPr>
            <a:noAutofit/>
          </a:bodyPr>
          <a:p>
            <a:pPr indent="0" marL="0">
              <a:buFont typeface="Arial" panose="020B0604020202020204" pitchFamily="34" charset="0"/>
              <a:buNone/>
              <a:tabLst>
                <a:tab algn="l" pos="0"/>
              </a:tabLst>
            </a:pPr>
            <a:r>
              <a:rPr b="0" sz="2000" lang="en-IN" spc="-1"/>
              <a:t>thank you very much for joining</a:t>
            </a:r>
            <a:r>
              <a:rPr b="0" lang="en-IN"/>
              <a:t> this </a:t>
            </a:r>
            <a:r>
              <a:rPr lang="en-IN"/>
              <a:t>PPT</a:t>
            </a:r>
            <a:r>
              <a:rPr b="0" lang="en-IN"/>
              <a:t>, keep learning.</a:t>
            </a:r>
          </a:p>
        </p:txBody>
      </p:sp>
      <p:sp>
        <p:nvSpPr>
          <p:cNvPr id="1048613" name="TextShape 3"/>
          <p:cNvSpPr txBox="1"/>
          <p:nvPr/>
        </p:nvSpPr>
        <p:spPr>
          <a:xfrm>
            <a:off x="3884760" y="8685360"/>
            <a:ext cx="2971440" cy="458280"/>
          </a:xfrm>
          <a:prstGeom prst="rect"/>
          <a:noFill/>
          <a:ln w="0">
            <a:noFill/>
          </a:ln>
        </p:spPr>
        <p:txBody>
          <a:bodyPr anchor="b">
            <a:noAutofit/>
          </a:bodyPr>
          <a:p>
            <a:pPr algn="r">
              <a:lnSpc>
                <a:spcPct val="100000"/>
              </a:lnSpc>
            </a:pPr>
            <a:fld id="{E9D2A155-03D1-406C-89CB-ED7F9F0CCA44}" type="slidenum">
              <a:rPr b="0" sz="1200" lang="en-IN" spc="-1" strike="noStrike">
                <a:latin typeface="Times New Roman" panose="02020603050405020304"/>
              </a:rPr>
              <a:t>9</a:t>
            </a:fld>
            <a:endParaRPr b="0" sz="1200" lang="en-US" spc="-1" strike="noStrike">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9" name="Shape 13"/>
        <p:cNvGrpSpPr/>
        <p:nvPr/>
      </p:nvGrpSpPr>
      <p:grpSpPr>
        <a:xfrm>
          <a:off x="0" y="0"/>
          <a:ext cx="0" cy="0"/>
          <a:chOff x="0" y="0"/>
          <a:chExt cx="0" cy="0"/>
        </a:xfrm>
      </p:grpSpPr>
      <p:sp>
        <p:nvSpPr>
          <p:cNvPr id="1048609"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46" name=""/>
        <p:cNvGrpSpPr/>
        <p:nvPr/>
      </p:nvGrpSpPr>
      <p:grpSpPr>
        <a:xfrm>
          <a:off x="0" y="0"/>
          <a:ext cx="0" cy="0"/>
          <a:chOff x="0" y="0"/>
          <a:chExt cx="0" cy="0"/>
        </a:xfrm>
      </p:grpSpPr>
      <p:sp>
        <p:nvSpPr>
          <p:cNvPr id="1048623"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panose="020F0502020204030204"/>
            </a:endParaRPr>
          </a:p>
        </p:txBody>
      </p:sp>
      <p:sp>
        <p:nvSpPr>
          <p:cNvPr id="1048624"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79"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0"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1" name="Date Placeholder 3"/>
          <p:cNvSpPr>
            <a:spLocks noGrp="1"/>
          </p:cNvSpPr>
          <p:nvPr>
            <p:ph type="dt" sz="half" idx="10"/>
          </p:nvPr>
        </p:nvSpPr>
        <p:spPr>
          <a:xfrm>
            <a:off x="628650" y="4767263"/>
            <a:ext cx="2057400" cy="274637"/>
          </a:xfrm>
          <a:prstGeom prst="rect"/>
        </p:spPr>
        <p:txBody>
          <a:bodyPr/>
          <a:p>
            <a:fld id="{81BF06D3-496D-4060-A653-877D7024FA53}" type="datetime1">
              <a:rPr lang="en-IN" smtClean="0"/>
              <a:t>14-11-2024</a:t>
            </a:fld>
            <a:endParaRPr lang="en-US"/>
          </a:p>
        </p:txBody>
      </p:sp>
      <p:sp>
        <p:nvSpPr>
          <p:cNvPr id="1048582"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3"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44" name="Shape 20"/>
        <p:cNvGrpSpPr/>
        <p:nvPr/>
      </p:nvGrpSpPr>
      <p:grpSpPr>
        <a:xfrm>
          <a:off x="0" y="0"/>
          <a:ext cx="0" cy="0"/>
          <a:chOff x="0" y="0"/>
          <a:chExt cx="0" cy="0"/>
        </a:xfrm>
      </p:grpSpPr>
      <p:sp>
        <p:nvSpPr>
          <p:cNvPr id="1048617"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18"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19"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20"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32" name="Shape 25"/>
        <p:cNvGrpSpPr/>
        <p:nvPr/>
      </p:nvGrpSpPr>
      <p:grpSpPr>
        <a:xfrm>
          <a:off x="0" y="0"/>
          <a:ext cx="0" cy="0"/>
          <a:chOff x="0" y="0"/>
          <a:chExt cx="0" cy="0"/>
        </a:xfrm>
      </p:grpSpPr>
      <p:sp>
        <p:nvSpPr>
          <p:cNvPr id="1048595" name="Google Shape;26;p29"/>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596" name="Google Shape;27;p2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28"/>
        <p:cNvGrpSpPr/>
        <p:nvPr/>
      </p:nvGrpSpPr>
      <p:grpSpPr>
        <a:xfrm>
          <a:off x="0" y="0"/>
          <a:ext cx="0" cy="0"/>
          <a:chOff x="0" y="0"/>
          <a:chExt cx="0" cy="0"/>
        </a:xfrm>
      </p:grpSpPr>
      <p:sp>
        <p:nvSpPr>
          <p:cNvPr id="104862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2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2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48" name="Shape 20"/>
        <p:cNvGrpSpPr/>
        <p:nvPr/>
      </p:nvGrpSpPr>
      <p:grpSpPr>
        <a:xfrm>
          <a:off x="0" y="0"/>
          <a:ext cx="0" cy="0"/>
          <a:chOff x="0" y="0"/>
          <a:chExt cx="0" cy="0"/>
        </a:xfrm>
      </p:grpSpPr>
      <p:sp>
        <p:nvSpPr>
          <p:cNvPr id="1048628"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29"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30"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31"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3" name="Shape 28"/>
        <p:cNvGrpSpPr/>
        <p:nvPr/>
      </p:nvGrpSpPr>
      <p:grpSpPr>
        <a:xfrm>
          <a:off x="0" y="0"/>
          <a:ext cx="0" cy="0"/>
          <a:chOff x="0" y="0"/>
          <a:chExt cx="0" cy="0"/>
        </a:xfrm>
      </p:grpSpPr>
      <p:sp>
        <p:nvSpPr>
          <p:cNvPr id="104861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1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1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9" name="Shape 32"/>
        <p:cNvGrpSpPr/>
        <p:nvPr/>
      </p:nvGrpSpPr>
      <p:grpSpPr>
        <a:xfrm>
          <a:off x="0" y="0"/>
          <a:ext cx="0" cy="0"/>
          <a:chOff x="0" y="0"/>
          <a:chExt cx="0" cy="0"/>
        </a:xfrm>
      </p:grpSpPr>
      <p:sp>
        <p:nvSpPr>
          <p:cNvPr id="1048632"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33"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0" name="Shape 35"/>
        <p:cNvGrpSpPr/>
        <p:nvPr/>
      </p:nvGrpSpPr>
      <p:grpSpPr>
        <a:xfrm>
          <a:off x="0" y="0"/>
          <a:ext cx="0" cy="0"/>
          <a:chOff x="0" y="0"/>
          <a:chExt cx="0" cy="0"/>
        </a:xfrm>
      </p:grpSpPr>
      <p:sp>
        <p:nvSpPr>
          <p:cNvPr id="1048634"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35"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36"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37"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38"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1"/>
        <p:cNvGrpSpPr/>
        <p:nvPr/>
      </p:nvGrpSpPr>
      <p:grpSpPr>
        <a:xfrm>
          <a:off x="0" y="0"/>
          <a:ext cx="0" cy="0"/>
          <a:chOff x="0" y="0"/>
          <a:chExt cx="0" cy="0"/>
        </a:xfrm>
      </p:grpSpPr>
      <p:sp>
        <p:nvSpPr>
          <p:cNvPr id="1048621"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22"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5"/>
          <p:cNvSpPr/>
          <p:nvPr userDrawn="1"/>
        </p:nvSpPr>
        <p:spPr>
          <a:xfrm>
            <a:off x="1" y="-78892"/>
            <a:ext cx="7088224" cy="467289"/>
          </a:xfrm>
          <a:prstGeom prst="rect"/>
          <a:solidFill>
            <a:srgbClr val="223366"/>
          </a:solidFill>
          <a:ln>
            <a:solidFill>
              <a:srgbClr val="223366"/>
            </a:solidFill>
          </a:ln>
          <a:effectLst>
            <a:outerShdw algn="ctr" blurRad="50800" dir="5400000" dist="38100"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l"/>
            <a:r>
              <a:rPr dirty="0" lang="en-US"/>
              <a:t>Spotify Music Recommendation System</a:t>
            </a:r>
          </a:p>
        </p:txBody>
      </p:sp>
      <p:sp>
        <p:nvSpPr>
          <p:cNvPr id="1048577" name="Rectangle 8"/>
          <p:cNvSpPr/>
          <p:nvPr userDrawn="1"/>
        </p:nvSpPr>
        <p:spPr>
          <a:xfrm>
            <a:off x="0" y="4935061"/>
            <a:ext cx="9144000" cy="208439"/>
          </a:xfrm>
          <a:prstGeom prst="rect"/>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Picture 7"/>
          <p:cNvPicPr>
            <a:picLocks noChangeAspect="1"/>
          </p:cNvPicPr>
          <p:nvPr userDrawn="1"/>
        </p:nvPicPr>
        <p:blipFill>
          <a:blip xmlns:r="http://schemas.openxmlformats.org/officeDocument/2006/relationships" r:embed="rId12"/>
          <a:srcRect/>
          <a:stretch>
            <a:fillRect/>
          </a:stretch>
        </p:blipFill>
        <p:spPr>
          <a:xfrm>
            <a:off x="7435308" y="29029"/>
            <a:ext cx="1245494" cy="405088"/>
          </a:xfrm>
          <a:prstGeom prst="rect"/>
        </p:spPr>
      </p:pic>
      <p:sp>
        <p:nvSpPr>
          <p:cNvPr id="1048578" name="Rectangle 12"/>
          <p:cNvSpPr/>
          <p:nvPr userDrawn="1"/>
        </p:nvSpPr>
        <p:spPr>
          <a:xfrm>
            <a:off x="9027886" y="0"/>
            <a:ext cx="116114" cy="467289"/>
          </a:xfrm>
          <a:prstGeom prst="rect"/>
          <a:solidFill>
            <a:srgbClr val="00B0F0"/>
          </a:solidFill>
          <a:ln>
            <a:noFill/>
          </a:ln>
          <a:effectLst>
            <a:outerShdw algn="ctr" blurRad="50800" dir="5400000" dist="38100"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 accent1="accent1" accent2="accent2" accent3="accent3" accent4="accent4" accent5="accent5" accent6="accent6" bg1="lt1" bg2="dk2" tx1="dk1" tx2="lt2"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1.xml"/><Relationship Id="rId7"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1" y="-122464"/>
            <a:ext cx="9144000" cy="5143500"/>
          </a:xfrm>
          <a:prstGeom prst="rect"/>
        </p:spPr>
      </p:pic>
      <p:sp>
        <p:nvSpPr>
          <p:cNvPr id="1048584" name="TextBox 1"/>
          <p:cNvSpPr txBox="1"/>
          <p:nvPr/>
        </p:nvSpPr>
        <p:spPr>
          <a:xfrm>
            <a:off x="2274736" y="4468992"/>
            <a:ext cx="3845640" cy="243841"/>
          </a:xfrm>
          <a:prstGeom prst="rect"/>
          <a:noFill/>
        </p:spPr>
        <p:txBody>
          <a:bodyPr rtlCol="0" wrap="none">
            <a:spAutoFit/>
          </a:bodyPr>
          <a:p>
            <a:pPr algn="ctr"/>
            <a:r>
              <a:rPr sz="1200" lang="en-US">
                <a:solidFill>
                  <a:schemeClr val="bg1"/>
                </a:solidFill>
              </a:rPr>
              <a:t>Disclaimer: The content is curated for educational purposes only.</a:t>
            </a:r>
          </a:p>
        </p:txBody>
      </p:sp>
      <p:sp>
        <p:nvSpPr>
          <p:cNvPr id="104858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chemeClr val="lt1"/>
                </a:solidFill>
                <a:latin typeface="+mn-lt"/>
                <a:ea typeface="+mn-ea"/>
                <a:cs typeface="+mn-cs"/>
                <a:sym typeface="Arial" panose="020B0604020202020204"/>
              </a:defRPr>
            </a:lvl9pPr>
          </a:lstStyle>
          <a:p>
            <a:pPr algn="ctr"/>
            <a:endParaRPr lang="en-US"/>
          </a:p>
        </p:txBody>
      </p:sp>
      <p:grpSp>
        <p:nvGrpSpPr>
          <p:cNvPr id="26" name="Group 5"/>
          <p:cNvGrpSpPr/>
          <p:nvPr/>
        </p:nvGrpSpPr>
        <p:grpSpPr>
          <a:xfrm>
            <a:off x="1567263" y="1495382"/>
            <a:ext cx="6047412" cy="601034"/>
            <a:chOff x="1567263" y="1495382"/>
            <a:chExt cx="6047412" cy="601034"/>
          </a:xfrm>
        </p:grpSpPr>
        <p:pic>
          <p:nvPicPr>
            <p:cNvPr id="2097154" name="Google Shape;110;p4" descr="A close up of a sign  Description automatically generated"/>
            <p:cNvPicPr preferRelativeResize="0">
              <a:picLocks/>
            </p:cNvPicPr>
            <p:nvPr/>
          </p:nvPicPr>
          <p:blipFill rotWithShape="1">
            <a:blip xmlns:r="http://schemas.openxmlformats.org/officeDocument/2006/relationships" r:embed="rId2"/>
            <a:srcRect/>
            <a:stretch>
              <a:fillRect/>
            </a:stretch>
          </p:blipFill>
          <p:spPr>
            <a:xfrm>
              <a:off x="4755974" y="1620847"/>
              <a:ext cx="1163978" cy="389110"/>
            </a:xfrm>
            <a:prstGeom prst="rect"/>
            <a:noFill/>
            <a:ln>
              <a:noFill/>
            </a:ln>
          </p:spPr>
        </p:pic>
        <p:pic>
          <p:nvPicPr>
            <p:cNvPr id="2097155" name="Picture 10"/>
            <p:cNvPicPr>
              <a:picLocks noChangeAspect="1"/>
            </p:cNvPicPr>
            <p:nvPr/>
          </p:nvPicPr>
          <p:blipFill rotWithShape="1">
            <a:blip xmlns:r="http://schemas.openxmlformats.org/officeDocument/2006/relationships" r:embed="rId3"/>
            <a:srcRect t="20552"/>
            <a:stretch>
              <a:fillRect/>
            </a:stretch>
          </p:blipFill>
          <p:spPr>
            <a:xfrm>
              <a:off x="3675859" y="1608154"/>
              <a:ext cx="787775" cy="414497"/>
            </a:xfrm>
            <a:prstGeom prst="rect"/>
          </p:spPr>
        </p:pic>
        <p:cxnSp>
          <p:nvCxnSpPr>
            <p:cNvPr id="3145728" name="Straight Connector 14"/>
            <p:cNvCxnSpPr>
              <a:cxnSpLocks/>
            </p:cNvCxnSpPr>
            <p:nvPr/>
          </p:nvCxnSpPr>
          <p:spPr>
            <a:xfrm>
              <a:off x="4609804"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145729" name="Straight Connector 17"/>
            <p:cNvCxnSpPr>
              <a:cxnSpLocks/>
            </p:cNvCxnSpPr>
            <p:nvPr/>
          </p:nvCxnSpPr>
          <p:spPr>
            <a:xfrm>
              <a:off x="6066122"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6" name="Picture 19"/>
            <p:cNvPicPr>
              <a:picLocks/>
            </p:cNvPicPr>
            <p:nvPr/>
          </p:nvPicPr>
          <p:blipFill>
            <a:blip xmlns:r="http://schemas.openxmlformats.org/officeDocument/2006/relationships" r:embed="rId4"/>
            <a:stretch>
              <a:fillRect/>
            </a:stretch>
          </p:blipFill>
          <p:spPr>
            <a:xfrm>
              <a:off x="6212294" y="1633695"/>
              <a:ext cx="1402381" cy="363414"/>
            </a:xfrm>
            <a:prstGeom prst="rect"/>
            <a:ln w="0">
              <a:noFill/>
            </a:ln>
          </p:spPr>
        </p:pic>
        <p:cxnSp>
          <p:nvCxnSpPr>
            <p:cNvPr id="3145730" name="Straight Connector 20"/>
            <p:cNvCxnSpPr>
              <a:cxnSpLocks/>
            </p:cNvCxnSpPr>
            <p:nvPr/>
          </p:nvCxnSpPr>
          <p:spPr>
            <a:xfrm>
              <a:off x="3529689" y="1534389"/>
              <a:ext cx="0" cy="562027"/>
            </a:xfrm>
            <a:prstGeom prst="line"/>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7" name="Picture 21" descr="A blue and black text  Description automatically generated"/>
            <p:cNvPicPr>
              <a:picLocks noChangeAspect="1"/>
            </p:cNvPicPr>
            <p:nvPr/>
          </p:nvPicPr>
          <p:blipFill>
            <a:blip xmlns:r="http://schemas.openxmlformats.org/officeDocument/2006/relationships" r:embed="rId5"/>
            <a:stretch>
              <a:fillRect/>
            </a:stretch>
          </p:blipFill>
          <p:spPr>
            <a:xfrm>
              <a:off x="1567263" y="1495382"/>
              <a:ext cx="1816256" cy="454064"/>
            </a:xfrm>
            <a:prstGeom prst="rect"/>
          </p:spPr>
        </p:pic>
      </p:grpSp>
      <p:sp>
        <p:nvSpPr>
          <p:cNvPr id="1048586" name="TextBox 6"/>
          <p:cNvSpPr txBox="1"/>
          <p:nvPr/>
        </p:nvSpPr>
        <p:spPr>
          <a:xfrm>
            <a:off x="2806088" y="2201137"/>
            <a:ext cx="6520068" cy="1805940"/>
          </a:xfrm>
          <a:prstGeom prst="rect"/>
          <a:noFill/>
        </p:spPr>
        <p:txBody>
          <a:bodyPr wrap="square">
            <a:spAutoFit/>
          </a:bodyPr>
          <a:p>
            <a:pPr algn="ctr"/>
            <a:r>
              <a:rPr dirty="0" sz="2800" lang="en-US"/>
              <a:t>SPOTIFY MUSIC RECOMMENDATION SYSTEM</a:t>
            </a:r>
            <a:endParaRPr dirty="0" lang="en-US"/>
          </a:p>
          <a:p>
            <a:endParaRPr dirty="0" sz="1400" lang="en-US"/>
          </a:p>
          <a:p>
            <a:r>
              <a:rPr dirty="0" lang="en-US"/>
              <a:t>N</a:t>
            </a:r>
            <a:r>
              <a:rPr dirty="0" lang="en-IN" err="1"/>
              <a:t>ame</a:t>
            </a:r>
            <a:r>
              <a:rPr dirty="0" lang="en-IN"/>
              <a:t>: </a:t>
            </a:r>
            <a:r>
              <a:rPr dirty="0" lang="en-US"/>
              <a:t>S</a:t>
            </a:r>
            <a:r>
              <a:rPr dirty="0" lang="en-US"/>
              <a:t>A</a:t>
            </a:r>
            <a:r>
              <a:rPr dirty="0" lang="en-US"/>
              <a:t>N</a:t>
            </a:r>
            <a:r>
              <a:rPr dirty="0" lang="en-US"/>
              <a:t>T</a:t>
            </a:r>
            <a:r>
              <a:rPr dirty="0" lang="en-US"/>
              <a:t>H</a:t>
            </a:r>
            <a:r>
              <a:rPr dirty="0" lang="en-US"/>
              <a:t>O</a:t>
            </a:r>
            <a:r>
              <a:rPr dirty="0" lang="en-US"/>
              <a:t>S</a:t>
            </a:r>
            <a:r>
              <a:rPr dirty="0" lang="en-US"/>
              <a:t>H</a:t>
            </a:r>
            <a:r>
              <a:rPr dirty="0" lang="en-US"/>
              <a:t> </a:t>
            </a:r>
            <a:r>
              <a:rPr dirty="0" lang="en-US"/>
              <a:t>H</a:t>
            </a:r>
            <a:endParaRPr dirty="0" lang="en-US"/>
          </a:p>
          <a:p>
            <a:r>
              <a:rPr dirty="0" lang="en-US"/>
              <a:t>Email id:</a:t>
            </a:r>
            <a:r>
              <a:rPr dirty="0" lang="en-US"/>
              <a:t> sandysanthosh9396@gmail.com</a:t>
            </a:r>
            <a:r>
              <a:rPr dirty="0" lang="en-US"/>
              <a:t>  </a:t>
            </a:r>
            <a:r>
              <a:rPr dirty="0" lang="en-IN"/>
              <a:t>                  </a:t>
            </a:r>
            <a:r>
              <a:rPr dirty="0" lang="en-US"/>
              <a:t> </a:t>
            </a:r>
            <a:r>
              <a:rPr dirty="0" sz="1400" lang="en-US"/>
              <a:t>Guide: P.RAJA</a:t>
            </a:r>
            <a:endParaRPr altLang="en-US" lang="zh-CN"/>
          </a:p>
          <a:p>
            <a:pPr algn="ctr"/>
            <a:endParaRPr dirty="0" lang="en-US"/>
          </a:p>
          <a:p>
            <a:pPr algn="ctr"/>
            <a:endParaRPr dirty="0" sz="1400" lang="en-US"/>
          </a:p>
          <a:p>
            <a:pPr algn="ctr"/>
            <a:endParaRPr dirty="0" lang="en-US"/>
          </a:p>
          <a:p>
            <a:pPr algn="ctr"/>
            <a:endParaRPr dirty="0" sz="1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TextBox 1174"/>
          <p:cNvSpPr txBox="1"/>
          <p:nvPr/>
        </p:nvSpPr>
        <p:spPr>
          <a:xfrm>
            <a:off x="366152" y="598433"/>
            <a:ext cx="4624216" cy="421640"/>
          </a:xfrm>
          <a:prstGeom prst="rect"/>
          <a:noFill/>
        </p:spPr>
        <p:txBody>
          <a:bodyPr anchor="t" anchorCtr="0" bIns="45720" compatLnSpc="1" forceAA="0" fromWordArt="0" horzOverflow="overflow" lIns="91440" numCol="1" rIns="91440" rot="0" rtlCol="0" spcCol="0" spcFirstLastPara="0" tIns="45720" vert="horz" vertOverflow="overflow" wrap="square">
            <a:spAutoFit/>
          </a:bodyPr>
          <a:p>
            <a:r>
              <a:rPr b="1" dirty="0" sz="2400" lang="en-US">
                <a:solidFill>
                  <a:srgbClr val="002060"/>
                </a:solidFill>
                <a:latin typeface="Arial" panose="020B0604020202020204" pitchFamily="34" charset="0"/>
                <a:cs typeface="Arial" panose="020B0604020202020204" pitchFamily="34" charset="0"/>
              </a:rPr>
              <a:t>OUTLINE</a:t>
            </a:r>
            <a:endParaRPr b="1" dirty="0" sz="900" lang="en-US"/>
          </a:p>
        </p:txBody>
      </p:sp>
      <p:sp>
        <p:nvSpPr>
          <p:cNvPr id="1048591" name="TextBox 3"/>
          <p:cNvSpPr txBox="1"/>
          <p:nvPr/>
        </p:nvSpPr>
        <p:spPr>
          <a:xfrm>
            <a:off x="654158" y="1060098"/>
            <a:ext cx="6935087" cy="3022601"/>
          </a:xfrm>
          <a:prstGeom prst="rect"/>
          <a:noFill/>
        </p:spPr>
        <p:txBody>
          <a:bodyPr wrap="square">
            <a:spAutoFit/>
          </a:bodyPr>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dirty="0" sz="1800" lang="en-I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Problem Statement</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Proposed Solution</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System Architecture</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Live Demo of the Project</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Embedded Video of Project</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IN">
                <a:latin typeface="Times New Roman" panose="02020603050405020304" pitchFamily="18" charset="0"/>
                <a:ea typeface="+mn-lt"/>
                <a:cs typeface="Times New Roman" panose="02020603050405020304" pitchFamily="18" charset="0"/>
              </a:rPr>
              <a:t>Conclusion</a:t>
            </a:r>
          </a:p>
          <a:p>
            <a:pPr indent="-285750" marL="285750">
              <a:lnSpc>
                <a:spcPct val="115000"/>
              </a:lnSpc>
              <a:spcBef>
                <a:spcPts val="200"/>
              </a:spcBef>
              <a:spcAft>
                <a:spcPts val="600"/>
              </a:spcAft>
              <a:buFont typeface="Arial" panose="020B0604020202020204" pitchFamily="34" charset="0"/>
              <a:buChar char="•"/>
              <a:tabLst>
                <a:tab algn="ctr" pos="4229100"/>
              </a:tabLst>
            </a:pPr>
            <a:r>
              <a:rPr dirty="0" sz="1800" lang="en-US">
                <a:latin typeface="Times New Roman" panose="02020603050405020304" pitchFamily="18" charset="0"/>
                <a:ea typeface="+mn-lt"/>
                <a:cs typeface="Times New Roman" panose="02020603050405020304" pitchFamily="18" charset="0"/>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a:xfrm>
            <a:off x="311700" y="445025"/>
            <a:ext cx="8520600" cy="421640"/>
          </a:xfrm>
          <a:noFill/>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Abstract</a:t>
            </a:r>
            <a:endParaRPr b="1" sz="2400" lang="en-IN">
              <a:solidFill>
                <a:srgbClr val="002060"/>
              </a:solidFill>
              <a:latin typeface="Arial" panose="020B0604020202020204" pitchFamily="34" charset="0"/>
              <a:cs typeface="Arial" panose="020B0604020202020204" pitchFamily="34" charset="0"/>
            </a:endParaRPr>
          </a:p>
        </p:txBody>
      </p:sp>
      <p:sp>
        <p:nvSpPr>
          <p:cNvPr id="1048598" name="TextBox 3"/>
          <p:cNvSpPr txBox="1"/>
          <p:nvPr/>
        </p:nvSpPr>
        <p:spPr>
          <a:xfrm>
            <a:off x="0" y="1017726"/>
            <a:ext cx="9144000" cy="2123440"/>
          </a:xfrm>
          <a:prstGeom prst="rect"/>
          <a:noFill/>
        </p:spPr>
        <p:txBody>
          <a:bodyPr wrap="square">
            <a:spAutoFit/>
          </a:bodyPr>
          <a:p>
            <a:r>
              <a:rPr dirty="0" sz="1600" lang="en-US">
                <a:latin typeface="Times New Roman" panose="02020603050405020304" pitchFamily="18" charset="0"/>
                <a:cs typeface="Times New Roman" panose="02020603050405020304" pitchFamily="18" charset="0"/>
              </a:rPr>
              <a:t>       Recommendation systems have emerged as a result of the large amount of data available on the Internet. Many firms, such as Amazon and Flipkart for e-commerce, </a:t>
            </a:r>
            <a:r>
              <a:rPr dirty="0" sz="1600" lang="en-US" err="1">
                <a:latin typeface="Times New Roman" panose="02020603050405020304" pitchFamily="18" charset="0"/>
                <a:cs typeface="Times New Roman" panose="02020603050405020304" pitchFamily="18" charset="0"/>
              </a:rPr>
              <a:t>wynk</a:t>
            </a:r>
            <a:r>
              <a:rPr dirty="0" sz="1600" lang="en-US">
                <a:latin typeface="Times New Roman" panose="02020603050405020304" pitchFamily="18" charset="0"/>
                <a:cs typeface="Times New Roman" panose="02020603050405020304" pitchFamily="18" charset="0"/>
              </a:rPr>
              <a:t> music and ganna.com for music streaming, are now employing recommender systems to their advantage. We provide a framework in this particular situation that can then recommend songs to clients based on their preferences. </a:t>
            </a:r>
          </a:p>
          <a:p>
            <a:r>
              <a:rPr dirty="0" sz="1600" lang="en-US">
                <a:latin typeface="Times New Roman" panose="02020603050405020304" pitchFamily="18" charset="0"/>
                <a:cs typeface="Times New Roman" panose="02020603050405020304" pitchFamily="18" charset="0"/>
              </a:rPr>
              <a:t>       We chose to do this project because of all the positive aspects of music and the increasing demand for recommender systems on the market. The report comprises a topic description, and a full summary of the work completed thus far. </a:t>
            </a:r>
          </a:p>
          <a:p>
            <a:r>
              <a:rPr dirty="0" sz="1600" lang="en-US">
                <a:latin typeface="Times New Roman" panose="02020603050405020304" pitchFamily="18" charset="0"/>
                <a:cs typeface="Times New Roman" panose="02020603050405020304" pitchFamily="18" charset="0"/>
              </a:rPr>
              <a:t>       The major goal of music recommendation in this study is to provide strong human-computer interaction and deliver good recommendations to users. It is fluid and can be changed by variables other than the listening history of users or songs.</a:t>
            </a:r>
            <a:endParaRPr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b="1" sz="2400" lang="en-US">
                <a:solidFill>
                  <a:srgbClr val="002060"/>
                </a:solidFill>
                <a:latin typeface="Arial" panose="020B0604020202020204" pitchFamily="34" charset="0"/>
                <a:cs typeface="Arial" panose="020B0604020202020204" pitchFamily="34" charset="0"/>
              </a:rPr>
              <a:t>Problem</a:t>
            </a:r>
            <a:r>
              <a:rPr b="1" sz="1400" lang="en-US">
                <a:solidFill>
                  <a:schemeClr val="accent1"/>
                </a:solidFill>
                <a:latin typeface="Arial" panose="020B0604020202020204" pitchFamily="34" charset="0"/>
                <a:cs typeface="Arial" panose="020B0604020202020204" pitchFamily="34" charset="0"/>
              </a:rPr>
              <a:t> </a:t>
            </a:r>
            <a:r>
              <a:rPr b="1" sz="2400" lang="en-US">
                <a:solidFill>
                  <a:srgbClr val="002060"/>
                </a:solidFill>
                <a:latin typeface="Arial" panose="020B0604020202020204" pitchFamily="34" charset="0"/>
                <a:cs typeface="Arial" panose="020B0604020202020204" pitchFamily="34" charset="0"/>
              </a:rPr>
              <a:t>Statement</a:t>
            </a:r>
            <a:endParaRPr b="1" sz="2400" lang="en-IN">
              <a:solidFill>
                <a:srgbClr val="002060"/>
              </a:solidFill>
              <a:latin typeface="Arial" panose="020B0604020202020204" pitchFamily="34" charset="0"/>
              <a:cs typeface="Arial" panose="020B0604020202020204" pitchFamily="34" charset="0"/>
            </a:endParaRPr>
          </a:p>
        </p:txBody>
      </p:sp>
      <p:sp>
        <p:nvSpPr>
          <p:cNvPr id="1048600" name="TextBox 3"/>
          <p:cNvSpPr txBox="1"/>
          <p:nvPr/>
        </p:nvSpPr>
        <p:spPr>
          <a:xfrm>
            <a:off x="0" y="1114697"/>
            <a:ext cx="9144000" cy="2186940"/>
          </a:xfrm>
          <a:prstGeom prst="rect"/>
          <a:noFill/>
        </p:spPr>
        <p:txBody>
          <a:bodyPr wrap="square">
            <a:spAutoFit/>
          </a:bodyPr>
          <a:p>
            <a:r>
              <a:rPr dirty="0" lang="en-US">
                <a:latin typeface="Times New Roman" panose="02020603050405020304" pitchFamily="18" charset="0"/>
                <a:cs typeface="Times New Roman" panose="02020603050405020304" pitchFamily="18" charset="0"/>
              </a:rPr>
              <a:t>          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a:t>
            </a:r>
          </a:p>
          <a:p>
            <a:r>
              <a:rPr dirty="0" lang="en-US">
                <a:latin typeface="Times New Roman" panose="02020603050405020304" pitchFamily="18" charset="0"/>
                <a:cs typeface="Times New Roman" panose="02020603050405020304" pitchFamily="18" charset="0"/>
              </a:rPr>
              <a:t>          This project seeks to discover the correlation and similarity between different songs, and then construct a recommendation system framework that suggests new music for your Spotify playlist based on that information. They can not only manage the ever-increasing amount of data, but they also increase in quality in proportion to the amount of data evaluated, thanks to the learning algorithms.</a:t>
            </a:r>
          </a:p>
          <a:p>
            <a:r>
              <a:rPr dirty="0" lang="en-US">
                <a:latin typeface="Times New Roman" panose="02020603050405020304" pitchFamily="18" charset="0"/>
                <a:cs typeface="Times New Roman" panose="02020603050405020304" pitchFamily="18" charset="0"/>
              </a:rPr>
              <a:t>          The aim of this thesis is to explore the different recommendation approaches, the available datasets, the ways to take into account the user’s preferences and the machine learning methods in order to build a suitable recommendation system. The music which selected by the user is used as the basis music for recommendations.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a:xfrm>
            <a:off x="311700" y="445025"/>
            <a:ext cx="8520600" cy="421640"/>
          </a:xfrm>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Proposed Solution</a:t>
            </a:r>
            <a:endParaRPr b="1" sz="2400" lang="en-IN">
              <a:solidFill>
                <a:srgbClr val="002060"/>
              </a:solidFill>
              <a:latin typeface="Arial" panose="020B0604020202020204" pitchFamily="34" charset="0"/>
              <a:cs typeface="Arial" panose="020B0604020202020204" pitchFamily="34" charset="0"/>
            </a:endParaRPr>
          </a:p>
        </p:txBody>
      </p:sp>
      <p:sp>
        <p:nvSpPr>
          <p:cNvPr id="1048602" name="TextBox 5"/>
          <p:cNvSpPr txBox="1"/>
          <p:nvPr/>
        </p:nvSpPr>
        <p:spPr>
          <a:xfrm>
            <a:off x="1" y="1132114"/>
            <a:ext cx="9144000" cy="3329940"/>
          </a:xfrm>
          <a:prstGeom prst="rect"/>
          <a:noFill/>
        </p:spPr>
        <p:txBody>
          <a:bodyPr wrap="square">
            <a:spAutoFit/>
          </a:bodyPr>
          <a:p>
            <a:pPr algn="l"/>
            <a:r>
              <a:rPr dirty="0" sz="1400" lang="en-IN">
                <a:latin typeface="Times New Roman" panose="02020603050405020304" pitchFamily="18" charset="0"/>
                <a:cs typeface="Times New Roman" panose="02020603050405020304" pitchFamily="18" charset="0"/>
              </a:rPr>
              <a:t> Designing a Spotify Music Recommendation System involves several components:
Data Collection: Gather user listening history, preferences, and </a:t>
            </a:r>
            <a:r>
              <a:rPr dirty="0" sz="1400" lang="en-IN" err="1">
                <a:latin typeface="Times New Roman" panose="02020603050405020304" pitchFamily="18" charset="0"/>
                <a:cs typeface="Times New Roman" panose="02020603050405020304" pitchFamily="18" charset="0"/>
              </a:rPr>
              <a:t>behaviors</a:t>
            </a:r>
            <a:r>
              <a:rPr dirty="0" sz="1400" lang="en-IN">
                <a:latin typeface="Times New Roman" panose="02020603050405020304" pitchFamily="18" charset="0"/>
                <a:cs typeface="Times New Roman" panose="02020603050405020304" pitchFamily="18" charset="0"/>
              </a:rPr>
              <a:t>.</a:t>
            </a:r>
          </a:p>
          <a:p>
            <a:pPr algn="l"/>
            <a:r>
              <a:rPr dirty="0" sz="1400" lang="en-IN">
                <a:latin typeface="Times New Roman" panose="02020603050405020304" pitchFamily="18" charset="0"/>
                <a:cs typeface="Times New Roman" panose="02020603050405020304" pitchFamily="18" charset="0"/>
              </a:rPr>
              <a:t>
Data Preprocessing: Clean and preprocess the collected data, handling missing values and outliers.
</a:t>
            </a:r>
          </a:p>
          <a:p>
            <a:pPr algn="l"/>
            <a:r>
              <a:rPr dirty="0" sz="1400" lang="en-IN">
                <a:latin typeface="Times New Roman" panose="02020603050405020304" pitchFamily="18" charset="0"/>
                <a:cs typeface="Times New Roman" panose="02020603050405020304" pitchFamily="18" charset="0"/>
              </a:rPr>
              <a:t>Feature Engineering: Extract relevant features such as genre, artist, tempo, mood, etc.
</a:t>
            </a:r>
          </a:p>
          <a:p>
            <a:pPr algn="l"/>
            <a:r>
              <a:rPr dirty="0" sz="1400" lang="en-IN">
                <a:latin typeface="Times New Roman" panose="02020603050405020304" pitchFamily="18" charset="0"/>
                <a:cs typeface="Times New Roman" panose="02020603050405020304" pitchFamily="18" charset="0"/>
              </a:rPr>
              <a:t>Model Selection: Choose appropriate algorithms like collaborative filtering, content-based filtering, or hybrid models.
</a:t>
            </a:r>
          </a:p>
          <a:p>
            <a:pPr algn="l"/>
            <a:r>
              <a:rPr dirty="0" sz="1400" lang="en-IN">
                <a:latin typeface="Times New Roman" panose="02020603050405020304" pitchFamily="18" charset="0"/>
                <a:cs typeface="Times New Roman" panose="02020603050405020304" pitchFamily="18" charset="0"/>
              </a:rPr>
              <a:t>Training: Train the selected model on historical data to learn patterns and relationships.
</a:t>
            </a:r>
          </a:p>
          <a:p>
            <a:pPr algn="l"/>
            <a:r>
              <a:rPr dirty="0" sz="1400" lang="en-IN">
                <a:latin typeface="Times New Roman" panose="02020603050405020304" pitchFamily="18" charset="0"/>
                <a:cs typeface="Times New Roman" panose="02020603050405020304" pitchFamily="18" charset="0"/>
              </a:rPr>
              <a:t>Evaluation: Assess the model’s performance using metrics like accuracy, precision, recall, or F1-score.</a:t>
            </a:r>
          </a:p>
          <a:p>
            <a:pPr algn="l"/>
            <a:r>
              <a:rPr dirty="0" sz="1400" lang="en-IN">
                <a:latin typeface="Times New Roman" panose="02020603050405020304" pitchFamily="18" charset="0"/>
                <a:cs typeface="Times New Roman" panose="02020603050405020304" pitchFamily="18" charset="0"/>
              </a:rPr>
              <a:t>
Deployment: Implement the model into Spotify’s infrastructure for real-time recommendations.</a:t>
            </a:r>
          </a:p>
          <a:p>
            <a:pPr algn="l"/>
            <a:r>
              <a:rPr dirty="0" sz="1400" lang="en-IN">
                <a:latin typeface="Times New Roman" panose="02020603050405020304" pitchFamily="18" charset="0"/>
                <a:cs typeface="Times New Roman" panose="02020603050405020304" pitchFamily="18" charset="0"/>
              </a:rPr>
              <a:t>
Feedback Loop: Continuously collect feedback from users to improve the model over time.</a:t>
            </a:r>
            <a:endParaRPr dirty="0" sz="1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4"/>
          <p:cNvSpPr>
            <a:spLocks noGrp="1"/>
          </p:cNvSpPr>
          <p:nvPr>
            <p:ph type="title"/>
          </p:nvPr>
        </p:nvSpPr>
        <p:spPr>
          <a:xfrm>
            <a:off x="311150" y="444500"/>
            <a:ext cx="8521700" cy="421640"/>
          </a:xfrm>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System Architecture</a:t>
            </a:r>
          </a:p>
        </p:txBody>
      </p:sp>
      <p:sp>
        <p:nvSpPr>
          <p:cNvPr id="1048604" name="TextBox 3"/>
          <p:cNvSpPr txBox="1"/>
          <p:nvPr/>
        </p:nvSpPr>
        <p:spPr>
          <a:xfrm>
            <a:off x="87086" y="940525"/>
            <a:ext cx="9056914" cy="2377440"/>
          </a:xfrm>
          <a:prstGeom prst="rect"/>
          <a:noFill/>
        </p:spPr>
        <p:txBody>
          <a:bodyPr wrap="square">
            <a:spAutoFit/>
          </a:bodyPr>
          <a:p>
            <a:r>
              <a:rPr dirty="0" sz="1400" lang="en-IN">
                <a:latin typeface="Arial" panose="020B0604020202020204" pitchFamily="34" charset="0"/>
                <a:cs typeface="Arial" panose="020B0604020202020204" pitchFamily="34" charset="0"/>
              </a:rPr>
              <a:t>Data Collection: Gather data on user listening habits, preferences, and song attributes from Spotify’s API or other sources.
</a:t>
            </a:r>
            <a:r>
              <a:rPr sz="1400" lang="en-IN">
                <a:latin typeface="Arial" panose="020B0604020202020204" pitchFamily="34" charset="0"/>
                <a:cs typeface="Arial" panose="020B0604020202020204" pitchFamily="34" charset="0"/>
              </a:rPr>
              <a:t>
     Data </a:t>
            </a:r>
            <a:r>
              <a:rPr dirty="0" sz="1400" lang="en-IN">
                <a:latin typeface="Arial" panose="020B0604020202020204" pitchFamily="34" charset="0"/>
                <a:cs typeface="Arial" panose="020B0604020202020204" pitchFamily="34" charset="0"/>
              </a:rPr>
              <a:t>Preprocessing: Clean and preprocess the data, handling missing values, outliers, and encoding categorical variables.</a:t>
            </a:r>
            <a:r>
              <a:rPr sz="1400" lang="en-IN">
                <a:latin typeface="Arial" panose="020B0604020202020204" pitchFamily="34" charset="0"/>
                <a:cs typeface="Arial" panose="020B0604020202020204" pitchFamily="34" charset="0"/>
              </a:rPr>
              <a:t>
     </a:t>
            </a:r>
            <a:r>
              <a:rPr dirty="0" sz="1400" lang="en-IN">
                <a:latin typeface="Arial" panose="020B0604020202020204" pitchFamily="34" charset="0"/>
                <a:cs typeface="Arial" panose="020B0604020202020204" pitchFamily="34" charset="0"/>
              </a:rPr>
              <a:t>Feature Engineering: Extract relevant features from the data, such as user demographics, listening history, genre preferences, and song attributes like tempo, energy, and danceability.
     Model Selection: Choose appropriate algorithms for recommendation, such as collaborative filtering, content-based filtering, or hybrid methods.
     Training: Train the selected model on historical user interactions and song features data.
     Evaluation: Evaluate the model’s performance using metrics like precision, recall, and mean average precision.
     Deployment: Deploy the trained model into a production environment, ensuring scalability, reliability, and low latency.
     Feedback Loop: Continuously gather user feedback and update the model to improve recommendations over time.
</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a:xfrm>
            <a:off x="311700" y="445025"/>
            <a:ext cx="8520600" cy="421640"/>
          </a:xfrm>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Conclusion</a:t>
            </a:r>
            <a:endParaRPr b="1" sz="2400" lang="en-IN">
              <a:solidFill>
                <a:srgbClr val="002060"/>
              </a:solidFill>
              <a:latin typeface="Arial" panose="020B0604020202020204" pitchFamily="34" charset="0"/>
              <a:cs typeface="Arial" panose="020B0604020202020204" pitchFamily="34" charset="0"/>
            </a:endParaRPr>
          </a:p>
        </p:txBody>
      </p:sp>
      <p:sp>
        <p:nvSpPr>
          <p:cNvPr id="1048606" name="TextBox 3"/>
          <p:cNvSpPr txBox="1"/>
          <p:nvPr/>
        </p:nvSpPr>
        <p:spPr>
          <a:xfrm>
            <a:off x="0" y="859138"/>
            <a:ext cx="9144000" cy="1234440"/>
          </a:xfrm>
          <a:prstGeom prst="rect"/>
          <a:noFill/>
        </p:spPr>
        <p:txBody>
          <a:bodyPr wrap="square">
            <a:spAutoFit/>
          </a:bodyPr>
          <a:p>
            <a:r>
              <a:rPr dirty="0" sz="1400" lang="en-IN">
                <a:latin typeface="Times New Roman" panose="02020603050405020304" pitchFamily="18" charset="0"/>
                <a:cs typeface="Times New Roman" panose="02020603050405020304" pitchFamily="18" charset="0"/>
              </a:rPr>
              <a:t>The Spotify Music Recommendation System is a powerful tool that enhances user experience by providing personalized music recommendations tailored to individual preferences. Through advanced algorithms and machine learning techniques, Spotify </a:t>
            </a:r>
            <a:r>
              <a:rPr dirty="0" sz="1400" lang="en-IN" err="1">
                <a:latin typeface="Times New Roman" panose="02020603050405020304" pitchFamily="18" charset="0"/>
                <a:cs typeface="Times New Roman" panose="02020603050405020304" pitchFamily="18" charset="0"/>
              </a:rPr>
              <a:t>analyzes</a:t>
            </a:r>
            <a:r>
              <a:rPr dirty="0" sz="1400" lang="en-IN">
                <a:latin typeface="Times New Roman" panose="02020603050405020304" pitchFamily="18" charset="0"/>
                <a:cs typeface="Times New Roman" panose="02020603050405020304" pitchFamily="18" charset="0"/>
              </a:rPr>
              <a:t> user </a:t>
            </a:r>
            <a:r>
              <a:rPr dirty="0" sz="1400" lang="en-IN" err="1">
                <a:latin typeface="Times New Roman" panose="02020603050405020304" pitchFamily="18" charset="0"/>
                <a:cs typeface="Times New Roman" panose="02020603050405020304" pitchFamily="18" charset="0"/>
              </a:rPr>
              <a:t>behavior</a:t>
            </a:r>
            <a:r>
              <a:rPr dirty="0" sz="1400" lang="en-IN">
                <a:latin typeface="Times New Roman" panose="02020603050405020304" pitchFamily="18" charset="0"/>
                <a:cs typeface="Times New Roman" panose="02020603050405020304" pitchFamily="18" charset="0"/>
              </a:rPr>
              <a:t>, such as listening history, likes, and dislikes, to curate playlists and suggest songs that align with each user's taste. In conclusion, Spotify's Music Recommendation System stands as a testament to the potential of data-driven personalization in enriching the digital music streaming experience. It not only connects users with music they love but also fosters discovery and exploration, making music listening a more enjoyable and immersive journey for millions of users worldwide.</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a:xfrm>
            <a:off x="311700" y="445025"/>
            <a:ext cx="8520600" cy="421640"/>
          </a:xfrm>
          <a:noFill/>
          <a:ln>
            <a:noFill/>
          </a:ln>
        </p:spPr>
        <p:txBody>
          <a:bodyPr anchor="t" anchorCtr="0" bIns="45720" compatLnSpc="1" forceAA="0" fromWordArt="0" horzOverflow="overflow" lIns="91440" numCol="1" rIns="91440" rot="0" rtlCol="0" spcCol="0" spcFirstLastPara="0" tIns="45720" vert="horz" vertOverflow="overflow" wrap="square">
            <a:spAutoFit/>
          </a:bodyPr>
          <a:p>
            <a:r>
              <a:rPr b="1" sz="2400" lang="en-US">
                <a:solidFill>
                  <a:srgbClr val="002060"/>
                </a:solidFill>
                <a:latin typeface="Arial" panose="020B0604020202020204" pitchFamily="34" charset="0"/>
                <a:cs typeface="Arial" panose="020B0604020202020204" pitchFamily="34" charset="0"/>
              </a:rPr>
              <a:t>Future Scope</a:t>
            </a:r>
            <a:endParaRPr b="1" sz="2400" lang="en-IN">
              <a:solidFill>
                <a:srgbClr val="002060"/>
              </a:solidFill>
              <a:latin typeface="Arial" panose="020B0604020202020204" pitchFamily="34" charset="0"/>
              <a:cs typeface="Arial" panose="020B0604020202020204" pitchFamily="34" charset="0"/>
            </a:endParaRPr>
          </a:p>
        </p:txBody>
      </p:sp>
      <p:sp>
        <p:nvSpPr>
          <p:cNvPr id="1048608" name="TextBox 3"/>
          <p:cNvSpPr txBox="1"/>
          <p:nvPr/>
        </p:nvSpPr>
        <p:spPr>
          <a:xfrm>
            <a:off x="60960" y="1074581"/>
            <a:ext cx="9144000" cy="2567940"/>
          </a:xfrm>
          <a:prstGeom prst="rect"/>
          <a:noFill/>
        </p:spPr>
        <p:txBody>
          <a:bodyPr wrap="square">
            <a:spAutoFit/>
          </a:bodyPr>
          <a:p>
            <a:r>
              <a:rPr dirty="0" lang="en-US"/>
              <a:t>          The range of characteristics covered by the recommender system is extensive. In today's generation of e-services and commerce, it is growing and evolving. However, there is a requirement to create and </a:t>
            </a:r>
            <a:r>
              <a:rPr dirty="0" lang="en-US" err="1"/>
              <a:t>optimise</a:t>
            </a:r>
            <a:r>
              <a:rPr dirty="0" lang="en-US"/>
              <a:t> the working and output of the recommender system at the same time. For user convenience and technological simplicity, a dataset can be generated and versioned fully from a single data source. That is, data sources in a dataset cannot be mixed and matched at this time.</a:t>
            </a:r>
          </a:p>
          <a:p>
            <a:r>
              <a:rPr dirty="0" lang="en-US"/>
              <a:t>          Several service providers provide consumers with a shopping list. However, this is insufficient since consumers have varying preferences and decisions that are influenced by a variety of circumstances and restrictions. It may also be impossible to propose specific things to individual users in many circumstances. As a result, there is potential for combining several dimensions into music recommender systems in particular.</a:t>
            </a:r>
          </a:p>
          <a:p>
            <a:r>
              <a:rPr dirty="0" lang="en-US"/>
              <a:t>          Customers are less likely to use the majority of the items and services offered by various e commerce sites since they are pricey. As a result, you won't be able to accurately and properly rank an item or collection of things. As a result, typical recommender system strategies are inadequate. This paves the path for more research and development in the form of an efficient recommender system that also considers constraints.</a:t>
            </a:r>
          </a:p>
          <a:p>
            <a:r>
              <a:rPr dirty="0" 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Google Shape;62;g5fab984687_2_0"/>
          <p:cNvSpPr txBox="1"/>
          <p:nvPr/>
        </p:nvSpPr>
        <p:spPr>
          <a:xfrm>
            <a:off x="3161462" y="2041411"/>
            <a:ext cx="2821075" cy="530339"/>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b="1" sz="3000" lang="en-US"/>
              <a:t>Thank you!</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sakthikissanraj M</cp:lastModifiedBy>
  <dcterms:created xsi:type="dcterms:W3CDTF">2024-11-09T13:41:20Z</dcterms:created>
  <dcterms:modified xsi:type="dcterms:W3CDTF">2024-11-19T08:43:19Z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f76aaa0748734ed9b0e765a38fefd0c4</vt:lpwstr>
  </property>
  <property fmtid="{D5CDD505-2E9C-101B-9397-08002B2CF9AE}" pid="11" name="KSOProductBuildVer">
    <vt:lpwstr>1033-12.2.0.18638</vt:lpwstr>
  </property>
</Properties>
</file>