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custDataLst>
    <p:tags r:id="rId18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tags" Target="tags/tag2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dirty="0"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dirty="0"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dirty="0"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dirty="0"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dirty="0"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60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60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dirty="0"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6" name="Shape 2097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7187" name="Google Shape;209718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97188" name="Google Shape;209718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189" name="Google Shape;209718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7190" name="Google Shape;209719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1" name="Google Shape;209719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192" name="Google Shape;2097192;p1"/>
          <p:cNvSpPr txBox="1"/>
          <p:nvPr>
            <p:ph type="ctrTitle"/>
          </p:nvPr>
        </p:nvSpPr>
        <p:spPr>
          <a:xfrm>
            <a:off x="-828675" y="19665"/>
            <a:ext cx="99822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97193" name="Google Shape;2097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94" name="Google Shape;2097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7195" name="Google Shape;2097195;p1"/>
          <p:cNvSpPr txBox="1"/>
          <p:nvPr/>
        </p:nvSpPr>
        <p:spPr>
          <a:xfrm>
            <a:off x="676275" y="3126124"/>
            <a:ext cx="89580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STUDENT NAME  : TAMILARASAN K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NO       : 422200226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     : INFORMATION SYSTEM MANAGEMENT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6363D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36363D"/>
                </a:solidFill>
                <a:latin typeface="Calibri"/>
                <a:ea typeface="Calibri"/>
                <a:cs typeface="Calibri"/>
                <a:sym typeface="Calibri"/>
              </a:rPr>
              <a:t>COLLEGE    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ANNAI VIOLET ARTS AND SCIENCE COLLEGE                      </a:t>
            </a:r>
            <a:endParaRPr sz="24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US" spc="15">
                <a:latin typeface="Trebuchet MS"/>
                <a:cs typeface="Trebuchet MS"/>
              </a:rPr>
              <a:t>M</a:t>
            </a:r>
            <a:r>
              <a:rPr b="1" dirty="0" sz="4400" lang="en-US" spc="15">
                <a:latin typeface="Trebuchet MS"/>
                <a:cs typeface="Trebuchet MS"/>
              </a:rPr>
              <a:t>O</a:t>
            </a:r>
            <a:r>
              <a:rPr b="1" dirty="0" sz="4400" lang="en-US" spc="15">
                <a:latin typeface="Trebuchet MS"/>
                <a:cs typeface="Trebuchet MS"/>
              </a:rPr>
              <a:t>D</a:t>
            </a:r>
            <a:r>
              <a:rPr b="1" dirty="0" sz="4400" lang="en-US" spc="15">
                <a:latin typeface="Trebuchet MS"/>
                <a:cs typeface="Trebuchet MS"/>
              </a:rPr>
              <a:t>E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L</a:t>
            </a:r>
            <a:r>
              <a:rPr b="1" dirty="0" sz="4400" lang="en-US" spc="15">
                <a:latin typeface="Trebuchet MS"/>
                <a:cs typeface="Trebuchet MS"/>
              </a:rPr>
              <a:t>ING 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TextBox 2"/>
          <p:cNvSpPr txBox="1"/>
          <p:nvPr/>
        </p:nvSpPr>
        <p:spPr>
          <a:xfrm>
            <a:off x="739775" y="1219200"/>
            <a:ext cx="8794750" cy="2758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Data set : Kaggle, Employee dataset</a:t>
            </a:r>
          </a:p>
          <a:p>
            <a:endParaRPr dirty="0" lang="en-IN"/>
          </a:p>
          <a:p>
            <a:r>
              <a:rPr dirty="0" lang="en-IN"/>
              <a:t>Data Cleaning : Missing Values , Irrelevant </a:t>
            </a:r>
          </a:p>
          <a:p>
            <a:endParaRPr dirty="0" lang="en-IN"/>
          </a:p>
          <a:p>
            <a:r>
              <a:rPr dirty="0" lang="en-IN"/>
              <a:t>Formulae : Performance Calculation , Low , Medium , High</a:t>
            </a:r>
          </a:p>
          <a:p>
            <a:endParaRPr dirty="0" lang="en-IN"/>
          </a:p>
          <a:p>
            <a:r>
              <a:rPr dirty="0" lang="en-IN"/>
              <a:t>Pivot Table : Summary , Business Unit ,Gender , Employment Type , Employee ID , Performance</a:t>
            </a:r>
          </a:p>
          <a:p>
            <a:endParaRPr dirty="0" lang="en-IN"/>
          </a:p>
          <a:p>
            <a:r>
              <a:rPr dirty="0" lang="en-IN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US"/>
              <a:t>R</a:t>
            </a:r>
            <a:r>
              <a:rPr dirty="0" sz="4400" lang="en-US"/>
              <a:t>E</a:t>
            </a:r>
            <a:r>
              <a:rPr dirty="0" sz="4400" lang="en-US"/>
              <a:t>S</a:t>
            </a:r>
            <a:r>
              <a:rPr dirty="0" sz="4400" lang="en-US"/>
              <a:t>U</a:t>
            </a:r>
            <a:r>
              <a:rPr dirty="0" sz="4400" lang="en-US"/>
              <a:t>L</a:t>
            </a:r>
            <a:r>
              <a:rPr dirty="0" sz="4400" lang="en-US"/>
              <a:t>T</a:t>
            </a:r>
            <a:r>
              <a:rPr dirty="0" sz="4400" lang="en-US"/>
              <a:t>S</a:t>
            </a:r>
            <a:endParaRPr altLang="en-US" lang="zh-CN"/>
          </a:p>
        </p:txBody>
      </p:sp>
      <p:sp>
        <p:nvSpPr>
          <p:cNvPr id="104860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pic>
        <p:nvPicPr>
          <p:cNvPr id="2097154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28600" y="1204779"/>
            <a:ext cx="11734800" cy="4872171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3048000" y="166687"/>
            <a:ext cx="914400" cy="895217"/>
          </a:xfrm>
          <a:prstGeom prst="ellipse"/>
          <a:ln w="190500" cap="rnd">
            <a:noFill/>
            <a:prstDash val="solid"/>
          </a:ln>
          <a:effectLst>
            <a:outerShdw algn="bl" blurRad="127000" rotWithShape="0">
              <a:srgbClr val="000000"/>
            </a:outerShdw>
          </a:effectLst>
          <a:scene3d>
            <a:camera prst="perspectiveFront" fov="5400000"/>
            <a:lightRig dir="t" rig="threeP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9" name="TextBox 3"/>
          <p:cNvSpPr txBox="1"/>
          <p:nvPr/>
        </p:nvSpPr>
        <p:spPr>
          <a:xfrm>
            <a:off x="587880" y="2692657"/>
            <a:ext cx="9601200" cy="2758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sz="3600" lang="en-US"/>
              <a:t>  Highlight key findings from the data.</a:t>
            </a:r>
          </a:p>
          <a:p>
            <a:pPr indent="-342900" marL="342900">
              <a:buAutoNum type="arabicPeriod"/>
            </a:pPr>
            <a:r>
              <a:rPr dirty="0" sz="3600" lang="en-US"/>
              <a:t>  Making generalized </a:t>
            </a:r>
            <a:r>
              <a:rPr dirty="0" sz="3600" lang="en-US" err="1"/>
              <a:t>comparisons</a:t>
            </a:r>
            <a:r>
              <a:rPr dirty="0" sz="3600" lang="en-US" err="1"/>
              <a:t> </a:t>
            </a:r>
            <a:r>
              <a:rPr dirty="0" sz="3600" lang="en-US" err="1"/>
              <a:t>Assess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 </a:t>
            </a:r>
            <a:r>
              <a:rPr dirty="0" sz="3600" lang="en-US"/>
              <a:t>the right strength of the claim</a:t>
            </a:r>
            <a:r>
              <a:rPr dirty="0" sz="3600" lang="en-US"/>
              <a:t>.</a:t>
            </a:r>
            <a:endParaRPr altLang="en-US" lang="zh-CN"/>
          </a:p>
          <a:p>
            <a:pPr indent="-342900" marL="342900">
              <a:buAutoNum type="arabicPeriod"/>
            </a:pPr>
            <a:r>
              <a:rPr dirty="0" sz="3600" lang="en-US"/>
              <a:t> </a:t>
            </a:r>
            <a:r>
              <a:rPr dirty="0" sz="3600" lang="en-US"/>
              <a:t>A</a:t>
            </a:r>
            <a:r>
              <a:rPr dirty="0" sz="3600" lang="en-US"/>
              <a:t>re hypotheses supported? To what extent? To what extent do generalizations hold</a:t>
            </a:r>
            <a:endParaRPr dirty="0" sz="3600" lang="en-IN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71800" y="1252478"/>
            <a:ext cx="4114800" cy="144018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2"/>
          <p:cNvSpPr/>
          <p:nvPr/>
        </p:nvSpPr>
        <p:spPr>
          <a:xfrm>
            <a:off x="0" y="38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4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4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4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4" y="809624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altLang="en-US" dirty="0" sz="4000" lang="en-US" spc="25"/>
              <a:t>A</a:t>
            </a:r>
            <a:r>
              <a:rPr altLang="en-US" dirty="0" sz="4000" lang="en-US" spc="25"/>
              <a:t>G</a:t>
            </a:r>
            <a:r>
              <a:rPr altLang="en-US" dirty="0" sz="4000" lang="en-US" spc="25"/>
              <a:t>E</a:t>
            </a:r>
            <a:r>
              <a:rPr altLang="en-US" dirty="0" sz="4000" lang="en-US" spc="25"/>
              <a:t>N</a:t>
            </a:r>
            <a:r>
              <a:rPr altLang="en-US" dirty="0" sz="4000" lang="en-US" spc="25"/>
              <a:t>D</a:t>
            </a:r>
            <a:r>
              <a:rPr altLang="en-US" dirty="0" sz="4000" lang="en-US" spc="25"/>
              <a:t>A</a:t>
            </a:r>
            <a:r>
              <a:rPr altLang="en-US" dirty="0" sz="4000" lang="en-US" spc="25"/>
              <a:t>S</a:t>
            </a:r>
            <a:r>
              <a:rPr altLang="en-US" dirty="0" sz="4400" lang="en-US" spc="25"/>
              <a:t> </a:t>
            </a:r>
            <a:endParaRPr altLang="en-US" lang="zh-CN"/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3096895" y="1468755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8;p2"/>
          <p:cNvGrpSpPr/>
          <p:nvPr/>
        </p:nvGrpSpPr>
        <p:grpSpPr>
          <a:xfrm>
            <a:off x="9296400" y="3309937"/>
            <a:ext cx="2762251" cy="3257550"/>
            <a:chOff x="7991475" y="2933700"/>
            <a:chExt cx="2762251" cy="3257550"/>
          </a:xfrm>
        </p:grpSpPr>
        <p:sp>
          <p:nvSpPr>
            <p:cNvPr id="1048672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73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8" name="Google Shape;41;p2"/>
            <p:cNvPicPr preferRelativeResize="0">
              <a:picLocks/>
            </p:cNvPicPr>
            <p:nvPr/>
          </p:nvPicPr>
          <p:blipFill rotWithShape="1">
            <a:blip xmlns:r="http://schemas.openxmlformats.org/officeDocument/2006/relationships" r:embed="rId1">
              <a:alphaModFix/>
            </a:blip>
            <a:srcRect l="0" t="0" r="0" b="0"/>
            <a:stretch>
              <a:fillRect/>
            </a:stretch>
          </p:blipFill>
          <p:spPr>
            <a:xfrm>
              <a:off x="7991475" y="2933700"/>
              <a:ext cx="2762251" cy="3257550"/>
            </a:xfrm>
            <a:prstGeom prst="rect"/>
            <a:noFill/>
            <a:ln>
              <a:noFill/>
            </a:ln>
          </p:spPr>
        </p:pic>
      </p:grpSp>
      <p:sp>
        <p:nvSpPr>
          <p:cNvPr id="1048674" name="Google Shape;42;p2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5" name="Google Shape;43;p2"/>
          <p:cNvSpPr txBox="1"/>
          <p:nvPr>
            <p:ph type="title"/>
          </p:nvPr>
        </p:nvSpPr>
        <p:spPr>
          <a:xfrm>
            <a:off x="834072" y="575055"/>
            <a:ext cx="5637000" cy="638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250" lang="en-US"/>
              <a:t>PROBLEM	STATEMENT</a:t>
            </a:r>
            <a:endParaRPr sz="4250"/>
          </a:p>
        </p:txBody>
      </p:sp>
      <p:pic>
        <p:nvPicPr>
          <p:cNvPr id="2097169" name="Google Shape;44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76" name="Google Shape;45;p2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</a:p>
        </p:txBody>
      </p:sp>
      <p:sp>
        <p:nvSpPr>
          <p:cNvPr id="1048677" name="Google Shape;46;p2"/>
          <p:cNvSpPr txBox="1"/>
          <p:nvPr/>
        </p:nvSpPr>
        <p:spPr>
          <a:xfrm>
            <a:off x="834075" y="2154623"/>
            <a:ext cx="10281600" cy="1348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for  company Profitable growth and success and also Employee personal growth too…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235317" y="3047999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  <p:pic>
          <p:nvPicPr>
            <p:cNvPr id="209717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7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3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324802" y="2534919"/>
            <a:ext cx="9677401" cy="1615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The primary purpose of an employee data base is to store and organize employee related information for administrative , operational and analytical purposes 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48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49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7" name="Google Shape;50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8" name="Google Shape;51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200" lang="en-US"/>
              <a:t>WHO ARE THE END USERS?</a:t>
            </a:r>
            <a:endParaRPr sz="3200"/>
          </a:p>
        </p:txBody>
      </p:sp>
      <p:pic>
        <p:nvPicPr>
          <p:cNvPr id="2097172" name="Google Shape;52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>
            <a:noFill/>
          </a:ln>
        </p:spPr>
      </p:pic>
      <p:sp>
        <p:nvSpPr>
          <p:cNvPr id="1048689" name="Google Shape;53;p3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</a:p>
        </p:txBody>
      </p:sp>
      <p:sp>
        <p:nvSpPr>
          <p:cNvPr id="1048690" name="Google Shape;54;p3"/>
          <p:cNvSpPr txBox="1"/>
          <p:nvPr/>
        </p:nvSpPr>
        <p:spPr>
          <a:xfrm>
            <a:off x="699450" y="2321026"/>
            <a:ext cx="6768300" cy="14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 management </a:t>
            </a:r>
          </a:p>
          <a:p>
            <a:pPr algn="l" indent="-342900" lvl="0" marL="3429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</a:pPr>
            <a:r>
              <a:rPr sz="36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73" name="Google Shape;55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9220200" y="4347063"/>
            <a:ext cx="2430600" cy="2358600"/>
          </a:xfrm>
          <a:prstGeom prst="ellipse"/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r="5400000" dist="292100" rotWithShape="0" sx="-800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/>
        </p:spPr>
      </p:pic>
      <p:sp>
        <p:nvSpPr>
          <p:cNvPr id="104862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5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7" name="TextBox 7"/>
          <p:cNvSpPr txBox="1"/>
          <p:nvPr/>
        </p:nvSpPr>
        <p:spPr>
          <a:xfrm>
            <a:off x="3006827" y="1194521"/>
            <a:ext cx="6324600" cy="3444240"/>
          </a:xfrm>
          <a:prstGeom prst="rect"/>
          <a:noFill/>
        </p:spPr>
        <p:txBody>
          <a:bodyPr rtlCol="0" wrap="square">
            <a:spAutoFit/>
          </a:bodyPr>
          <a:p>
            <a:endParaRPr dirty="0" sz="2800" lang="en-IN"/>
          </a:p>
          <a:p>
            <a:endParaRPr dirty="0" sz="2800" lang="en-IN"/>
          </a:p>
          <a:p>
            <a:endParaRPr dirty="0" sz="2800" lang="en-IN"/>
          </a:p>
          <a:p>
            <a:r>
              <a:rPr dirty="0" sz="2800" lang="en-IN"/>
              <a:t>Conditional formatting – missing </a:t>
            </a:r>
          </a:p>
          <a:p>
            <a:r>
              <a:rPr dirty="0" sz="2800" lang="en-IN"/>
              <a:t>Filter – remove</a:t>
            </a:r>
          </a:p>
          <a:p>
            <a:r>
              <a:rPr dirty="0" sz="2800" lang="en-IN"/>
              <a:t>Formula – performance</a:t>
            </a:r>
          </a:p>
          <a:p>
            <a:r>
              <a:rPr dirty="0" sz="2800" lang="en-IN"/>
              <a:t>Pivot – summary</a:t>
            </a:r>
          </a:p>
          <a:p>
            <a:r>
              <a:rPr dirty="0" sz="2800" lang="en-IN"/>
              <a:t>Graph – data visualization</a:t>
            </a:r>
          </a:p>
        </p:txBody>
      </p:sp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2133600" y="1447800"/>
            <a:ext cx="7772400" cy="4130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IN"/>
              <a:t>Employee=-Kaggle</a:t>
            </a:r>
          </a:p>
          <a:p>
            <a:r>
              <a:rPr dirty="0" sz="2800" lang="en-IN"/>
              <a:t>26-features</a:t>
            </a:r>
          </a:p>
          <a:p>
            <a:r>
              <a:rPr dirty="0" sz="2800" lang="en-IN"/>
              <a:t>9-features</a:t>
            </a:r>
          </a:p>
          <a:p>
            <a:r>
              <a:rPr dirty="0" sz="2800" lang="en-IN"/>
              <a:t>Emp id – number</a:t>
            </a:r>
          </a:p>
          <a:p>
            <a:r>
              <a:rPr dirty="0" sz="2800" lang="en-IN"/>
              <a:t>Name-text</a:t>
            </a:r>
          </a:p>
          <a:p>
            <a:r>
              <a:rPr dirty="0" sz="2800" lang="en-IN"/>
              <a:t>Emp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Gender- male female </a:t>
            </a:r>
          </a:p>
          <a:p>
            <a:r>
              <a:rPr dirty="0" sz="2800" lang="en-IN"/>
              <a:t>Employee rating-num</a:t>
            </a:r>
          </a:p>
          <a:p>
            <a:endParaRPr dirty="0" lang="en-IN"/>
          </a:p>
        </p:txBody>
      </p:sp>
      <p:pic>
        <p:nvPicPr>
          <p:cNvPr id="2097158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915400" y="2610683"/>
            <a:ext cx="3276600" cy="424731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>
            <a:endParaRPr dirty="0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1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1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7" name="TextBox 9"/>
          <p:cNvSpPr txBox="1"/>
          <p:nvPr/>
        </p:nvSpPr>
        <p:spPr>
          <a:xfrm>
            <a:off x="990039" y="2223283"/>
            <a:ext cx="7531394" cy="954107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800" lang="en-IN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3062630160"/>
  <p:tag name="ppt/slideLayouts/slideLayout1.xml" val="1321965099"/>
  <p:tag name="ppt/slideLayouts/slideLayout2.xml" val="1645444981"/>
  <p:tag name="ppt/slideLayouts/slideLayout3.xml" val="721352524"/>
  <p:tag name="ppt/slideLayouts/slideLayout4.xml" val="2456608653"/>
  <p:tag name="ppt/slideLayouts/slideLayout5.xml" val="2134467513"/>
  <p:tag name="ppt/slideMasters/slideMaster1.xml" val="3065971302"/>
  <p:tag name="ppt/theme/theme1.xml" val="111328482"/>
  <p:tag name="ppt/notesMasters/notesMaster1.xml" val="1414557091"/>
  <p:tag name="ppt/theme/theme2.xml" val="3783843726"/>
  <p:tag name="ppt/notesSlides/notesSlide1.xml" val="4060833191"/>
  <p:tag name="ppt/media/image1.png" val="2178370268"/>
  <p:tag name="ppt/slides/slide2.xml" val="614492906"/>
  <p:tag name="ppt/media/image2.png" val="1456299022"/>
  <p:tag name="ppt/slides/slide3.xml" val="2759126492"/>
  <p:tag name="ppt/media/image3.png" val="867789393"/>
  <p:tag name="ppt/media/image4.jpeg" val="991355150"/>
  <p:tag name="ppt/slides/slide4.xml" val="1702821595"/>
  <p:tag name="ppt/media/image5.png" val="531676360"/>
  <p:tag name="ppt/slides/slide5.xml" val="2447145473"/>
  <p:tag name="ppt/media/image6.png" val="412489920"/>
  <p:tag name="ppt/slides/slide6.xml" val="3214161465"/>
  <p:tag name="ppt/media/image7.png" val="1600968154"/>
  <p:tag name="ppt/media/image8.jpeg" val="38956095"/>
  <p:tag name="ppt/slides/slide7.xml" val="4043904909"/>
  <p:tag name="ppt/media/image9.jpeg" val="3228451531"/>
  <p:tag name="ppt/slides/slide8.xml" val="451651856"/>
  <p:tag name="ppt/media/image10.jpeg" val="289929529"/>
  <p:tag name="ppt/slides/slide9.xml" val="122748117"/>
  <p:tag name="ppt/media/image11.jpeg" val="3400441829"/>
  <p:tag name="ppt/slides/slide10.xml" val="1430314997"/>
  <p:tag name="ppt/media/image12.png" val="939215690"/>
  <p:tag name="ppt/slides/slide11.xml" val="1603461485"/>
  <p:tag name="ppt/media/image13.png" val="1843809735"/>
  <p:tag name="ppt/media/image14.jpeg" val="3815700475"/>
  <p:tag name="ppt/slides/slide12.xml" val="4181708194"/>
  <p:tag name="ppt/media/image15.jpeg" val="4258038824"/>
</p:tagLst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