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936" r:id="rId3"/>
  </p:sldMasterIdLst>
  <p:sldIdLst>
    <p:sldId id="257" r:id="rId4"/>
    <p:sldId id="258" r:id="rId5"/>
    <p:sldId id="259" r:id="rId6"/>
    <p:sldId id="260" r:id="rId7"/>
    <p:sldId id="262" r:id="rId8"/>
    <p:sldId id="263" r:id="rId9"/>
    <p:sldId id="266" r:id="rId10"/>
    <p:sldId id="267" r:id="rId11"/>
    <p:sldId id="269" r:id="rId12"/>
    <p:sldId id="273" r:id="rId13"/>
    <p:sldId id="270" r:id="rId14"/>
    <p:sldId id="271" r:id="rId15"/>
    <p:sldId id="272" r:id="rId16"/>
    <p:sldId id="274" r:id="rId17"/>
    <p:sldId id="27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0B57E02-5731-4E65-8340-EA8A7179C2F9}" type="datetimeFigureOut">
              <a:rPr lang="en-US"/>
              <a:pPr>
                <a:defRPr/>
              </a:pPr>
              <a:t>1/10/2014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9BE2F8-A91F-42C6-BA22-7BB89D6578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4B5037-42EF-42F3-8422-9C82C81EA63F}" type="datetimeFigureOut">
              <a:rPr lang="en-US"/>
              <a:pPr>
                <a:defRPr/>
              </a:pPr>
              <a:t>1/10/2014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1BAC71-6D2F-4502-A541-D166C53F5E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4923DA-AFFC-4FD2-BE78-0BF111C9A7A4}" type="datetimeFigureOut">
              <a:rPr lang="en-US"/>
              <a:pPr>
                <a:defRPr/>
              </a:pPr>
              <a:t>1/10/2014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8AE00-A1B0-4075-A9C5-6B5854885B5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CBFA1ADC-617C-472F-9044-40EF1A55029E}" type="datetimeFigureOut">
              <a:rPr lang="en-US"/>
              <a:pPr>
                <a:defRPr/>
              </a:pPr>
              <a:t>1/10/2014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1F8AC3B-B643-46BF-B172-AAA2CD4C016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03F920F-B42A-48B8-8D9F-5845894CC5FA}" type="datetimeFigureOut">
              <a:rPr lang="en-US"/>
              <a:pPr>
                <a:defRPr/>
              </a:pPr>
              <a:t>1/10/2014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20F02C4-ABC7-4247-BC87-181C1863CC9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B4274EFE-D69B-4CA4-B63F-8100C59EB3C5}" type="datetimeFigureOut">
              <a:rPr lang="en-US"/>
              <a:pPr>
                <a:defRPr/>
              </a:pPr>
              <a:t>1/10/2014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4FC89371-660A-4334-8584-A98992BA3DC8}"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5FDE43D-9B6C-4824-BB4A-A917279E32A4}" type="datetimeFigureOut">
              <a:rPr lang="en-US"/>
              <a:pPr>
                <a:defRPr/>
              </a:pPr>
              <a:t>1/10/2014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87C47A7-ED10-4426-8F1E-1C8219FEAD8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6DC9903A-1CDB-4DCC-BF7C-DC952A87CCB2}" type="datetimeFigureOut">
              <a:rPr lang="en-US"/>
              <a:pPr>
                <a:defRPr/>
              </a:pPr>
              <a:t>1/10/2014</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8F76D4F4-E5D7-4338-A246-D7F38C55876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05B28863-DAE0-4AFB-B9F1-DC9129DE4E7D}" type="datetimeFigureOut">
              <a:rPr lang="en-US"/>
              <a:pPr>
                <a:defRPr/>
              </a:pPr>
              <a:t>1/10/2014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CB370A2A-D599-4127-80A3-DE3346483AA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EDCD89A-33C8-4113-AD8E-3D3536912C73}" type="datetimeFigureOut">
              <a:rPr lang="en-US"/>
              <a:pPr>
                <a:defRPr/>
              </a:pPr>
              <a:t>1/10/2014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20658D40-3B36-4359-9FF8-4846850003E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A5C0129-AA83-402A-8CEE-F0FA69047FCB}" type="datetimeFigureOut">
              <a:rPr lang="en-US"/>
              <a:pPr>
                <a:defRPr/>
              </a:pPr>
              <a:t>1/10/2014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EBF0370-2ED0-4605-A825-BA37E6D4D56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8ED8C63-B527-4D8D-8B3E-B6E1A244765B}" type="datetimeFigureOut">
              <a:rPr lang="en-US"/>
              <a:pPr>
                <a:defRPr/>
              </a:pPr>
              <a:t>1/10/2014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8CE743-A4A0-47F3-9110-FBE730C0A03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195CDA30-01D0-42BE-8DC2-E5D831E263CB}" type="datetimeFigureOut">
              <a:rPr lang="en-US"/>
              <a:pPr>
                <a:defRPr/>
              </a:pPr>
              <a:t>1/10/2014</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639BDD7C-3AB6-4380-8D44-0021CABCA835}"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0CFEE2A-7C13-43D2-B128-68A6635BD80B}" type="datetimeFigureOut">
              <a:rPr lang="en-US"/>
              <a:pPr>
                <a:defRPr/>
              </a:pPr>
              <a:t>1/10/2014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8DF96FE-B430-4D81-AB54-ED98CF83084F}"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5D1BF75-2375-45E7-9398-F6CDA2A7F8DA}" type="datetimeFigureOut">
              <a:rPr lang="en-US"/>
              <a:pPr>
                <a:defRPr/>
              </a:pPr>
              <a:t>1/10/2014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5830D0D3-5134-458C-89D7-7053B9278A2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9E875232-C223-4251-965F-B763757A026A}" type="datetimeFigureOut">
              <a:rPr lang="en-US"/>
              <a:pPr>
                <a:defRPr/>
              </a:pPr>
              <a:t>1/10/2014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B6979EE-63AF-4656-8E16-91D3DC38D44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896C88A-8887-4B4D-9ACE-6585F1F9F069}" type="datetimeFigureOut">
              <a:rPr lang="en-US"/>
              <a:pPr>
                <a:defRPr/>
              </a:pPr>
              <a:t>1/10/2014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B861337-423B-45F8-9B1C-96C6BFB5404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EFB3C12-12BA-47C7-963E-AC7F6D0A5FE4}" type="datetimeFigureOut">
              <a:rPr lang="en-US"/>
              <a:pPr>
                <a:defRPr/>
              </a:pPr>
              <a:t>1/10/2014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F27D7079-3CB5-4FFC-855F-C86D631B13EE}"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EBA77706-E677-4AFA-AC00-465DF3E4C5AF}" type="datetimeFigureOut">
              <a:rPr lang="en-US"/>
              <a:pPr>
                <a:defRPr/>
              </a:pPr>
              <a:t>1/10/2014</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3F98164D-06C4-40FB-AE57-BAC70045A4A8}"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7FA693AD-4F00-41BE-9606-EE59FAF6AF6A}" type="datetimeFigureOut">
              <a:rPr lang="en-US"/>
              <a:pPr>
                <a:defRPr/>
              </a:pPr>
              <a:t>1/10/2014</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26846C1A-37D0-4B37-AE73-84B6E7F2873F}"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E5F9981-C5F3-4B2A-AACD-CDB0652FFB5A}" type="datetimeFigureOut">
              <a:rPr lang="en-US"/>
              <a:pPr>
                <a:defRPr/>
              </a:pPr>
              <a:t>1/10/2014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E8E7635-8769-478F-9475-058E8CF649F4}"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9A733F0-A615-4DC8-857C-B207213E1107}" type="datetimeFigureOut">
              <a:rPr lang="en-US"/>
              <a:pPr>
                <a:defRPr/>
              </a:pPr>
              <a:t>1/10/2014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38F7DA84-14B3-49FF-ABCB-03C9498C212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FD76997-5458-4C22-A3FF-9B8384BE184B}" type="datetimeFigureOut">
              <a:rPr lang="en-US"/>
              <a:pPr>
                <a:defRPr/>
              </a:pPr>
              <a:t>1/10/2014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B418AF-9BFD-4FBA-9F9C-79AB1BC5237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A3D1DBF-2459-4D1A-987A-57CEF620E2E1}" type="datetimeFigureOut">
              <a:rPr lang="en-US"/>
              <a:pPr>
                <a:defRPr/>
              </a:pPr>
              <a:t>1/10/2014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2F9832B-CDC6-4983-9D7F-F4D68A1F9418}"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B315F378-E790-41A6-9E84-AD1BDD42D7BD}" type="datetimeFigureOut">
              <a:rPr lang="en-US"/>
              <a:pPr>
                <a:defRPr/>
              </a:pPr>
              <a:t>1/10/2014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1FB4DC26-E93A-4414-A586-1C31AF21B238}"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B3FEA8C-A88A-4C0B-B919-EC19C4B9E9C4}" type="datetimeFigureOut">
              <a:rPr lang="en-US"/>
              <a:pPr>
                <a:defRPr/>
              </a:pPr>
              <a:t>1/10/2014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557ECF5-24D0-4D64-A1C1-29FCDF0E9B57}"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51A60201-CA53-4FE9-8976-DD270E305462}" type="datetimeFigureOut">
              <a:rPr lang="en-US"/>
              <a:pPr>
                <a:defRPr/>
              </a:pPr>
              <a:t>1/10/2014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5FD40B4-4E16-494A-80F3-0E76641D037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622DE15-90D5-470F-A8F7-ADDC55AEDF29}" type="datetimeFigureOut">
              <a:rPr lang="en-US"/>
              <a:pPr>
                <a:defRPr/>
              </a:pPr>
              <a:t>1/10/2014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27AB9D-B0F6-441E-9E62-E56F390CA0C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4AE9CB1-1997-4B47-B869-2BF2CEC20CE6}" type="datetimeFigureOut">
              <a:rPr lang="en-US"/>
              <a:pPr>
                <a:defRPr/>
              </a:pPr>
              <a:t>1/10/2014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C931913-C254-4AA3-BE95-8ED222053FF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3A3CC1C-300E-42F0-AFDD-7D99FD9C9126}" type="datetimeFigureOut">
              <a:rPr lang="en-US"/>
              <a:pPr>
                <a:defRPr/>
              </a:pPr>
              <a:t>1/10/2014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5261E1B-D6B1-423B-8D6F-73DBE4C2881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A9BF9F1-A1FE-4EC6-ADEA-FD4E03E37ECE}" type="datetimeFigureOut">
              <a:rPr lang="en-US"/>
              <a:pPr>
                <a:defRPr/>
              </a:pPr>
              <a:t>1/10/2014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E2B86F1-C6A2-407F-AE5B-538B7324B7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AC9A17-7AAB-4634-8318-B8E0C3C2BEF1}" type="datetimeFigureOut">
              <a:rPr lang="en-US"/>
              <a:pPr>
                <a:defRPr/>
              </a:pPr>
              <a:t>1/10/2014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FCEBC8-2AA5-426B-8290-B6CCEBA3C0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B362027-62CE-4D6E-B405-A48A59E9A435}" type="datetimeFigureOut">
              <a:rPr lang="en-US"/>
              <a:pPr>
                <a:defRPr/>
              </a:pPr>
              <a:t>1/10/2014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E456190-0FF2-48A0-BD11-0B7BDE815F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E63CEF8B-EBAD-4C12-8806-D1C3CC369A31}" type="datetimeFigureOut">
              <a:rPr lang="en-US"/>
              <a:pPr>
                <a:defRPr/>
              </a:pPr>
              <a:t>1/10/2014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6293E56F-332E-4D5D-A3A9-FADC312C5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Tw Cen MT" pitchFamily="34" charset="0"/>
              </a:defRPr>
            </a:lvl1pPr>
          </a:lstStyle>
          <a:p>
            <a:pPr>
              <a:defRPr/>
            </a:pPr>
            <a:fld id="{3CADBF9A-304D-45B7-BF57-953D35141E9E}" type="datetimeFigureOut">
              <a:rPr lang="en-US"/>
              <a:pPr>
                <a:defRPr/>
              </a:pPr>
              <a:t>1/10/2014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itchFamily="34"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Tw Cen MT" pitchFamily="34" charset="0"/>
              </a:defRPr>
            </a:lvl1pPr>
          </a:lstStyle>
          <a:p>
            <a:pPr>
              <a:defRPr/>
            </a:pPr>
            <a:fld id="{C3218A53-DDCE-4C57-92A3-64532FCE9A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1" r:id="rId1"/>
    <p:sldLayoutId id="2147483971" r:id="rId2"/>
    <p:sldLayoutId id="2147483982" r:id="rId3"/>
    <p:sldLayoutId id="2147483972" r:id="rId4"/>
    <p:sldLayoutId id="2147483973" r:id="rId5"/>
    <p:sldLayoutId id="2147483974" r:id="rId6"/>
    <p:sldLayoutId id="2147483983" r:id="rId7"/>
    <p:sldLayoutId id="2147483975" r:id="rId8"/>
    <p:sldLayoutId id="2147483984" r:id="rId9"/>
    <p:sldLayoutId id="2147483976" r:id="rId10"/>
    <p:sldLayoutId id="2147483985"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pPr>
              <a:defRPr/>
            </a:pPr>
            <a:fld id="{FB3EC0B8-4DAD-48DE-B4E0-E356A079F86D}" type="datetimeFigureOut">
              <a:rPr lang="en-US"/>
              <a:pPr>
                <a:defRPr/>
              </a:pPr>
              <a:t>1/10/2014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smtClean="0">
                <a:solidFill>
                  <a:srgbClr val="FFFFFF"/>
                </a:solidFill>
              </a:defRPr>
            </a:lvl1pPr>
          </a:lstStyle>
          <a:p>
            <a:pPr>
              <a:defRPr/>
            </a:pPr>
            <a:fld id="{83EF7381-8B74-4A21-8F77-39D830B144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6" r:id="rId1"/>
    <p:sldLayoutId id="2147483977" r:id="rId2"/>
    <p:sldLayoutId id="2147483987" r:id="rId3"/>
    <p:sldLayoutId id="2147483988" r:id="rId4"/>
    <p:sldLayoutId id="2147483989" r:id="rId5"/>
    <p:sldLayoutId id="2147483978" r:id="rId6"/>
    <p:sldLayoutId id="2147483990" r:id="rId7"/>
    <p:sldLayoutId id="2147483979" r:id="rId8"/>
    <p:sldLayoutId id="2147483991" r:id="rId9"/>
    <p:sldLayoutId id="2147483980" r:id="rId10"/>
    <p:sldLayoutId id="2147483992"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a:solidFill>
                  <a:srgbClr val="000099"/>
                </a:solidFill>
                <a:latin typeface="Garamond" pitchFamily="18" charset="0"/>
              </a:rPr>
              <a:t>Total, Explained, and Residual Sum of Squares</a:t>
            </a:r>
          </a:p>
        </p:txBody>
      </p:sp>
      <p:sp>
        <p:nvSpPr>
          <p:cNvPr id="14339" name="Rectangle 3"/>
          <p:cNvSpPr>
            <a:spLocks noGrp="1" noChangeArrowheads="1"/>
          </p:cNvSpPr>
          <p:nvPr>
            <p:ph sz="quarter" idx="1"/>
          </p:nvPr>
        </p:nvSpPr>
        <p:spPr>
          <a:xfrm>
            <a:off x="457200" y="1935163"/>
            <a:ext cx="8229600" cy="4922837"/>
          </a:xfrm>
        </p:spPr>
        <p:txBody>
          <a:bodyPr/>
          <a:lstStyle/>
          <a:p>
            <a:pPr>
              <a:lnSpc>
                <a:spcPct val="80000"/>
              </a:lnSpc>
            </a:pPr>
            <a:r>
              <a:rPr lang="en-US" sz="1600" b="1" smtClean="0">
                <a:solidFill>
                  <a:srgbClr val="000099"/>
                </a:solidFill>
                <a:latin typeface="Garamond" pitchFamily="18" charset="0"/>
              </a:rPr>
              <a:t>Total sum of squares: Sum of the squared difference between the actual Y and the mean of  Y, or,		</a:t>
            </a:r>
          </a:p>
          <a:p>
            <a:pPr lvl="1">
              <a:lnSpc>
                <a:spcPct val="80000"/>
              </a:lnSpc>
            </a:pPr>
            <a:r>
              <a:rPr lang="en-US" sz="1600" b="1" smtClean="0">
                <a:solidFill>
                  <a:srgbClr val="000099"/>
                </a:solidFill>
                <a:latin typeface="Garamond" pitchFamily="18" charset="0"/>
              </a:rPr>
              <a:t>TSS = </a:t>
            </a:r>
            <a:r>
              <a:rPr lang="el-GR" sz="1600" b="1" smtClean="0">
                <a:solidFill>
                  <a:srgbClr val="000099"/>
                </a:solidFill>
                <a:latin typeface="Garamond" pitchFamily="18" charset="0"/>
                <a:cs typeface="Arial" charset="0"/>
              </a:rPr>
              <a:t>Σ</a:t>
            </a:r>
            <a:r>
              <a:rPr lang="en-US" sz="1600" b="1" smtClean="0">
                <a:solidFill>
                  <a:srgbClr val="000099"/>
                </a:solidFill>
                <a:latin typeface="Garamond" pitchFamily="18" charset="0"/>
              </a:rPr>
              <a:t>(Y</a:t>
            </a:r>
            <a:r>
              <a:rPr lang="en-US" sz="1600" b="1" baseline="-25000" smtClean="0">
                <a:solidFill>
                  <a:srgbClr val="000099"/>
                </a:solidFill>
                <a:latin typeface="Garamond" pitchFamily="18" charset="0"/>
              </a:rPr>
              <a:t>i</a:t>
            </a:r>
            <a:r>
              <a:rPr lang="en-US" sz="1600" b="1" smtClean="0">
                <a:solidFill>
                  <a:srgbClr val="000099"/>
                </a:solidFill>
                <a:latin typeface="Garamond" pitchFamily="18" charset="0"/>
              </a:rPr>
              <a:t> - mean of Y)</a:t>
            </a:r>
            <a:r>
              <a:rPr lang="en-US" sz="1600" b="1" baseline="30000" smtClean="0">
                <a:solidFill>
                  <a:srgbClr val="000099"/>
                </a:solidFill>
                <a:latin typeface="Garamond" pitchFamily="18" charset="0"/>
              </a:rPr>
              <a:t>2</a:t>
            </a:r>
          </a:p>
          <a:p>
            <a:pPr lvl="1">
              <a:lnSpc>
                <a:spcPct val="80000"/>
              </a:lnSpc>
            </a:pPr>
            <a:r>
              <a:rPr lang="en-US" sz="1600" b="1" smtClean="0">
                <a:solidFill>
                  <a:srgbClr val="000099"/>
                </a:solidFill>
                <a:latin typeface="Garamond" pitchFamily="18" charset="0"/>
              </a:rPr>
              <a:t>Intuition: TSS tells us how much variation there is in the dependent varaible.</a:t>
            </a:r>
          </a:p>
          <a:p>
            <a:pPr>
              <a:lnSpc>
                <a:spcPct val="80000"/>
              </a:lnSpc>
            </a:pPr>
            <a:r>
              <a:rPr lang="en-US" sz="1600" b="1" smtClean="0">
                <a:solidFill>
                  <a:srgbClr val="000099"/>
                </a:solidFill>
                <a:latin typeface="Garamond" pitchFamily="18" charset="0"/>
              </a:rPr>
              <a:t>Explained sum of squares: Sum of the squared differences between the predicted Y and the mean of  Y, or,	</a:t>
            </a:r>
          </a:p>
          <a:p>
            <a:pPr lvl="1">
              <a:lnSpc>
                <a:spcPct val="80000"/>
              </a:lnSpc>
            </a:pPr>
            <a:r>
              <a:rPr lang="en-US" sz="1600" b="1" smtClean="0">
                <a:solidFill>
                  <a:srgbClr val="000099"/>
                </a:solidFill>
                <a:latin typeface="Garamond" pitchFamily="18" charset="0"/>
              </a:rPr>
              <a:t>ESS = </a:t>
            </a:r>
            <a:r>
              <a:rPr lang="el-GR" sz="1600" b="1" smtClean="0">
                <a:solidFill>
                  <a:srgbClr val="000099"/>
                </a:solidFill>
                <a:latin typeface="Garamond" pitchFamily="18" charset="0"/>
                <a:cs typeface="Arial" charset="0"/>
              </a:rPr>
              <a:t>Σ</a:t>
            </a:r>
            <a:r>
              <a:rPr lang="en-US" sz="1600" b="1" smtClean="0">
                <a:solidFill>
                  <a:srgbClr val="000099"/>
                </a:solidFill>
                <a:latin typeface="Garamond" pitchFamily="18" charset="0"/>
              </a:rPr>
              <a:t>(Y^ - mean of Y)</a:t>
            </a:r>
            <a:r>
              <a:rPr lang="en-US" sz="1600" b="1" baseline="30000" smtClean="0">
                <a:solidFill>
                  <a:srgbClr val="000099"/>
                </a:solidFill>
                <a:latin typeface="Garamond" pitchFamily="18" charset="0"/>
              </a:rPr>
              <a:t>2</a:t>
            </a:r>
          </a:p>
          <a:p>
            <a:pPr lvl="1">
              <a:lnSpc>
                <a:spcPct val="80000"/>
              </a:lnSpc>
            </a:pPr>
            <a:r>
              <a:rPr lang="en-US" sz="1600" b="1" smtClean="0">
                <a:solidFill>
                  <a:srgbClr val="000099"/>
                </a:solidFill>
                <a:latin typeface="Garamond" pitchFamily="18" charset="0"/>
              </a:rPr>
              <a:t>Note: Y^ = Yhat</a:t>
            </a:r>
          </a:p>
          <a:p>
            <a:pPr lvl="1">
              <a:lnSpc>
                <a:spcPct val="80000"/>
              </a:lnSpc>
            </a:pPr>
            <a:r>
              <a:rPr lang="en-US" sz="1600" b="1" smtClean="0">
                <a:solidFill>
                  <a:srgbClr val="000099"/>
                </a:solidFill>
                <a:latin typeface="Garamond" pitchFamily="18" charset="0"/>
              </a:rPr>
              <a:t>Intuition: ESS tells us how much of the variation in the dependent varaible our model explained.</a:t>
            </a:r>
          </a:p>
          <a:p>
            <a:pPr>
              <a:lnSpc>
                <a:spcPct val="80000"/>
              </a:lnSpc>
            </a:pPr>
            <a:r>
              <a:rPr lang="en-US" sz="1600" b="1" smtClean="0">
                <a:solidFill>
                  <a:srgbClr val="000099"/>
                </a:solidFill>
                <a:latin typeface="Garamond" pitchFamily="18" charset="0"/>
              </a:rPr>
              <a:t>Residual sum of squares: Sum of the squared differences between the actual Y and the predicted Y, or, </a:t>
            </a:r>
          </a:p>
          <a:p>
            <a:pPr lvl="1">
              <a:lnSpc>
                <a:spcPct val="80000"/>
              </a:lnSpc>
            </a:pPr>
            <a:r>
              <a:rPr lang="en-US" sz="1600" b="1" smtClean="0">
                <a:solidFill>
                  <a:srgbClr val="000099"/>
                </a:solidFill>
                <a:latin typeface="Garamond" pitchFamily="18" charset="0"/>
              </a:rPr>
              <a:t>RSS = </a:t>
            </a:r>
            <a:r>
              <a:rPr lang="el-GR" sz="1600" b="1" smtClean="0">
                <a:solidFill>
                  <a:srgbClr val="000099"/>
                </a:solidFill>
                <a:latin typeface="Garamond" pitchFamily="18" charset="0"/>
                <a:cs typeface="Arial" charset="0"/>
              </a:rPr>
              <a:t>Σ</a:t>
            </a:r>
            <a:r>
              <a:rPr lang="en-US" sz="1600" b="1" smtClean="0">
                <a:solidFill>
                  <a:srgbClr val="000099"/>
                </a:solidFill>
                <a:latin typeface="Garamond" pitchFamily="18" charset="0"/>
              </a:rPr>
              <a:t> e</a:t>
            </a:r>
            <a:r>
              <a:rPr lang="en-US" sz="1600" b="1" baseline="30000" smtClean="0">
                <a:solidFill>
                  <a:srgbClr val="000099"/>
                </a:solidFill>
                <a:latin typeface="Garamond" pitchFamily="18" charset="0"/>
              </a:rPr>
              <a:t>2</a:t>
            </a:r>
          </a:p>
          <a:p>
            <a:pPr lvl="1">
              <a:lnSpc>
                <a:spcPct val="80000"/>
              </a:lnSpc>
            </a:pPr>
            <a:r>
              <a:rPr lang="en-US" sz="1600" b="1" smtClean="0">
                <a:solidFill>
                  <a:srgbClr val="000099"/>
                </a:solidFill>
                <a:latin typeface="Garamond" pitchFamily="18" charset="0"/>
              </a:rPr>
              <a:t>Intuition: RSS tells us how much of the variation in the dependent varaible our model did not explain.</a:t>
            </a:r>
          </a:p>
          <a:p>
            <a:pPr>
              <a:lnSpc>
                <a:spcPct val="80000"/>
              </a:lnSpc>
            </a:pPr>
            <a:r>
              <a:rPr lang="en-US" sz="1800" b="1" smtClean="0">
                <a:solidFill>
                  <a:srgbClr val="000099"/>
                </a:solidFill>
                <a:latin typeface="Garamond" pitchFamily="18" charset="0"/>
              </a:rPr>
              <a:t>Given these definitions, it must be the case that….</a:t>
            </a:r>
          </a:p>
          <a:p>
            <a:pPr lvl="1">
              <a:lnSpc>
                <a:spcPct val="80000"/>
              </a:lnSpc>
            </a:pPr>
            <a:r>
              <a:rPr lang="en-US" sz="1600" b="1" smtClean="0">
                <a:solidFill>
                  <a:srgbClr val="000099"/>
                </a:solidFill>
                <a:latin typeface="Garamond" pitchFamily="18" charset="0"/>
              </a:rPr>
              <a:t>TSS = ESS + RSS</a:t>
            </a:r>
          </a:p>
          <a:p>
            <a:pPr lvl="1">
              <a:lnSpc>
                <a:spcPct val="80000"/>
              </a:lnSpc>
              <a:buFont typeface="Wingdings 2" pitchFamily="18" charset="2"/>
              <a:buNone/>
            </a:pPr>
            <a:endParaRPr lang="en-US" sz="2100" b="1" baseline="30000" smtClean="0">
              <a:solidFill>
                <a:srgbClr val="000099"/>
              </a:solidFill>
              <a:latin typeface="Garamond" pitchFamily="18" charset="0"/>
            </a:endParaRPr>
          </a:p>
          <a:p>
            <a:pPr lvl="1">
              <a:lnSpc>
                <a:spcPct val="80000"/>
              </a:lnSpc>
            </a:pPr>
            <a:endParaRPr lang="en-US" sz="2100" b="1" baseline="30000" smtClean="0">
              <a:solidFill>
                <a:srgbClr val="000099"/>
              </a:solidFill>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 calcmode="lin" valueType="num">
                                      <p:cBhvr additive="base">
                                        <p:cTn id="15"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 calcmode="lin" valueType="num">
                                      <p:cBhvr additive="base">
                                        <p:cTn id="2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 calcmode="lin" valueType="num">
                                      <p:cBhvr additive="base">
                                        <p:cTn id="29"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 calcmode="lin" valueType="num">
                                      <p:cBhvr additive="base">
                                        <p:cTn id="33"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339">
                                            <p:txEl>
                                              <p:pRg st="7" end="7"/>
                                            </p:txEl>
                                          </p:spTgt>
                                        </p:tgtEl>
                                        <p:attrNameLst>
                                          <p:attrName>style.visibility</p:attrName>
                                        </p:attrNameLst>
                                      </p:cBhvr>
                                      <p:to>
                                        <p:strVal val="visible"/>
                                      </p:to>
                                    </p:set>
                                    <p:anim calcmode="lin" valueType="num">
                                      <p:cBhvr additive="base">
                                        <p:cTn id="39"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 calcmode="lin" valueType="num">
                                      <p:cBhvr additive="base">
                                        <p:cTn id="43"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339">
                                            <p:txEl>
                                              <p:pRg st="9" end="9"/>
                                            </p:txEl>
                                          </p:spTgt>
                                        </p:tgtEl>
                                        <p:attrNameLst>
                                          <p:attrName>style.visibility</p:attrName>
                                        </p:attrNameLst>
                                      </p:cBhvr>
                                      <p:to>
                                        <p:strVal val="visible"/>
                                      </p:to>
                                    </p:set>
                                    <p:anim calcmode="lin" valueType="num">
                                      <p:cBhvr additive="base">
                                        <p:cTn id="47"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339">
                                            <p:txEl>
                                              <p:pRg st="10" end="10"/>
                                            </p:txEl>
                                          </p:spTgt>
                                        </p:tgtEl>
                                        <p:attrNameLst>
                                          <p:attrName>style.visibility</p:attrName>
                                        </p:attrNameLst>
                                      </p:cBhvr>
                                      <p:to>
                                        <p:strVal val="visible"/>
                                      </p:to>
                                    </p:set>
                                    <p:anim calcmode="lin" valueType="num">
                                      <p:cBhvr additive="base">
                                        <p:cTn id="53" dur="5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339">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339">
                                            <p:txEl>
                                              <p:pRg st="11" end="11"/>
                                            </p:txEl>
                                          </p:spTgt>
                                        </p:tgtEl>
                                        <p:attrNameLst>
                                          <p:attrName>style.visibility</p:attrName>
                                        </p:attrNameLst>
                                      </p:cBhvr>
                                      <p:to>
                                        <p:strVal val="visible"/>
                                      </p:to>
                                    </p:set>
                                    <p:anim calcmode="lin" valueType="num">
                                      <p:cBhvr additive="base">
                                        <p:cTn id="57" dur="500" fill="hold"/>
                                        <p:tgtEl>
                                          <p:spTgt spid="14339">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3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sz="2100" b="1" smtClean="0">
                <a:solidFill>
                  <a:srgbClr val="000099"/>
                </a:solidFill>
              </a:rPr>
              <a:t>Judging the significance of a variable</a:t>
            </a:r>
          </a:p>
        </p:txBody>
      </p:sp>
      <p:sp>
        <p:nvSpPr>
          <p:cNvPr id="26627"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2100" b="1" smtClean="0">
                <a:solidFill>
                  <a:srgbClr val="000099"/>
                </a:solidFill>
                <a:latin typeface="Garamond" pitchFamily="18" charset="0"/>
              </a:rPr>
              <a:t>The t-statistic: estimated coefficient / standard deviation of the coefficient.</a:t>
            </a:r>
          </a:p>
          <a:p>
            <a:pPr eaLnBrk="1" hangingPunct="1">
              <a:lnSpc>
                <a:spcPct val="90000"/>
              </a:lnSpc>
            </a:pPr>
            <a:r>
              <a:rPr lang="en-US" sz="2100" b="1" smtClean="0">
                <a:solidFill>
                  <a:srgbClr val="000099"/>
                </a:solidFill>
                <a:latin typeface="Garamond" pitchFamily="18" charset="0"/>
              </a:rPr>
              <a:t>The t-statistic is used to test the null hypothesis (H</a:t>
            </a:r>
            <a:r>
              <a:rPr lang="en-US" sz="2100" b="1" baseline="-25000" smtClean="0">
                <a:solidFill>
                  <a:srgbClr val="000099"/>
                </a:solidFill>
                <a:latin typeface="Garamond" pitchFamily="18" charset="0"/>
              </a:rPr>
              <a:t>0</a:t>
            </a:r>
            <a:r>
              <a:rPr lang="en-US" sz="2100" b="1" smtClean="0">
                <a:solidFill>
                  <a:srgbClr val="000099"/>
                </a:solidFill>
                <a:latin typeface="Garamond" pitchFamily="18" charset="0"/>
              </a:rPr>
              <a:t>) that the coefficient is equal to zero. The alternative hypothesis (H</a:t>
            </a:r>
            <a:r>
              <a:rPr lang="en-US" sz="2100" b="1" baseline="-25000" smtClean="0">
                <a:solidFill>
                  <a:srgbClr val="000099"/>
                </a:solidFill>
                <a:latin typeface="Garamond" pitchFamily="18" charset="0"/>
              </a:rPr>
              <a:t>A</a:t>
            </a:r>
            <a:r>
              <a:rPr lang="en-US" sz="2100" b="1" smtClean="0">
                <a:solidFill>
                  <a:srgbClr val="000099"/>
                </a:solidFill>
                <a:latin typeface="Garamond" pitchFamily="18" charset="0"/>
              </a:rPr>
              <a:t>) is that the coefficient is different than zero.</a:t>
            </a:r>
          </a:p>
          <a:p>
            <a:pPr eaLnBrk="1" hangingPunct="1">
              <a:lnSpc>
                <a:spcPct val="90000"/>
              </a:lnSpc>
            </a:pPr>
            <a:r>
              <a:rPr lang="en-US" sz="2100" b="1" smtClean="0">
                <a:solidFill>
                  <a:srgbClr val="000099"/>
                </a:solidFill>
                <a:latin typeface="Garamond" pitchFamily="18" charset="0"/>
              </a:rPr>
              <a:t>Rule of thumb: if t&gt;2 we believe the coefficient is statistically different from zero. WHY?</a:t>
            </a:r>
          </a:p>
          <a:p>
            <a:pPr eaLnBrk="1" hangingPunct="1">
              <a:lnSpc>
                <a:spcPct val="90000"/>
              </a:lnSpc>
            </a:pPr>
            <a:r>
              <a:rPr lang="en-US" sz="2100" b="1" smtClean="0">
                <a:solidFill>
                  <a:srgbClr val="000099"/>
                </a:solidFill>
                <a:latin typeface="Garamond" pitchFamily="18" charset="0"/>
              </a:rPr>
              <a:t>Understand the difference between statistical significance and economic significance.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27">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27">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27">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62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612775" y="228600"/>
            <a:ext cx="8153400" cy="990600"/>
          </a:xfrm>
        </p:spPr>
        <p:txBody>
          <a:bodyPr/>
          <a:lstStyle/>
          <a:p>
            <a:pPr eaLnBrk="1" hangingPunct="1"/>
            <a:r>
              <a:rPr lang="en-US" b="1" smtClean="0">
                <a:latin typeface="Garamond" pitchFamily="18" charset="0"/>
              </a:rPr>
              <a:t>The p-value</a:t>
            </a:r>
          </a:p>
        </p:txBody>
      </p:sp>
      <p:sp>
        <p:nvSpPr>
          <p:cNvPr id="6147" name="Rectangle 3"/>
          <p:cNvSpPr>
            <a:spLocks noGrp="1" noRot="1" noChangeArrowheads="1"/>
          </p:cNvSpPr>
          <p:nvPr>
            <p:ph sz="quarter" idx="1"/>
          </p:nvPr>
        </p:nvSpPr>
        <p:spPr>
          <a:xfrm>
            <a:off x="612775" y="1600200"/>
            <a:ext cx="8153400" cy="4495800"/>
          </a:xfrm>
        </p:spPr>
        <p:txBody>
          <a:bodyPr>
            <a:normAutofit lnSpcReduction="10000"/>
          </a:bodyPr>
          <a:lstStyle/>
          <a:p>
            <a:pPr marL="274320" indent="-274320" eaLnBrk="1" fontAlgn="auto" hangingPunct="1">
              <a:lnSpc>
                <a:spcPct val="80000"/>
              </a:lnSpc>
              <a:spcAft>
                <a:spcPts val="0"/>
              </a:spcAft>
              <a:buClr>
                <a:schemeClr val="accent3"/>
              </a:buClr>
              <a:buFont typeface="Wingdings 2"/>
              <a:buChar char=""/>
              <a:defRPr/>
            </a:pPr>
            <a:r>
              <a:rPr lang="en-US" sz="2400" b="1">
                <a:latin typeface="Garamond" pitchFamily="18" charset="0"/>
              </a:rPr>
              <a:t>p value = probability value </a:t>
            </a:r>
          </a:p>
          <a:p>
            <a:pPr marL="640080" lvl="1" indent="-246888" eaLnBrk="1" fontAlgn="auto" hangingPunct="1">
              <a:lnSpc>
                <a:spcPct val="80000"/>
              </a:lnSpc>
              <a:spcAft>
                <a:spcPts val="0"/>
              </a:spcAft>
              <a:buFont typeface="Wingdings 2"/>
              <a:buChar char=""/>
              <a:defRPr/>
            </a:pPr>
            <a:r>
              <a:rPr lang="en-US" b="1">
                <a:latin typeface="Garamond" pitchFamily="18" charset="0"/>
              </a:rPr>
              <a:t>observed or exact level of significance</a:t>
            </a:r>
          </a:p>
          <a:p>
            <a:pPr marL="640080" lvl="1" indent="-246888" eaLnBrk="1" fontAlgn="auto" hangingPunct="1">
              <a:lnSpc>
                <a:spcPct val="80000"/>
              </a:lnSpc>
              <a:spcAft>
                <a:spcPts val="0"/>
              </a:spcAft>
              <a:buFont typeface="Wingdings 2"/>
              <a:buChar char=""/>
              <a:defRPr/>
            </a:pPr>
            <a:r>
              <a:rPr lang="en-US" b="1">
                <a:latin typeface="Garamond" pitchFamily="18" charset="0"/>
              </a:rPr>
              <a:t>exact probability of committing a Type I error </a:t>
            </a:r>
          </a:p>
          <a:p>
            <a:pPr marL="640080" lvl="1" indent="-246888" eaLnBrk="1" fontAlgn="auto" hangingPunct="1">
              <a:lnSpc>
                <a:spcPct val="80000"/>
              </a:lnSpc>
              <a:spcAft>
                <a:spcPts val="0"/>
              </a:spcAft>
              <a:buFont typeface="Wingdings 2"/>
              <a:buChar char=""/>
              <a:defRPr/>
            </a:pPr>
            <a:r>
              <a:rPr lang="en-US" b="1">
                <a:latin typeface="Garamond" pitchFamily="18" charset="0"/>
              </a:rPr>
              <a:t>the lowest significance level at which a null hypothesis can be rejected.</a:t>
            </a:r>
          </a:p>
          <a:p>
            <a:pPr marL="274320" indent="-274320" eaLnBrk="1" fontAlgn="auto" hangingPunct="1">
              <a:lnSpc>
                <a:spcPct val="80000"/>
              </a:lnSpc>
              <a:spcAft>
                <a:spcPts val="0"/>
              </a:spcAft>
              <a:buClr>
                <a:schemeClr val="accent3"/>
              </a:buClr>
              <a:buFont typeface="Wingdings 2"/>
              <a:buChar char=""/>
              <a:defRPr/>
            </a:pPr>
            <a:r>
              <a:rPr lang="en-US" sz="2400" b="1">
                <a:latin typeface="Garamond" pitchFamily="18" charset="0"/>
              </a:rPr>
              <a:t>Level of significance:	Indicates the probability of observing the estimated t-value greater than the critical t-value if the null hypothesis were correct.</a:t>
            </a:r>
          </a:p>
          <a:p>
            <a:pPr marL="274320" indent="-274320" eaLnBrk="1" fontAlgn="auto" hangingPunct="1">
              <a:lnSpc>
                <a:spcPct val="80000"/>
              </a:lnSpc>
              <a:spcAft>
                <a:spcPts val="0"/>
              </a:spcAft>
              <a:buClr>
                <a:schemeClr val="accent3"/>
              </a:buClr>
              <a:buFont typeface="Wingdings 2"/>
              <a:buChar char=""/>
              <a:defRPr/>
            </a:pPr>
            <a:r>
              <a:rPr lang="en-US" sz="2400" b="1">
                <a:latin typeface="Garamond" pitchFamily="18" charset="0"/>
              </a:rPr>
              <a:t>Level of confidence:	Indicates the probability that the alternative hypothesis is correct if the null hypothesis is rejected.</a:t>
            </a:r>
          </a:p>
          <a:p>
            <a:pPr marL="274320" indent="-274320" eaLnBrk="1" fontAlgn="auto" hangingPunct="1">
              <a:lnSpc>
                <a:spcPct val="80000"/>
              </a:lnSpc>
              <a:spcAft>
                <a:spcPts val="0"/>
              </a:spcAft>
              <a:buClr>
                <a:schemeClr val="accent3"/>
              </a:buClr>
              <a:buFont typeface="Wingdings 2"/>
              <a:buChar char=""/>
              <a:defRPr/>
            </a:pPr>
            <a:r>
              <a:rPr lang="en-US" sz="2400" b="1">
                <a:latin typeface="Garamond" pitchFamily="18" charset="0"/>
              </a:rPr>
              <a:t>One can state either:	The coefficient has been shown to be significant at the 10% level of significance or the 90% level of confidence.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612775" y="228600"/>
            <a:ext cx="8153400" cy="990600"/>
          </a:xfrm>
        </p:spPr>
        <p:txBody>
          <a:bodyPr/>
          <a:lstStyle/>
          <a:p>
            <a:pPr eaLnBrk="1" hangingPunct="1"/>
            <a:r>
              <a:rPr lang="en-US" b="1" smtClean="0">
                <a:latin typeface="Garamond" pitchFamily="18" charset="0"/>
              </a:rPr>
              <a:t>Limitations of t-test</a:t>
            </a:r>
          </a:p>
        </p:txBody>
      </p:sp>
      <p:sp>
        <p:nvSpPr>
          <p:cNvPr id="27651" name="Rectangle 3"/>
          <p:cNvSpPr>
            <a:spLocks noGrp="1" noRot="1" noChangeArrowheads="1"/>
          </p:cNvSpPr>
          <p:nvPr>
            <p:ph sz="quarter" idx="1"/>
          </p:nvPr>
        </p:nvSpPr>
        <p:spPr>
          <a:xfrm>
            <a:off x="612775" y="1600200"/>
            <a:ext cx="8153400" cy="4495800"/>
          </a:xfrm>
        </p:spPr>
        <p:txBody>
          <a:bodyPr/>
          <a:lstStyle/>
          <a:p>
            <a:pPr eaLnBrk="1" hangingPunct="1"/>
            <a:r>
              <a:rPr lang="en-US" sz="3600" b="1" smtClean="0">
                <a:latin typeface="Garamond" pitchFamily="18" charset="0"/>
              </a:rPr>
              <a:t>The t-test does not test theoretical validity</a:t>
            </a:r>
          </a:p>
          <a:p>
            <a:pPr eaLnBrk="1" hangingPunct="1"/>
            <a:r>
              <a:rPr lang="en-US" sz="3600" b="1" smtClean="0">
                <a:latin typeface="Garamond" pitchFamily="18" charset="0"/>
              </a:rPr>
              <a:t>The t-test does not test importance</a:t>
            </a:r>
          </a:p>
          <a:p>
            <a:pPr eaLnBrk="1" hangingPunct="1"/>
            <a:r>
              <a:rPr lang="en-US" sz="3600" b="1" smtClean="0">
                <a:latin typeface="Garamond" pitchFamily="18" charset="0"/>
              </a:rPr>
              <a:t>The t-test is not intended for tests of the entire population</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612775" y="228600"/>
            <a:ext cx="8153400" cy="990600"/>
          </a:xfrm>
        </p:spPr>
        <p:txBody>
          <a:bodyPr/>
          <a:lstStyle/>
          <a:p>
            <a:pPr eaLnBrk="1" hangingPunct="1"/>
            <a:r>
              <a:rPr lang="en-US" smtClean="0"/>
              <a:t>More on t-test</a:t>
            </a:r>
          </a:p>
        </p:txBody>
      </p:sp>
      <p:sp>
        <p:nvSpPr>
          <p:cNvPr id="28675" name="Rectangle 3"/>
          <p:cNvSpPr>
            <a:spLocks noGrp="1" noRot="1" noChangeArrowheads="1"/>
          </p:cNvSpPr>
          <p:nvPr>
            <p:ph sz="quarter" idx="1"/>
          </p:nvPr>
        </p:nvSpPr>
        <p:spPr>
          <a:xfrm>
            <a:off x="612775" y="1600200"/>
            <a:ext cx="8153400" cy="4495800"/>
          </a:xfrm>
        </p:spPr>
        <p:txBody>
          <a:bodyPr/>
          <a:lstStyle/>
          <a:p>
            <a:pPr eaLnBrk="1" hangingPunct="1"/>
            <a:r>
              <a:rPr lang="en-US" smtClean="0"/>
              <a:t>The t-test does not test coefficients jointly. </a:t>
            </a:r>
          </a:p>
          <a:p>
            <a:pPr eaLnBrk="1" hangingPunct="1"/>
            <a:r>
              <a:rPr lang="en-US" smtClean="0"/>
              <a:t>Because β</a:t>
            </a:r>
            <a:r>
              <a:rPr lang="en-US" baseline="-25000" smtClean="0"/>
              <a:t>1</a:t>
            </a:r>
            <a:r>
              <a:rPr lang="en-US" smtClean="0"/>
              <a:t> and β</a:t>
            </a:r>
            <a:r>
              <a:rPr lang="en-US" baseline="-25000" smtClean="0"/>
              <a:t>2</a:t>
            </a:r>
            <a:r>
              <a:rPr lang="en-US" smtClean="0"/>
              <a:t> are statistically different than zero it does not tell us that β</a:t>
            </a:r>
            <a:r>
              <a:rPr lang="en-US" baseline="-25000" smtClean="0"/>
              <a:t>1</a:t>
            </a:r>
            <a:r>
              <a:rPr lang="en-US" smtClean="0"/>
              <a:t> and β</a:t>
            </a:r>
            <a:r>
              <a:rPr lang="en-US" baseline="-25000" smtClean="0"/>
              <a:t>2 </a:t>
            </a:r>
            <a:r>
              <a:rPr lang="en-US" smtClean="0"/>
              <a:t>are jointly different than zero.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612775" y="228600"/>
            <a:ext cx="8153400" cy="990600"/>
          </a:xfrm>
        </p:spPr>
        <p:txBody>
          <a:bodyPr/>
          <a:lstStyle/>
          <a:p>
            <a:pPr eaLnBrk="1" hangingPunct="1"/>
            <a:r>
              <a:rPr lang="en-US" smtClean="0"/>
              <a:t>The F-Test</a:t>
            </a:r>
          </a:p>
        </p:txBody>
      </p:sp>
      <p:sp>
        <p:nvSpPr>
          <p:cNvPr id="29699" name="Rectangle 3"/>
          <p:cNvSpPr>
            <a:spLocks noGrp="1" noRot="1" noChangeArrowheads="1"/>
          </p:cNvSpPr>
          <p:nvPr>
            <p:ph idx="1"/>
          </p:nvPr>
        </p:nvSpPr>
        <p:spPr>
          <a:xfrm>
            <a:off x="612775" y="1600200"/>
            <a:ext cx="8153400" cy="4495800"/>
          </a:xfrm>
        </p:spPr>
        <p:txBody>
          <a:bodyPr/>
          <a:lstStyle/>
          <a:p>
            <a:pPr eaLnBrk="1" hangingPunct="1"/>
            <a:r>
              <a:rPr lang="en-US" smtClean="0"/>
              <a:t>A method of testing a null hypothesis that includes more than one coefficient</a:t>
            </a:r>
          </a:p>
          <a:p>
            <a:pPr eaLnBrk="1" hangingPunct="1"/>
            <a:r>
              <a:rPr lang="en-US" smtClean="0"/>
              <a:t>It works by determining whether the overall fit of an equation is significantly reduced by constraining the equation to conform to the null hypothesis.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612775" y="228600"/>
            <a:ext cx="8153400" cy="990600"/>
          </a:xfrm>
        </p:spPr>
        <p:txBody>
          <a:bodyPr/>
          <a:lstStyle/>
          <a:p>
            <a:pPr eaLnBrk="1" hangingPunct="1"/>
            <a:r>
              <a:rPr lang="en-US" smtClean="0"/>
              <a:t>The Test of Overall Significance</a:t>
            </a:r>
          </a:p>
        </p:txBody>
      </p:sp>
      <p:sp>
        <p:nvSpPr>
          <p:cNvPr id="30723" name="Rectangle 3"/>
          <p:cNvSpPr>
            <a:spLocks noGrp="1" noRot="1" noChangeArrowheads="1"/>
          </p:cNvSpPr>
          <p:nvPr>
            <p:ph idx="1"/>
          </p:nvPr>
        </p:nvSpPr>
        <p:spPr>
          <a:xfrm>
            <a:off x="612775" y="1600200"/>
            <a:ext cx="8153400" cy="4495800"/>
          </a:xfrm>
        </p:spPr>
        <p:txBody>
          <a:bodyPr/>
          <a:lstStyle/>
          <a:p>
            <a:pPr eaLnBrk="1" hangingPunct="1">
              <a:lnSpc>
                <a:spcPct val="90000"/>
              </a:lnSpc>
            </a:pPr>
            <a:r>
              <a:rPr lang="en-US" smtClean="0"/>
              <a:t>H</a:t>
            </a:r>
            <a:r>
              <a:rPr lang="en-US" baseline="-25000" smtClean="0"/>
              <a:t>0</a:t>
            </a:r>
            <a:r>
              <a:rPr lang="en-US" smtClean="0"/>
              <a:t>:	β</a:t>
            </a:r>
            <a:r>
              <a:rPr lang="en-US" baseline="-25000" smtClean="0"/>
              <a:t>1</a:t>
            </a:r>
            <a:r>
              <a:rPr lang="en-US" smtClean="0"/>
              <a:t> =  β</a:t>
            </a:r>
            <a:r>
              <a:rPr lang="en-US" baseline="-25000" smtClean="0"/>
              <a:t>2</a:t>
            </a:r>
            <a:r>
              <a:rPr lang="en-US" smtClean="0"/>
              <a:t> = ....... β</a:t>
            </a:r>
            <a:r>
              <a:rPr lang="en-US" baseline="-25000" smtClean="0"/>
              <a:t>k</a:t>
            </a:r>
            <a:r>
              <a:rPr lang="en-US" smtClean="0"/>
              <a:t> = 0		</a:t>
            </a:r>
          </a:p>
          <a:p>
            <a:pPr eaLnBrk="1" hangingPunct="1">
              <a:lnSpc>
                <a:spcPct val="90000"/>
              </a:lnSpc>
            </a:pPr>
            <a:r>
              <a:rPr lang="en-US" smtClean="0"/>
              <a:t>The R</a:t>
            </a:r>
            <a:r>
              <a:rPr lang="en-US" baseline="30000" smtClean="0"/>
              <a:t>2</a:t>
            </a:r>
            <a:r>
              <a:rPr lang="en-US" smtClean="0"/>
              <a:t> is not a formal test of this hypothesis.</a:t>
            </a:r>
          </a:p>
          <a:p>
            <a:pPr eaLnBrk="1" hangingPunct="1">
              <a:lnSpc>
                <a:spcPct val="90000"/>
              </a:lnSpc>
            </a:pPr>
            <a:r>
              <a:rPr lang="en-US" smtClean="0"/>
              <a:t>H</a:t>
            </a:r>
            <a:r>
              <a:rPr lang="en-US" baseline="-25000" smtClean="0"/>
              <a:t>A</a:t>
            </a:r>
            <a:r>
              <a:rPr lang="en-US" smtClean="0"/>
              <a:t>	:	H</a:t>
            </a:r>
            <a:r>
              <a:rPr lang="en-US" baseline="-25000" smtClean="0"/>
              <a:t>o</a:t>
            </a:r>
            <a:r>
              <a:rPr lang="en-US" smtClean="0"/>
              <a:t> is not true.</a:t>
            </a:r>
          </a:p>
          <a:p>
            <a:pPr eaLnBrk="1" hangingPunct="1">
              <a:lnSpc>
                <a:spcPct val="90000"/>
              </a:lnSpc>
            </a:pPr>
            <a:r>
              <a:rPr lang="en-US" smtClean="0"/>
              <a:t>F = [ESS/(k)] / [RSS / (n-k-1)]</a:t>
            </a:r>
          </a:p>
          <a:p>
            <a:pPr eaLnBrk="1" hangingPunct="1">
              <a:lnSpc>
                <a:spcPct val="90000"/>
              </a:lnSpc>
            </a:pPr>
            <a:r>
              <a:rPr lang="en-US" smtClean="0"/>
              <a:t>Intuition:	We are testing whether or not the variation in X</a:t>
            </a:r>
            <a:r>
              <a:rPr lang="en-US" baseline="-25000" smtClean="0"/>
              <a:t>1</a:t>
            </a:r>
            <a:r>
              <a:rPr lang="en-US" smtClean="0"/>
              <a:t>, X</a:t>
            </a:r>
            <a:r>
              <a:rPr lang="en-US" baseline="-25000" smtClean="0"/>
              <a:t>2</a:t>
            </a:r>
            <a:r>
              <a:rPr lang="en-US" smtClean="0"/>
              <a:t>, .... X</a:t>
            </a:r>
            <a:r>
              <a:rPr lang="en-US" baseline="-25000" smtClean="0"/>
              <a:t>k</a:t>
            </a:r>
            <a:r>
              <a:rPr lang="en-US" smtClean="0"/>
              <a:t> explains more of Y than the random forces represented by error term.</a:t>
            </a:r>
          </a:p>
          <a:p>
            <a:pPr eaLnBrk="1" hangingPunct="1">
              <a:lnSpc>
                <a:spcPct val="90000"/>
              </a:lnSpc>
            </a:pPr>
            <a:r>
              <a:rPr lang="en-US" smtClean="0"/>
              <a:t>Refer to the corresponding p-value of the F-test to answer this question.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609600"/>
          </a:xfrm>
        </p:spPr>
        <p:txBody>
          <a:bodyPr/>
          <a:lstStyle/>
          <a:p>
            <a:r>
              <a:rPr lang="en-US" sz="2800" b="1" smtClean="0">
                <a:solidFill>
                  <a:srgbClr val="000099"/>
                </a:solidFill>
                <a:latin typeface="Garamond" pitchFamily="18" charset="0"/>
              </a:rPr>
              <a:t>The coefficient of determination or R-squared</a:t>
            </a:r>
          </a:p>
        </p:txBody>
      </p:sp>
      <p:sp>
        <p:nvSpPr>
          <p:cNvPr id="18435" name="Rectangle 3"/>
          <p:cNvSpPr>
            <a:spLocks noGrp="1" noChangeArrowheads="1"/>
          </p:cNvSpPr>
          <p:nvPr>
            <p:ph sz="quarter" idx="1"/>
          </p:nvPr>
        </p:nvSpPr>
        <p:spPr>
          <a:xfrm>
            <a:off x="685800" y="1143000"/>
            <a:ext cx="7772400" cy="4953000"/>
          </a:xfrm>
        </p:spPr>
        <p:txBody>
          <a:bodyPr/>
          <a:lstStyle/>
          <a:p>
            <a:r>
              <a:rPr lang="en-US" sz="2400" b="1" smtClean="0">
                <a:solidFill>
                  <a:srgbClr val="000099"/>
                </a:solidFill>
                <a:latin typeface="Garamond" pitchFamily="18" charset="0"/>
              </a:rPr>
              <a:t>How do we know how accurate our equation is?</a:t>
            </a:r>
          </a:p>
          <a:p>
            <a:r>
              <a:rPr lang="en-US" sz="2400" b="1" smtClean="0">
                <a:solidFill>
                  <a:srgbClr val="000099"/>
                </a:solidFill>
                <a:latin typeface="Garamond" pitchFamily="18" charset="0"/>
              </a:rPr>
              <a:t>The coefficient of determination or R-squared: Ratio of the explained sum of squares to the total sum of squares. </a:t>
            </a:r>
          </a:p>
          <a:p>
            <a:r>
              <a:rPr lang="en-US" sz="2400" b="1" smtClean="0">
                <a:solidFill>
                  <a:srgbClr val="000099"/>
                </a:solidFill>
                <a:latin typeface="Garamond" pitchFamily="18" charset="0"/>
              </a:rPr>
              <a:t>R-squared = Explained Sum of Squares / Total Sum of Squares</a:t>
            </a:r>
          </a:p>
          <a:p>
            <a:r>
              <a:rPr lang="en-US" sz="2400" b="1" smtClean="0">
                <a:solidFill>
                  <a:srgbClr val="000099"/>
                </a:solidFill>
                <a:latin typeface="Garamond" pitchFamily="18" charset="0"/>
              </a:rPr>
              <a:t>R</a:t>
            </a:r>
            <a:r>
              <a:rPr lang="en-US" sz="2400" b="1" baseline="30000" smtClean="0">
                <a:solidFill>
                  <a:srgbClr val="000099"/>
                </a:solidFill>
                <a:latin typeface="Garamond" pitchFamily="18" charset="0"/>
              </a:rPr>
              <a:t>2</a:t>
            </a:r>
            <a:r>
              <a:rPr lang="en-US" sz="2400" b="1" smtClean="0">
                <a:solidFill>
                  <a:srgbClr val="000099"/>
                </a:solidFill>
                <a:latin typeface="Garamond" pitchFamily="18" charset="0"/>
              </a:rPr>
              <a:t> = ESS/TSS 	= 	</a:t>
            </a:r>
          </a:p>
          <a:p>
            <a:r>
              <a:rPr lang="en-US" sz="2400" b="1" smtClean="0">
                <a:solidFill>
                  <a:srgbClr val="000099"/>
                </a:solidFill>
                <a:latin typeface="Garamond" pitchFamily="18" charset="0"/>
              </a:rPr>
              <a:t>R</a:t>
            </a:r>
            <a:r>
              <a:rPr lang="en-US" sz="2400" b="1" baseline="30000" smtClean="0">
                <a:solidFill>
                  <a:srgbClr val="000099"/>
                </a:solidFill>
                <a:latin typeface="Garamond" pitchFamily="18" charset="0"/>
              </a:rPr>
              <a:t>2</a:t>
            </a:r>
            <a:r>
              <a:rPr lang="en-US" sz="2400" b="1" smtClean="0">
                <a:solidFill>
                  <a:srgbClr val="000099"/>
                </a:solidFill>
                <a:latin typeface="Garamond" pitchFamily="18" charset="0"/>
              </a:rPr>
              <a:t> = 1 - RSS/TSS </a:t>
            </a:r>
          </a:p>
          <a:p>
            <a:r>
              <a:rPr lang="en-US" sz="2400" smtClean="0">
                <a:solidFill>
                  <a:srgbClr val="000099"/>
                </a:solidFill>
                <a:latin typeface="Garamond" pitchFamily="18" charset="0"/>
              </a:rPr>
              <a:t>R</a:t>
            </a:r>
            <a:r>
              <a:rPr lang="en-US" sz="2400" baseline="30000" smtClean="0">
                <a:solidFill>
                  <a:srgbClr val="000099"/>
                </a:solidFill>
                <a:latin typeface="Garamond" pitchFamily="18" charset="0"/>
              </a:rPr>
              <a:t>2  </a:t>
            </a:r>
            <a:r>
              <a:rPr lang="en-US" sz="2400" smtClean="0">
                <a:solidFill>
                  <a:srgbClr val="000099"/>
                </a:solidFill>
                <a:latin typeface="Garamond" pitchFamily="18" charset="0"/>
              </a:rPr>
              <a:t>ranges from 0 to 1.  A value of zero means our model did not explain any of the variation in the dependent variable. A value of 1 means the model explained everything.  Neither 0 or 1 is a very good result.</a:t>
            </a:r>
            <a:r>
              <a:rPr lang="en-US" sz="2400" b="1" smtClean="0">
                <a:solidFill>
                  <a:srgbClr val="000099"/>
                </a:solidFill>
                <a:latin typeface="Garamond"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10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843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843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43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435">
                                            <p:txEl>
                                              <p:pRg st="1" end="1"/>
                                            </p:txEl>
                                          </p:spTgt>
                                        </p:tgtEl>
                                        <p:attrNameLst>
                                          <p:attrName>style.visibility</p:attrName>
                                        </p:attrNameLst>
                                      </p:cBhvr>
                                      <p:to>
                                        <p:strVal val="visible"/>
                                      </p:to>
                                    </p:set>
                                    <p:anim calcmode="lin" valueType="num">
                                      <p:cBhvr>
                                        <p:cTn id="15" dur="1000" fill="hold"/>
                                        <p:tgtEl>
                                          <p:spTgt spid="1843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843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843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43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8435">
                                            <p:txEl>
                                              <p:pRg st="2" end="2"/>
                                            </p:txEl>
                                          </p:spTgt>
                                        </p:tgtEl>
                                        <p:attrNameLst>
                                          <p:attrName>style.visibility</p:attrName>
                                        </p:attrNameLst>
                                      </p:cBhvr>
                                      <p:to>
                                        <p:strVal val="visible"/>
                                      </p:to>
                                    </p:set>
                                    <p:anim calcmode="lin" valueType="num">
                                      <p:cBhvr>
                                        <p:cTn id="23" dur="10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843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843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843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435">
                                            <p:txEl>
                                              <p:pRg st="3" end="3"/>
                                            </p:txEl>
                                          </p:spTgt>
                                        </p:tgtEl>
                                        <p:attrNameLst>
                                          <p:attrName>style.visibility</p:attrName>
                                        </p:attrNameLst>
                                      </p:cBhvr>
                                      <p:to>
                                        <p:strVal val="visible"/>
                                      </p:to>
                                    </p:set>
                                    <p:anim calcmode="lin" valueType="num">
                                      <p:cBhvr>
                                        <p:cTn id="31" dur="10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843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843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43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8435">
                                            <p:txEl>
                                              <p:pRg st="4" end="4"/>
                                            </p:txEl>
                                          </p:spTgt>
                                        </p:tgtEl>
                                        <p:attrNameLst>
                                          <p:attrName>style.visibility</p:attrName>
                                        </p:attrNameLst>
                                      </p:cBhvr>
                                      <p:to>
                                        <p:strVal val="visible"/>
                                      </p:to>
                                    </p:set>
                                    <p:anim calcmode="lin" valueType="num">
                                      <p:cBhvr>
                                        <p:cTn id="39" dur="1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18435">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1843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843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8435">
                                            <p:txEl>
                                              <p:pRg st="5" end="5"/>
                                            </p:txEl>
                                          </p:spTgt>
                                        </p:tgtEl>
                                        <p:attrNameLst>
                                          <p:attrName>style.visibility</p:attrName>
                                        </p:attrNameLst>
                                      </p:cBhvr>
                                      <p:to>
                                        <p:strVal val="visible"/>
                                      </p:to>
                                    </p:set>
                                    <p:anim calcmode="lin" valueType="num">
                                      <p:cBhvr>
                                        <p:cTn id="47" dur="1000" fill="hold"/>
                                        <p:tgtEl>
                                          <p:spTgt spid="1843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18435">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1843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8435">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2775" y="228600"/>
            <a:ext cx="8153400" cy="990600"/>
          </a:xfrm>
        </p:spPr>
        <p:txBody>
          <a:bodyPr/>
          <a:lstStyle/>
          <a:p>
            <a:r>
              <a:rPr lang="en-US" sz="3200" b="1" smtClean="0">
                <a:solidFill>
                  <a:srgbClr val="000099"/>
                </a:solidFill>
                <a:latin typeface="Garamond" pitchFamily="18" charset="0"/>
              </a:rPr>
              <a:t>The Simple Correlation Coefficient (r)</a:t>
            </a:r>
          </a:p>
        </p:txBody>
      </p:sp>
      <p:sp>
        <p:nvSpPr>
          <p:cNvPr id="15363" name="Rectangle 3"/>
          <p:cNvSpPr>
            <a:spLocks noGrp="1" noChangeArrowheads="1"/>
          </p:cNvSpPr>
          <p:nvPr>
            <p:ph sz="quarter" idx="1"/>
          </p:nvPr>
        </p:nvSpPr>
        <p:spPr>
          <a:xfrm>
            <a:off x="457200" y="1935163"/>
            <a:ext cx="8229600" cy="4541837"/>
          </a:xfrm>
        </p:spPr>
        <p:txBody>
          <a:bodyPr/>
          <a:lstStyle/>
          <a:p>
            <a:pPr>
              <a:lnSpc>
                <a:spcPct val="90000"/>
              </a:lnSpc>
            </a:pPr>
            <a:r>
              <a:rPr lang="en-US" sz="2400" b="1" smtClean="0">
                <a:solidFill>
                  <a:srgbClr val="000099"/>
                </a:solidFill>
                <a:latin typeface="Garamond" pitchFamily="18" charset="0"/>
              </a:rPr>
              <a:t>r = (r</a:t>
            </a:r>
            <a:r>
              <a:rPr lang="en-US" sz="2400" b="1" baseline="30000" smtClean="0">
                <a:solidFill>
                  <a:srgbClr val="000099"/>
                </a:solidFill>
                <a:latin typeface="Garamond" pitchFamily="18" charset="0"/>
              </a:rPr>
              <a:t>2</a:t>
            </a:r>
            <a:r>
              <a:rPr lang="en-US" sz="2400" b="1" smtClean="0">
                <a:solidFill>
                  <a:srgbClr val="000099"/>
                </a:solidFill>
                <a:latin typeface="Garamond" pitchFamily="18" charset="0"/>
              </a:rPr>
              <a:t>)</a:t>
            </a:r>
            <a:r>
              <a:rPr lang="en-US" sz="2400" b="1" baseline="30000" smtClean="0">
                <a:solidFill>
                  <a:srgbClr val="000099"/>
                </a:solidFill>
                <a:latin typeface="Garamond" pitchFamily="18" charset="0"/>
              </a:rPr>
              <a:t>0.5</a:t>
            </a:r>
            <a:r>
              <a:rPr lang="en-US" sz="2400" b="1" smtClean="0">
                <a:solidFill>
                  <a:srgbClr val="000099"/>
                </a:solidFill>
                <a:latin typeface="Garamond" pitchFamily="18" charset="0"/>
              </a:rPr>
              <a:t> 	= (ESS/TSS)</a:t>
            </a:r>
            <a:r>
              <a:rPr lang="en-US" sz="2400" b="1" baseline="30000" smtClean="0">
                <a:solidFill>
                  <a:srgbClr val="000099"/>
                </a:solidFill>
                <a:latin typeface="Garamond" pitchFamily="18" charset="0"/>
              </a:rPr>
              <a:t>0.5</a:t>
            </a:r>
            <a:r>
              <a:rPr lang="en-US" sz="2400" b="1" smtClean="0">
                <a:solidFill>
                  <a:srgbClr val="000099"/>
                </a:solidFill>
                <a:latin typeface="Garamond" pitchFamily="18" charset="0"/>
              </a:rPr>
              <a:t> = (1-RSS/TSS)</a:t>
            </a:r>
            <a:r>
              <a:rPr lang="en-US" sz="2400" b="1" baseline="30000" smtClean="0">
                <a:solidFill>
                  <a:srgbClr val="000099"/>
                </a:solidFill>
                <a:latin typeface="Garamond" pitchFamily="18" charset="0"/>
              </a:rPr>
              <a:t>0.5</a:t>
            </a:r>
            <a:endParaRPr lang="en-US" sz="2400" b="1" smtClean="0">
              <a:solidFill>
                <a:srgbClr val="000099"/>
              </a:solidFill>
              <a:latin typeface="Garamond" pitchFamily="18" charset="0"/>
            </a:endParaRPr>
          </a:p>
          <a:p>
            <a:pPr lvl="1">
              <a:lnSpc>
                <a:spcPct val="90000"/>
              </a:lnSpc>
            </a:pPr>
            <a:r>
              <a:rPr lang="en-US" sz="1400" b="1" smtClean="0">
                <a:solidFill>
                  <a:srgbClr val="000099"/>
                </a:solidFill>
                <a:latin typeface="Garamond" pitchFamily="18" charset="0"/>
              </a:rPr>
              <a:t>Note:	The above is only true when the number of independent variables is one.</a:t>
            </a:r>
          </a:p>
          <a:p>
            <a:pPr>
              <a:lnSpc>
                <a:spcPct val="90000"/>
              </a:lnSpc>
            </a:pPr>
            <a:r>
              <a:rPr lang="en-US" sz="2400" b="1" smtClean="0">
                <a:solidFill>
                  <a:srgbClr val="000099"/>
                </a:solidFill>
                <a:latin typeface="Garamond" pitchFamily="18" charset="0"/>
              </a:rPr>
              <a:t>Examples:  </a:t>
            </a:r>
          </a:p>
          <a:p>
            <a:pPr lvl="1">
              <a:lnSpc>
                <a:spcPct val="90000"/>
              </a:lnSpc>
            </a:pPr>
            <a:r>
              <a:rPr lang="en-US" sz="2200" b="1" smtClean="0">
                <a:solidFill>
                  <a:srgbClr val="000099"/>
                </a:solidFill>
                <a:latin typeface="Garamond" pitchFamily="18" charset="0"/>
              </a:rPr>
              <a:t>If r = 0.9, then r</a:t>
            </a:r>
            <a:r>
              <a:rPr lang="en-US" sz="2200" b="1" baseline="30000" smtClean="0">
                <a:solidFill>
                  <a:srgbClr val="000099"/>
                </a:solidFill>
                <a:latin typeface="Garamond" pitchFamily="18" charset="0"/>
              </a:rPr>
              <a:t>2</a:t>
            </a:r>
            <a:r>
              <a:rPr lang="en-US" sz="2200" b="1" smtClean="0">
                <a:solidFill>
                  <a:srgbClr val="000099"/>
                </a:solidFill>
                <a:latin typeface="Garamond" pitchFamily="18" charset="0"/>
              </a:rPr>
              <a:t> = 0.81</a:t>
            </a:r>
          </a:p>
          <a:p>
            <a:pPr lvl="1">
              <a:lnSpc>
                <a:spcPct val="90000"/>
              </a:lnSpc>
            </a:pPr>
            <a:r>
              <a:rPr lang="en-US" sz="2200" b="1" smtClean="0">
                <a:solidFill>
                  <a:srgbClr val="000099"/>
                </a:solidFill>
                <a:latin typeface="Garamond" pitchFamily="18" charset="0"/>
              </a:rPr>
              <a:t>If r = 0.7, then r</a:t>
            </a:r>
            <a:r>
              <a:rPr lang="en-US" sz="2200" b="1" baseline="30000" smtClean="0">
                <a:solidFill>
                  <a:srgbClr val="000099"/>
                </a:solidFill>
                <a:latin typeface="Garamond" pitchFamily="18" charset="0"/>
              </a:rPr>
              <a:t>2</a:t>
            </a:r>
            <a:r>
              <a:rPr lang="en-US" sz="2200" b="1" smtClean="0">
                <a:solidFill>
                  <a:srgbClr val="000099"/>
                </a:solidFill>
                <a:latin typeface="Garamond" pitchFamily="18" charset="0"/>
              </a:rPr>
              <a:t> = 0.49</a:t>
            </a:r>
          </a:p>
          <a:p>
            <a:pPr lvl="1">
              <a:lnSpc>
                <a:spcPct val="90000"/>
              </a:lnSpc>
            </a:pPr>
            <a:r>
              <a:rPr lang="en-US" sz="2200" b="1" smtClean="0">
                <a:solidFill>
                  <a:srgbClr val="000099"/>
                </a:solidFill>
                <a:latin typeface="Garamond" pitchFamily="18" charset="0"/>
              </a:rPr>
              <a:t>If r = 0.5, then r</a:t>
            </a:r>
            <a:r>
              <a:rPr lang="en-US" sz="2200" b="1" baseline="30000" smtClean="0">
                <a:solidFill>
                  <a:srgbClr val="000099"/>
                </a:solidFill>
                <a:latin typeface="Garamond" pitchFamily="18" charset="0"/>
              </a:rPr>
              <a:t>2</a:t>
            </a:r>
            <a:r>
              <a:rPr lang="en-US" sz="2200" b="1" smtClean="0">
                <a:solidFill>
                  <a:srgbClr val="000099"/>
                </a:solidFill>
                <a:latin typeface="Garamond" pitchFamily="18" charset="0"/>
              </a:rPr>
              <a:t> = 0.25</a:t>
            </a:r>
          </a:p>
          <a:p>
            <a:pPr lvl="1">
              <a:lnSpc>
                <a:spcPct val="90000"/>
              </a:lnSpc>
            </a:pPr>
            <a:r>
              <a:rPr lang="en-US" sz="2200" b="1" smtClean="0">
                <a:solidFill>
                  <a:srgbClr val="000099"/>
                </a:solidFill>
                <a:latin typeface="Garamond" pitchFamily="18" charset="0"/>
              </a:rPr>
              <a:t>If r = 0.3, then r</a:t>
            </a:r>
            <a:r>
              <a:rPr lang="en-US" sz="2200" b="1" baseline="30000" smtClean="0">
                <a:solidFill>
                  <a:srgbClr val="000099"/>
                </a:solidFill>
                <a:latin typeface="Garamond" pitchFamily="18" charset="0"/>
              </a:rPr>
              <a:t>2</a:t>
            </a:r>
            <a:r>
              <a:rPr lang="en-US" sz="2200" b="1" smtClean="0">
                <a:solidFill>
                  <a:srgbClr val="000099"/>
                </a:solidFill>
                <a:latin typeface="Garamond" pitchFamily="18" charset="0"/>
              </a:rPr>
              <a:t> = 0.09</a:t>
            </a:r>
          </a:p>
          <a:p>
            <a:pPr>
              <a:lnSpc>
                <a:spcPct val="90000"/>
              </a:lnSpc>
            </a:pPr>
            <a:r>
              <a:rPr lang="en-US" sz="2400" b="1" smtClean="0">
                <a:solidFill>
                  <a:srgbClr val="000099"/>
                </a:solidFill>
                <a:latin typeface="Garamond" pitchFamily="18" charset="0"/>
              </a:rPr>
              <a:t>If X = Y	then r = 1	Note:	Also works vise versa</a:t>
            </a:r>
          </a:p>
          <a:p>
            <a:pPr>
              <a:lnSpc>
                <a:spcPct val="90000"/>
              </a:lnSpc>
            </a:pPr>
            <a:r>
              <a:rPr lang="en-US" sz="2400" b="1" smtClean="0">
                <a:solidFill>
                  <a:srgbClr val="000099"/>
                </a:solidFill>
                <a:latin typeface="Garamond" pitchFamily="18" charset="0"/>
              </a:rPr>
              <a:t>If X = -Y	then r = -1</a:t>
            </a:r>
          </a:p>
          <a:p>
            <a:pPr>
              <a:lnSpc>
                <a:spcPct val="90000"/>
              </a:lnSpc>
            </a:pPr>
            <a:r>
              <a:rPr lang="en-US" sz="2400" b="1" smtClean="0">
                <a:solidFill>
                  <a:srgbClr val="000099"/>
                </a:solidFill>
                <a:latin typeface="Garamond" pitchFamily="18" charset="0"/>
              </a:rPr>
              <a:t>If X is not related to Y, then r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 calcmode="lin" valueType="num">
                                      <p:cBhvr additive="base">
                                        <p:cTn id="11"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additive="base">
                                        <p:cTn id="1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anim calcmode="lin" valueType="num">
                                      <p:cBhvr additive="base">
                                        <p:cTn id="2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363">
                                            <p:txEl>
                                              <p:pRg st="5" end="5"/>
                                            </p:txEl>
                                          </p:spTgt>
                                        </p:tgtEl>
                                        <p:attrNameLst>
                                          <p:attrName>style.visibility</p:attrName>
                                        </p:attrNameLst>
                                      </p:cBhvr>
                                      <p:to>
                                        <p:strVal val="visible"/>
                                      </p:to>
                                    </p:set>
                                    <p:anim calcmode="lin" valueType="num">
                                      <p:cBhvr additive="base">
                                        <p:cTn id="29"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 calcmode="lin" valueType="num">
                                      <p:cBhvr additive="base">
                                        <p:cTn id="33"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363">
                                            <p:txEl>
                                              <p:pRg st="7" end="7"/>
                                            </p:txEl>
                                          </p:spTgt>
                                        </p:tgtEl>
                                        <p:attrNameLst>
                                          <p:attrName>style.visibility</p:attrName>
                                        </p:attrNameLst>
                                      </p:cBhvr>
                                      <p:to>
                                        <p:strVal val="visible"/>
                                      </p:to>
                                    </p:set>
                                    <p:anim calcmode="lin" valueType="num">
                                      <p:cBhvr additive="base">
                                        <p:cTn id="39"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363">
                                            <p:txEl>
                                              <p:pRg st="8" end="8"/>
                                            </p:txEl>
                                          </p:spTgt>
                                        </p:tgtEl>
                                        <p:attrNameLst>
                                          <p:attrName>style.visibility</p:attrName>
                                        </p:attrNameLst>
                                      </p:cBhvr>
                                      <p:to>
                                        <p:strVal val="visible"/>
                                      </p:to>
                                    </p:set>
                                    <p:anim calcmode="lin" valueType="num">
                                      <p:cBhvr additive="base">
                                        <p:cTn id="45" dur="5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363">
                                            <p:txEl>
                                              <p:pRg st="9" end="9"/>
                                            </p:txEl>
                                          </p:spTgt>
                                        </p:tgtEl>
                                        <p:attrNameLst>
                                          <p:attrName>style.visibility</p:attrName>
                                        </p:attrNameLst>
                                      </p:cBhvr>
                                      <p:to>
                                        <p:strVal val="visible"/>
                                      </p:to>
                                    </p:set>
                                    <p:anim calcmode="lin" valueType="num">
                                      <p:cBhvr additive="base">
                                        <p:cTn id="51" dur="500" fill="hold"/>
                                        <p:tgtEl>
                                          <p:spTgt spid="1536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3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76300" y="301625"/>
            <a:ext cx="6489700" cy="1173163"/>
          </a:xfrm>
        </p:spPr>
        <p:txBody>
          <a:bodyPr/>
          <a:lstStyle/>
          <a:p>
            <a:r>
              <a:rPr lang="en-US" b="1" smtClean="0">
                <a:solidFill>
                  <a:srgbClr val="000099"/>
                </a:solidFill>
                <a:latin typeface="Garamond" pitchFamily="18" charset="0"/>
              </a:rPr>
              <a:t>Adjusted R-Squared</a:t>
            </a:r>
          </a:p>
        </p:txBody>
      </p:sp>
      <p:sp>
        <p:nvSpPr>
          <p:cNvPr id="19459" name="Rectangle 3"/>
          <p:cNvSpPr>
            <a:spLocks noGrp="1" noChangeArrowheads="1"/>
          </p:cNvSpPr>
          <p:nvPr>
            <p:ph sz="quarter" idx="1"/>
          </p:nvPr>
        </p:nvSpPr>
        <p:spPr>
          <a:xfrm>
            <a:off x="685800" y="1371600"/>
            <a:ext cx="7772400" cy="4724400"/>
          </a:xfrm>
        </p:spPr>
        <p:txBody>
          <a:bodyPr/>
          <a:lstStyle/>
          <a:p>
            <a:r>
              <a:rPr lang="en-US" sz="2000" b="1" smtClean="0">
                <a:solidFill>
                  <a:srgbClr val="000099"/>
                </a:solidFill>
                <a:latin typeface="Garamond" pitchFamily="18" charset="0"/>
              </a:rPr>
              <a:t>Adding any independent variable will increase R</a:t>
            </a:r>
            <a:r>
              <a:rPr lang="en-US" sz="2000" b="1" baseline="30000" smtClean="0">
                <a:solidFill>
                  <a:srgbClr val="000099"/>
                </a:solidFill>
                <a:latin typeface="Garamond" pitchFamily="18" charset="0"/>
              </a:rPr>
              <a:t>2</a:t>
            </a:r>
            <a:r>
              <a:rPr lang="en-US" sz="2000" b="1" smtClean="0">
                <a:solidFill>
                  <a:srgbClr val="000099"/>
                </a:solidFill>
                <a:latin typeface="Garamond" pitchFamily="18" charset="0"/>
              </a:rPr>
              <a:t>. </a:t>
            </a:r>
          </a:p>
          <a:p>
            <a:r>
              <a:rPr lang="en-US" sz="2000" b="1" smtClean="0">
                <a:solidFill>
                  <a:srgbClr val="000099"/>
                </a:solidFill>
                <a:latin typeface="Garamond" pitchFamily="18" charset="0"/>
              </a:rPr>
              <a:t>Why?  Adding more variables will not change TSS.  It can either leave RSS unchanged or lower RSS.  </a:t>
            </a:r>
          </a:p>
          <a:p>
            <a:r>
              <a:rPr lang="en-US" sz="2000" b="1" smtClean="0">
                <a:solidFill>
                  <a:srgbClr val="000099"/>
                </a:solidFill>
                <a:latin typeface="Garamond" pitchFamily="18" charset="0"/>
              </a:rPr>
              <a:t>Unless the new variable has a coefficient of zero, RSS will fall.</a:t>
            </a:r>
          </a:p>
          <a:p>
            <a:r>
              <a:rPr lang="en-US" sz="2000" b="1" smtClean="0">
                <a:solidFill>
                  <a:srgbClr val="000099"/>
                </a:solidFill>
                <a:latin typeface="Garamond" pitchFamily="18" charset="0"/>
              </a:rPr>
              <a:t>To combat this problem, we often report the adjusted R</a:t>
            </a:r>
            <a:r>
              <a:rPr lang="en-US" sz="2000" b="1" baseline="30000" smtClean="0">
                <a:solidFill>
                  <a:srgbClr val="000099"/>
                </a:solidFill>
                <a:latin typeface="Garamond" pitchFamily="18" charset="0"/>
              </a:rPr>
              <a:t>2</a:t>
            </a:r>
            <a:r>
              <a:rPr lang="en-US" sz="2000" b="1" smtClean="0">
                <a:solidFill>
                  <a:srgbClr val="000099"/>
                </a:solidFill>
                <a:latin typeface="Garamond" pitchFamily="18" charset="0"/>
              </a:rPr>
              <a:t> (which Excel provides).</a:t>
            </a:r>
          </a:p>
          <a:p>
            <a:r>
              <a:rPr lang="en-US" sz="2000" b="1" smtClean="0">
                <a:solidFill>
                  <a:srgbClr val="000099"/>
                </a:solidFill>
                <a:latin typeface="Garamond" pitchFamily="18" charset="0"/>
              </a:rPr>
              <a:t>For those who are interested, here is the calculation:</a:t>
            </a:r>
          </a:p>
          <a:p>
            <a:pPr lvl="1"/>
            <a:r>
              <a:rPr lang="en-US" sz="1800" b="1" smtClean="0">
                <a:solidFill>
                  <a:srgbClr val="000099"/>
                </a:solidFill>
                <a:latin typeface="Garamond" pitchFamily="18" charset="0"/>
              </a:rPr>
              <a:t>Adjusted R</a:t>
            </a:r>
            <a:r>
              <a:rPr lang="en-US" sz="1800" b="1" baseline="30000" smtClean="0">
                <a:solidFill>
                  <a:srgbClr val="000099"/>
                </a:solidFill>
                <a:latin typeface="Garamond" pitchFamily="18" charset="0"/>
              </a:rPr>
              <a:t>2</a:t>
            </a:r>
            <a:r>
              <a:rPr lang="en-US" sz="1800" b="1" smtClean="0">
                <a:solidFill>
                  <a:srgbClr val="000099"/>
                </a:solidFill>
                <a:latin typeface="Garamond" pitchFamily="18" charset="0"/>
              </a:rPr>
              <a:t> = 1 - [RSS/(n-K-1)] / [TSS/(n-1)]</a:t>
            </a:r>
          </a:p>
          <a:p>
            <a:pPr lvl="1"/>
            <a:r>
              <a:rPr lang="en-US" sz="2000" b="1" smtClean="0">
                <a:solidFill>
                  <a:srgbClr val="000099"/>
                </a:solidFill>
                <a:latin typeface="Garamond" pitchFamily="18" charset="0"/>
              </a:rPr>
              <a:t>where n = observations</a:t>
            </a:r>
          </a:p>
          <a:p>
            <a:pPr lvl="1"/>
            <a:r>
              <a:rPr lang="en-US" sz="2000" b="1" smtClean="0">
                <a:solidFill>
                  <a:srgbClr val="000099"/>
                </a:solidFill>
                <a:latin typeface="Garamond" pitchFamily="18" charset="0"/>
              </a:rPr>
              <a:t>K = number of coefficients</a:t>
            </a:r>
          </a:p>
          <a:p>
            <a:r>
              <a:rPr lang="en-US" sz="2000" b="1" smtClean="0">
                <a:solidFill>
                  <a:srgbClr val="000099"/>
                </a:solidFill>
                <a:latin typeface="Garamond" pitchFamily="18" charset="0"/>
              </a:rPr>
              <a:t>ONE SHOULD NOT PLAY THE GAME OF MAXIMIZING R-SQUARED OR ADJUSTED R-SQUARED!!!!</a:t>
            </a:r>
          </a:p>
          <a:p>
            <a:endParaRPr lang="en-US" b="1" smtClean="0">
              <a:solidFill>
                <a:srgbClr val="000099"/>
              </a:solidFill>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10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94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945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45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anim calcmode="lin" valueType="num">
                                      <p:cBhvr>
                                        <p:cTn id="15" dur="10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945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945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945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anim calcmode="lin" valueType="num">
                                      <p:cBhvr>
                                        <p:cTn id="23" dur="10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945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945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945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9459">
                                            <p:txEl>
                                              <p:pRg st="3" end="3"/>
                                            </p:txEl>
                                          </p:spTgt>
                                        </p:tgtEl>
                                        <p:attrNameLst>
                                          <p:attrName>style.visibility</p:attrName>
                                        </p:attrNameLst>
                                      </p:cBhvr>
                                      <p:to>
                                        <p:strVal val="visible"/>
                                      </p:to>
                                    </p:set>
                                    <p:anim calcmode="lin" valueType="num">
                                      <p:cBhvr>
                                        <p:cTn id="31" dur="1000" fill="hold"/>
                                        <p:tgtEl>
                                          <p:spTgt spid="19459">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9459">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9459">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459">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9459">
                                            <p:txEl>
                                              <p:pRg st="4" end="4"/>
                                            </p:txEl>
                                          </p:spTgt>
                                        </p:tgtEl>
                                        <p:attrNameLst>
                                          <p:attrName>style.visibility</p:attrName>
                                        </p:attrNameLst>
                                      </p:cBhvr>
                                      <p:to>
                                        <p:strVal val="visible"/>
                                      </p:to>
                                    </p:set>
                                    <p:anim calcmode="lin" valueType="num">
                                      <p:cBhvr>
                                        <p:cTn id="39" dur="1000" fill="hold"/>
                                        <p:tgtEl>
                                          <p:spTgt spid="19459">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19459">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19459">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9459">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9459">
                                            <p:txEl>
                                              <p:pRg st="5" end="5"/>
                                            </p:txEl>
                                          </p:spTgt>
                                        </p:tgtEl>
                                        <p:attrNameLst>
                                          <p:attrName>style.visibility</p:attrName>
                                        </p:attrNameLst>
                                      </p:cBhvr>
                                      <p:to>
                                        <p:strVal val="visible"/>
                                      </p:to>
                                    </p:set>
                                    <p:anim calcmode="lin" valueType="num">
                                      <p:cBhvr>
                                        <p:cTn id="47" dur="1000" fill="hold"/>
                                        <p:tgtEl>
                                          <p:spTgt spid="19459">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19459">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1945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9459">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19459">
                                            <p:txEl>
                                              <p:pRg st="6" end="6"/>
                                            </p:txEl>
                                          </p:spTgt>
                                        </p:tgtEl>
                                        <p:attrNameLst>
                                          <p:attrName>style.visibility</p:attrName>
                                        </p:attrNameLst>
                                      </p:cBhvr>
                                      <p:to>
                                        <p:strVal val="visible"/>
                                      </p:to>
                                    </p:set>
                                    <p:anim calcmode="lin" valueType="num">
                                      <p:cBhvr>
                                        <p:cTn id="55" dur="1000" fill="hold"/>
                                        <p:tgtEl>
                                          <p:spTgt spid="19459">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19459">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19459">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9459">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19459">
                                            <p:txEl>
                                              <p:pRg st="7" end="7"/>
                                            </p:txEl>
                                          </p:spTgt>
                                        </p:tgtEl>
                                        <p:attrNameLst>
                                          <p:attrName>style.visibility</p:attrName>
                                        </p:attrNameLst>
                                      </p:cBhvr>
                                      <p:to>
                                        <p:strVal val="visible"/>
                                      </p:to>
                                    </p:set>
                                    <p:anim calcmode="lin" valueType="num">
                                      <p:cBhvr>
                                        <p:cTn id="63" dur="1000" fill="hold"/>
                                        <p:tgtEl>
                                          <p:spTgt spid="19459">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19459">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19459">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19459">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19459">
                                            <p:txEl>
                                              <p:pRg st="8" end="8"/>
                                            </p:txEl>
                                          </p:spTgt>
                                        </p:tgtEl>
                                        <p:attrNameLst>
                                          <p:attrName>style.visibility</p:attrName>
                                        </p:attrNameLst>
                                      </p:cBhvr>
                                      <p:to>
                                        <p:strVal val="visible"/>
                                      </p:to>
                                    </p:set>
                                    <p:anim calcmode="lin" valueType="num">
                                      <p:cBhvr>
                                        <p:cTn id="71" dur="1000" fill="hold"/>
                                        <p:tgtEl>
                                          <p:spTgt spid="19459">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19459">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19459">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19459">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000" b="1" smtClean="0">
                <a:solidFill>
                  <a:srgbClr val="000099"/>
                </a:solidFill>
                <a:latin typeface="Garamond" pitchFamily="18" charset="0"/>
              </a:rPr>
              <a:t>The Standard Error of </a:t>
            </a:r>
            <a:r>
              <a:rPr lang="el-GR" sz="3000" b="1" smtClean="0">
                <a:solidFill>
                  <a:srgbClr val="000099"/>
                </a:solidFill>
                <a:latin typeface="Garamond" pitchFamily="18" charset="0"/>
                <a:cs typeface="Arial" charset="0"/>
              </a:rPr>
              <a:t>β</a:t>
            </a:r>
            <a:r>
              <a:rPr lang="en-US" sz="3000" b="1" baseline="-25000" smtClean="0">
                <a:solidFill>
                  <a:srgbClr val="000099"/>
                </a:solidFill>
                <a:latin typeface="Garamond" pitchFamily="18" charset="0"/>
                <a:cs typeface="Arial" charset="0"/>
              </a:rPr>
              <a:t>1</a:t>
            </a:r>
            <a:r>
              <a:rPr lang="en-US" sz="3000" b="1" smtClean="0">
                <a:solidFill>
                  <a:srgbClr val="000099"/>
                </a:solidFill>
                <a:latin typeface="Garamond" pitchFamily="18" charset="0"/>
                <a:cs typeface="Arial" charset="0"/>
              </a:rPr>
              <a:t> in a model with two independent variables</a:t>
            </a:r>
            <a:endParaRPr lang="el-GR" sz="3000" b="1" smtClean="0">
              <a:solidFill>
                <a:srgbClr val="000099"/>
              </a:solidFill>
              <a:latin typeface="Garamond" pitchFamily="18" charset="0"/>
              <a:cs typeface="Arial" charset="0"/>
            </a:endParaRPr>
          </a:p>
        </p:txBody>
      </p:sp>
      <p:sp>
        <p:nvSpPr>
          <p:cNvPr id="20483" name="Rectangle 3"/>
          <p:cNvSpPr>
            <a:spLocks noGrp="1" noChangeArrowheads="1"/>
          </p:cNvSpPr>
          <p:nvPr>
            <p:ph idx="1"/>
          </p:nvPr>
        </p:nvSpPr>
        <p:spPr/>
        <p:txBody>
          <a:bodyPr/>
          <a:lstStyle/>
          <a:p>
            <a:pPr eaLnBrk="1" hangingPunct="1">
              <a:lnSpc>
                <a:spcPct val="90000"/>
              </a:lnSpc>
            </a:pPr>
            <a:r>
              <a:rPr lang="en-US" sz="2800" b="1" smtClean="0">
                <a:solidFill>
                  <a:srgbClr val="000099"/>
                </a:solidFill>
                <a:latin typeface="Garamond" pitchFamily="18" charset="0"/>
              </a:rPr>
              <a:t>SE (β</a:t>
            </a:r>
            <a:r>
              <a:rPr lang="en-US" sz="2800" b="1" baseline="-25000" smtClean="0">
                <a:solidFill>
                  <a:srgbClr val="000099"/>
                </a:solidFill>
                <a:latin typeface="Garamond" pitchFamily="18" charset="0"/>
              </a:rPr>
              <a:t>1</a:t>
            </a:r>
            <a:r>
              <a:rPr lang="en-US" sz="2800" b="1" smtClean="0">
                <a:solidFill>
                  <a:srgbClr val="000099"/>
                </a:solidFill>
                <a:latin typeface="Garamond" pitchFamily="18" charset="0"/>
              </a:rPr>
              <a:t>–hat) = </a:t>
            </a:r>
          </a:p>
          <a:p>
            <a:pPr eaLnBrk="1" hangingPunct="1">
              <a:lnSpc>
                <a:spcPct val="90000"/>
              </a:lnSpc>
              <a:buFont typeface="Wingdings" pitchFamily="2" charset="2"/>
              <a:buNone/>
            </a:pPr>
            <a:r>
              <a:rPr lang="en-US" sz="2800" b="1" smtClean="0">
                <a:solidFill>
                  <a:srgbClr val="000099"/>
                </a:solidFill>
                <a:latin typeface="Garamond" pitchFamily="18" charset="0"/>
              </a:rPr>
              <a:t>		{[</a:t>
            </a:r>
            <a:r>
              <a:rPr lang="el-GR" sz="2800" b="1" smtClean="0">
                <a:solidFill>
                  <a:srgbClr val="000099"/>
                </a:solidFill>
                <a:latin typeface="Garamond" pitchFamily="18" charset="0"/>
                <a:cs typeface="Arial" charset="0"/>
              </a:rPr>
              <a:t>Σ</a:t>
            </a:r>
            <a:r>
              <a:rPr lang="en-US" sz="2800" b="1" smtClean="0">
                <a:solidFill>
                  <a:srgbClr val="000099"/>
                </a:solidFill>
                <a:latin typeface="Garamond" pitchFamily="18" charset="0"/>
              </a:rPr>
              <a:t>(e</a:t>
            </a:r>
            <a:r>
              <a:rPr lang="en-US" sz="2800" b="1" baseline="-25000" smtClean="0">
                <a:solidFill>
                  <a:srgbClr val="000099"/>
                </a:solidFill>
                <a:latin typeface="Garamond" pitchFamily="18" charset="0"/>
              </a:rPr>
              <a:t>i</a:t>
            </a:r>
            <a:r>
              <a:rPr lang="en-US" sz="2800" b="1" smtClean="0">
                <a:solidFill>
                  <a:srgbClr val="000099"/>
                </a:solidFill>
                <a:latin typeface="Garamond" pitchFamily="18" charset="0"/>
              </a:rPr>
              <a:t>)</a:t>
            </a:r>
            <a:r>
              <a:rPr lang="en-US" sz="2800" b="1" baseline="30000" smtClean="0">
                <a:solidFill>
                  <a:srgbClr val="000099"/>
                </a:solidFill>
                <a:latin typeface="Garamond" pitchFamily="18" charset="0"/>
              </a:rPr>
              <a:t>2</a:t>
            </a:r>
            <a:r>
              <a:rPr lang="en-US" sz="2800" b="1" smtClean="0">
                <a:solidFill>
                  <a:srgbClr val="000099"/>
                </a:solidFill>
                <a:latin typeface="Garamond" pitchFamily="18" charset="0"/>
              </a:rPr>
              <a:t> / (n-3)] /</a:t>
            </a:r>
          </a:p>
          <a:p>
            <a:pPr eaLnBrk="1" hangingPunct="1">
              <a:lnSpc>
                <a:spcPct val="90000"/>
              </a:lnSpc>
              <a:buFont typeface="Wingdings" pitchFamily="2" charset="2"/>
              <a:buNone/>
            </a:pPr>
            <a:r>
              <a:rPr lang="en-US" sz="2800" b="1" smtClean="0">
                <a:solidFill>
                  <a:srgbClr val="000099"/>
                </a:solidFill>
                <a:latin typeface="Garamond" pitchFamily="18" charset="0"/>
              </a:rPr>
              <a:t>		[</a:t>
            </a:r>
            <a:r>
              <a:rPr lang="el-GR" sz="2800" b="1" smtClean="0">
                <a:solidFill>
                  <a:srgbClr val="000099"/>
                </a:solidFill>
                <a:latin typeface="Garamond" pitchFamily="18" charset="0"/>
                <a:cs typeface="Arial" charset="0"/>
              </a:rPr>
              <a:t>Σ</a:t>
            </a:r>
            <a:r>
              <a:rPr lang="en-US" sz="2800" b="1" smtClean="0">
                <a:solidFill>
                  <a:srgbClr val="000099"/>
                </a:solidFill>
                <a:latin typeface="Garamond" pitchFamily="18" charset="0"/>
              </a:rPr>
              <a:t>(X</a:t>
            </a:r>
            <a:r>
              <a:rPr lang="en-US" sz="2800" b="1" baseline="-25000" smtClean="0">
                <a:solidFill>
                  <a:srgbClr val="000099"/>
                </a:solidFill>
                <a:latin typeface="Garamond" pitchFamily="18" charset="0"/>
              </a:rPr>
              <a:t>1</a:t>
            </a:r>
            <a:r>
              <a:rPr lang="en-US" sz="2800" b="1" smtClean="0">
                <a:solidFill>
                  <a:srgbClr val="000099"/>
                </a:solidFill>
                <a:latin typeface="Garamond" pitchFamily="18" charset="0"/>
              </a:rPr>
              <a:t> – mean of X )</a:t>
            </a:r>
            <a:r>
              <a:rPr lang="en-US" sz="2800" b="1" baseline="30000" smtClean="0">
                <a:solidFill>
                  <a:srgbClr val="000099"/>
                </a:solidFill>
                <a:latin typeface="Garamond" pitchFamily="18" charset="0"/>
              </a:rPr>
              <a:t>2</a:t>
            </a:r>
            <a:r>
              <a:rPr lang="en-US" sz="2800" b="1" smtClean="0">
                <a:solidFill>
                  <a:srgbClr val="000099"/>
                </a:solidFill>
                <a:latin typeface="Garamond" pitchFamily="18" charset="0"/>
              </a:rPr>
              <a:t> *(1-(r</a:t>
            </a:r>
            <a:r>
              <a:rPr lang="en-US" sz="2800" b="1" baseline="-25000" smtClean="0">
                <a:solidFill>
                  <a:srgbClr val="000099"/>
                </a:solidFill>
                <a:latin typeface="Garamond" pitchFamily="18" charset="0"/>
              </a:rPr>
              <a:t>12</a:t>
            </a:r>
            <a:r>
              <a:rPr lang="en-US" sz="2800" b="1" smtClean="0">
                <a:solidFill>
                  <a:srgbClr val="000099"/>
                </a:solidFill>
                <a:latin typeface="Garamond" pitchFamily="18" charset="0"/>
              </a:rPr>
              <a:t>)</a:t>
            </a:r>
            <a:r>
              <a:rPr lang="en-US" sz="2800" b="1" baseline="30000" smtClean="0">
                <a:solidFill>
                  <a:srgbClr val="000099"/>
                </a:solidFill>
                <a:latin typeface="Garamond" pitchFamily="18" charset="0"/>
              </a:rPr>
              <a:t>2</a:t>
            </a:r>
            <a:r>
              <a:rPr lang="en-US" sz="2800" b="1" smtClean="0">
                <a:solidFill>
                  <a:srgbClr val="000099"/>
                </a:solidFill>
                <a:latin typeface="Garamond" pitchFamily="18" charset="0"/>
              </a:rPr>
              <a:t>)]} </a:t>
            </a:r>
            <a:r>
              <a:rPr lang="en-US" sz="2800" b="1" baseline="30000" smtClean="0">
                <a:solidFill>
                  <a:srgbClr val="000099"/>
                </a:solidFill>
                <a:latin typeface="Garamond" pitchFamily="18" charset="0"/>
              </a:rPr>
              <a:t>0.5</a:t>
            </a:r>
            <a:endParaRPr lang="en-US" sz="2800" b="1" smtClean="0">
              <a:solidFill>
                <a:srgbClr val="000099"/>
              </a:solidFill>
              <a:latin typeface="Garamond" pitchFamily="18" charset="0"/>
            </a:endParaRPr>
          </a:p>
          <a:p>
            <a:pPr eaLnBrk="1" hangingPunct="1">
              <a:lnSpc>
                <a:spcPct val="90000"/>
              </a:lnSpc>
            </a:pPr>
            <a:r>
              <a:rPr lang="en-US" sz="2800" b="1" smtClean="0">
                <a:solidFill>
                  <a:srgbClr val="000099"/>
                </a:solidFill>
                <a:latin typeface="Garamond" pitchFamily="18" charset="0"/>
              </a:rPr>
              <a:t>Elements</a:t>
            </a:r>
          </a:p>
          <a:p>
            <a:pPr lvl="1" eaLnBrk="1" hangingPunct="1">
              <a:lnSpc>
                <a:spcPct val="90000"/>
              </a:lnSpc>
            </a:pPr>
            <a:r>
              <a:rPr lang="en-US" b="1" smtClean="0">
                <a:solidFill>
                  <a:srgbClr val="000099"/>
                </a:solidFill>
                <a:latin typeface="Garamond" pitchFamily="18" charset="0"/>
              </a:rPr>
              <a:t>Residual sum of squares: </a:t>
            </a:r>
            <a:r>
              <a:rPr lang="el-GR" b="1" smtClean="0">
                <a:solidFill>
                  <a:srgbClr val="000099"/>
                </a:solidFill>
                <a:latin typeface="Garamond" pitchFamily="18" charset="0"/>
                <a:cs typeface="Arial" charset="0"/>
              </a:rPr>
              <a:t>Σ</a:t>
            </a:r>
            <a:r>
              <a:rPr lang="en-US" b="1" smtClean="0">
                <a:solidFill>
                  <a:srgbClr val="000099"/>
                </a:solidFill>
                <a:latin typeface="Garamond" pitchFamily="18" charset="0"/>
              </a:rPr>
              <a:t>(e</a:t>
            </a:r>
            <a:r>
              <a:rPr lang="en-US" b="1" baseline="-25000" smtClean="0">
                <a:solidFill>
                  <a:srgbClr val="000099"/>
                </a:solidFill>
                <a:latin typeface="Garamond" pitchFamily="18" charset="0"/>
              </a:rPr>
              <a:t>i</a:t>
            </a:r>
            <a:r>
              <a:rPr lang="en-US" b="1" smtClean="0">
                <a:solidFill>
                  <a:srgbClr val="000099"/>
                </a:solidFill>
                <a:latin typeface="Garamond" pitchFamily="18" charset="0"/>
              </a:rPr>
              <a:t>)</a:t>
            </a:r>
            <a:r>
              <a:rPr lang="en-US" b="1" baseline="30000" smtClean="0">
                <a:solidFill>
                  <a:srgbClr val="000099"/>
                </a:solidFill>
                <a:latin typeface="Garamond" pitchFamily="18" charset="0"/>
              </a:rPr>
              <a:t>2</a:t>
            </a:r>
            <a:r>
              <a:rPr lang="en-US" b="1" smtClean="0">
                <a:solidFill>
                  <a:srgbClr val="000099"/>
                </a:solidFill>
                <a:latin typeface="Garamond" pitchFamily="18" charset="0"/>
              </a:rPr>
              <a:t> </a:t>
            </a:r>
          </a:p>
          <a:p>
            <a:pPr lvl="1" eaLnBrk="1" hangingPunct="1">
              <a:lnSpc>
                <a:spcPct val="90000"/>
              </a:lnSpc>
            </a:pPr>
            <a:r>
              <a:rPr lang="en-US" b="1" smtClean="0">
                <a:solidFill>
                  <a:srgbClr val="000099"/>
                </a:solidFill>
                <a:latin typeface="Garamond" pitchFamily="18" charset="0"/>
              </a:rPr>
              <a:t>Number of observations: n</a:t>
            </a:r>
          </a:p>
          <a:p>
            <a:pPr lvl="1" eaLnBrk="1" hangingPunct="1">
              <a:lnSpc>
                <a:spcPct val="90000"/>
              </a:lnSpc>
            </a:pPr>
            <a:r>
              <a:rPr lang="en-US" b="1" smtClean="0">
                <a:solidFill>
                  <a:srgbClr val="000099"/>
                </a:solidFill>
                <a:latin typeface="Garamond" pitchFamily="18" charset="0"/>
              </a:rPr>
              <a:t>Total sum of squares of X: </a:t>
            </a:r>
            <a:r>
              <a:rPr lang="el-GR" b="1" smtClean="0">
                <a:solidFill>
                  <a:srgbClr val="000099"/>
                </a:solidFill>
                <a:latin typeface="Garamond" pitchFamily="18" charset="0"/>
                <a:cs typeface="Arial" charset="0"/>
              </a:rPr>
              <a:t>Σ</a:t>
            </a:r>
            <a:r>
              <a:rPr lang="en-US" b="1" smtClean="0">
                <a:solidFill>
                  <a:srgbClr val="000099"/>
                </a:solidFill>
                <a:latin typeface="Garamond" pitchFamily="18" charset="0"/>
              </a:rPr>
              <a:t>(X</a:t>
            </a:r>
            <a:r>
              <a:rPr lang="en-US" b="1" baseline="-25000" smtClean="0">
                <a:solidFill>
                  <a:srgbClr val="000099"/>
                </a:solidFill>
                <a:latin typeface="Garamond" pitchFamily="18" charset="0"/>
              </a:rPr>
              <a:t>1</a:t>
            </a:r>
            <a:r>
              <a:rPr lang="en-US" b="1" smtClean="0">
                <a:solidFill>
                  <a:srgbClr val="000099"/>
                </a:solidFill>
                <a:latin typeface="Garamond" pitchFamily="18" charset="0"/>
              </a:rPr>
              <a:t> – mean of X )</a:t>
            </a:r>
            <a:r>
              <a:rPr lang="en-US" b="1" baseline="30000" smtClean="0">
                <a:solidFill>
                  <a:srgbClr val="000099"/>
                </a:solidFill>
                <a:latin typeface="Garamond" pitchFamily="18" charset="0"/>
              </a:rPr>
              <a:t>2</a:t>
            </a:r>
            <a:r>
              <a:rPr lang="en-US" b="1" smtClean="0">
                <a:solidFill>
                  <a:srgbClr val="000099"/>
                </a:solidFill>
                <a:latin typeface="Garamond" pitchFamily="18" charset="0"/>
              </a:rPr>
              <a:t> </a:t>
            </a:r>
          </a:p>
          <a:p>
            <a:pPr lvl="1" eaLnBrk="1" hangingPunct="1">
              <a:lnSpc>
                <a:spcPct val="90000"/>
              </a:lnSpc>
            </a:pPr>
            <a:r>
              <a:rPr lang="en-US" b="1" smtClean="0">
                <a:solidFill>
                  <a:srgbClr val="000099"/>
                </a:solidFill>
                <a:latin typeface="Garamond" pitchFamily="18" charset="0"/>
              </a:rPr>
              <a:t>Correlation coefficient squared between X</a:t>
            </a:r>
            <a:r>
              <a:rPr lang="en-US" b="1" baseline="-25000" smtClean="0">
                <a:solidFill>
                  <a:srgbClr val="000099"/>
                </a:solidFill>
                <a:latin typeface="Garamond" pitchFamily="18" charset="0"/>
              </a:rPr>
              <a:t>1</a:t>
            </a:r>
            <a:r>
              <a:rPr lang="en-US" b="1" smtClean="0">
                <a:solidFill>
                  <a:srgbClr val="000099"/>
                </a:solidFill>
                <a:latin typeface="Garamond" pitchFamily="18" charset="0"/>
              </a:rPr>
              <a:t> and X</a:t>
            </a:r>
            <a:r>
              <a:rPr lang="en-US" b="1" baseline="-25000" smtClean="0">
                <a:solidFill>
                  <a:srgbClr val="000099"/>
                </a:solidFill>
                <a:latin typeface="Garamond" pitchFamily="18" charset="0"/>
              </a:rPr>
              <a:t>2 </a:t>
            </a:r>
            <a:r>
              <a:rPr lang="en-US" b="1" smtClean="0">
                <a:solidFill>
                  <a:srgbClr val="000099"/>
                </a:solidFill>
                <a:latin typeface="Garamond" pitchFamily="18" charset="0"/>
              </a:rPr>
              <a:t>or the r-squared if you regressed X</a:t>
            </a:r>
            <a:r>
              <a:rPr lang="en-US" b="1" baseline="-25000" smtClean="0">
                <a:solidFill>
                  <a:srgbClr val="000099"/>
                </a:solidFill>
                <a:latin typeface="Garamond" pitchFamily="18" charset="0"/>
              </a:rPr>
              <a:t>1</a:t>
            </a:r>
            <a:r>
              <a:rPr lang="en-US" b="1" smtClean="0">
                <a:solidFill>
                  <a:srgbClr val="000099"/>
                </a:solidFill>
                <a:latin typeface="Garamond" pitchFamily="18" charset="0"/>
              </a:rPr>
              <a:t> on X</a:t>
            </a:r>
            <a:r>
              <a:rPr lang="en-US" b="1" baseline="-25000" smtClean="0">
                <a:solidFill>
                  <a:srgbClr val="000099"/>
                </a:solidFill>
                <a:latin typeface="Garamond" pitchFamily="18" charset="0"/>
              </a:rPr>
              <a:t>2</a:t>
            </a:r>
            <a:r>
              <a:rPr lang="en-US" b="1" smtClean="0">
                <a:solidFill>
                  <a:srgbClr val="000099"/>
                </a:solidFill>
                <a:latin typeface="Garamond"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000" b="1" smtClean="0">
                <a:solidFill>
                  <a:srgbClr val="000099"/>
                </a:solidFill>
                <a:latin typeface="Garamond" pitchFamily="18" charset="0"/>
              </a:rPr>
              <a:t>Details of Standard Error Formula</a:t>
            </a:r>
          </a:p>
        </p:txBody>
      </p:sp>
      <p:sp>
        <p:nvSpPr>
          <p:cNvPr id="21507" name="Rectangle 3"/>
          <p:cNvSpPr>
            <a:spLocks noGrp="1" noChangeArrowheads="1"/>
          </p:cNvSpPr>
          <p:nvPr>
            <p:ph idx="1"/>
          </p:nvPr>
        </p:nvSpPr>
        <p:spPr/>
        <p:txBody>
          <a:bodyPr/>
          <a:lstStyle/>
          <a:p>
            <a:pPr eaLnBrk="1" hangingPunct="1"/>
            <a:r>
              <a:rPr lang="en-US" sz="2000" b="1" smtClean="0">
                <a:solidFill>
                  <a:srgbClr val="000099"/>
                </a:solidFill>
                <a:latin typeface="Garamond" pitchFamily="18" charset="0"/>
              </a:rPr>
              <a:t>If n increases – the denominator will rise unambiguously (because the TSS of X must rise with more observations), but because a higher n increases both </a:t>
            </a:r>
            <a:r>
              <a:rPr lang="el-GR" sz="2000" b="1" smtClean="0">
                <a:solidFill>
                  <a:srgbClr val="000099"/>
                </a:solidFill>
                <a:latin typeface="Garamond" pitchFamily="18" charset="0"/>
                <a:cs typeface="Arial" charset="0"/>
              </a:rPr>
              <a:t>Σ</a:t>
            </a:r>
            <a:r>
              <a:rPr lang="en-US" sz="2000" b="1" smtClean="0">
                <a:solidFill>
                  <a:srgbClr val="000099"/>
                </a:solidFill>
                <a:latin typeface="Garamond" pitchFamily="18" charset="0"/>
              </a:rPr>
              <a:t>(e</a:t>
            </a:r>
            <a:r>
              <a:rPr lang="en-US" sz="2000" b="1" baseline="-25000" smtClean="0">
                <a:solidFill>
                  <a:srgbClr val="000099"/>
                </a:solidFill>
                <a:latin typeface="Garamond" pitchFamily="18" charset="0"/>
              </a:rPr>
              <a:t>i</a:t>
            </a:r>
            <a:r>
              <a:rPr lang="en-US" sz="2000" b="1" smtClean="0">
                <a:solidFill>
                  <a:srgbClr val="000099"/>
                </a:solidFill>
                <a:latin typeface="Garamond" pitchFamily="18" charset="0"/>
              </a:rPr>
              <a:t>)</a:t>
            </a:r>
            <a:r>
              <a:rPr lang="en-US" sz="2000" b="1" baseline="30000" smtClean="0">
                <a:solidFill>
                  <a:srgbClr val="000099"/>
                </a:solidFill>
                <a:latin typeface="Garamond" pitchFamily="18" charset="0"/>
              </a:rPr>
              <a:t>2</a:t>
            </a:r>
            <a:r>
              <a:rPr lang="en-US" sz="2000" b="1" smtClean="0">
                <a:solidFill>
                  <a:srgbClr val="000099"/>
                </a:solidFill>
                <a:latin typeface="Garamond" pitchFamily="18" charset="0"/>
              </a:rPr>
              <a:t> (or the RSS of the model) and n (obviously), the numerator may or may not increase.  </a:t>
            </a:r>
          </a:p>
          <a:p>
            <a:pPr lvl="1" eaLnBrk="1" hangingPunct="1"/>
            <a:r>
              <a:rPr lang="en-US" sz="1600" b="1" smtClean="0">
                <a:solidFill>
                  <a:srgbClr val="000099"/>
                </a:solidFill>
                <a:latin typeface="Garamond" pitchFamily="18" charset="0"/>
              </a:rPr>
              <a:t>Result: Increase n and the standard error of the β</a:t>
            </a:r>
            <a:r>
              <a:rPr lang="en-US" sz="1600" b="1" baseline="-25000" smtClean="0">
                <a:solidFill>
                  <a:srgbClr val="000099"/>
                </a:solidFill>
                <a:latin typeface="Garamond" pitchFamily="18" charset="0"/>
              </a:rPr>
              <a:t>1</a:t>
            </a:r>
            <a:r>
              <a:rPr lang="en-US" sz="1600" b="1" smtClean="0">
                <a:solidFill>
                  <a:srgbClr val="000099"/>
                </a:solidFill>
                <a:latin typeface="Garamond" pitchFamily="18" charset="0"/>
              </a:rPr>
              <a:t>–hat will fall.</a:t>
            </a:r>
          </a:p>
          <a:p>
            <a:pPr eaLnBrk="1" hangingPunct="1"/>
            <a:r>
              <a:rPr lang="en-US" sz="2000" b="1" smtClean="0">
                <a:solidFill>
                  <a:srgbClr val="000099"/>
                </a:solidFill>
                <a:latin typeface="Garamond" pitchFamily="18" charset="0"/>
              </a:rPr>
              <a:t>What if the residual sum of squares {</a:t>
            </a:r>
            <a:r>
              <a:rPr lang="el-GR" sz="2000" b="1" smtClean="0">
                <a:solidFill>
                  <a:srgbClr val="000099"/>
                </a:solidFill>
                <a:latin typeface="Garamond" pitchFamily="18" charset="0"/>
                <a:cs typeface="Arial" charset="0"/>
              </a:rPr>
              <a:t>Σ</a:t>
            </a:r>
            <a:r>
              <a:rPr lang="en-US" sz="2000" b="1" smtClean="0">
                <a:solidFill>
                  <a:srgbClr val="000099"/>
                </a:solidFill>
                <a:latin typeface="Garamond" pitchFamily="18" charset="0"/>
              </a:rPr>
              <a:t>(e</a:t>
            </a:r>
            <a:r>
              <a:rPr lang="en-US" sz="2000" b="1" baseline="-25000" smtClean="0">
                <a:solidFill>
                  <a:srgbClr val="000099"/>
                </a:solidFill>
                <a:latin typeface="Garamond" pitchFamily="18" charset="0"/>
              </a:rPr>
              <a:t>i</a:t>
            </a:r>
            <a:r>
              <a:rPr lang="en-US" sz="2000" b="1" smtClean="0">
                <a:solidFill>
                  <a:srgbClr val="000099"/>
                </a:solidFill>
                <a:latin typeface="Garamond" pitchFamily="18" charset="0"/>
              </a:rPr>
              <a:t>)</a:t>
            </a:r>
            <a:r>
              <a:rPr lang="en-US" sz="2000" b="1" baseline="30000" smtClean="0">
                <a:solidFill>
                  <a:srgbClr val="000099"/>
                </a:solidFill>
                <a:latin typeface="Garamond" pitchFamily="18" charset="0"/>
              </a:rPr>
              <a:t>2</a:t>
            </a:r>
            <a:r>
              <a:rPr lang="en-US" sz="2000" b="1" smtClean="0">
                <a:solidFill>
                  <a:srgbClr val="000099"/>
                </a:solidFill>
                <a:latin typeface="Garamond" pitchFamily="18" charset="0"/>
              </a:rPr>
              <a:t>} rises, holding n constant? Then the standard error will rise. </a:t>
            </a:r>
          </a:p>
          <a:p>
            <a:pPr eaLnBrk="1" hangingPunct="1"/>
            <a:r>
              <a:rPr lang="en-US" sz="2000" b="1" smtClean="0">
                <a:solidFill>
                  <a:srgbClr val="000099"/>
                </a:solidFill>
                <a:latin typeface="Garamond" pitchFamily="18" charset="0"/>
              </a:rPr>
              <a:t>What if the total sum of squares of the X variable{</a:t>
            </a:r>
            <a:r>
              <a:rPr lang="el-GR" sz="2000" b="1" smtClean="0">
                <a:solidFill>
                  <a:srgbClr val="000099"/>
                </a:solidFill>
                <a:latin typeface="Garamond" pitchFamily="18" charset="0"/>
                <a:cs typeface="Arial" charset="0"/>
              </a:rPr>
              <a:t>Σ</a:t>
            </a:r>
            <a:r>
              <a:rPr lang="en-US" sz="2000" b="1" smtClean="0">
                <a:solidFill>
                  <a:srgbClr val="000099"/>
                </a:solidFill>
                <a:latin typeface="Garamond" pitchFamily="18" charset="0"/>
              </a:rPr>
              <a:t>(X</a:t>
            </a:r>
            <a:r>
              <a:rPr lang="en-US" sz="2000" b="1" baseline="-25000" smtClean="0">
                <a:solidFill>
                  <a:srgbClr val="000099"/>
                </a:solidFill>
                <a:latin typeface="Garamond" pitchFamily="18" charset="0"/>
              </a:rPr>
              <a:t>1</a:t>
            </a:r>
            <a:r>
              <a:rPr lang="en-US" sz="2000" b="1" smtClean="0">
                <a:solidFill>
                  <a:srgbClr val="000099"/>
                </a:solidFill>
                <a:latin typeface="Garamond" pitchFamily="18" charset="0"/>
              </a:rPr>
              <a:t> – mean of X )</a:t>
            </a:r>
            <a:r>
              <a:rPr lang="en-US" sz="2000" b="1" baseline="30000" smtClean="0">
                <a:solidFill>
                  <a:srgbClr val="000099"/>
                </a:solidFill>
                <a:latin typeface="Garamond" pitchFamily="18" charset="0"/>
              </a:rPr>
              <a:t>2}</a:t>
            </a:r>
            <a:r>
              <a:rPr lang="en-US" sz="2000" b="1" smtClean="0">
                <a:solidFill>
                  <a:srgbClr val="000099"/>
                </a:solidFill>
                <a:latin typeface="Garamond" pitchFamily="18" charset="0"/>
              </a:rPr>
              <a:t> increases? Then the standard error will fall.</a:t>
            </a:r>
          </a:p>
          <a:p>
            <a:pPr lvl="1" eaLnBrk="1" hangingPunct="1"/>
            <a:r>
              <a:rPr lang="en-US" sz="1600" b="1" smtClean="0">
                <a:solidFill>
                  <a:srgbClr val="000099"/>
                </a:solidFill>
                <a:latin typeface="Garamond" pitchFamily="18" charset="0"/>
              </a:rPr>
              <a:t>In other words, the more variation in X, or the more information we have about X, the better will be our estimate.</a:t>
            </a:r>
          </a:p>
          <a:p>
            <a:pPr eaLnBrk="1" hangingPunct="1"/>
            <a:r>
              <a:rPr lang="en-US" sz="2000" b="1" smtClean="0">
                <a:solidFill>
                  <a:srgbClr val="000099"/>
                </a:solidFill>
                <a:latin typeface="Garamond" pitchFamily="18" charset="0"/>
              </a:rPr>
              <a:t>What if there is strong correlation between X</a:t>
            </a:r>
            <a:r>
              <a:rPr lang="en-US" sz="2000" b="1" baseline="-25000" smtClean="0">
                <a:solidFill>
                  <a:srgbClr val="000099"/>
                </a:solidFill>
                <a:latin typeface="Garamond" pitchFamily="18" charset="0"/>
              </a:rPr>
              <a:t>1</a:t>
            </a:r>
            <a:r>
              <a:rPr lang="en-US" sz="2000" b="1" smtClean="0">
                <a:solidFill>
                  <a:srgbClr val="000099"/>
                </a:solidFill>
                <a:latin typeface="Garamond" pitchFamily="18" charset="0"/>
              </a:rPr>
              <a:t> and X</a:t>
            </a:r>
            <a:r>
              <a:rPr lang="en-US" sz="2000" b="1" baseline="-25000" smtClean="0">
                <a:solidFill>
                  <a:srgbClr val="000099"/>
                </a:solidFill>
                <a:latin typeface="Garamond" pitchFamily="18" charset="0"/>
              </a:rPr>
              <a:t>2</a:t>
            </a:r>
            <a:r>
              <a:rPr lang="en-US" sz="2000" b="1" smtClean="0">
                <a:solidFill>
                  <a:srgbClr val="000099"/>
                </a:solidFill>
                <a:latin typeface="Garamond" pitchFamily="18" charset="0"/>
              </a:rPr>
              <a:t>? Then the standard error will rise.</a:t>
            </a:r>
            <a:endParaRPr lang="en-US" sz="2000" b="1" baseline="30000" smtClean="0">
              <a:solidFill>
                <a:srgbClr val="000099"/>
              </a:solidFill>
              <a:latin typeface="Garamond" pitchFamily="18" charset="0"/>
            </a:endParaRPr>
          </a:p>
          <a:p>
            <a:pPr eaLnBrk="1" hangingPunct="1"/>
            <a:endParaRPr lang="en-US" sz="2800" b="1" smtClean="0">
              <a:solidFill>
                <a:srgbClr val="000099"/>
              </a:solidFill>
              <a:latin typeface="Garamond"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612775" y="228600"/>
            <a:ext cx="8153400" cy="990600"/>
          </a:xfrm>
        </p:spPr>
        <p:txBody>
          <a:bodyPr/>
          <a:lstStyle/>
          <a:p>
            <a:pPr eaLnBrk="1" hangingPunct="1"/>
            <a:r>
              <a:rPr lang="en-US" b="1" smtClean="0">
                <a:latin typeface="Garamond" pitchFamily="18" charset="0"/>
              </a:rPr>
              <a:t>Null vs. Alternative Hypothesis</a:t>
            </a:r>
          </a:p>
        </p:txBody>
      </p:sp>
      <p:sp>
        <p:nvSpPr>
          <p:cNvPr id="22531" name="Rectangle 3"/>
          <p:cNvSpPr>
            <a:spLocks noGrp="1" noRot="1" noChangeArrowheads="1"/>
          </p:cNvSpPr>
          <p:nvPr>
            <p:ph sz="quarter" idx="1"/>
          </p:nvPr>
        </p:nvSpPr>
        <p:spPr>
          <a:xfrm>
            <a:off x="612775" y="1600200"/>
            <a:ext cx="8153400" cy="4495800"/>
          </a:xfrm>
        </p:spPr>
        <p:txBody>
          <a:bodyPr/>
          <a:lstStyle/>
          <a:p>
            <a:pPr eaLnBrk="1" hangingPunct="1"/>
            <a:r>
              <a:rPr lang="en-US" b="1" smtClean="0">
                <a:latin typeface="Garamond" pitchFamily="18" charset="0"/>
              </a:rPr>
              <a:t>The Null Hypothesis (H0): a statement of the range of values of the regression coefficient that would be expected if the researcher’s theory were NOT correct.</a:t>
            </a:r>
          </a:p>
          <a:p>
            <a:pPr eaLnBrk="1" hangingPunct="1"/>
            <a:r>
              <a:rPr lang="en-US" b="1" smtClean="0">
                <a:latin typeface="Garamond" pitchFamily="18" charset="0"/>
              </a:rPr>
              <a:t>The Alternative Hypothesis (HA): a statement of the range of values of the regression coefficient that would be expected if the researcher’s theory were correct.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Rot="1" noChangeArrowheads="1"/>
          </p:cNvSpPr>
          <p:nvPr>
            <p:ph type="title"/>
          </p:nvPr>
        </p:nvSpPr>
        <p:spPr>
          <a:xfrm>
            <a:off x="612775" y="228600"/>
            <a:ext cx="8153400" cy="990600"/>
          </a:xfrm>
        </p:spPr>
        <p:txBody>
          <a:bodyPr/>
          <a:lstStyle/>
          <a:p>
            <a:pPr eaLnBrk="1" hangingPunct="1"/>
            <a:r>
              <a:rPr lang="en-US" b="1" smtClean="0">
                <a:latin typeface="Garamond" pitchFamily="18" charset="0"/>
              </a:rPr>
              <a:t>Some basic language</a:t>
            </a:r>
          </a:p>
        </p:txBody>
      </p:sp>
      <p:sp>
        <p:nvSpPr>
          <p:cNvPr id="23555" name="Rectangle 5"/>
          <p:cNvSpPr>
            <a:spLocks noGrp="1" noRot="1" noChangeArrowheads="1"/>
          </p:cNvSpPr>
          <p:nvPr>
            <p:ph sz="quarter" idx="1"/>
          </p:nvPr>
        </p:nvSpPr>
        <p:spPr>
          <a:xfrm>
            <a:off x="612775" y="1600200"/>
            <a:ext cx="8153400" cy="4495800"/>
          </a:xfrm>
        </p:spPr>
        <p:txBody>
          <a:bodyPr/>
          <a:lstStyle/>
          <a:p>
            <a:pPr eaLnBrk="1" hangingPunct="1"/>
            <a:r>
              <a:rPr lang="en-US" b="1" smtClean="0">
                <a:latin typeface="Garamond" pitchFamily="18" charset="0"/>
              </a:rPr>
              <a:t>We are trying to control for the probability of rejecting the null hypothesis when it is in fact true.  We cannot control for the probability of accepting the null hypothesis when it is in fact false.  Hence we do not </a:t>
            </a:r>
            <a:r>
              <a:rPr lang="en-US" b="1" u="sng" smtClean="0">
                <a:latin typeface="Garamond" pitchFamily="18" charset="0"/>
              </a:rPr>
              <a:t>accept the null hypothesis</a:t>
            </a:r>
            <a:r>
              <a:rPr lang="en-US" b="1" smtClean="0">
                <a:latin typeface="Garamond" pitchFamily="18" charset="0"/>
              </a:rPr>
              <a:t>, rather we </a:t>
            </a:r>
            <a:r>
              <a:rPr lang="en-US" b="1" u="sng" smtClean="0">
                <a:latin typeface="Garamond" pitchFamily="18" charset="0"/>
              </a:rPr>
              <a:t>cannot reject the null hypothesis</a:t>
            </a:r>
            <a:r>
              <a:rPr lang="en-US" b="1" smtClean="0">
                <a:latin typeface="Garamond" pitchFamily="18" charset="0"/>
              </a:rPr>
              <a:t>.</a:t>
            </a:r>
            <a:r>
              <a:rPr lang="en-US" sz="2400" b="1" smtClean="0">
                <a:latin typeface="Garamond"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612775" y="228600"/>
            <a:ext cx="8153400" cy="990600"/>
          </a:xfrm>
        </p:spPr>
        <p:txBody>
          <a:bodyPr/>
          <a:lstStyle/>
          <a:p>
            <a:pPr eaLnBrk="1" hangingPunct="1"/>
            <a:r>
              <a:rPr lang="en-US" b="1" smtClean="0">
                <a:latin typeface="Garamond" pitchFamily="18" charset="0"/>
              </a:rPr>
              <a:t>The t-statistic</a:t>
            </a:r>
          </a:p>
        </p:txBody>
      </p:sp>
      <p:sp>
        <p:nvSpPr>
          <p:cNvPr id="24579" name="Rectangle 3"/>
          <p:cNvSpPr>
            <a:spLocks noGrp="1" noRot="1" noChangeArrowheads="1"/>
          </p:cNvSpPr>
          <p:nvPr>
            <p:ph sz="quarter" idx="1"/>
          </p:nvPr>
        </p:nvSpPr>
        <p:spPr>
          <a:xfrm>
            <a:off x="612775" y="1600200"/>
            <a:ext cx="8153400" cy="4495800"/>
          </a:xfrm>
        </p:spPr>
        <p:txBody>
          <a:bodyPr/>
          <a:lstStyle/>
          <a:p>
            <a:pPr eaLnBrk="1" hangingPunct="1"/>
            <a:r>
              <a:rPr lang="en-US" sz="3600" b="1" smtClean="0">
                <a:latin typeface="Garamond" pitchFamily="18" charset="0"/>
              </a:rPr>
              <a:t>t</a:t>
            </a:r>
            <a:r>
              <a:rPr lang="en-US" sz="3600" b="1" baseline="-25000" smtClean="0">
                <a:latin typeface="Garamond" pitchFamily="18" charset="0"/>
              </a:rPr>
              <a:t>1</a:t>
            </a:r>
            <a:r>
              <a:rPr lang="en-US" sz="3600" b="1" smtClean="0">
                <a:latin typeface="Garamond" pitchFamily="18" charset="0"/>
              </a:rPr>
              <a:t> = (β</a:t>
            </a:r>
            <a:r>
              <a:rPr lang="en-US" sz="3600" b="1" baseline="-25000" smtClean="0">
                <a:latin typeface="Garamond" pitchFamily="18" charset="0"/>
              </a:rPr>
              <a:t>1</a:t>
            </a:r>
            <a:r>
              <a:rPr lang="en-US" sz="3600" b="1" smtClean="0">
                <a:latin typeface="Garamond" pitchFamily="18" charset="0"/>
              </a:rPr>
              <a:t> - β</a:t>
            </a:r>
            <a:r>
              <a:rPr lang="en-US" sz="3600" b="1" baseline="-25000" smtClean="0">
                <a:latin typeface="Garamond" pitchFamily="18" charset="0"/>
              </a:rPr>
              <a:t>H0</a:t>
            </a:r>
            <a:r>
              <a:rPr lang="en-US" sz="3600" b="1" smtClean="0">
                <a:latin typeface="Garamond" pitchFamily="18" charset="0"/>
              </a:rPr>
              <a:t>) / SE(β</a:t>
            </a:r>
            <a:r>
              <a:rPr lang="en-US" sz="3600" b="1" baseline="-25000" smtClean="0">
                <a:latin typeface="Garamond" pitchFamily="18" charset="0"/>
              </a:rPr>
              <a:t>1</a:t>
            </a:r>
            <a:r>
              <a:rPr lang="en-US" sz="3600" b="1" smtClean="0">
                <a:latin typeface="Garamond" pitchFamily="18" charset="0"/>
              </a:rPr>
              <a:t>)</a:t>
            </a:r>
          </a:p>
          <a:p>
            <a:pPr eaLnBrk="1" hangingPunct="1"/>
            <a:r>
              <a:rPr lang="en-US" b="1" smtClean="0">
                <a:latin typeface="Garamond" pitchFamily="18" charset="0"/>
              </a:rPr>
              <a:t>Since typically the border value for the null hypothesis is zero.</a:t>
            </a:r>
          </a:p>
          <a:p>
            <a:pPr eaLnBrk="1" hangingPunct="1"/>
            <a:r>
              <a:rPr lang="en-US" b="1" smtClean="0">
                <a:latin typeface="Garamond" pitchFamily="18" charset="0"/>
              </a:rPr>
              <a:t>In other words, our null hypothesis is that the coefficient has a value of zero.</a:t>
            </a:r>
          </a:p>
          <a:p>
            <a:pPr eaLnBrk="1" hangingPunct="1"/>
            <a:r>
              <a:rPr lang="en-US" b="1" smtClean="0">
                <a:latin typeface="Garamond" pitchFamily="18" charset="0"/>
              </a:rPr>
              <a:t>Given this null…. the t-stat is generally the coefficient / standard error.  It is this value the computer packages will report. </a:t>
            </a: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63</TotalTime>
  <Words>800</Words>
  <Application>Microsoft Office PowerPoint</Application>
  <PresentationFormat>On-screen Show (4:3)</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Tw Cen MT</vt:lpstr>
      <vt:lpstr>Wingdings</vt:lpstr>
      <vt:lpstr>Wingdings 2</vt:lpstr>
      <vt:lpstr>Garamond</vt:lpstr>
      <vt:lpstr>Office Theme</vt:lpstr>
      <vt:lpstr>Median</vt:lpstr>
      <vt:lpstr>1_Median</vt:lpstr>
      <vt:lpstr>Total, Explained, and Residual Sum of Squares</vt:lpstr>
      <vt:lpstr>The coefficient of determination or R-squared</vt:lpstr>
      <vt:lpstr>The Simple Correlation Coefficient (r)</vt:lpstr>
      <vt:lpstr>Adjusted R-Squared</vt:lpstr>
      <vt:lpstr>The Standard Error of β1 in a model with two independent variables</vt:lpstr>
      <vt:lpstr>Details of Standard Error Formula</vt:lpstr>
      <vt:lpstr>Null vs. Alternative Hypothesis</vt:lpstr>
      <vt:lpstr>Some basic language</vt:lpstr>
      <vt:lpstr>The t-statistic</vt:lpstr>
      <vt:lpstr>Judging the significance of a variable</vt:lpstr>
      <vt:lpstr>The p-value</vt:lpstr>
      <vt:lpstr>Limitations of t-test</vt:lpstr>
      <vt:lpstr>More on t-test</vt:lpstr>
      <vt:lpstr>The F-Test</vt:lpstr>
      <vt:lpstr>The Test of Overall Significance</vt:lpstr>
    </vt:vector>
  </TitlesOfParts>
  <Company>Southern Utah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Explained, and Residual Sum of Squares</dc:title>
  <dc:creator>Authorized User</dc:creator>
  <cp:lastModifiedBy>David Berri</cp:lastModifiedBy>
  <cp:revision>14</cp:revision>
  <dcterms:created xsi:type="dcterms:W3CDTF">2010-01-26T17:39:39Z</dcterms:created>
  <dcterms:modified xsi:type="dcterms:W3CDTF">2014-01-10T15:07:49Z</dcterms:modified>
</cp:coreProperties>
</file>