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7"/>
  </p:notesMasterIdLst>
  <p:handoutMasterIdLst>
    <p:handoutMasterId r:id="rId48"/>
  </p:handoutMasterIdLst>
  <p:sldIdLst>
    <p:sldId id="473" r:id="rId2"/>
    <p:sldId id="455" r:id="rId3"/>
    <p:sldId id="457" r:id="rId4"/>
    <p:sldId id="464" r:id="rId5"/>
    <p:sldId id="448" r:id="rId6"/>
    <p:sldId id="449" r:id="rId7"/>
    <p:sldId id="435" r:id="rId8"/>
    <p:sldId id="469" r:id="rId9"/>
    <p:sldId id="471" r:id="rId10"/>
    <p:sldId id="440" r:id="rId11"/>
    <p:sldId id="407" r:id="rId12"/>
    <p:sldId id="408" r:id="rId13"/>
    <p:sldId id="409" r:id="rId14"/>
    <p:sldId id="441" r:id="rId15"/>
    <p:sldId id="411" r:id="rId16"/>
    <p:sldId id="439" r:id="rId17"/>
    <p:sldId id="415" r:id="rId18"/>
    <p:sldId id="451" r:id="rId19"/>
    <p:sldId id="470" r:id="rId20"/>
    <p:sldId id="450" r:id="rId21"/>
    <p:sldId id="472" r:id="rId22"/>
    <p:sldId id="454" r:id="rId23"/>
    <p:sldId id="446" r:id="rId24"/>
    <p:sldId id="416" r:id="rId25"/>
    <p:sldId id="417" r:id="rId26"/>
    <p:sldId id="456" r:id="rId27"/>
    <p:sldId id="458" r:id="rId28"/>
    <p:sldId id="466" r:id="rId29"/>
    <p:sldId id="460" r:id="rId30"/>
    <p:sldId id="461" r:id="rId31"/>
    <p:sldId id="462" r:id="rId32"/>
    <p:sldId id="463" r:id="rId33"/>
    <p:sldId id="422" r:id="rId34"/>
    <p:sldId id="423" r:id="rId35"/>
    <p:sldId id="467" r:id="rId36"/>
    <p:sldId id="424" r:id="rId37"/>
    <p:sldId id="468" r:id="rId38"/>
    <p:sldId id="431" r:id="rId39"/>
    <p:sldId id="432" r:id="rId40"/>
    <p:sldId id="413" r:id="rId41"/>
    <p:sldId id="428" r:id="rId42"/>
    <p:sldId id="433" r:id="rId43"/>
    <p:sldId id="442" r:id="rId44"/>
    <p:sldId id="429" r:id="rId45"/>
    <p:sldId id="430" r:id="rId46"/>
  </p:sldIdLst>
  <p:sldSz cx="12192000" cy="6858000"/>
  <p:notesSz cx="7099300" cy="10234613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05" autoAdjust="0"/>
  </p:normalViewPr>
  <p:slideViewPr>
    <p:cSldViewPr>
      <p:cViewPr>
        <p:scale>
          <a:sx n="85" d="100"/>
          <a:sy n="85" d="100"/>
        </p:scale>
        <p:origin x="1592" y="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20" Type="http://schemas.openxmlformats.org/officeDocument/2006/relationships/image" Target="../media/image45.png"/><Relationship Id="rId21" Type="http://schemas.openxmlformats.org/officeDocument/2006/relationships/image" Target="../media/image46.png"/><Relationship Id="rId22" Type="http://schemas.openxmlformats.org/officeDocument/2006/relationships/image" Target="../media/image47.png"/><Relationship Id="rId23" Type="http://schemas.openxmlformats.org/officeDocument/2006/relationships/image" Target="../media/image48.png"/><Relationship Id="rId24" Type="http://schemas.openxmlformats.org/officeDocument/2006/relationships/image" Target="../media/image49.png"/><Relationship Id="rId25" Type="http://schemas.openxmlformats.org/officeDocument/2006/relationships/image" Target="../media/image50.png"/><Relationship Id="rId26" Type="http://schemas.openxmlformats.org/officeDocument/2006/relationships/image" Target="../media/image36.png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slideLayout" Target="../slideLayouts/slideLayout2.xml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36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tags" Target="../tags/tag43.xml"/><Relationship Id="rId6" Type="http://schemas.openxmlformats.org/officeDocument/2006/relationships/tags" Target="../tags/tag44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54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37.png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tags" Target="../tags/tag65.xml"/><Relationship Id="rId5" Type="http://schemas.openxmlformats.org/officeDocument/2006/relationships/tags" Target="../tags/tag66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78.png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79551"/>
            <a:ext cx="6858000" cy="4987925"/>
          </a:xfrm>
        </p:spPr>
        <p:txBody>
          <a:bodyPr/>
          <a:lstStyle/>
          <a:p>
            <a:r>
              <a:rPr lang="en-US" sz="2400" dirty="0"/>
              <a:t>Homework 9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Released soon, due Monday 4/14 at 11:59pm</a:t>
            </a:r>
          </a:p>
          <a:p>
            <a:endParaRPr lang="en-US" sz="2400" dirty="0"/>
          </a:p>
          <a:p>
            <a:r>
              <a:rPr lang="en-US" sz="2400" dirty="0"/>
              <a:t>Final Contest (Optional)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Opportunities for extra credit every Sunday</a:t>
            </a:r>
          </a:p>
          <a:p>
            <a:endParaRPr lang="en-US" sz="2400" dirty="0" smtClean="0"/>
          </a:p>
          <a:p>
            <a:r>
              <a:rPr lang="en-US" sz="2400" dirty="0" smtClean="0"/>
              <a:t>Cal Day – Robot Learning Lab Open House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Saturday 10am-1pm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3</a:t>
            </a:r>
            <a:r>
              <a:rPr lang="en-US" sz="2000" baseline="30000" dirty="0" smtClean="0">
                <a:solidFill>
                  <a:srgbClr val="FF0000"/>
                </a:solidFill>
              </a:rPr>
              <a:t>rd</a:t>
            </a:r>
            <a:r>
              <a:rPr lang="en-US" sz="2000" dirty="0" smtClean="0">
                <a:solidFill>
                  <a:srgbClr val="FF0000"/>
                </a:solidFill>
              </a:rPr>
              <a:t> floor </a:t>
            </a:r>
            <a:r>
              <a:rPr lang="en-US" sz="2000" dirty="0" err="1" smtClean="0">
                <a:solidFill>
                  <a:srgbClr val="FF0000"/>
                </a:solidFill>
              </a:rPr>
              <a:t>Sutardja</a:t>
            </a:r>
            <a:r>
              <a:rPr lang="en-US" sz="2000" dirty="0" smtClean="0">
                <a:solidFill>
                  <a:srgbClr val="FF0000"/>
                </a:solidFill>
              </a:rPr>
              <a:t> Dai Hall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Robot demos of towel folding, knot tying, high-fives, fist-pumps, hugs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sz="16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4" name="Picture 3" descr="p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32" y="3657600"/>
            <a:ext cx="1883468" cy="28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Naïve Bayes for Digits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972800" cy="480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: Assume all features are independent effects of the label</a:t>
            </a:r>
          </a:p>
          <a:p>
            <a:pPr lvl="2"/>
            <a:endParaRPr lang="en-US" sz="16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Simple digit recognition version: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One feature (variable) </a:t>
            </a:r>
            <a:r>
              <a:rPr lang="en-US" sz="2000" dirty="0" err="1" smtClean="0">
                <a:latin typeface="Calibri"/>
                <a:cs typeface="Calibri"/>
              </a:rPr>
              <a:t>F</a:t>
            </a:r>
            <a:r>
              <a:rPr lang="en-US" sz="2000" baseline="-25000" dirty="0" err="1" smtClean="0">
                <a:latin typeface="Calibri"/>
                <a:cs typeface="Calibri"/>
              </a:rPr>
              <a:t>ij</a:t>
            </a:r>
            <a:r>
              <a:rPr lang="en-US" sz="2000" dirty="0" smtClean="0">
                <a:latin typeface="Calibri"/>
                <a:cs typeface="Calibri"/>
              </a:rPr>
              <a:t> for each grid position &lt;</a:t>
            </a:r>
            <a:r>
              <a:rPr lang="en-US" sz="2000" dirty="0" err="1" smtClean="0">
                <a:latin typeface="Calibri"/>
                <a:cs typeface="Calibri"/>
              </a:rPr>
              <a:t>i,j</a:t>
            </a:r>
            <a:r>
              <a:rPr lang="en-US" sz="2000" dirty="0" smtClean="0">
                <a:latin typeface="Calibri"/>
                <a:cs typeface="Calibri"/>
              </a:rPr>
              <a:t>&gt;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Feature values are on / off, based on whether intensity</a:t>
            </a:r>
          </a:p>
          <a:p>
            <a:pPr lvl="1" eaLnBrk="1" hangingPunct="1">
              <a:buNone/>
            </a:pPr>
            <a:r>
              <a:rPr lang="en-US" sz="2000" dirty="0" smtClean="0">
                <a:latin typeface="Calibri"/>
                <a:cs typeface="Calibri"/>
              </a:rPr>
              <a:t>	is more or less than 0.5 in underlying image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Each input maps to a feature vector, e.g.</a:t>
            </a: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Here: lots of features, each is binary valued</a:t>
            </a:r>
          </a:p>
          <a:p>
            <a:pPr lvl="3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 model:</a:t>
            </a:r>
          </a:p>
          <a:p>
            <a:pPr lvl="5"/>
            <a:endParaRPr lang="en-US" sz="12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What do we need to learn?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13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4713" y="4267200"/>
            <a:ext cx="6618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6162" y="5334000"/>
            <a:ext cx="54054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020300" y="190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1059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34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1" name="AutoShape 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102870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8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93726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9791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4" name="AutoShape 10"/>
          <p:cNvCxnSpPr>
            <a:cxnSpLocks noChangeShapeType="1"/>
            <a:stCxn id="7" idx="4"/>
            <a:endCxn id="13" idx="0"/>
          </p:cNvCxnSpPr>
          <p:nvPr/>
        </p:nvCxnSpPr>
        <p:spPr bwMode="auto">
          <a:xfrm flipH="1">
            <a:off x="10058400" y="24384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77500" y="35814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677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A general </a:t>
            </a:r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Naive </a:t>
            </a:r>
            <a:r>
              <a:rPr lang="en-US" sz="2400" dirty="0" err="1" smtClean="0">
                <a:solidFill>
                  <a:schemeClr val="accent6"/>
                </a:solidFill>
                <a:latin typeface="Calibri"/>
                <a:cs typeface="Calibri"/>
              </a:rPr>
              <a:t>Bayes</a:t>
            </a:r>
            <a:r>
              <a:rPr lang="en-US" sz="2400" dirty="0" smtClean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Total number of parameters is </a:t>
            </a:r>
            <a:r>
              <a:rPr lang="en-US" sz="2400" i="1" dirty="0" smtClean="0">
                <a:solidFill>
                  <a:srgbClr val="CC0000"/>
                </a:solidFill>
                <a:latin typeface="Calibri"/>
                <a:cs typeface="Calibri"/>
              </a:rPr>
              <a:t>linear</a:t>
            </a:r>
            <a:r>
              <a:rPr lang="en-US" sz="2400" dirty="0" smtClean="0">
                <a:latin typeface="Calibri"/>
                <a:cs typeface="Calibri"/>
              </a:rPr>
              <a:t> in 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2583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439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0172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19" name="AutoShape 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95250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86106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029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22" name="AutoShape 10"/>
          <p:cNvCxnSpPr>
            <a:cxnSpLocks noChangeShapeType="1"/>
            <a:stCxn id="13316" idx="4"/>
            <a:endCxn id="13321" idx="0"/>
          </p:cNvCxnSpPr>
          <p:nvPr/>
        </p:nvCxnSpPr>
        <p:spPr bwMode="auto">
          <a:xfrm flipH="1">
            <a:off x="9296400" y="22860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33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0" y="34290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225800"/>
            <a:ext cx="23463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200400"/>
            <a:ext cx="21939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3429000" y="2438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4953000" y="40068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n x |F| x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371600" y="393065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x |</a:t>
            </a:r>
            <a:r>
              <a:rPr lang="en-US" dirty="0" err="1">
                <a:latin typeface="Calibri"/>
                <a:cs typeface="Calibri"/>
              </a:rPr>
              <a:t>F|</a:t>
            </a:r>
            <a:r>
              <a:rPr lang="en-US" baseline="30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values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6" grpId="0"/>
      <p:bldP spid="1277967" grpId="0"/>
      <p:bldP spid="12779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Goal: compute posterior distribution over label variable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3141662"/>
            <a:ext cx="21812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24313" y="2684462"/>
            <a:ext cx="2347912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3638" y="2667000"/>
            <a:ext cx="2711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6705600" y="3065462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7391400" y="4284662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01000" y="4437062"/>
            <a:ext cx="14954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10439400" y="3294062"/>
            <a:ext cx="469900" cy="129540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10744200" y="4360862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45438" y="5726112"/>
            <a:ext cx="18145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8572500" y="4932362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8077200" y="2649537"/>
            <a:ext cx="325316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0037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What do we need in order to use Naïve </a:t>
            </a:r>
            <a:r>
              <a:rPr lang="en-US" sz="2800" dirty="0" err="1" smtClean="0"/>
              <a:t>Bayes</a:t>
            </a:r>
            <a:r>
              <a:rPr lang="en-US" sz="2800" dirty="0" smtClean="0"/>
              <a:t>?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Inference method (we just saw this part)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Start with a bunch of probabilities: P(Y) and the P(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dirty="0" smtClean="0"/>
              <a:t>)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Use standard inference to compute P(Y|F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…F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Nothing new here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Estimates of local conditional probability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P(Y), the prior over labels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dirty="0" smtClean="0"/>
              <a:t>) for each feature (evidence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These probabilities are collectively called the </a:t>
            </a:r>
            <a:r>
              <a:rPr lang="en-US" sz="2000" i="1" dirty="0" smtClean="0">
                <a:solidFill>
                  <a:srgbClr val="CC0000"/>
                </a:solidFill>
              </a:rPr>
              <a:t>parameters</a:t>
            </a:r>
            <a:r>
              <a:rPr lang="en-US" sz="2000" i="1" dirty="0" smtClean="0"/>
              <a:t> </a:t>
            </a:r>
            <a:r>
              <a:rPr lang="en-US" sz="2000" dirty="0" smtClean="0"/>
              <a:t>of the model and denoted by </a:t>
            </a:r>
            <a:r>
              <a:rPr lang="en-US" b="1" i="1" dirty="0" smtClean="0">
                <a:solidFill>
                  <a:srgbClr val="CC0000"/>
                </a:solidFill>
                <a:sym typeface="Symbol" pitchFamily="18" charset="2"/>
              </a:rPr>
              <a:t>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Up until now, we assumed these appeared by magic, but…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…they typically come from training data counts: we’ll look at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Example: Conditional Probabilities</a:t>
            </a:r>
          </a:p>
        </p:txBody>
      </p:sp>
      <p:grpSp>
        <p:nvGrpSpPr>
          <p:cNvPr id="16388" name="Group 115"/>
          <p:cNvGrpSpPr>
            <a:grpSpLocks/>
          </p:cNvGrpSpPr>
          <p:nvPr/>
        </p:nvGrpSpPr>
        <p:grpSpPr bwMode="auto">
          <a:xfrm>
            <a:off x="3886200" y="2514600"/>
            <a:ext cx="2438400" cy="2438400"/>
            <a:chOff x="3168" y="1584"/>
            <a:chExt cx="1536" cy="1536"/>
          </a:xfrm>
        </p:grpSpPr>
        <p:sp>
          <p:nvSpPr>
            <p:cNvPr id="16501" name="Rectangle 4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2" name="Rectangle 5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3" name="Rectangle 6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4" name="Rectangle 7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5" name="Rectangle 8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6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7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8" name="Rectangle 11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9" name="Rectangle 12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0" name="Rectangle 13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1" name="Rectangle 14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2" name="Rectangle 15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3" name="Rectangle 16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4" name="Rectangle 17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5" name="Rectangle 18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6" name="Rectangle 19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7" name="Rectangle 20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8" name="Rectangle 21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9" name="Rectangle 22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0" name="Rectangle 23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1" name="Rectangle 24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2" name="Rectangle 25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3" name="Rectangle 26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4" name="Rectangle 27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5" name="Rectangle 28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6" name="Rectangle 29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7" name="Rectangle 30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8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9" name="Rectangle 32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0" name="Rectangle 33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1" name="Rectangle 34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2" name="Rectangle 35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3" name="Rectangle 36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4" name="Rectangle 37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5" name="Rectangle 38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6" name="Rectangle 39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7" name="Rectangle 40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8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9" name="Rectangle 42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0" name="Rectangle 43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1" name="Rectangle 44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2" name="Rectangle 45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3" name="Rectangle 46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4" name="Rectangle 47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5" name="Rectangle 48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6" name="Rectangle 49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7" name="Rectangle 50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8" name="Rectangle 51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9" name="Rectangle 52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0" name="Rectangle 53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1" name="Rectangle 54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2" name="Rectangle 55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3" name="Rectangle 56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4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5" name="Rectangle 58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6" name="Rectangle 59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7" name="Rectangle 60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8" name="Rectangle 61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9" name="Rectangle 62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0" name="Rectangle 63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1" name="Rectangle 64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2" name="Rectangle 65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3" name="Rectangle 66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4" name="Rectangle 67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183" name="Picture 18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7913" y="1676400"/>
            <a:ext cx="712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882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1482"/>
              </p:ext>
            </p:extLst>
          </p:nvPr>
        </p:nvGraphicFramePr>
        <p:xfrm>
          <a:off x="2209800" y="2146300"/>
          <a:ext cx="1066800" cy="33528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2884" name="Line 116"/>
          <p:cNvSpPr>
            <a:spLocks noChangeShapeType="1"/>
          </p:cNvSpPr>
          <p:nvPr/>
        </p:nvSpPr>
        <p:spPr bwMode="auto">
          <a:xfrm flipV="1">
            <a:off x="5562600" y="2057400"/>
            <a:ext cx="3124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0" name="Line 122"/>
          <p:cNvSpPr>
            <a:spLocks noChangeShapeType="1"/>
          </p:cNvSpPr>
          <p:nvPr/>
        </p:nvSpPr>
        <p:spPr bwMode="auto">
          <a:xfrm flipV="1">
            <a:off x="4419600" y="1905000"/>
            <a:ext cx="2209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1" name="Rectangle 123"/>
          <p:cNvSpPr>
            <a:spLocks noChangeArrowheads="1"/>
          </p:cNvSpPr>
          <p:nvPr/>
        </p:nvSpPr>
        <p:spPr bwMode="auto">
          <a:xfrm>
            <a:off x="4191000" y="3429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2" name="Rectangle 124"/>
          <p:cNvSpPr>
            <a:spLocks noChangeArrowheads="1"/>
          </p:cNvSpPr>
          <p:nvPr/>
        </p:nvSpPr>
        <p:spPr bwMode="auto">
          <a:xfrm>
            <a:off x="5410200" y="40386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131293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33153"/>
              </p:ext>
            </p:extLst>
          </p:nvPr>
        </p:nvGraphicFramePr>
        <p:xfrm>
          <a:off x="70866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4" name="Picture 18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1828800"/>
            <a:ext cx="1625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0600" y="1828800"/>
            <a:ext cx="16224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934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56659"/>
              </p:ext>
            </p:extLst>
          </p:nvPr>
        </p:nvGraphicFramePr>
        <p:xfrm>
          <a:off x="88392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/>
                <a:gridCol w="685800"/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884" grpId="0" animBg="1"/>
      <p:bldP spid="1312890" grpId="0" animBg="1"/>
      <p:bldP spid="1312891" grpId="0" animBg="1"/>
      <p:bldP spid="13128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Spam Filter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2438"/>
            <a:ext cx="38862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Naïve Bayes spam filter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Data: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Collection of emails, labeled spam or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Split into training, held-out, test sets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Learn on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(Tune it on a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Test it on new emails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257800" y="1600200"/>
            <a:ext cx="358140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Dear Sir.</a:t>
            </a:r>
          </a:p>
          <a:p>
            <a:endParaRPr lang="en-US" sz="1400"/>
          </a:p>
          <a:p>
            <a:r>
              <a:rPr lang="en-US" sz="1400"/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32004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TO BE REMOVED FROM FUTURE MAILINGS, SIMPLY REPLY TO THIS MESSAGE AND PUT "REMOVE" IN THE SUBJECT.</a:t>
            </a:r>
          </a:p>
          <a:p>
            <a:endParaRPr lang="en-US" sz="1400"/>
          </a:p>
          <a:p>
            <a:r>
              <a:rPr lang="en-US" sz="1400"/>
              <a:t>99  MILLION EMAIL ADDRESSES</a:t>
            </a:r>
          </a:p>
          <a:p>
            <a:r>
              <a:rPr lang="en-US" sz="1400"/>
              <a:t>  FOR ONLY $99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257800" y="50292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4318000" y="54864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4422775" y="20574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4419600" y="36576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Naïve Bayes for Text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353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Bag-of-words Naïve </a:t>
            </a:r>
            <a:r>
              <a:rPr lang="en-US" sz="2400" dirty="0" err="1" smtClean="0">
                <a:latin typeface="Calibri"/>
                <a:cs typeface="Calibri"/>
              </a:rPr>
              <a:t>Bayes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Features: </a:t>
            </a:r>
            <a:r>
              <a:rPr lang="en-US" sz="2000" dirty="0" err="1" smtClean="0">
                <a:latin typeface="Calibri"/>
                <a:cs typeface="Calibri"/>
              </a:rPr>
              <a:t>W</a:t>
            </a:r>
            <a:r>
              <a:rPr lang="en-US" sz="2000" baseline="-25000" dirty="0" err="1" smtClean="0">
                <a:latin typeface="Calibri"/>
                <a:cs typeface="Calibri"/>
              </a:rPr>
              <a:t>i</a:t>
            </a:r>
            <a:r>
              <a:rPr lang="en-US" sz="2000" dirty="0" smtClean="0">
                <a:latin typeface="Calibri"/>
                <a:cs typeface="Calibri"/>
              </a:rPr>
              <a:t> is the word at </a:t>
            </a:r>
            <a:r>
              <a:rPr lang="en-US" sz="2000" dirty="0" err="1" smtClean="0">
                <a:latin typeface="Calibri"/>
                <a:cs typeface="Calibri"/>
              </a:rPr>
              <a:t>positon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i</a:t>
            </a: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As before: predict label conditioned on feature variables (spam vs.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As before: assume features are conditionally independent given label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New: each </a:t>
            </a:r>
            <a:r>
              <a:rPr lang="en-US" sz="2000" dirty="0" err="1" smtClean="0">
                <a:latin typeface="Calibri"/>
                <a:cs typeface="Calibri"/>
              </a:rPr>
              <a:t>W</a:t>
            </a:r>
            <a:r>
              <a:rPr lang="en-US" sz="2000" baseline="-25000" dirty="0" err="1" smtClean="0">
                <a:latin typeface="Calibri"/>
                <a:cs typeface="Calibri"/>
              </a:rPr>
              <a:t>i</a:t>
            </a:r>
            <a:r>
              <a:rPr lang="en-US" sz="2000" dirty="0" smtClean="0">
                <a:latin typeface="Calibri"/>
                <a:cs typeface="Calibri"/>
              </a:rPr>
              <a:t> is identically distributed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Generative 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“Tied” distributions and bag-of-words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Usually, each variable gets its own conditional probability distribution P(F|Y)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In a bag-of-words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Each position is identically distributed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All positions share the same conditional </a:t>
            </a:r>
            <a:r>
              <a:rPr lang="en-US" sz="1800" dirty="0" err="1" smtClean="0">
                <a:latin typeface="Calibri"/>
                <a:cs typeface="Calibri"/>
              </a:rPr>
              <a:t>probs</a:t>
            </a:r>
            <a:r>
              <a:rPr lang="en-US" sz="1800" dirty="0" smtClean="0">
                <a:latin typeface="Calibri"/>
                <a:cs typeface="Calibri"/>
              </a:rPr>
              <a:t> P(W|Y)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Why make this assumption?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Called “bag-of-words” because model is insensitive to word order or reordering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76600" y="3362324"/>
            <a:ext cx="4844780" cy="572192"/>
          </a:xfrm>
          <a:prstGeom prst="rect">
            <a:avLst/>
          </a:prstGeom>
          <a:noFill/>
          <a:ln/>
          <a:effectLst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553200" y="6491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8732702" y="2728912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Calibri"/>
                <a:cs typeface="Calibri"/>
              </a:rPr>
              <a:t>Word at position i, not i</a:t>
            </a:r>
            <a:r>
              <a:rPr lang="en-US" sz="1600" i="1" baseline="30000">
                <a:latin typeface="Calibri"/>
                <a:cs typeface="Calibri"/>
              </a:rPr>
              <a:t>th</a:t>
            </a:r>
            <a:r>
              <a:rPr lang="en-US" sz="1600" i="1">
                <a:latin typeface="Calibri"/>
                <a:cs typeface="Calibri"/>
              </a:rPr>
              <a:t> word in the dictionary!</a:t>
            </a:r>
          </a:p>
        </p:txBody>
      </p:sp>
      <p:sp>
        <p:nvSpPr>
          <p:cNvPr id="1310728" name="Freeform 8"/>
          <p:cNvSpPr>
            <a:spLocks/>
          </p:cNvSpPr>
          <p:nvPr/>
        </p:nvSpPr>
        <p:spPr bwMode="auto">
          <a:xfrm>
            <a:off x="7427777" y="3706812"/>
            <a:ext cx="2409825" cy="255588"/>
          </a:xfrm>
          <a:custGeom>
            <a:avLst/>
            <a:gdLst>
              <a:gd name="T0" fmla="*/ 2147483647 w 1518"/>
              <a:gd name="T1" fmla="*/ 2147483647 h 161"/>
              <a:gd name="T2" fmla="*/ 2147483647 w 1518"/>
              <a:gd name="T3" fmla="*/ 2147483647 h 161"/>
              <a:gd name="T4" fmla="*/ 2147483647 w 1518"/>
              <a:gd name="T5" fmla="*/ 2147483647 h 161"/>
              <a:gd name="T6" fmla="*/ 2147483647 w 1518"/>
              <a:gd name="T7" fmla="*/ 0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518"/>
              <a:gd name="T13" fmla="*/ 0 h 161"/>
              <a:gd name="T14" fmla="*/ 1518 w 151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8" h="161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/>
      <p:bldP spid="13107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Spam Filtering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Model: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2400" smtClean="0"/>
              <a:t>What are the parameters?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Where do these tables come from?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735" y="1524000"/>
            <a:ext cx="4847955" cy="572567"/>
          </a:xfrm>
          <a:prstGeom prst="rect">
            <a:avLst/>
          </a:prstGeom>
          <a:noFill/>
          <a:ln/>
          <a:effectLst/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46482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0.0156</a:t>
            </a:r>
          </a:p>
          <a:p>
            <a:r>
              <a:rPr lang="en-US">
                <a:latin typeface="Courier New" pitchFamily="49" charset="0"/>
              </a:rPr>
              <a:t>to  :  0.0153</a:t>
            </a:r>
          </a:p>
          <a:p>
            <a:r>
              <a:rPr lang="en-US">
                <a:latin typeface="Courier New" pitchFamily="49" charset="0"/>
              </a:rPr>
              <a:t>and :  0.0115</a:t>
            </a:r>
          </a:p>
          <a:p>
            <a:r>
              <a:rPr lang="en-US">
                <a:latin typeface="Courier New" pitchFamily="49" charset="0"/>
              </a:rPr>
              <a:t>of  :  0.0095</a:t>
            </a:r>
          </a:p>
          <a:p>
            <a:r>
              <a:rPr lang="en-US">
                <a:latin typeface="Courier New" pitchFamily="49" charset="0"/>
              </a:rPr>
              <a:t>you :  0.0093</a:t>
            </a:r>
          </a:p>
          <a:p>
            <a:r>
              <a:rPr lang="en-US">
                <a:latin typeface="Courier New" pitchFamily="49" charset="0"/>
              </a:rPr>
              <a:t>a   :  0.0086</a:t>
            </a:r>
          </a:p>
          <a:p>
            <a:r>
              <a:rPr lang="en-US">
                <a:latin typeface="Courier New" pitchFamily="49" charset="0"/>
              </a:rPr>
              <a:t>with:  0.0080</a:t>
            </a:r>
          </a:p>
          <a:p>
            <a:r>
              <a:rPr lang="en-US">
                <a:latin typeface="Courier New" pitchFamily="49" charset="0"/>
              </a:rPr>
              <a:t>from:  0.0075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04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2743200"/>
            <a:ext cx="16065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5800" y="2743200"/>
            <a:ext cx="14668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80010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0.0210</a:t>
            </a:r>
          </a:p>
          <a:p>
            <a:r>
              <a:rPr lang="en-US">
                <a:latin typeface="Courier New" pitchFamily="49" charset="0"/>
              </a:rPr>
              <a:t>to  :  0.0133</a:t>
            </a:r>
          </a:p>
          <a:p>
            <a:r>
              <a:rPr lang="en-US">
                <a:latin typeface="Courier New" pitchFamily="49" charset="0"/>
              </a:rPr>
              <a:t>of  :  0.0119</a:t>
            </a:r>
          </a:p>
          <a:p>
            <a:r>
              <a:rPr lang="en-US">
                <a:latin typeface="Courier New" pitchFamily="49" charset="0"/>
              </a:rPr>
              <a:t>2002:  0.0110</a:t>
            </a:r>
          </a:p>
          <a:p>
            <a:r>
              <a:rPr lang="en-US">
                <a:latin typeface="Courier New" pitchFamily="49" charset="0"/>
              </a:rPr>
              <a:t>with:  0.0108</a:t>
            </a:r>
          </a:p>
          <a:p>
            <a:r>
              <a:rPr lang="en-US">
                <a:latin typeface="Courier New" pitchFamily="49" charset="0"/>
              </a:rPr>
              <a:t>from:  0.0107</a:t>
            </a:r>
          </a:p>
          <a:p>
            <a:r>
              <a:rPr lang="en-US">
                <a:latin typeface="Courier New" pitchFamily="49" charset="0"/>
              </a:rPr>
              <a:t>and :  0.0105</a:t>
            </a:r>
          </a:p>
          <a:p>
            <a:r>
              <a:rPr lang="en-US">
                <a:latin typeface="Courier New" pitchFamily="49" charset="0"/>
              </a:rPr>
              <a:t>a   :  0.0100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26024" y="2743200"/>
            <a:ext cx="712140" cy="278992"/>
          </a:xfrm>
          <a:prstGeom prst="rect">
            <a:avLst/>
          </a:prstGeom>
          <a:noFill/>
          <a:ln/>
          <a:effectLst/>
        </p:spPr>
      </p:pic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1981200" y="3124200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ham : 0.66</a:t>
            </a:r>
          </a:p>
          <a:p>
            <a:r>
              <a:rPr lang="en-US">
                <a:latin typeface="Courier New" pitchFamily="49" charset="0"/>
              </a:rPr>
              <a:t>spam: 0.33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 animBg="1"/>
      <p:bldP spid="1286152" grpId="0" animBg="1"/>
      <p:bldP spid="12861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Spam Example</a:t>
            </a:r>
          </a:p>
        </p:txBody>
      </p:sp>
      <p:graphicFrame>
        <p:nvGraphicFramePr>
          <p:cNvPr id="1298436" name="Group 4"/>
          <p:cNvGraphicFramePr>
            <a:graphicFrameLocks noGrp="1"/>
          </p:cNvGraphicFramePr>
          <p:nvPr/>
        </p:nvGraphicFramePr>
        <p:xfrm>
          <a:off x="2590800" y="1600200"/>
          <a:ext cx="6858000" cy="402336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P(w|spam)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P(w|ham)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Spam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Ham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(prior)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Gary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8512" name="Text Box 80"/>
          <p:cNvSpPr txBox="1">
            <a:spLocks noChangeArrowheads="1"/>
          </p:cNvSpPr>
          <p:nvPr/>
        </p:nvSpPr>
        <p:spPr bwMode="auto">
          <a:xfrm>
            <a:off x="7391400" y="59436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P(spam | w) = 98.9</a:t>
            </a:r>
          </a:p>
        </p:txBody>
      </p:sp>
      <p:sp>
        <p:nvSpPr>
          <p:cNvPr id="1298513" name="Line 81"/>
          <p:cNvSpPr>
            <a:spLocks noChangeShapeType="1"/>
          </p:cNvSpPr>
          <p:nvPr/>
        </p:nvSpPr>
        <p:spPr bwMode="auto">
          <a:xfrm>
            <a:off x="73152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2590800" y="3352800"/>
            <a:ext cx="68580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2590800" y="2971800"/>
            <a:ext cx="68580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2590800" y="2667000"/>
            <a:ext cx="68580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2590800" y="2286000"/>
            <a:ext cx="68580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2" grpId="0"/>
      <p:bldP spid="1298513" grpId="0" animBg="1"/>
      <p:bldP spid="1298514" grpId="0" animBg="1"/>
      <p:bldP spid="1298515" grpId="0" animBg="1"/>
      <p:bldP spid="1298516" grpId="0" animBg="1"/>
      <p:bldP spid="12985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945" y="2235200"/>
            <a:ext cx="3579510" cy="29464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514" y="2340708"/>
            <a:ext cx="3842741" cy="215509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7424" y="2209800"/>
            <a:ext cx="3804752" cy="294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Naïve </a:t>
            </a:r>
            <a:r>
              <a:rPr lang="en-US" sz="3600" dirty="0" err="1" smtClean="0"/>
              <a:t>Bayes</a:t>
            </a:r>
            <a:endParaRPr lang="en-US" sz="3600" dirty="0" smtClean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Important Concepts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6324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Data: labeled instances, e.g. emails marked spam/ham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Held out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(Tune </a:t>
            </a:r>
            <a:r>
              <a:rPr lang="en-US" sz="1600" dirty="0" err="1" smtClean="0">
                <a:latin typeface="Calibri"/>
                <a:cs typeface="Calibri"/>
              </a:rPr>
              <a:t>hyperparameters</a:t>
            </a:r>
            <a:r>
              <a:rPr lang="en-US" sz="1600" dirty="0" smtClean="0">
                <a:latin typeface="Calibri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Compute accuracy of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7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cs typeface="Calibri"/>
              </a:rPr>
              <a:t>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Accuracy: fraction of instances predicted correctly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err="1" smtClean="0">
                <a:latin typeface="Calibri"/>
                <a:cs typeface="Calibri"/>
              </a:rPr>
              <a:t>Overfitting</a:t>
            </a:r>
            <a:r>
              <a:rPr lang="en-US" sz="1800" dirty="0" smtClean="0">
                <a:latin typeface="Calibri"/>
                <a:cs typeface="Calibri"/>
              </a:rPr>
              <a:t> and generalization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Want a classifier which does well on </a:t>
            </a:r>
            <a:r>
              <a:rPr lang="en-US" sz="1600" i="1" dirty="0" smtClean="0">
                <a:latin typeface="Calibri"/>
                <a:cs typeface="Calibri"/>
              </a:rPr>
              <a:t>test</a:t>
            </a:r>
            <a:r>
              <a:rPr lang="en-US" sz="1600" dirty="0" smtClean="0">
                <a:latin typeface="Calibri"/>
                <a:cs typeface="Calibri"/>
              </a:rPr>
              <a:t>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>
                <a:latin typeface="Calibri"/>
                <a:cs typeface="Calibri"/>
              </a:rPr>
              <a:t>Overfitting</a:t>
            </a:r>
            <a:r>
              <a:rPr lang="en-US" sz="1600" dirty="0" smtClean="0">
                <a:latin typeface="Calibri"/>
                <a:cs typeface="Calibri"/>
              </a:rPr>
              <a:t>: fitting the training data very closely, but not generalizing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Calibri"/>
                <a:cs typeface="Calibri"/>
              </a:rPr>
              <a:t>We’ll investigate </a:t>
            </a:r>
            <a:r>
              <a:rPr lang="en-US" sz="1600" dirty="0" err="1" smtClean="0">
                <a:latin typeface="Calibri"/>
                <a:cs typeface="Calibri"/>
              </a:rPr>
              <a:t>overfitting</a:t>
            </a:r>
            <a:r>
              <a:rPr lang="en-US" sz="1600" dirty="0" smtClean="0">
                <a:latin typeface="Calibri"/>
                <a:cs typeface="Calibri"/>
              </a:rPr>
              <a:t> and generalization formally in a few lectures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34200" y="1600200"/>
            <a:ext cx="1676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934200" y="4267200"/>
            <a:ext cx="1676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Held-Out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934200" y="5334000"/>
            <a:ext cx="1676400" cy="9144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933" y="1600200"/>
            <a:ext cx="2777206" cy="22860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5493" y="3886200"/>
            <a:ext cx="2164772" cy="1676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386" y="5388709"/>
            <a:ext cx="2212274" cy="124069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and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073" y="1295400"/>
            <a:ext cx="3121641" cy="466725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95452"/>
            <a:ext cx="3352800" cy="4667146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982" y="1295400"/>
            <a:ext cx="4265635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974725" y="1295400"/>
            <a:ext cx="7537450" cy="51276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974725" y="6423025"/>
            <a:ext cx="75374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974725" y="1295400"/>
            <a:ext cx="1588" cy="512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9747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731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17256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7240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24749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24733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32337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3232150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39846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9830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V="1">
            <a:off x="47434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47021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 flipV="1">
            <a:off x="54943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54530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V="1">
            <a:off x="62436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62023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 flipV="1">
            <a:off x="700246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6961188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 flipV="1">
            <a:off x="77533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77120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V="1">
            <a:off x="851217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8470900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>
            <a:off x="974725" y="642302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788988" y="6346825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>
            <a:off x="974725" y="58531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788988" y="5776913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974725" y="52816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857250" y="5205413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974725" y="4711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Rectangle 35"/>
          <p:cNvSpPr>
            <a:spLocks noChangeArrowheads="1"/>
          </p:cNvSpPr>
          <p:nvPr/>
        </p:nvSpPr>
        <p:spPr bwMode="auto">
          <a:xfrm>
            <a:off x="896938" y="4635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974725" y="41402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896938" y="406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5" name="Line 38"/>
          <p:cNvSpPr>
            <a:spLocks noChangeShapeType="1"/>
          </p:cNvSpPr>
          <p:nvPr/>
        </p:nvSpPr>
        <p:spPr bwMode="auto">
          <a:xfrm>
            <a:off x="974725" y="3568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Rectangle 39"/>
          <p:cNvSpPr>
            <a:spLocks noChangeArrowheads="1"/>
          </p:cNvSpPr>
          <p:nvPr/>
        </p:nvSpPr>
        <p:spPr bwMode="auto">
          <a:xfrm>
            <a:off x="830263" y="34925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7" name="Line 40"/>
          <p:cNvSpPr>
            <a:spLocks noChangeShapeType="1"/>
          </p:cNvSpPr>
          <p:nvPr/>
        </p:nvSpPr>
        <p:spPr bwMode="auto">
          <a:xfrm>
            <a:off x="974725" y="2998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Rectangle 41"/>
          <p:cNvSpPr>
            <a:spLocks noChangeArrowheads="1"/>
          </p:cNvSpPr>
          <p:nvPr/>
        </p:nvSpPr>
        <p:spPr bwMode="auto">
          <a:xfrm>
            <a:off x="830263" y="2922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9" name="Line 42"/>
          <p:cNvSpPr>
            <a:spLocks noChangeShapeType="1"/>
          </p:cNvSpPr>
          <p:nvPr/>
        </p:nvSpPr>
        <p:spPr bwMode="auto">
          <a:xfrm>
            <a:off x="974725" y="24272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43"/>
          <p:cNvSpPr>
            <a:spLocks noChangeArrowheads="1"/>
          </p:cNvSpPr>
          <p:nvPr/>
        </p:nvSpPr>
        <p:spPr bwMode="auto">
          <a:xfrm>
            <a:off x="830263" y="23510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1" name="Line 44"/>
          <p:cNvSpPr>
            <a:spLocks noChangeShapeType="1"/>
          </p:cNvSpPr>
          <p:nvPr/>
        </p:nvSpPr>
        <p:spPr bwMode="auto">
          <a:xfrm>
            <a:off x="974725" y="1855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830263" y="1779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3" name="Line 46"/>
          <p:cNvSpPr>
            <a:spLocks noChangeShapeType="1"/>
          </p:cNvSpPr>
          <p:nvPr/>
        </p:nvSpPr>
        <p:spPr bwMode="auto">
          <a:xfrm>
            <a:off x="974725" y="12954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Rectangle 47"/>
          <p:cNvSpPr>
            <a:spLocks noChangeArrowheads="1"/>
          </p:cNvSpPr>
          <p:nvPr/>
        </p:nvSpPr>
        <p:spPr bwMode="auto">
          <a:xfrm>
            <a:off x="830263" y="12192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Oval 55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Oval 56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Oval 57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Oval 73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Oval 74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Oval 76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4" name="Oval 77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5" name="Oval 78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6" name="Oval 79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Oval 80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Oval 81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Oval 82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Oval 83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Oval 84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Oval 85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Oval 86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4" name="Oval 87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Freeform 88"/>
          <p:cNvSpPr>
            <a:spLocks/>
          </p:cNvSpPr>
          <p:nvPr/>
        </p:nvSpPr>
        <p:spPr bwMode="auto">
          <a:xfrm>
            <a:off x="1344613" y="1827213"/>
            <a:ext cx="4784725" cy="3721100"/>
          </a:xfrm>
          <a:custGeom>
            <a:avLst/>
            <a:gdLst>
              <a:gd name="T0" fmla="*/ 2147483647 w 3014"/>
              <a:gd name="T1" fmla="*/ 2147483647 h 2344"/>
              <a:gd name="T2" fmla="*/ 2147483647 w 3014"/>
              <a:gd name="T3" fmla="*/ 2147483647 h 2344"/>
              <a:gd name="T4" fmla="*/ 2147483647 w 3014"/>
              <a:gd name="T5" fmla="*/ 2147483647 h 2344"/>
              <a:gd name="T6" fmla="*/ 2147483647 w 3014"/>
              <a:gd name="T7" fmla="*/ 2147483647 h 2344"/>
              <a:gd name="T8" fmla="*/ 2147483647 w 3014"/>
              <a:gd name="T9" fmla="*/ 2147483647 h 2344"/>
              <a:gd name="T10" fmla="*/ 2147483647 w 3014"/>
              <a:gd name="T11" fmla="*/ 2147483647 h 2344"/>
              <a:gd name="T12" fmla="*/ 2147483647 w 3014"/>
              <a:gd name="T13" fmla="*/ 2147483647 h 2344"/>
              <a:gd name="T14" fmla="*/ 2147483647 w 3014"/>
              <a:gd name="T15" fmla="*/ 2147483647 h 2344"/>
              <a:gd name="T16" fmla="*/ 2147483647 w 3014"/>
              <a:gd name="T17" fmla="*/ 2147483647 h 2344"/>
              <a:gd name="T18" fmla="*/ 2147483647 w 3014"/>
              <a:gd name="T19" fmla="*/ 2147483647 h 2344"/>
              <a:gd name="T20" fmla="*/ 2147483647 w 3014"/>
              <a:gd name="T21" fmla="*/ 2147483647 h 2344"/>
              <a:gd name="T22" fmla="*/ 2147483647 w 3014"/>
              <a:gd name="T23" fmla="*/ 2147483647 h 2344"/>
              <a:gd name="T24" fmla="*/ 2147483647 w 3014"/>
              <a:gd name="T25" fmla="*/ 2147483647 h 2344"/>
              <a:gd name="T26" fmla="*/ 2147483647 w 3014"/>
              <a:gd name="T27" fmla="*/ 2147483647 h 2344"/>
              <a:gd name="T28" fmla="*/ 2147483647 w 3014"/>
              <a:gd name="T29" fmla="*/ 2147483647 h 2344"/>
              <a:gd name="T30" fmla="*/ 2147483647 w 3014"/>
              <a:gd name="T31" fmla="*/ 2147483647 h 2344"/>
              <a:gd name="T32" fmla="*/ 2147483647 w 3014"/>
              <a:gd name="T33" fmla="*/ 2147483647 h 2344"/>
              <a:gd name="T34" fmla="*/ 2147483647 w 3014"/>
              <a:gd name="T35" fmla="*/ 2147483647 h 2344"/>
              <a:gd name="T36" fmla="*/ 2147483647 w 3014"/>
              <a:gd name="T37" fmla="*/ 2147483647 h 2344"/>
              <a:gd name="T38" fmla="*/ 2147483647 w 3014"/>
              <a:gd name="T39" fmla="*/ 2147483647 h 2344"/>
              <a:gd name="T40" fmla="*/ 2147483647 w 3014"/>
              <a:gd name="T41" fmla="*/ 2147483647 h 2344"/>
              <a:gd name="T42" fmla="*/ 2147483647 w 3014"/>
              <a:gd name="T43" fmla="*/ 2147483647 h 2344"/>
              <a:gd name="T44" fmla="*/ 2147483647 w 3014"/>
              <a:gd name="T45" fmla="*/ 2147483647 h 2344"/>
              <a:gd name="T46" fmla="*/ 2147483647 w 3014"/>
              <a:gd name="T47" fmla="*/ 2147483647 h 2344"/>
              <a:gd name="T48" fmla="*/ 2147483647 w 3014"/>
              <a:gd name="T49" fmla="*/ 2147483647 h 2344"/>
              <a:gd name="T50" fmla="*/ 2147483647 w 3014"/>
              <a:gd name="T51" fmla="*/ 2147483647 h 2344"/>
              <a:gd name="T52" fmla="*/ 2147483647 w 3014"/>
              <a:gd name="T53" fmla="*/ 2147483647 h 2344"/>
              <a:gd name="T54" fmla="*/ 2147483647 w 3014"/>
              <a:gd name="T55" fmla="*/ 2147483647 h 2344"/>
              <a:gd name="T56" fmla="*/ 2147483647 w 3014"/>
              <a:gd name="T57" fmla="*/ 2147483647 h 2344"/>
              <a:gd name="T58" fmla="*/ 2147483647 w 3014"/>
              <a:gd name="T59" fmla="*/ 2147483647 h 2344"/>
              <a:gd name="T60" fmla="*/ 2147483647 w 3014"/>
              <a:gd name="T61" fmla="*/ 2147483647 h 2344"/>
              <a:gd name="T62" fmla="*/ 2147483647 w 3014"/>
              <a:gd name="T63" fmla="*/ 2147483647 h 2344"/>
              <a:gd name="T64" fmla="*/ 2147483647 w 3014"/>
              <a:gd name="T65" fmla="*/ 2147483647 h 2344"/>
              <a:gd name="T66" fmla="*/ 2147483647 w 3014"/>
              <a:gd name="T67" fmla="*/ 2147483647 h 2344"/>
              <a:gd name="T68" fmla="*/ 2147483647 w 3014"/>
              <a:gd name="T69" fmla="*/ 2147483647 h 2344"/>
              <a:gd name="T70" fmla="*/ 2147483647 w 3014"/>
              <a:gd name="T71" fmla="*/ 2147483647 h 2344"/>
              <a:gd name="T72" fmla="*/ 2147483647 w 3014"/>
              <a:gd name="T73" fmla="*/ 2147483647 h 2344"/>
              <a:gd name="T74" fmla="*/ 2147483647 w 3014"/>
              <a:gd name="T75" fmla="*/ 2147483647 h 2344"/>
              <a:gd name="T76" fmla="*/ 2147483647 w 3014"/>
              <a:gd name="T77" fmla="*/ 2147483647 h 2344"/>
              <a:gd name="T78" fmla="*/ 2147483647 w 3014"/>
              <a:gd name="T79" fmla="*/ 2147483647 h 2344"/>
              <a:gd name="T80" fmla="*/ 2147483647 w 3014"/>
              <a:gd name="T81" fmla="*/ 2147483647 h 2344"/>
              <a:gd name="T82" fmla="*/ 2147483647 w 3014"/>
              <a:gd name="T83" fmla="*/ 2147483647 h 234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14"/>
              <a:gd name="T127" fmla="*/ 0 h 2344"/>
              <a:gd name="T128" fmla="*/ 3014 w 3014"/>
              <a:gd name="T129" fmla="*/ 2344 h 234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14" h="2344">
                <a:moveTo>
                  <a:pt x="0" y="1739"/>
                </a:moveTo>
                <a:lnTo>
                  <a:pt x="24" y="630"/>
                </a:lnTo>
                <a:lnTo>
                  <a:pt x="48" y="114"/>
                </a:lnTo>
                <a:lnTo>
                  <a:pt x="72" y="0"/>
                </a:lnTo>
                <a:lnTo>
                  <a:pt x="96" y="132"/>
                </a:lnTo>
                <a:lnTo>
                  <a:pt x="120" y="402"/>
                </a:lnTo>
                <a:lnTo>
                  <a:pt x="144" y="738"/>
                </a:lnTo>
                <a:lnTo>
                  <a:pt x="168" y="1085"/>
                </a:lnTo>
                <a:lnTo>
                  <a:pt x="192" y="1409"/>
                </a:lnTo>
                <a:lnTo>
                  <a:pt x="216" y="1691"/>
                </a:lnTo>
                <a:lnTo>
                  <a:pt x="240" y="1918"/>
                </a:lnTo>
                <a:lnTo>
                  <a:pt x="264" y="2098"/>
                </a:lnTo>
                <a:lnTo>
                  <a:pt x="287" y="2218"/>
                </a:lnTo>
                <a:lnTo>
                  <a:pt x="311" y="2296"/>
                </a:lnTo>
                <a:lnTo>
                  <a:pt x="335" y="2338"/>
                </a:lnTo>
                <a:lnTo>
                  <a:pt x="359" y="2344"/>
                </a:lnTo>
                <a:lnTo>
                  <a:pt x="383" y="2332"/>
                </a:lnTo>
                <a:lnTo>
                  <a:pt x="407" y="2302"/>
                </a:lnTo>
                <a:lnTo>
                  <a:pt x="431" y="2260"/>
                </a:lnTo>
                <a:lnTo>
                  <a:pt x="455" y="2218"/>
                </a:lnTo>
                <a:lnTo>
                  <a:pt x="479" y="2182"/>
                </a:lnTo>
                <a:lnTo>
                  <a:pt x="503" y="2146"/>
                </a:lnTo>
                <a:lnTo>
                  <a:pt x="527" y="2116"/>
                </a:lnTo>
                <a:lnTo>
                  <a:pt x="551" y="2092"/>
                </a:lnTo>
                <a:lnTo>
                  <a:pt x="569" y="2080"/>
                </a:lnTo>
                <a:lnTo>
                  <a:pt x="592" y="2080"/>
                </a:lnTo>
                <a:lnTo>
                  <a:pt x="616" y="2080"/>
                </a:lnTo>
                <a:lnTo>
                  <a:pt x="640" y="2098"/>
                </a:lnTo>
                <a:lnTo>
                  <a:pt x="664" y="2116"/>
                </a:lnTo>
                <a:lnTo>
                  <a:pt x="688" y="2134"/>
                </a:lnTo>
                <a:lnTo>
                  <a:pt x="712" y="2164"/>
                </a:lnTo>
                <a:lnTo>
                  <a:pt x="736" y="2188"/>
                </a:lnTo>
                <a:lnTo>
                  <a:pt x="760" y="2218"/>
                </a:lnTo>
                <a:lnTo>
                  <a:pt x="784" y="2242"/>
                </a:lnTo>
                <a:lnTo>
                  <a:pt x="808" y="2266"/>
                </a:lnTo>
                <a:lnTo>
                  <a:pt x="832" y="2284"/>
                </a:lnTo>
                <a:lnTo>
                  <a:pt x="856" y="2302"/>
                </a:lnTo>
                <a:lnTo>
                  <a:pt x="879" y="2320"/>
                </a:lnTo>
                <a:lnTo>
                  <a:pt x="903" y="2326"/>
                </a:lnTo>
                <a:lnTo>
                  <a:pt x="927" y="2332"/>
                </a:lnTo>
                <a:lnTo>
                  <a:pt x="951" y="2332"/>
                </a:lnTo>
                <a:lnTo>
                  <a:pt x="975" y="2326"/>
                </a:lnTo>
                <a:lnTo>
                  <a:pt x="999" y="2320"/>
                </a:lnTo>
                <a:lnTo>
                  <a:pt x="1023" y="2314"/>
                </a:lnTo>
                <a:lnTo>
                  <a:pt x="1047" y="2296"/>
                </a:lnTo>
                <a:lnTo>
                  <a:pt x="1071" y="2284"/>
                </a:lnTo>
                <a:lnTo>
                  <a:pt x="1095" y="2266"/>
                </a:lnTo>
                <a:lnTo>
                  <a:pt x="1119" y="2248"/>
                </a:lnTo>
                <a:lnTo>
                  <a:pt x="1143" y="2230"/>
                </a:lnTo>
                <a:lnTo>
                  <a:pt x="1166" y="2212"/>
                </a:lnTo>
                <a:lnTo>
                  <a:pt x="1190" y="2194"/>
                </a:lnTo>
                <a:lnTo>
                  <a:pt x="1214" y="2176"/>
                </a:lnTo>
                <a:lnTo>
                  <a:pt x="1238" y="2158"/>
                </a:lnTo>
                <a:lnTo>
                  <a:pt x="1262" y="2140"/>
                </a:lnTo>
                <a:lnTo>
                  <a:pt x="1286" y="2128"/>
                </a:lnTo>
                <a:lnTo>
                  <a:pt x="1310" y="2116"/>
                </a:lnTo>
                <a:lnTo>
                  <a:pt x="1334" y="2104"/>
                </a:lnTo>
                <a:lnTo>
                  <a:pt x="1352" y="2098"/>
                </a:lnTo>
                <a:lnTo>
                  <a:pt x="1376" y="2092"/>
                </a:lnTo>
                <a:lnTo>
                  <a:pt x="1400" y="2086"/>
                </a:lnTo>
                <a:lnTo>
                  <a:pt x="1424" y="2080"/>
                </a:lnTo>
                <a:lnTo>
                  <a:pt x="1448" y="2074"/>
                </a:lnTo>
                <a:lnTo>
                  <a:pt x="1471" y="2074"/>
                </a:lnTo>
                <a:lnTo>
                  <a:pt x="1495" y="2068"/>
                </a:lnTo>
                <a:lnTo>
                  <a:pt x="1519" y="2068"/>
                </a:lnTo>
                <a:lnTo>
                  <a:pt x="1543" y="2068"/>
                </a:lnTo>
                <a:lnTo>
                  <a:pt x="1567" y="2062"/>
                </a:lnTo>
                <a:lnTo>
                  <a:pt x="1591" y="2062"/>
                </a:lnTo>
                <a:lnTo>
                  <a:pt x="1615" y="2056"/>
                </a:lnTo>
                <a:lnTo>
                  <a:pt x="1639" y="2056"/>
                </a:lnTo>
                <a:lnTo>
                  <a:pt x="1663" y="2050"/>
                </a:lnTo>
                <a:lnTo>
                  <a:pt x="1687" y="2044"/>
                </a:lnTo>
                <a:lnTo>
                  <a:pt x="1711" y="2038"/>
                </a:lnTo>
                <a:lnTo>
                  <a:pt x="1735" y="2032"/>
                </a:lnTo>
                <a:lnTo>
                  <a:pt x="1758" y="2020"/>
                </a:lnTo>
                <a:lnTo>
                  <a:pt x="1782" y="2014"/>
                </a:lnTo>
                <a:lnTo>
                  <a:pt x="1806" y="2002"/>
                </a:lnTo>
                <a:lnTo>
                  <a:pt x="1830" y="1990"/>
                </a:lnTo>
                <a:lnTo>
                  <a:pt x="1854" y="1978"/>
                </a:lnTo>
                <a:lnTo>
                  <a:pt x="1878" y="1966"/>
                </a:lnTo>
                <a:lnTo>
                  <a:pt x="1902" y="1948"/>
                </a:lnTo>
                <a:lnTo>
                  <a:pt x="1926" y="1936"/>
                </a:lnTo>
                <a:lnTo>
                  <a:pt x="1950" y="1924"/>
                </a:lnTo>
                <a:lnTo>
                  <a:pt x="1974" y="1906"/>
                </a:lnTo>
                <a:lnTo>
                  <a:pt x="1998" y="1894"/>
                </a:lnTo>
                <a:lnTo>
                  <a:pt x="2022" y="1876"/>
                </a:lnTo>
                <a:lnTo>
                  <a:pt x="2045" y="1864"/>
                </a:lnTo>
                <a:lnTo>
                  <a:pt x="2069" y="1852"/>
                </a:lnTo>
                <a:lnTo>
                  <a:pt x="2093" y="1841"/>
                </a:lnTo>
                <a:lnTo>
                  <a:pt x="2117" y="1829"/>
                </a:lnTo>
                <a:lnTo>
                  <a:pt x="2141" y="1817"/>
                </a:lnTo>
                <a:lnTo>
                  <a:pt x="2159" y="1805"/>
                </a:lnTo>
                <a:lnTo>
                  <a:pt x="2183" y="1793"/>
                </a:lnTo>
                <a:lnTo>
                  <a:pt x="2207" y="1787"/>
                </a:lnTo>
                <a:lnTo>
                  <a:pt x="2231" y="1781"/>
                </a:lnTo>
                <a:lnTo>
                  <a:pt x="2255" y="1769"/>
                </a:lnTo>
                <a:lnTo>
                  <a:pt x="2279" y="1763"/>
                </a:lnTo>
                <a:lnTo>
                  <a:pt x="2303" y="1757"/>
                </a:lnTo>
                <a:lnTo>
                  <a:pt x="2326" y="1757"/>
                </a:lnTo>
                <a:lnTo>
                  <a:pt x="2350" y="1751"/>
                </a:lnTo>
                <a:lnTo>
                  <a:pt x="2374" y="1751"/>
                </a:lnTo>
                <a:lnTo>
                  <a:pt x="2398" y="1745"/>
                </a:lnTo>
                <a:lnTo>
                  <a:pt x="2422" y="1745"/>
                </a:lnTo>
                <a:lnTo>
                  <a:pt x="2446" y="1745"/>
                </a:lnTo>
                <a:lnTo>
                  <a:pt x="2470" y="1745"/>
                </a:lnTo>
                <a:lnTo>
                  <a:pt x="2494" y="1745"/>
                </a:lnTo>
                <a:lnTo>
                  <a:pt x="2518" y="1745"/>
                </a:lnTo>
                <a:lnTo>
                  <a:pt x="2542" y="1751"/>
                </a:lnTo>
                <a:lnTo>
                  <a:pt x="2566" y="1751"/>
                </a:lnTo>
                <a:lnTo>
                  <a:pt x="2590" y="1757"/>
                </a:lnTo>
                <a:lnTo>
                  <a:pt x="2614" y="1757"/>
                </a:lnTo>
                <a:lnTo>
                  <a:pt x="2637" y="1763"/>
                </a:lnTo>
                <a:lnTo>
                  <a:pt x="2661" y="1769"/>
                </a:lnTo>
                <a:lnTo>
                  <a:pt x="2685" y="1775"/>
                </a:lnTo>
                <a:lnTo>
                  <a:pt x="2709" y="1781"/>
                </a:lnTo>
                <a:lnTo>
                  <a:pt x="2733" y="1787"/>
                </a:lnTo>
                <a:lnTo>
                  <a:pt x="2757" y="1793"/>
                </a:lnTo>
                <a:lnTo>
                  <a:pt x="2781" y="1799"/>
                </a:lnTo>
                <a:lnTo>
                  <a:pt x="2805" y="1805"/>
                </a:lnTo>
                <a:lnTo>
                  <a:pt x="2829" y="1811"/>
                </a:lnTo>
                <a:lnTo>
                  <a:pt x="2853" y="1817"/>
                </a:lnTo>
                <a:lnTo>
                  <a:pt x="2877" y="1823"/>
                </a:lnTo>
                <a:lnTo>
                  <a:pt x="2901" y="1829"/>
                </a:lnTo>
                <a:lnTo>
                  <a:pt x="2924" y="1829"/>
                </a:lnTo>
                <a:lnTo>
                  <a:pt x="2942" y="1835"/>
                </a:lnTo>
                <a:lnTo>
                  <a:pt x="2966" y="1835"/>
                </a:lnTo>
                <a:lnTo>
                  <a:pt x="2990" y="1835"/>
                </a:lnTo>
                <a:lnTo>
                  <a:pt x="3014" y="1829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89"/>
          <p:cNvSpPr>
            <a:spLocks/>
          </p:cNvSpPr>
          <p:nvPr/>
        </p:nvSpPr>
        <p:spPr bwMode="auto">
          <a:xfrm>
            <a:off x="6129338" y="3292475"/>
            <a:ext cx="2382837" cy="2894013"/>
          </a:xfrm>
          <a:custGeom>
            <a:avLst/>
            <a:gdLst>
              <a:gd name="T0" fmla="*/ 2147483647 w 1501"/>
              <a:gd name="T1" fmla="*/ 2147483647 h 1823"/>
              <a:gd name="T2" fmla="*/ 2147483647 w 1501"/>
              <a:gd name="T3" fmla="*/ 2147483647 h 1823"/>
              <a:gd name="T4" fmla="*/ 2147483647 w 1501"/>
              <a:gd name="T5" fmla="*/ 2147483647 h 1823"/>
              <a:gd name="T6" fmla="*/ 2147483647 w 1501"/>
              <a:gd name="T7" fmla="*/ 2147483647 h 1823"/>
              <a:gd name="T8" fmla="*/ 2147483647 w 1501"/>
              <a:gd name="T9" fmla="*/ 2147483647 h 1823"/>
              <a:gd name="T10" fmla="*/ 2147483647 w 1501"/>
              <a:gd name="T11" fmla="*/ 2147483647 h 1823"/>
              <a:gd name="T12" fmla="*/ 2147483647 w 1501"/>
              <a:gd name="T13" fmla="*/ 2147483647 h 1823"/>
              <a:gd name="T14" fmla="*/ 2147483647 w 1501"/>
              <a:gd name="T15" fmla="*/ 2147483647 h 1823"/>
              <a:gd name="T16" fmla="*/ 2147483647 w 1501"/>
              <a:gd name="T17" fmla="*/ 2147483647 h 1823"/>
              <a:gd name="T18" fmla="*/ 2147483647 w 1501"/>
              <a:gd name="T19" fmla="*/ 2147483647 h 1823"/>
              <a:gd name="T20" fmla="*/ 2147483647 w 1501"/>
              <a:gd name="T21" fmla="*/ 2147483647 h 1823"/>
              <a:gd name="T22" fmla="*/ 2147483647 w 1501"/>
              <a:gd name="T23" fmla="*/ 2147483647 h 1823"/>
              <a:gd name="T24" fmla="*/ 2147483647 w 1501"/>
              <a:gd name="T25" fmla="*/ 2147483647 h 1823"/>
              <a:gd name="T26" fmla="*/ 2147483647 w 1501"/>
              <a:gd name="T27" fmla="*/ 2147483647 h 1823"/>
              <a:gd name="T28" fmla="*/ 2147483647 w 1501"/>
              <a:gd name="T29" fmla="*/ 2147483647 h 1823"/>
              <a:gd name="T30" fmla="*/ 2147483647 w 1501"/>
              <a:gd name="T31" fmla="*/ 2147483647 h 1823"/>
              <a:gd name="T32" fmla="*/ 2147483647 w 1501"/>
              <a:gd name="T33" fmla="*/ 2147483647 h 1823"/>
              <a:gd name="T34" fmla="*/ 2147483647 w 1501"/>
              <a:gd name="T35" fmla="*/ 2147483647 h 1823"/>
              <a:gd name="T36" fmla="*/ 2147483647 w 1501"/>
              <a:gd name="T37" fmla="*/ 2147483647 h 1823"/>
              <a:gd name="T38" fmla="*/ 2147483647 w 1501"/>
              <a:gd name="T39" fmla="*/ 2147483647 h 1823"/>
              <a:gd name="T40" fmla="*/ 2147483647 w 1501"/>
              <a:gd name="T41" fmla="*/ 2147483647 h 1823"/>
              <a:gd name="T42" fmla="*/ 2147483647 w 1501"/>
              <a:gd name="T43" fmla="*/ 2147483647 h 1823"/>
              <a:gd name="T44" fmla="*/ 2147483647 w 1501"/>
              <a:gd name="T45" fmla="*/ 2147483647 h 1823"/>
              <a:gd name="T46" fmla="*/ 2147483647 w 1501"/>
              <a:gd name="T47" fmla="*/ 2147483647 h 1823"/>
              <a:gd name="T48" fmla="*/ 2147483647 w 1501"/>
              <a:gd name="T49" fmla="*/ 2147483647 h 1823"/>
              <a:gd name="T50" fmla="*/ 2147483647 w 1501"/>
              <a:gd name="T51" fmla="*/ 2147483647 h 1823"/>
              <a:gd name="T52" fmla="*/ 2147483647 w 1501"/>
              <a:gd name="T53" fmla="*/ 2147483647 h 1823"/>
              <a:gd name="T54" fmla="*/ 2147483647 w 1501"/>
              <a:gd name="T55" fmla="*/ 2147483647 h 1823"/>
              <a:gd name="T56" fmla="*/ 2147483647 w 1501"/>
              <a:gd name="T57" fmla="*/ 2147483647 h 1823"/>
              <a:gd name="T58" fmla="*/ 2147483647 w 1501"/>
              <a:gd name="T59" fmla="*/ 2147483647 h 1823"/>
              <a:gd name="T60" fmla="*/ 2147483647 w 1501"/>
              <a:gd name="T61" fmla="*/ 2147483647 h 1823"/>
              <a:gd name="T62" fmla="*/ 2147483647 w 1501"/>
              <a:gd name="T63" fmla="*/ 0 h 182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01"/>
              <a:gd name="T97" fmla="*/ 0 h 1823"/>
              <a:gd name="T98" fmla="*/ 1501 w 1501"/>
              <a:gd name="T99" fmla="*/ 1823 h 182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01" h="1823">
                <a:moveTo>
                  <a:pt x="0" y="906"/>
                </a:moveTo>
                <a:lnTo>
                  <a:pt x="24" y="900"/>
                </a:lnTo>
                <a:lnTo>
                  <a:pt x="48" y="894"/>
                </a:lnTo>
                <a:lnTo>
                  <a:pt x="72" y="888"/>
                </a:lnTo>
                <a:lnTo>
                  <a:pt x="96" y="870"/>
                </a:lnTo>
                <a:lnTo>
                  <a:pt x="120" y="858"/>
                </a:lnTo>
                <a:lnTo>
                  <a:pt x="144" y="840"/>
                </a:lnTo>
                <a:lnTo>
                  <a:pt x="168" y="816"/>
                </a:lnTo>
                <a:lnTo>
                  <a:pt x="191" y="792"/>
                </a:lnTo>
                <a:lnTo>
                  <a:pt x="215" y="762"/>
                </a:lnTo>
                <a:lnTo>
                  <a:pt x="239" y="732"/>
                </a:lnTo>
                <a:lnTo>
                  <a:pt x="263" y="696"/>
                </a:lnTo>
                <a:lnTo>
                  <a:pt x="287" y="666"/>
                </a:lnTo>
                <a:lnTo>
                  <a:pt x="311" y="624"/>
                </a:lnTo>
                <a:lnTo>
                  <a:pt x="335" y="588"/>
                </a:lnTo>
                <a:lnTo>
                  <a:pt x="359" y="552"/>
                </a:lnTo>
                <a:lnTo>
                  <a:pt x="383" y="510"/>
                </a:lnTo>
                <a:lnTo>
                  <a:pt x="407" y="474"/>
                </a:lnTo>
                <a:lnTo>
                  <a:pt x="431" y="438"/>
                </a:lnTo>
                <a:lnTo>
                  <a:pt x="455" y="408"/>
                </a:lnTo>
                <a:lnTo>
                  <a:pt x="478" y="378"/>
                </a:lnTo>
                <a:lnTo>
                  <a:pt x="502" y="348"/>
                </a:lnTo>
                <a:lnTo>
                  <a:pt x="526" y="330"/>
                </a:lnTo>
                <a:lnTo>
                  <a:pt x="550" y="312"/>
                </a:lnTo>
                <a:lnTo>
                  <a:pt x="574" y="300"/>
                </a:lnTo>
                <a:lnTo>
                  <a:pt x="598" y="294"/>
                </a:lnTo>
                <a:lnTo>
                  <a:pt x="622" y="294"/>
                </a:lnTo>
                <a:lnTo>
                  <a:pt x="646" y="300"/>
                </a:lnTo>
                <a:lnTo>
                  <a:pt x="670" y="312"/>
                </a:lnTo>
                <a:lnTo>
                  <a:pt x="694" y="330"/>
                </a:lnTo>
                <a:lnTo>
                  <a:pt x="712" y="348"/>
                </a:lnTo>
                <a:lnTo>
                  <a:pt x="736" y="372"/>
                </a:lnTo>
                <a:lnTo>
                  <a:pt x="760" y="396"/>
                </a:lnTo>
                <a:lnTo>
                  <a:pt x="783" y="426"/>
                </a:lnTo>
                <a:lnTo>
                  <a:pt x="807" y="450"/>
                </a:lnTo>
                <a:lnTo>
                  <a:pt x="831" y="468"/>
                </a:lnTo>
                <a:lnTo>
                  <a:pt x="855" y="486"/>
                </a:lnTo>
                <a:lnTo>
                  <a:pt x="879" y="498"/>
                </a:lnTo>
                <a:lnTo>
                  <a:pt x="903" y="498"/>
                </a:lnTo>
                <a:lnTo>
                  <a:pt x="927" y="492"/>
                </a:lnTo>
                <a:lnTo>
                  <a:pt x="951" y="468"/>
                </a:lnTo>
                <a:lnTo>
                  <a:pt x="975" y="438"/>
                </a:lnTo>
                <a:lnTo>
                  <a:pt x="999" y="396"/>
                </a:lnTo>
                <a:lnTo>
                  <a:pt x="1023" y="348"/>
                </a:lnTo>
                <a:lnTo>
                  <a:pt x="1047" y="288"/>
                </a:lnTo>
                <a:lnTo>
                  <a:pt x="1070" y="222"/>
                </a:lnTo>
                <a:lnTo>
                  <a:pt x="1094" y="156"/>
                </a:lnTo>
                <a:lnTo>
                  <a:pt x="1118" y="96"/>
                </a:lnTo>
                <a:lnTo>
                  <a:pt x="1142" y="48"/>
                </a:lnTo>
                <a:lnTo>
                  <a:pt x="1166" y="18"/>
                </a:lnTo>
                <a:lnTo>
                  <a:pt x="1190" y="18"/>
                </a:lnTo>
                <a:lnTo>
                  <a:pt x="1214" y="48"/>
                </a:lnTo>
                <a:lnTo>
                  <a:pt x="1238" y="126"/>
                </a:lnTo>
                <a:lnTo>
                  <a:pt x="1262" y="246"/>
                </a:lnTo>
                <a:lnTo>
                  <a:pt x="1286" y="426"/>
                </a:lnTo>
                <a:lnTo>
                  <a:pt x="1310" y="654"/>
                </a:lnTo>
                <a:lnTo>
                  <a:pt x="1334" y="929"/>
                </a:lnTo>
                <a:lnTo>
                  <a:pt x="1357" y="1223"/>
                </a:lnTo>
                <a:lnTo>
                  <a:pt x="1381" y="1505"/>
                </a:lnTo>
                <a:lnTo>
                  <a:pt x="1405" y="1733"/>
                </a:lnTo>
                <a:lnTo>
                  <a:pt x="1429" y="1823"/>
                </a:lnTo>
                <a:lnTo>
                  <a:pt x="1453" y="1667"/>
                </a:lnTo>
                <a:lnTo>
                  <a:pt x="1477" y="1127"/>
                </a:lnTo>
                <a:lnTo>
                  <a:pt x="1501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Text Box 91"/>
          <p:cNvSpPr txBox="1">
            <a:spLocks noChangeArrowheads="1"/>
          </p:cNvSpPr>
          <p:nvPr/>
        </p:nvSpPr>
        <p:spPr bwMode="auto">
          <a:xfrm>
            <a:off x="1747678" y="2343150"/>
            <a:ext cx="2929257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3333FF"/>
                </a:solidFill>
                <a:latin typeface="Calibri"/>
                <a:cs typeface="Calibri"/>
              </a:rPr>
              <a:t>Degree 15 polynomial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5" grpId="0" animBg="1"/>
      <p:bldP spid="22616" grpId="0" animBg="1"/>
      <p:bldP spid="226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Overfitting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352800" y="2667000"/>
            <a:ext cx="2438400" cy="2438400"/>
            <a:chOff x="3168" y="1584"/>
            <a:chExt cx="1536" cy="1536"/>
          </a:xfrm>
        </p:grpSpPr>
        <p:sp>
          <p:nvSpPr>
            <p:cNvPr id="23586" name="Rectangle 5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25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Rectangle 26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27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28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29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30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31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33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34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35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36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Rectangle 37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Rectangle 38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Rectangle 39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40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Rectangle 41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42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Rectangle 43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Rectangle 44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Rectangle 45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Rectangle 46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Rectangle 47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Rectangle 48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Rectangle 50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Rectangle 51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Rectangle 52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Rectangle 53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Rectangle 54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Rectangle 55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Rectangle 56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Rectangle 57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Rectangle 58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Rectangle 59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Rectangle 60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Rectangle 61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Rectangle 62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Rectangle 63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Rectangle 64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6" name="Rectangle 65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Rectangle 66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8" name="Rectangle 67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Rectangle 68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18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713" y="175895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8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15113" y="175260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420688" y="2971800"/>
            <a:ext cx="8221662" cy="304800"/>
            <a:chOff x="265" y="1872"/>
            <a:chExt cx="5179" cy="192"/>
          </a:xfrm>
        </p:grpSpPr>
        <p:sp>
          <p:nvSpPr>
            <p:cNvPr id="23581" name="Line 106"/>
            <p:cNvSpPr>
              <a:spLocks noChangeShapeType="1"/>
            </p:cNvSpPr>
            <p:nvPr/>
          </p:nvSpPr>
          <p:spPr bwMode="auto">
            <a:xfrm>
              <a:off x="1680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107"/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83" name="Picture 202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5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20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166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5" name="Line 214"/>
            <p:cNvSpPr>
              <a:spLocks noChangeShapeType="1"/>
            </p:cNvSpPr>
            <p:nvPr/>
          </p:nvSpPr>
          <p:spPr bwMode="auto">
            <a:xfrm>
              <a:off x="2496" y="1968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9"/>
          <p:cNvGrpSpPr>
            <a:grpSpLocks/>
          </p:cNvGrpSpPr>
          <p:nvPr/>
        </p:nvGrpSpPr>
        <p:grpSpPr bwMode="auto">
          <a:xfrm>
            <a:off x="420688" y="3581400"/>
            <a:ext cx="8204200" cy="304800"/>
            <a:chOff x="265" y="2256"/>
            <a:chExt cx="5168" cy="192"/>
          </a:xfrm>
        </p:grpSpPr>
        <p:sp>
          <p:nvSpPr>
            <p:cNvPr id="23576" name="Line 105"/>
            <p:cNvSpPr>
              <a:spLocks noChangeShapeType="1"/>
            </p:cNvSpPr>
            <p:nvPr/>
          </p:nvSpPr>
          <p:spPr bwMode="auto">
            <a:xfrm flipH="1">
              <a:off x="1680" y="23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108"/>
            <p:cNvSpPr>
              <a:spLocks noChangeArrowheads="1"/>
            </p:cNvSpPr>
            <p:nvPr/>
          </p:nvSpPr>
          <p:spPr bwMode="auto">
            <a:xfrm>
              <a:off x="2688" y="225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8" name="Picture 201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65" y="2304"/>
              <a:ext cx="127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11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155" y="2304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0" name="Line 215"/>
            <p:cNvSpPr>
              <a:spLocks noChangeShapeType="1"/>
            </p:cNvSpPr>
            <p:nvPr/>
          </p:nvSpPr>
          <p:spPr bwMode="auto">
            <a:xfrm flipH="1">
              <a:off x="2880" y="235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Text Box 222"/>
          <p:cNvSpPr txBox="1">
            <a:spLocks noChangeArrowheads="1"/>
          </p:cNvSpPr>
          <p:nvPr/>
        </p:nvSpPr>
        <p:spPr bwMode="auto">
          <a:xfrm>
            <a:off x="3886200" y="579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/>
                <a:cs typeface="Calibri"/>
              </a:rPr>
              <a:t>2 wins!!</a:t>
            </a:r>
          </a:p>
        </p:txBody>
      </p: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385763" y="4191000"/>
            <a:ext cx="8250237" cy="304800"/>
            <a:chOff x="243" y="2640"/>
            <a:chExt cx="5197" cy="192"/>
          </a:xfrm>
        </p:grpSpPr>
        <p:sp>
          <p:nvSpPr>
            <p:cNvPr id="23571" name="Rectangle 188"/>
            <p:cNvSpPr>
              <a:spLocks noChangeArrowheads="1"/>
            </p:cNvSpPr>
            <p:nvPr/>
          </p:nvSpPr>
          <p:spPr bwMode="auto">
            <a:xfrm>
              <a:off x="2496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89"/>
            <p:cNvSpPr>
              <a:spLocks noChangeShapeType="1"/>
            </p:cNvSpPr>
            <p:nvPr/>
          </p:nvSpPr>
          <p:spPr bwMode="auto">
            <a:xfrm flipH="1">
              <a:off x="1680" y="27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3" name="Picture 20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43" y="2688"/>
              <a:ext cx="129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Line 216"/>
            <p:cNvSpPr>
              <a:spLocks noChangeShapeType="1"/>
            </p:cNvSpPr>
            <p:nvPr/>
          </p:nvSpPr>
          <p:spPr bwMode="auto">
            <a:xfrm flipH="1">
              <a:off x="2688" y="273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5" name="Picture 22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135" y="2688"/>
              <a:ext cx="130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325438" y="4800600"/>
            <a:ext cx="8286750" cy="304800"/>
            <a:chOff x="205" y="3024"/>
            <a:chExt cx="5220" cy="192"/>
          </a:xfrm>
        </p:grpSpPr>
        <p:sp>
          <p:nvSpPr>
            <p:cNvPr id="23566" name="Rectangle 187"/>
            <p:cNvSpPr>
              <a:spLocks noChangeArrowheads="1"/>
            </p:cNvSpPr>
            <p:nvPr/>
          </p:nvSpPr>
          <p:spPr bwMode="auto">
            <a:xfrm>
              <a:off x="3456" y="3024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90"/>
            <p:cNvSpPr>
              <a:spLocks noChangeShapeType="1"/>
            </p:cNvSpPr>
            <p:nvPr/>
          </p:nvSpPr>
          <p:spPr bwMode="auto">
            <a:xfrm flipH="1" flipV="1">
              <a:off x="1680" y="31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68" name="Picture 20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205" y="3072"/>
              <a:ext cx="13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9" name="Line 217"/>
            <p:cNvSpPr>
              <a:spLocks noChangeShapeType="1"/>
            </p:cNvSpPr>
            <p:nvPr/>
          </p:nvSpPr>
          <p:spPr bwMode="auto">
            <a:xfrm flipH="1" flipV="1">
              <a:off x="3648" y="31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0" name="Picture 224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147" y="3072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12" name="Picture 10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95313" y="2362200"/>
            <a:ext cx="16906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0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781800" y="2297113"/>
            <a:ext cx="169068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Posteriors determined by </a:t>
            </a:r>
            <a:r>
              <a:rPr lang="en-US" sz="2000" i="1" dirty="0" smtClean="0"/>
              <a:t>relative </a:t>
            </a:r>
            <a:r>
              <a:rPr lang="en-US" sz="2000" dirty="0" smtClean="0"/>
              <a:t>probabilities (odds ratios):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00200" y="3316288"/>
            <a:ext cx="25146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south-west : inf</a:t>
            </a:r>
          </a:p>
          <a:p>
            <a:r>
              <a:rPr lang="en-US">
                <a:latin typeface="Courier New" pitchFamily="49" charset="0"/>
              </a:rPr>
              <a:t>nation     : inf</a:t>
            </a:r>
          </a:p>
          <a:p>
            <a:r>
              <a:rPr lang="en-US">
                <a:latin typeface="Courier New" pitchFamily="49" charset="0"/>
              </a:rPr>
              <a:t>morally    : inf</a:t>
            </a:r>
          </a:p>
          <a:p>
            <a:r>
              <a:rPr lang="en-US">
                <a:latin typeface="Courier New" pitchFamily="49" charset="0"/>
              </a:rPr>
              <a:t>nicely     : inf</a:t>
            </a:r>
          </a:p>
          <a:p>
            <a:r>
              <a:rPr lang="en-US">
                <a:latin typeface="Courier New" pitchFamily="49" charset="0"/>
              </a:rPr>
              <a:t>extent     : inf</a:t>
            </a:r>
          </a:p>
          <a:p>
            <a:r>
              <a:rPr lang="en-US">
                <a:latin typeface="Courier New" pitchFamily="49" charset="0"/>
              </a:rPr>
              <a:t>seriously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743200" y="572135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76800" y="3316288"/>
            <a:ext cx="24384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screens    : inf</a:t>
            </a:r>
          </a:p>
          <a:p>
            <a:r>
              <a:rPr lang="en-US">
                <a:latin typeface="Courier New" pitchFamily="49" charset="0"/>
              </a:rPr>
              <a:t>minute     : inf</a:t>
            </a:r>
          </a:p>
          <a:p>
            <a:r>
              <a:rPr lang="en-US">
                <a:latin typeface="Courier New" pitchFamily="49" charset="0"/>
              </a:rPr>
              <a:t>guaranteed : inf</a:t>
            </a:r>
          </a:p>
          <a:p>
            <a:r>
              <a:rPr lang="en-US">
                <a:latin typeface="Courier New" pitchFamily="49" charset="0"/>
              </a:rPr>
              <a:t>$205.00    : inf</a:t>
            </a:r>
          </a:p>
          <a:p>
            <a:r>
              <a:rPr lang="en-US">
                <a:latin typeface="Courier New" pitchFamily="49" charset="0"/>
              </a:rPr>
              <a:t>delivery   : inf</a:t>
            </a:r>
          </a:p>
          <a:p>
            <a:r>
              <a:rPr lang="en-US">
                <a:latin typeface="Courier New" pitchFamily="49" charset="0"/>
              </a:rPr>
              <a:t>signature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45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3876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3622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/>
      <p:bldP spid="266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 and Overfitting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Relative frequency parameters will </a:t>
            </a:r>
            <a:r>
              <a:rPr lang="en-US" sz="2000" dirty="0" err="1" smtClean="0">
                <a:solidFill>
                  <a:srgbClr val="C00000"/>
                </a:solidFill>
              </a:rPr>
              <a:t>overfit</a:t>
            </a:r>
            <a:r>
              <a:rPr lang="en-US" sz="2000" dirty="0" smtClean="0"/>
              <a:t> the training data!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Just because we never saw a 3 with pixel (15,15) on during training doesn’t mean we won’t see it at test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Unlikely that every occurrence of “minute” is 100% spam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Unlikely that every occurrence of “seriously” is 100% 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What about all the words that don’t occur in the training set at all?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 general, we can’t go around giving unseen events zero probability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As an extreme case, imagine using the entire email as the only feature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Would get the training data perfect (if deterministic labeling)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Wouldn’t </a:t>
            </a:r>
            <a:r>
              <a:rPr lang="en-US" sz="1800" i="1" dirty="0" smtClean="0"/>
              <a:t>generalize</a:t>
            </a:r>
            <a:r>
              <a:rPr lang="en-US" sz="1800" dirty="0" smtClean="0"/>
              <a:t>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Just making the bag-of-words assumption gives us some generalization, but isn’t enough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To generalize better: we need to </a:t>
            </a:r>
            <a:r>
              <a:rPr lang="en-US" sz="2000" dirty="0" smtClean="0">
                <a:solidFill>
                  <a:srgbClr val="CC0000"/>
                </a:solidFill>
              </a:rPr>
              <a:t>smooth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CC0000"/>
                </a:solidFill>
              </a:rPr>
              <a:t>regularize </a:t>
            </a:r>
            <a:r>
              <a:rPr lang="en-US" sz="2000" dirty="0" smtClean="0"/>
              <a:t>the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0993" y="1447800"/>
            <a:ext cx="8294526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Estimation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Estimating the distribution of a random variable</a:t>
            </a:r>
          </a:p>
          <a:p>
            <a:pPr lvl="1" eaLnBrk="1" hangingPunct="1">
              <a:lnSpc>
                <a:spcPct val="80000"/>
              </a:lnSpc>
            </a:pPr>
            <a:endParaRPr lang="en-US" sz="9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Elicitation:</a:t>
            </a:r>
            <a:r>
              <a:rPr lang="en-US" sz="2400" dirty="0" smtClean="0"/>
              <a:t> ask a human (why is this hard?)</a:t>
            </a:r>
          </a:p>
          <a:p>
            <a:pPr lvl="4" eaLnBrk="1" hangingPunct="1">
              <a:lnSpc>
                <a:spcPct val="80000"/>
              </a:lnSpc>
            </a:pPr>
            <a:endParaRPr lang="en-US" sz="12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Empirically: </a:t>
            </a:r>
            <a:r>
              <a:rPr lang="en-US" sz="2400" dirty="0" smtClean="0"/>
              <a:t>use training data (learning!)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E.g.: for each outcome x, look at the </a:t>
            </a:r>
            <a:r>
              <a:rPr lang="en-US" sz="2000" i="1" dirty="0" smtClean="0">
                <a:solidFill>
                  <a:srgbClr val="CC0000"/>
                </a:solidFill>
              </a:rPr>
              <a:t>empirical rate</a:t>
            </a:r>
            <a:r>
              <a:rPr lang="en-US" sz="2000" dirty="0" smtClean="0"/>
              <a:t> of that value: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This is the estimate that maximizes the </a:t>
            </a:r>
            <a:r>
              <a:rPr lang="en-US" sz="2000" i="1" dirty="0" smtClean="0">
                <a:solidFill>
                  <a:srgbClr val="CC0000"/>
                </a:solidFill>
              </a:rPr>
              <a:t>likelihood of the data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1900" dirty="0" smtClean="0"/>
          </a:p>
          <a:p>
            <a:pPr eaLnBrk="1" hangingPunct="1">
              <a:lnSpc>
                <a:spcPct val="80000"/>
              </a:lnSpc>
            </a:pP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endParaRPr lang="en-US" sz="2400" i="1" dirty="0" smtClean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6726" y="3506789"/>
            <a:ext cx="310515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10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22437" y="5105401"/>
            <a:ext cx="23161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1030" name="Oval 6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</a:t>
            </a:r>
          </a:p>
        </p:txBody>
      </p:sp>
      <p:sp>
        <p:nvSpPr>
          <p:cNvPr id="1281031" name="Oval 7"/>
          <p:cNvSpPr>
            <a:spLocks noChangeArrowheads="1"/>
          </p:cNvSpPr>
          <p:nvPr/>
        </p:nvSpPr>
        <p:spPr bwMode="auto">
          <a:xfrm>
            <a:off x="73152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>
                <a:latin typeface="Calibri"/>
                <a:cs typeface="Calibri"/>
              </a:rPr>
              <a:t>r</a:t>
            </a:r>
          </a:p>
        </p:txBody>
      </p:sp>
      <p:sp>
        <p:nvSpPr>
          <p:cNvPr id="1281032" name="Oval 8"/>
          <p:cNvSpPr>
            <a:spLocks noChangeArrowheads="1"/>
          </p:cNvSpPr>
          <p:nvPr/>
        </p:nvSpPr>
        <p:spPr bwMode="auto">
          <a:xfrm>
            <a:off x="7848600" y="34290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9250" y="4022726"/>
            <a:ext cx="1758951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Magnetic Disk 9"/>
          <p:cNvSpPr/>
          <p:nvPr/>
        </p:nvSpPr>
        <p:spPr>
          <a:xfrm>
            <a:off x="8991600" y="1676400"/>
            <a:ext cx="1143000" cy="8382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9" name="Oval 6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0" name="Oval 7"/>
          <p:cNvSpPr>
            <a:spLocks noChangeArrowheads="1"/>
          </p:cNvSpPr>
          <p:nvPr/>
        </p:nvSpPr>
        <p:spPr bwMode="auto">
          <a:xfrm>
            <a:off x="9601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1" name="Oval 8"/>
          <p:cNvSpPr>
            <a:spLocks noChangeArrowheads="1"/>
          </p:cNvSpPr>
          <p:nvPr/>
        </p:nvSpPr>
        <p:spPr bwMode="auto">
          <a:xfrm>
            <a:off x="99060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2" name="Oval 6"/>
          <p:cNvSpPr>
            <a:spLocks noChangeArrowheads="1"/>
          </p:cNvSpPr>
          <p:nvPr/>
        </p:nvSpPr>
        <p:spPr bwMode="auto">
          <a:xfrm>
            <a:off x="9601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3" name="Oval 7"/>
          <p:cNvSpPr>
            <a:spLocks noChangeArrowheads="1"/>
          </p:cNvSpPr>
          <p:nvPr/>
        </p:nvSpPr>
        <p:spPr bwMode="auto">
          <a:xfrm>
            <a:off x="9906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4" name="Oval 8"/>
          <p:cNvSpPr>
            <a:spLocks noChangeArrowheads="1"/>
          </p:cNvSpPr>
          <p:nvPr/>
        </p:nvSpPr>
        <p:spPr bwMode="auto">
          <a:xfrm>
            <a:off x="9144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5" name="Oval 6"/>
          <p:cNvSpPr>
            <a:spLocks noChangeArrowheads="1"/>
          </p:cNvSpPr>
          <p:nvPr/>
        </p:nvSpPr>
        <p:spPr bwMode="auto">
          <a:xfrm>
            <a:off x="9829800" y="20574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6" name="Oval 7"/>
          <p:cNvSpPr>
            <a:spLocks noChangeArrowheads="1"/>
          </p:cNvSpPr>
          <p:nvPr/>
        </p:nvSpPr>
        <p:spPr bwMode="auto">
          <a:xfrm>
            <a:off x="8991600" y="21336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7" name="Oval 8"/>
          <p:cNvSpPr>
            <a:spLocks noChangeArrowheads="1"/>
          </p:cNvSpPr>
          <p:nvPr/>
        </p:nvSpPr>
        <p:spPr bwMode="auto">
          <a:xfrm>
            <a:off x="9372600" y="20574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68" name="Oval 6"/>
          <p:cNvSpPr>
            <a:spLocks noChangeArrowheads="1"/>
          </p:cNvSpPr>
          <p:nvPr/>
        </p:nvSpPr>
        <p:spPr bwMode="auto">
          <a:xfrm>
            <a:off x="9220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9" name="Oval 7"/>
          <p:cNvSpPr>
            <a:spLocks noChangeArrowheads="1"/>
          </p:cNvSpPr>
          <p:nvPr/>
        </p:nvSpPr>
        <p:spPr bwMode="auto">
          <a:xfrm>
            <a:off x="97536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0" name="Oval 8"/>
          <p:cNvSpPr>
            <a:spLocks noChangeArrowheads="1"/>
          </p:cNvSpPr>
          <p:nvPr/>
        </p:nvSpPr>
        <p:spPr bwMode="auto">
          <a:xfrm>
            <a:off x="94488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1" name="Oval 6"/>
          <p:cNvSpPr>
            <a:spLocks noChangeArrowheads="1"/>
          </p:cNvSpPr>
          <p:nvPr/>
        </p:nvSpPr>
        <p:spPr bwMode="auto">
          <a:xfrm>
            <a:off x="96774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72" name="Oval 7"/>
          <p:cNvSpPr>
            <a:spLocks noChangeArrowheads="1"/>
          </p:cNvSpPr>
          <p:nvPr/>
        </p:nvSpPr>
        <p:spPr bwMode="auto">
          <a:xfrm>
            <a:off x="92964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27673" name="Oval 8"/>
          <p:cNvSpPr>
            <a:spLocks noChangeArrowheads="1"/>
          </p:cNvSpPr>
          <p:nvPr/>
        </p:nvSpPr>
        <p:spPr bwMode="auto">
          <a:xfrm>
            <a:off x="9220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5574" y="1295400"/>
            <a:ext cx="3838788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0" grpId="0" animBg="1"/>
      <p:bldP spid="1281031" grpId="0" animBg="1"/>
      <p:bldP spid="12810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229135"/>
            <a:ext cx="10171112" cy="52474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Likelihood?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Relative frequencies are the maximum likelihood estimates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Another option is to consider the most likely parameter value given the data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97526" y="2209800"/>
            <a:ext cx="3105151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2" y="2133601"/>
            <a:ext cx="2847975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31977" y="2746377"/>
            <a:ext cx="25114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4419601"/>
            <a:ext cx="3041651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8" name="AutoShape 8"/>
          <p:cNvSpPr>
            <a:spLocks noChangeArrowheads="1"/>
          </p:cNvSpPr>
          <p:nvPr/>
        </p:nvSpPr>
        <p:spPr bwMode="auto">
          <a:xfrm>
            <a:off x="4876800" y="2362200"/>
            <a:ext cx="381000" cy="304800"/>
          </a:xfrm>
          <a:prstGeom prst="rightArrow">
            <a:avLst>
              <a:gd name="adj1" fmla="val 50000"/>
              <a:gd name="adj2" fmla="val 421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pic>
        <p:nvPicPr>
          <p:cNvPr id="129024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2637" y="5081588"/>
            <a:ext cx="36623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50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7400" y="5718175"/>
            <a:ext cx="2833688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51" name="AutoShape 11"/>
          <p:cNvSpPr>
            <a:spLocks noChangeArrowheads="1"/>
          </p:cNvSpPr>
          <p:nvPr/>
        </p:nvSpPr>
        <p:spPr bwMode="auto">
          <a:xfrm>
            <a:off x="6096000" y="4876800"/>
            <a:ext cx="609600" cy="533400"/>
          </a:xfrm>
          <a:prstGeom prst="rightArrow">
            <a:avLst>
              <a:gd name="adj1" fmla="val 50000"/>
              <a:gd name="adj2" fmla="val 3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290252" name="Text Box 12"/>
          <p:cNvSpPr txBox="1">
            <a:spLocks noChangeArrowheads="1"/>
          </p:cNvSpPr>
          <p:nvPr/>
        </p:nvSpPr>
        <p:spPr bwMode="auto">
          <a:xfrm>
            <a:off x="7162800" y="4953001"/>
            <a:ext cx="16002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8" grpId="0" animBg="1"/>
      <p:bldP spid="1290251" grpId="0" animBg="1"/>
      <p:bldP spid="129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Up until now: how use a model to make optimal decisions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Machine learning: how to acquire a model from data / experience</a:t>
            </a:r>
          </a:p>
          <a:p>
            <a:pPr lvl="1" eaLnBrk="1" hangingPunct="1"/>
            <a:r>
              <a:rPr lang="en-US" sz="2400" dirty="0" smtClean="0"/>
              <a:t>Learning parameters (e.g. probabilities)</a:t>
            </a:r>
          </a:p>
          <a:p>
            <a:pPr lvl="1" eaLnBrk="1" hangingPunct="1"/>
            <a:r>
              <a:rPr lang="en-US" sz="2400" dirty="0" smtClean="0"/>
              <a:t>Learning structure (e.g. BN graphs)</a:t>
            </a:r>
          </a:p>
          <a:p>
            <a:pPr lvl="1" eaLnBrk="1" hangingPunct="1"/>
            <a:r>
              <a:rPr lang="en-US" sz="2400" dirty="0" smtClean="0"/>
              <a:t>Learning hidden concepts (e.g. clustering)</a:t>
            </a:r>
          </a:p>
          <a:p>
            <a:pPr lvl="1" eaLnBrk="1" hangingPunct="1"/>
            <a:endParaRPr lang="en-US" sz="2400" dirty="0" smtClean="0"/>
          </a:p>
          <a:p>
            <a:r>
              <a:rPr lang="en-US" sz="2800" dirty="0" smtClean="0"/>
              <a:t>Today: model-based classification with Naive </a:t>
            </a:r>
            <a:r>
              <a:rPr lang="en-US" sz="2800" dirty="0" err="1" smtClean="0"/>
              <a:t>Bayes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Unseen Events</a:t>
            </a:r>
            <a:endParaRPr lang="en-US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7797"/>
            <a:ext cx="3524960" cy="2739606"/>
          </a:xfrm>
          <a:prstGeom prst="rect">
            <a:avLst/>
          </a:prstGeom>
          <a:noFill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344" y="2244725"/>
            <a:ext cx="4760049" cy="301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endParaRPr lang="en-US" sz="2000" dirty="0" smtClean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 smtClean="0">
                <a:latin typeface="Calibri"/>
                <a:cs typeface="Calibri"/>
              </a:rPr>
              <a:t>Can derive this estimate with </a:t>
            </a:r>
            <a:r>
              <a:rPr lang="en-US" sz="2000" i="1" dirty="0" err="1" smtClean="0">
                <a:latin typeface="Calibri"/>
                <a:cs typeface="Calibri"/>
              </a:rPr>
              <a:t>Dirichlet</a:t>
            </a:r>
            <a:r>
              <a:rPr lang="en-US" sz="2000" i="1" dirty="0" smtClean="0">
                <a:latin typeface="Calibri"/>
                <a:cs typeface="Calibri"/>
              </a:rPr>
              <a:t> priors</a:t>
            </a:r>
            <a:r>
              <a:rPr lang="en-US" sz="2000" dirty="0" smtClean="0">
                <a:latin typeface="Calibri"/>
                <a:cs typeface="Calibri"/>
              </a:rPr>
              <a:t> (see cs281a)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6338" y="4116389"/>
            <a:ext cx="16430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3294065"/>
            <a:ext cx="2690813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725" y="4437065"/>
            <a:ext cx="2813051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4738" y="3049589"/>
            <a:ext cx="36496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7696200" y="32004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7696200" y="42672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629400" y="1905000"/>
            <a:ext cx="2606040" cy="68580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Laplace’s estimate (extended):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Pretend you saw every outcome k extra times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What’s Laplace with k = 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k is the </a:t>
            </a:r>
            <a:r>
              <a:rPr lang="en-US" sz="2000" dirty="0" smtClean="0">
                <a:solidFill>
                  <a:srgbClr val="CC0000"/>
                </a:solidFill>
                <a:latin typeface="Calibri"/>
                <a:cs typeface="Calibri"/>
              </a:rPr>
              <a:t>strength</a:t>
            </a:r>
            <a:r>
              <a:rPr lang="en-US" sz="2000" dirty="0" smtClean="0">
                <a:latin typeface="Calibri"/>
                <a:cs typeface="Calibri"/>
              </a:rPr>
              <a:t> of the prior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Laplace for conditionals: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Smooth each condition independently: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2" y="3962401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1" y="4876801"/>
            <a:ext cx="36179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2" y="3103563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89114" y="5570538"/>
            <a:ext cx="34686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2" y="2667000"/>
            <a:ext cx="27606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9372600" y="28956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1" name="Rectangle 13"/>
          <p:cNvSpPr>
            <a:spLocks noChangeArrowheads="1"/>
          </p:cNvSpPr>
          <p:nvPr/>
        </p:nvSpPr>
        <p:spPr bwMode="auto">
          <a:xfrm>
            <a:off x="9372600" y="37338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2" name="Rectangle 14"/>
          <p:cNvSpPr>
            <a:spLocks noChangeArrowheads="1"/>
          </p:cNvSpPr>
          <p:nvPr/>
        </p:nvSpPr>
        <p:spPr bwMode="auto">
          <a:xfrm>
            <a:off x="9296400" y="4724400"/>
            <a:ext cx="16764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620000" y="1828800"/>
            <a:ext cx="2606040" cy="685800"/>
            <a:chOff x="6629400" y="1905000"/>
            <a:chExt cx="1447800" cy="38100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0" grpId="0" animBg="1"/>
      <p:bldP spid="1292301" grpId="0" animBg="1"/>
      <p:bldP spid="12923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Estimation: Linear Interpolation* 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447800"/>
            <a:ext cx="8915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practice, Laplace often performs poorly for P(X|Y):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|X| is very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When |Y| is very large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Another option: linear interpolation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Also get the empirical P(X) from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Make sure the estimate of P(X|Y) isn’t too different from the empirical P(X)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What if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/>
              <a:t>is 0?  1?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For even better ways to estimate parameters, as well as details of the math, see cs281a, cs288</a:t>
            </a:r>
          </a:p>
        </p:txBody>
      </p:sp>
      <p:pic>
        <p:nvPicPr>
          <p:cNvPr id="12933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563" y="4024313"/>
            <a:ext cx="637063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NB: Smoothing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For real classification problems, smoothing is critical</a:t>
            </a:r>
          </a:p>
          <a:p>
            <a:pPr eaLnBrk="1" hangingPunct="1"/>
            <a:r>
              <a:rPr lang="en-US" sz="2400" dirty="0" smtClean="0"/>
              <a:t>New odds ratios: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00200" y="3690938"/>
            <a:ext cx="2514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helvetica : 11.4</a:t>
            </a:r>
          </a:p>
          <a:p>
            <a:r>
              <a:rPr lang="en-US">
                <a:latin typeface="Courier New" pitchFamily="49" charset="0"/>
              </a:rPr>
              <a:t>seems     : 10.8</a:t>
            </a:r>
          </a:p>
          <a:p>
            <a:r>
              <a:rPr lang="en-US">
                <a:latin typeface="Courier New" pitchFamily="49" charset="0"/>
              </a:rPr>
              <a:t>group     : 10.2</a:t>
            </a:r>
          </a:p>
          <a:p>
            <a:r>
              <a:rPr lang="en-US">
                <a:latin typeface="Courier New" pitchFamily="49" charset="0"/>
              </a:rPr>
              <a:t>ago       :  8.4</a:t>
            </a:r>
          </a:p>
          <a:p>
            <a:r>
              <a:rPr lang="en-US">
                <a:latin typeface="Courier New" pitchFamily="49" charset="0"/>
              </a:rPr>
              <a:t>areas     :  8.3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876800" y="3690938"/>
            <a:ext cx="2438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verdana : 28.8</a:t>
            </a:r>
          </a:p>
          <a:p>
            <a:r>
              <a:rPr lang="en-US">
                <a:latin typeface="Courier New" pitchFamily="49" charset="0"/>
              </a:rPr>
              <a:t>Credit  : 28.4</a:t>
            </a:r>
          </a:p>
          <a:p>
            <a:r>
              <a:rPr lang="en-US">
                <a:latin typeface="Courier New" pitchFamily="49" charset="0"/>
              </a:rPr>
              <a:t>ORDER   : 27.2</a:t>
            </a:r>
          </a:p>
          <a:p>
            <a:r>
              <a:rPr lang="en-US">
                <a:latin typeface="Courier New" pitchFamily="49" charset="0"/>
              </a:rPr>
              <a:t>&lt;FONT&gt;  : 26.9</a:t>
            </a:r>
          </a:p>
          <a:p>
            <a:r>
              <a:rPr lang="en-US">
                <a:latin typeface="Courier New" pitchFamily="49" charset="0"/>
              </a:rPr>
              <a:t>money   : 26.5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307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7622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7368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514600" y="5791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Do these make more sense?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863" y="1295400"/>
            <a:ext cx="3352874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1143596"/>
            <a:ext cx="7199313" cy="5409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477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</a:rPr>
              <a:t>Now we’ve got two kinds of unknowns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Parameters: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>
                <a:latin typeface="Calibri"/>
                <a:cs typeface="Calibri"/>
              </a:rPr>
              <a:t>Hyperparameters</a:t>
            </a:r>
            <a:r>
              <a:rPr lang="en-US" sz="2400" dirty="0" smtClean="0">
                <a:latin typeface="Calibri"/>
                <a:cs typeface="Calibri"/>
              </a:rPr>
              <a:t>: e.g. the amount / type of smoothing to do, k,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Calibri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Learn parameters from 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Tune </a:t>
            </a:r>
            <a:r>
              <a:rPr lang="en-US" sz="2400" dirty="0" err="1" smtClean="0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For each value of the </a:t>
            </a:r>
            <a:r>
              <a:rPr lang="en-US" sz="2400" dirty="0" err="1" smtClean="0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, train and test on the 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8129587" y="3933825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8129587" y="2093913"/>
            <a:ext cx="0" cy="183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0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0825" y="4149725"/>
            <a:ext cx="150812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04137" y="2306638"/>
            <a:ext cx="20955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Freeform 8"/>
          <p:cNvSpPr>
            <a:spLocks/>
          </p:cNvSpPr>
          <p:nvPr/>
        </p:nvSpPr>
        <p:spPr bwMode="auto">
          <a:xfrm>
            <a:off x="8161337" y="2128838"/>
            <a:ext cx="2133600" cy="1752600"/>
          </a:xfrm>
          <a:custGeom>
            <a:avLst/>
            <a:gdLst>
              <a:gd name="T0" fmla="*/ 0 w 1344"/>
              <a:gd name="T1" fmla="*/ 0 h 1104"/>
              <a:gd name="T2" fmla="*/ 2147483647 w 1344"/>
              <a:gd name="T3" fmla="*/ 2147483647 h 1104"/>
              <a:gd name="T4" fmla="*/ 2147483647 w 1344"/>
              <a:gd name="T5" fmla="*/ 2147483647 h 1104"/>
              <a:gd name="T6" fmla="*/ 2147483647 w 134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104"/>
              <a:gd name="T14" fmla="*/ 1344 w 134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104">
                <a:moveTo>
                  <a:pt x="0" y="0"/>
                </a:moveTo>
                <a:cubicBezTo>
                  <a:pt x="132" y="0"/>
                  <a:pt x="264" y="0"/>
                  <a:pt x="432" y="48"/>
                </a:cubicBezTo>
                <a:cubicBezTo>
                  <a:pt x="600" y="96"/>
                  <a:pt x="856" y="112"/>
                  <a:pt x="1008" y="288"/>
                </a:cubicBezTo>
                <a:cubicBezTo>
                  <a:pt x="1160" y="464"/>
                  <a:pt x="1252" y="784"/>
                  <a:pt x="1344" y="1104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51937" y="1900238"/>
            <a:ext cx="11366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Freeform 10"/>
          <p:cNvSpPr>
            <a:spLocks/>
          </p:cNvSpPr>
          <p:nvPr/>
        </p:nvSpPr>
        <p:spPr bwMode="auto">
          <a:xfrm>
            <a:off x="8164512" y="2430463"/>
            <a:ext cx="2130425" cy="1450975"/>
          </a:xfrm>
          <a:custGeom>
            <a:avLst/>
            <a:gdLst>
              <a:gd name="T0" fmla="*/ 0 w 1342"/>
              <a:gd name="T1" fmla="*/ 2147483647 h 914"/>
              <a:gd name="T2" fmla="*/ 2147483647 w 1342"/>
              <a:gd name="T3" fmla="*/ 2147483647 h 914"/>
              <a:gd name="T4" fmla="*/ 2147483647 w 1342"/>
              <a:gd name="T5" fmla="*/ 2147483647 h 914"/>
              <a:gd name="T6" fmla="*/ 2147483647 w 1342"/>
              <a:gd name="T7" fmla="*/ 2147483647 h 914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14"/>
              <a:gd name="T14" fmla="*/ 1342 w 1342"/>
              <a:gd name="T15" fmla="*/ 914 h 9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14">
                <a:moveTo>
                  <a:pt x="0" y="235"/>
                </a:moveTo>
                <a:cubicBezTo>
                  <a:pt x="64" y="197"/>
                  <a:pt x="228" y="8"/>
                  <a:pt x="388" y="4"/>
                </a:cubicBezTo>
                <a:cubicBezTo>
                  <a:pt x="548" y="0"/>
                  <a:pt x="799" y="62"/>
                  <a:pt x="958" y="214"/>
                </a:cubicBezTo>
                <a:cubicBezTo>
                  <a:pt x="1117" y="366"/>
                  <a:pt x="1262" y="768"/>
                  <a:pt x="1342" y="91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3124200"/>
            <a:ext cx="12271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28137" y="3424238"/>
            <a:ext cx="584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Freeform 13"/>
          <p:cNvSpPr>
            <a:spLocks/>
          </p:cNvSpPr>
          <p:nvPr/>
        </p:nvSpPr>
        <p:spPr bwMode="auto">
          <a:xfrm>
            <a:off x="8161337" y="2420938"/>
            <a:ext cx="2130425" cy="1463675"/>
          </a:xfrm>
          <a:custGeom>
            <a:avLst/>
            <a:gdLst>
              <a:gd name="T0" fmla="*/ 0 w 1342"/>
              <a:gd name="T1" fmla="*/ 2147483647 h 922"/>
              <a:gd name="T2" fmla="*/ 2147483647 w 1342"/>
              <a:gd name="T3" fmla="*/ 2147483647 h 922"/>
              <a:gd name="T4" fmla="*/ 2147483647 w 1342"/>
              <a:gd name="T5" fmla="*/ 2147483647 h 922"/>
              <a:gd name="T6" fmla="*/ 2147483647 w 1342"/>
              <a:gd name="T7" fmla="*/ 2147483647 h 922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22"/>
              <a:gd name="T14" fmla="*/ 1342 w 1342"/>
              <a:gd name="T15" fmla="*/ 922 h 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22">
                <a:moveTo>
                  <a:pt x="0" y="243"/>
                </a:moveTo>
                <a:cubicBezTo>
                  <a:pt x="93" y="203"/>
                  <a:pt x="406" y="8"/>
                  <a:pt x="557" y="4"/>
                </a:cubicBezTo>
                <a:cubicBezTo>
                  <a:pt x="708" y="0"/>
                  <a:pt x="776" y="67"/>
                  <a:pt x="907" y="220"/>
                </a:cubicBezTo>
                <a:cubicBezTo>
                  <a:pt x="1038" y="373"/>
                  <a:pt x="1252" y="776"/>
                  <a:pt x="1342" y="922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298" y="4375150"/>
            <a:ext cx="1032052" cy="1543050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8537" y="4451367"/>
            <a:ext cx="1108477" cy="1543016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6596" y="4400550"/>
            <a:ext cx="1410271" cy="154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1371600"/>
            <a:ext cx="7500937" cy="4585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Errors, and What to Do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Examples of errors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90800" y="2082800"/>
            <a:ext cx="6781800" cy="16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Dear GlobalSCAPE Customer, 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590800" y="3987800"/>
            <a:ext cx="6781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to Do About Errors?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4516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more features–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Have 1K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Can add these information sources as new variables in the NB model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Next class we’ll talk about classifiers which let you easily add arbitrary features more easily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800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First step: get a </a:t>
            </a:r>
            <a:r>
              <a:rPr lang="en-US" sz="2400" smtClean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Baselines are very simple “straw man”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Weak baseline: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Gives all test instances whatever label was most common in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E.g. for spam filtering, might label everything as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Accuracy might be very high if the problem is skewed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E.g. calling everything “ham”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For real research, usually use previous work as a (strong) baseline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</a:t>
            </a:r>
            <a:r>
              <a:rPr lang="en-US" sz="2000" smtClean="0">
                <a:solidFill>
                  <a:srgbClr val="CC0000"/>
                </a:solidFill>
              </a:rPr>
              <a:t>confidence </a:t>
            </a:r>
            <a:r>
              <a:rPr lang="en-US" sz="2000" smtClean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naïve Bayes assumption takes 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Classifier confidences are useful, when you can get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Time: Perceptron!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Precision vs. Recall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Let’s say we want to classify web pages 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homepages or not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 a test set of 1K pages, there are 3 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Our classifier says they are all non-homepages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99.7 accuracy!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Need new measures for rare positive events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Precision: fraction of guessed positives which were actually positive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Recall: fraction of actual positives which were guessed as positive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Say we guess 5 homepages, of which 2 were actually homepages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Precision: 2 correct / 5 guessed = 0.4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Recall: 2 correct / 3 true = 0.67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Which is more important in customer support email automation?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Which is more important in airport face recognition?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629400" y="1524000"/>
            <a:ext cx="22860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705600" y="1371600"/>
            <a:ext cx="53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-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7721600" y="2057400"/>
            <a:ext cx="812800" cy="8128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239000" y="2057400"/>
            <a:ext cx="838200" cy="838200"/>
          </a:xfrm>
          <a:prstGeom prst="ellipse">
            <a:avLst/>
          </a:prstGeom>
          <a:solidFill>
            <a:srgbClr val="3333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010400" y="2895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</a:rPr>
              <a:t>guessed +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7772400" y="1676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actual 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Precision vs. Recall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Precision/recall tradeoff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Often, you can trade off precision and recall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Only works well with weakly calibrated classifiers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 summarize the tradeoff: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Break-even point:</a:t>
            </a:r>
            <a:r>
              <a:rPr lang="en-US" sz="2400" smtClean="0"/>
              <a:t> precision value when p =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F-measure:</a:t>
            </a:r>
            <a:r>
              <a:rPr lang="en-US" sz="2400" smtClean="0"/>
              <a:t> harmonic mean of p and r: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521450" y="3633788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6521450" y="1793875"/>
            <a:ext cx="0" cy="1839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1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3775" y="2030413"/>
            <a:ext cx="25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3810000"/>
            <a:ext cx="747713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Freeform 8"/>
          <p:cNvSpPr>
            <a:spLocks/>
          </p:cNvSpPr>
          <p:nvPr/>
        </p:nvSpPr>
        <p:spPr bwMode="auto">
          <a:xfrm>
            <a:off x="6629400" y="1828800"/>
            <a:ext cx="1981200" cy="1676400"/>
          </a:xfrm>
          <a:custGeom>
            <a:avLst/>
            <a:gdLst>
              <a:gd name="T0" fmla="*/ 0 w 1248"/>
              <a:gd name="T1" fmla="*/ 0 h 1056"/>
              <a:gd name="T2" fmla="*/ 2147483647 w 1248"/>
              <a:gd name="T3" fmla="*/ 2147483647 h 1056"/>
              <a:gd name="T4" fmla="*/ 2147483647 w 1248"/>
              <a:gd name="T5" fmla="*/ 2147483647 h 1056"/>
              <a:gd name="T6" fmla="*/ 2147483647 w 124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1056"/>
              <a:gd name="T14" fmla="*/ 1248 w 124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1056">
                <a:moveTo>
                  <a:pt x="0" y="0"/>
                </a:moveTo>
                <a:cubicBezTo>
                  <a:pt x="43" y="110"/>
                  <a:pt x="167" y="505"/>
                  <a:pt x="260" y="657"/>
                </a:cubicBezTo>
                <a:cubicBezTo>
                  <a:pt x="353" y="809"/>
                  <a:pt x="391" y="848"/>
                  <a:pt x="556" y="915"/>
                </a:cubicBezTo>
                <a:cubicBezTo>
                  <a:pt x="721" y="982"/>
                  <a:pt x="1104" y="1027"/>
                  <a:pt x="1248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2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5791200"/>
            <a:ext cx="200501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6553200" y="1905000"/>
            <a:ext cx="1905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2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7200" y="1600200"/>
            <a:ext cx="685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7094538" y="3011488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553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Features: The attributes used to make the ham / spam decision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Text Patterns: $</a:t>
            </a:r>
            <a:r>
              <a:rPr lang="en-US" sz="2000" dirty="0" err="1" smtClean="0"/>
              <a:t>dd</a:t>
            </a:r>
            <a:r>
              <a:rPr lang="en-US" sz="2000" dirty="0" smtClean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Non-text: </a:t>
            </a:r>
            <a:r>
              <a:rPr lang="en-US" sz="2000" dirty="0" err="1" smtClean="0"/>
              <a:t>SenderInContacts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Example: Digit Recognition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001000" cy="45259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sz="2400" dirty="0" smtClean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Features: </a:t>
            </a:r>
            <a:r>
              <a:rPr lang="en-US" sz="2000" dirty="0" smtClean="0">
                <a:latin typeface="Calibri"/>
                <a:cs typeface="Calibri"/>
              </a:rPr>
              <a:t>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Pixels: (6,8)=ON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Shape Patterns: </a:t>
            </a:r>
            <a:r>
              <a:rPr lang="en-US" sz="2000" dirty="0" err="1" smtClean="0">
                <a:latin typeface="Calibri"/>
                <a:cs typeface="Calibri"/>
              </a:rPr>
              <a:t>NumComponents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AspectRatio</a:t>
            </a:r>
            <a:r>
              <a:rPr lang="en-US" sz="2000" dirty="0" smtClean="0">
                <a:latin typeface="Calibri"/>
                <a:cs typeface="Calibri"/>
              </a:rPr>
              <a:t>, </a:t>
            </a:r>
            <a:r>
              <a:rPr lang="en-US" sz="2000" dirty="0" err="1" smtClean="0">
                <a:latin typeface="Calibri"/>
                <a:cs typeface="Calibri"/>
              </a:rPr>
              <a:t>NumLoops</a:t>
            </a:r>
            <a:endParaRPr lang="en-US" sz="20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7400" y="16764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514600"/>
            <a:ext cx="54451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5162" y="4267200"/>
            <a:ext cx="6556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3262" y="5414962"/>
            <a:ext cx="6175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01200" y="3352800"/>
            <a:ext cx="617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10896600" y="175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10896600" y="2590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10896600" y="3505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10896600" y="4419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10820400" y="5567362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Spam detection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spam /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OCR (input: images, classes: characters)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Medical diagnosis (input: symptoms,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diseases)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Automatic essay grading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grades)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Fraud detection (input: account activity,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	classes: fraud / no fraud)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Customer service email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… many more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Classification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1307269"/>
            <a:ext cx="5943600" cy="5061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689600" cy="4729164"/>
          </a:xfrm>
        </p:spPr>
        <p:txBody>
          <a:bodyPr/>
          <a:lstStyle/>
          <a:p>
            <a:r>
              <a:rPr lang="en-US" sz="2800" dirty="0" smtClean="0"/>
              <a:t>Model-based approach</a:t>
            </a:r>
          </a:p>
          <a:p>
            <a:pPr lvl="1"/>
            <a:r>
              <a:rPr lang="en-US" sz="2400" dirty="0" smtClean="0"/>
              <a:t>Build a model (e.g. Bayes’ net) where both the label and features are random variables</a:t>
            </a:r>
          </a:p>
          <a:p>
            <a:pPr lvl="1"/>
            <a:r>
              <a:rPr lang="en-US" sz="2400" dirty="0" smtClean="0"/>
              <a:t>Instantiate any observed features</a:t>
            </a:r>
          </a:p>
          <a:p>
            <a:pPr lvl="1"/>
            <a:r>
              <a:rPr lang="en-US" sz="2400" dirty="0" smtClean="0"/>
              <a:t>Query for the distribution of the label conditioned on the features</a:t>
            </a:r>
          </a:p>
          <a:p>
            <a:pPr lvl="4"/>
            <a:endParaRPr lang="en-US" dirty="0" smtClean="0"/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What structure should the BN have?</a:t>
            </a:r>
          </a:p>
          <a:p>
            <a:pPr lvl="1"/>
            <a:r>
              <a:rPr lang="en-US" sz="2400" dirty="0" smtClean="0"/>
              <a:t>How should we learn its parameters?</a:t>
            </a:r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588" y="1355226"/>
            <a:ext cx="5655412" cy="481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3,1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2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5,5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4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sp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67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rightarrow \langle F_{0,0} = 0 \,\,\, F_{0,1} = 0 \,\,\, F_{0,2} = 1 \,\,\, F_{0,3} = 1 \,\,\, F_{0,4} = 0 \,\,\, \ldots  F_{15,15} = 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42"/>
  <p:tag name="PICTUREFILESIZE" val="215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h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73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9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7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3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8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2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598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3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610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0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2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07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767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3) = 0.7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81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{0,0} \ldots F_{15,15}) \propto P(Y) \prod_{i,j} P(F_{i,j}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08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753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8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5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L(x,\theta) =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1089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[&#10;P_\mathrm{ML}(\mbox{\textcolor{red}{r}}) = 2/3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9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L} = \argmax_\theta P({\bf X}|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1338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L}} = \argmax_\theta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244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AP} = \argmax_\theta P(\theta | 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35"/>
  <p:tag name="PICTUREFILESIZE" val="1426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 / P(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168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305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8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00}(X) = \left\langle \frac{102}{203}, \frac{101}{20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81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0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9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IN}(x|y) = \alpha \hat{P}(x|y) + (1.0 - \alpha)\hat{P}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1895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, \mbox{F}_1 \ldots \mbox{F}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555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precisio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"/>
  <p:tag name="PICTUREFILESIZE" val="40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) \prod_i P(\mbox{F}_i | \mbox{Y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92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0}{recall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22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_1 = \frac{2}{1/p+1/r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684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=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6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49985</TotalTime>
  <Words>2595</Words>
  <Application>Microsoft Macintosh PowerPoint</Application>
  <PresentationFormat>Widescreen</PresentationFormat>
  <Paragraphs>651</Paragraphs>
  <Slides>45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Helvetica</vt:lpstr>
      <vt:lpstr>Symbol</vt:lpstr>
      <vt:lpstr>Verdana</vt:lpstr>
      <vt:lpstr>Wingdings</vt:lpstr>
      <vt:lpstr>dan-berkeley-nlp-v1</vt:lpstr>
      <vt:lpstr>Announcements</vt:lpstr>
      <vt:lpstr>CS 188: Artificial Intelligence </vt:lpstr>
      <vt:lpstr>Machine Learning</vt:lpstr>
      <vt:lpstr>Classification</vt:lpstr>
      <vt:lpstr>Example: Spam Filter</vt:lpstr>
      <vt:lpstr>Example: Digit Recognition</vt:lpstr>
      <vt:lpstr>Other Classification Tasks</vt:lpstr>
      <vt:lpstr>Model-Based Classification</vt:lpstr>
      <vt:lpstr>Model-Based Classification</vt:lpstr>
      <vt:lpstr>Naïve Bayes for Digits</vt:lpstr>
      <vt:lpstr>General Naïve Bayes</vt:lpstr>
      <vt:lpstr>Inference for Naïve Bayes</vt:lpstr>
      <vt:lpstr>General Naïve Bayes</vt:lpstr>
      <vt:lpstr>Example: Conditional Probabilities</vt:lpstr>
      <vt:lpstr>A Spam Filter</vt:lpstr>
      <vt:lpstr>Naïve Bayes for Text</vt:lpstr>
      <vt:lpstr>Example: Spam Filtering</vt:lpstr>
      <vt:lpstr>Spam Example</vt:lpstr>
      <vt:lpstr>Training and Testing</vt:lpstr>
      <vt:lpstr>Important Concepts</vt:lpstr>
      <vt:lpstr>Generalization and Overfitting</vt:lpstr>
      <vt:lpstr>Overfitting</vt:lpstr>
      <vt:lpstr>Example: Overfitting</vt:lpstr>
      <vt:lpstr>Example: Overfitting</vt:lpstr>
      <vt:lpstr>Generalization and Overfitting</vt:lpstr>
      <vt:lpstr>Parameter Estimation</vt:lpstr>
      <vt:lpstr>Parameter Estimation</vt:lpstr>
      <vt:lpstr>Smoothing</vt:lpstr>
      <vt:lpstr>Maximum Likelihood?</vt:lpstr>
      <vt:lpstr>Unseen Events</vt:lpstr>
      <vt:lpstr>Laplace Smoothing</vt:lpstr>
      <vt:lpstr>Laplace Smoothing</vt:lpstr>
      <vt:lpstr>Estimation: Linear Interpolation* </vt:lpstr>
      <vt:lpstr>Real NB: Smoothing</vt:lpstr>
      <vt:lpstr>Tuning</vt:lpstr>
      <vt:lpstr>Tuning on Held-Out Data</vt:lpstr>
      <vt:lpstr>Features</vt:lpstr>
      <vt:lpstr>Errors, and What to Do</vt:lpstr>
      <vt:lpstr>What to Do About Errors?</vt:lpstr>
      <vt:lpstr>Baselines</vt:lpstr>
      <vt:lpstr>Confidences from a Classifier</vt:lpstr>
      <vt:lpstr>Summary</vt:lpstr>
      <vt:lpstr>Next Time: Perceptron!</vt:lpstr>
      <vt:lpstr>Precision vs. Recall</vt:lpstr>
      <vt:lpstr>Precision vs. Recall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Microsoft Office User</cp:lastModifiedBy>
  <cp:revision>2668</cp:revision>
  <dcterms:created xsi:type="dcterms:W3CDTF">2004-08-27T04:16:05Z</dcterms:created>
  <dcterms:modified xsi:type="dcterms:W3CDTF">2016-02-22T03:24:28Z</dcterms:modified>
</cp:coreProperties>
</file>