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69" r:id="rId17"/>
    <p:sldId id="273" r:id="rId18"/>
    <p:sldId id="274" r:id="rId19"/>
    <p:sldId id="275" r:id="rId20"/>
    <p:sldId id="276" r:id="rId21"/>
    <p:sldId id="278"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263D9-CDBF-A140-9FD4-84635BE19DA1}" type="datetimeFigureOut">
              <a:rPr lang="en-US" smtClean="0"/>
              <a:t>10/3/12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B1942-8FF4-F140-BBB2-1531E6E53BA7}" type="slidenum">
              <a:rPr lang="en-US" smtClean="0"/>
              <a:t>‹#›</a:t>
            </a:fld>
            <a:endParaRPr lang="en-US"/>
          </a:p>
        </p:txBody>
      </p:sp>
    </p:spTree>
    <p:extLst>
      <p:ext uri="{BB962C8B-B14F-4D97-AF65-F5344CB8AC3E}">
        <p14:creationId xmlns:p14="http://schemas.microsoft.com/office/powerpoint/2010/main" val="40282738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Schematic of a Typical Cluster Plot for a common SNP</a:t>
            </a:r>
            <a:r>
              <a:rPr lang="en-US" baseline="0" dirty="0" smtClean="0"/>
              <a:t> from an </a:t>
            </a:r>
            <a:r>
              <a:rPr lang="en-US" baseline="0" dirty="0" err="1" smtClean="0"/>
              <a:t>Illumina</a:t>
            </a:r>
            <a:r>
              <a:rPr lang="en-US" baseline="0" dirty="0" smtClean="0"/>
              <a:t> Array</a:t>
            </a:r>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3</a:t>
            </a:fld>
            <a:endParaRPr lang="en-US"/>
          </a:p>
        </p:txBody>
      </p:sp>
    </p:spTree>
    <p:extLst>
      <p:ext uri="{BB962C8B-B14F-4D97-AF65-F5344CB8AC3E}">
        <p14:creationId xmlns:p14="http://schemas.microsoft.com/office/powerpoint/2010/main" val="105157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z-score has been determined</a:t>
            </a:r>
            <a:r>
              <a:rPr lang="en-US" baseline="0" dirty="0" smtClean="0"/>
              <a:t> from common sites and the linear regression model is known, </a:t>
            </a:r>
            <a:r>
              <a:rPr lang="en-US" baseline="0" dirty="0" err="1" smtClean="0"/>
              <a:t>Tx</a:t>
            </a:r>
            <a:r>
              <a:rPr lang="en-US" baseline="0" dirty="0" smtClean="0"/>
              <a:t> and Ty can be calculated for each site. Then points are assigned genotypes based on where they lie with respect to the thresholds. We found that the default </a:t>
            </a:r>
            <a:r>
              <a:rPr lang="en-US" baseline="0" dirty="0" err="1" smtClean="0"/>
              <a:t>Illumina</a:t>
            </a:r>
            <a:r>
              <a:rPr lang="en-US" baseline="0" dirty="0" smtClean="0"/>
              <a:t> caller works well when it calls a point as either (AA,AB,BB). Therefore, the </a:t>
            </a:r>
            <a:r>
              <a:rPr lang="en-US" baseline="0" dirty="0" err="1" smtClean="0"/>
              <a:t>zCall</a:t>
            </a:r>
            <a:r>
              <a:rPr lang="en-US" baseline="0" dirty="0" smtClean="0"/>
              <a:t> code only recalls No Calls (NC) from the original </a:t>
            </a:r>
            <a:r>
              <a:rPr lang="en-US" baseline="0" dirty="0" err="1" smtClean="0"/>
              <a:t>Illumina</a:t>
            </a:r>
            <a:r>
              <a:rPr lang="en-US" baseline="0" dirty="0" smtClean="0"/>
              <a:t> calls.</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12</a:t>
            </a:fld>
            <a:endParaRPr lang="en-US"/>
          </a:p>
        </p:txBody>
      </p:sp>
    </p:spTree>
    <p:extLst>
      <p:ext uri="{BB962C8B-B14F-4D97-AF65-F5344CB8AC3E}">
        <p14:creationId xmlns:p14="http://schemas.microsoft.com/office/powerpoint/2010/main" val="7930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thresholds</a:t>
            </a:r>
            <a:r>
              <a:rPr lang="en-US" baseline="0" dirty="0" smtClean="0"/>
              <a:t> (</a:t>
            </a:r>
            <a:r>
              <a:rPr lang="en-US" baseline="0" dirty="0" err="1" smtClean="0"/>
              <a:t>Tx</a:t>
            </a:r>
            <a:r>
              <a:rPr lang="en-US" baseline="0" dirty="0" smtClean="0"/>
              <a:t> and Ty) divide up the space into 4 quadrants that separate each of the clusters (AA,AB,BB)</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4</a:t>
            </a:fld>
            <a:endParaRPr lang="en-US"/>
          </a:p>
        </p:txBody>
      </p:sp>
    </p:spTree>
    <p:extLst>
      <p:ext uri="{BB962C8B-B14F-4D97-AF65-F5344CB8AC3E}">
        <p14:creationId xmlns:p14="http://schemas.microsoft.com/office/powerpoint/2010/main" val="346212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calculate </a:t>
            </a:r>
            <a:r>
              <a:rPr lang="en-US" dirty="0" err="1" smtClean="0"/>
              <a:t>Tx</a:t>
            </a:r>
            <a:r>
              <a:rPr lang="en-US" baseline="0" dirty="0" smtClean="0"/>
              <a:t> and Ty? We can start by calculating the means of each homozygote cluster…</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5</a:t>
            </a:fld>
            <a:endParaRPr lang="en-US"/>
          </a:p>
        </p:txBody>
      </p:sp>
    </p:spTree>
    <p:extLst>
      <p:ext uri="{BB962C8B-B14F-4D97-AF65-F5344CB8AC3E}">
        <p14:creationId xmlns:p14="http://schemas.microsoft.com/office/powerpoint/2010/main" val="352746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then adding z standard deviations from the mean to get </a:t>
            </a:r>
            <a:r>
              <a:rPr lang="en-US" baseline="0" dirty="0" err="1" smtClean="0"/>
              <a:t>Tx</a:t>
            </a:r>
            <a:r>
              <a:rPr lang="en-US" baseline="0" dirty="0" smtClean="0"/>
              <a:t> and Ty.</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6</a:t>
            </a:fld>
            <a:endParaRPr lang="en-US"/>
          </a:p>
        </p:txBody>
      </p:sp>
    </p:spTree>
    <p:extLst>
      <p:ext uri="{BB962C8B-B14F-4D97-AF65-F5344CB8AC3E}">
        <p14:creationId xmlns:p14="http://schemas.microsoft.com/office/powerpoint/2010/main" val="331960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for rare variants, we can only calculate</a:t>
            </a:r>
            <a:r>
              <a:rPr lang="en-US" baseline="0" dirty="0" smtClean="0"/>
              <a:t> one threshold because there is only one homozygote cluster.</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7</a:t>
            </a:fld>
            <a:endParaRPr lang="en-US"/>
          </a:p>
        </p:txBody>
      </p:sp>
    </p:spTree>
    <p:extLst>
      <p:ext uri="{BB962C8B-B14F-4D97-AF65-F5344CB8AC3E}">
        <p14:creationId xmlns:p14="http://schemas.microsoft.com/office/powerpoint/2010/main" val="1369721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this problem, we use common sites to</a:t>
            </a:r>
            <a:r>
              <a:rPr lang="en-US" baseline="0" dirty="0" smtClean="0"/>
              <a:t> define a linear regression model that relates </a:t>
            </a:r>
            <a:r>
              <a:rPr lang="en-US" baseline="0" dirty="0" err="1" smtClean="0"/>
              <a:t>sd_AA</a:t>
            </a:r>
            <a:r>
              <a:rPr lang="en-US" baseline="0" dirty="0" smtClean="0"/>
              <a:t> to </a:t>
            </a:r>
            <a:r>
              <a:rPr lang="en-US" baseline="0" dirty="0" err="1" smtClean="0"/>
              <a:t>sd_BB</a:t>
            </a:r>
            <a:r>
              <a:rPr lang="en-US" baseline="0" dirty="0" smtClean="0"/>
              <a:t> and </a:t>
            </a:r>
            <a:r>
              <a:rPr lang="en-US" baseline="0" dirty="0" err="1" smtClean="0"/>
              <a:t>mean_AA</a:t>
            </a:r>
            <a:r>
              <a:rPr lang="en-US" baseline="0" dirty="0" smtClean="0"/>
              <a:t> to </a:t>
            </a:r>
            <a:r>
              <a:rPr lang="en-US" baseline="0" dirty="0" err="1" smtClean="0"/>
              <a:t>mean_BB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8</a:t>
            </a:fld>
            <a:endParaRPr lang="en-US"/>
          </a:p>
        </p:txBody>
      </p:sp>
    </p:spTree>
    <p:extLst>
      <p:ext uri="{BB962C8B-B14F-4D97-AF65-F5344CB8AC3E}">
        <p14:creationId xmlns:p14="http://schemas.microsoft.com/office/powerpoint/2010/main" val="199569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for rare variants, we can use the linear regression model to solve for the unknown threshold using the known mean and standard deviation from the defined homozygote cluster and the linear regression model.</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9</a:t>
            </a:fld>
            <a:endParaRPr lang="en-US"/>
          </a:p>
        </p:txBody>
      </p:sp>
    </p:spTree>
    <p:extLst>
      <p:ext uri="{BB962C8B-B14F-4D97-AF65-F5344CB8AC3E}">
        <p14:creationId xmlns:p14="http://schemas.microsoft.com/office/powerpoint/2010/main" val="2069220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question</a:t>
            </a:r>
            <a:r>
              <a:rPr lang="en-US" baseline="0" dirty="0" smtClean="0"/>
              <a:t> is what should the z-score threshold be to properly separate the three clusters. If z is too small, then the thresholds overlap the homozygote clusters…</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10</a:t>
            </a:fld>
            <a:endParaRPr lang="en-US"/>
          </a:p>
        </p:txBody>
      </p:sp>
    </p:spTree>
    <p:extLst>
      <p:ext uri="{BB962C8B-B14F-4D97-AF65-F5344CB8AC3E}">
        <p14:creationId xmlns:p14="http://schemas.microsoft.com/office/powerpoint/2010/main" val="13684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z is too big, then the thresholds lie in the heterozygote cluster. To find the optimal z-score</a:t>
            </a:r>
            <a:r>
              <a:rPr lang="en-US" baseline="0" dirty="0" smtClean="0"/>
              <a:t>, we use common sites (where clustering algorithms work well) to gauge which z-score works best. The z-score (test from 3-15) that maximizes the global concordance between </a:t>
            </a:r>
            <a:r>
              <a:rPr lang="en-US" baseline="0" dirty="0" err="1" smtClean="0"/>
              <a:t>zCall</a:t>
            </a:r>
            <a:r>
              <a:rPr lang="en-US" baseline="0" dirty="0" smtClean="0"/>
              <a:t> and the original caller is the one that should be used.</a:t>
            </a:r>
            <a:endParaRPr lang="en-US" dirty="0"/>
          </a:p>
        </p:txBody>
      </p:sp>
      <p:sp>
        <p:nvSpPr>
          <p:cNvPr id="4" name="Slide Number Placeholder 3"/>
          <p:cNvSpPr>
            <a:spLocks noGrp="1"/>
          </p:cNvSpPr>
          <p:nvPr>
            <p:ph type="sldNum" sz="quarter" idx="10"/>
          </p:nvPr>
        </p:nvSpPr>
        <p:spPr/>
        <p:txBody>
          <a:bodyPr/>
          <a:lstStyle/>
          <a:p>
            <a:fld id="{7EFB1942-8FF4-F140-BBB2-1531E6E53BA7}" type="slidenum">
              <a:rPr lang="en-US" smtClean="0"/>
              <a:t>11</a:t>
            </a:fld>
            <a:endParaRPr lang="en-US"/>
          </a:p>
        </p:txBody>
      </p:sp>
    </p:spTree>
    <p:extLst>
      <p:ext uri="{BB962C8B-B14F-4D97-AF65-F5344CB8AC3E}">
        <p14:creationId xmlns:p14="http://schemas.microsoft.com/office/powerpoint/2010/main" val="350749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C93608-D7E4-9C48-9EAB-90CAF51490C8}"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112304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93608-D7E4-9C48-9EAB-90CAF51490C8}"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167648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93608-D7E4-9C48-9EAB-90CAF51490C8}"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246172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93608-D7E4-9C48-9EAB-90CAF51490C8}"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38978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C93608-D7E4-9C48-9EAB-90CAF51490C8}"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11930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C93608-D7E4-9C48-9EAB-90CAF51490C8}"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219811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C93608-D7E4-9C48-9EAB-90CAF51490C8}" type="datetimeFigureOut">
              <a:rPr lang="en-US" smtClean="0"/>
              <a:t>10/3/12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283918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C93608-D7E4-9C48-9EAB-90CAF51490C8}" type="datetimeFigureOut">
              <a:rPr lang="en-US" smtClean="0"/>
              <a:t>10/3/12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229308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93608-D7E4-9C48-9EAB-90CAF51490C8}" type="datetimeFigureOut">
              <a:rPr lang="en-US" smtClean="0"/>
              <a:t>10/3/12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359846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93608-D7E4-9C48-9EAB-90CAF51490C8}"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351237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93608-D7E4-9C48-9EAB-90CAF51490C8}"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3D33-BE44-F54F-AC22-34BF53CBB68A}" type="slidenum">
              <a:rPr lang="en-US" smtClean="0"/>
              <a:t>‹#›</a:t>
            </a:fld>
            <a:endParaRPr lang="en-US"/>
          </a:p>
        </p:txBody>
      </p:sp>
    </p:spTree>
    <p:extLst>
      <p:ext uri="{BB962C8B-B14F-4D97-AF65-F5344CB8AC3E}">
        <p14:creationId xmlns:p14="http://schemas.microsoft.com/office/powerpoint/2010/main" val="35552345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93608-D7E4-9C48-9EAB-90CAF51490C8}" type="datetimeFigureOut">
              <a:rPr lang="en-US" smtClean="0"/>
              <a:t>10/3/12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E3D33-BE44-F54F-AC22-34BF53CBB68A}" type="slidenum">
              <a:rPr lang="en-US" smtClean="0"/>
              <a:t>‹#›</a:t>
            </a:fld>
            <a:endParaRPr lang="en-US"/>
          </a:p>
        </p:txBody>
      </p:sp>
    </p:spTree>
    <p:extLst>
      <p:ext uri="{BB962C8B-B14F-4D97-AF65-F5344CB8AC3E}">
        <p14:creationId xmlns:p14="http://schemas.microsoft.com/office/powerpoint/2010/main" val="48028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tguweb.mgh.harvard.edu/apps/zcall" TargetMode="Externa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Tips for Running </a:t>
            </a:r>
            <a:r>
              <a:rPr lang="en-US" dirty="0" err="1" smtClean="0"/>
              <a:t>zCall</a:t>
            </a:r>
            <a:endParaRPr lang="en-US" dirty="0"/>
          </a:p>
        </p:txBody>
      </p:sp>
      <p:sp>
        <p:nvSpPr>
          <p:cNvPr id="3" name="Subtitle 2"/>
          <p:cNvSpPr>
            <a:spLocks noGrp="1"/>
          </p:cNvSpPr>
          <p:nvPr>
            <p:ph type="subTitle" idx="1"/>
          </p:nvPr>
        </p:nvSpPr>
        <p:spPr/>
        <p:txBody>
          <a:bodyPr/>
          <a:lstStyle/>
          <a:p>
            <a:r>
              <a:rPr lang="en-US" dirty="0" smtClean="0"/>
              <a:t>Jackie Goldstein</a:t>
            </a:r>
          </a:p>
          <a:p>
            <a:r>
              <a:rPr lang="en-US" dirty="0" smtClean="0"/>
              <a:t>October 3</a:t>
            </a:r>
            <a:r>
              <a:rPr lang="en-US" baseline="30000" dirty="0" smtClean="0"/>
              <a:t>rd</a:t>
            </a:r>
            <a:r>
              <a:rPr lang="en-US" dirty="0" smtClean="0"/>
              <a:t>, 2012</a:t>
            </a:r>
            <a:endParaRPr lang="en-US" dirty="0"/>
          </a:p>
        </p:txBody>
      </p:sp>
    </p:spTree>
    <p:extLst>
      <p:ext uri="{BB962C8B-B14F-4D97-AF65-F5344CB8AC3E}">
        <p14:creationId xmlns:p14="http://schemas.microsoft.com/office/powerpoint/2010/main" val="428638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76" y="468664"/>
            <a:ext cx="6868454"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10</a:t>
            </a:fld>
            <a:endParaRPr lang="en-US" dirty="0"/>
          </a:p>
        </p:txBody>
      </p:sp>
    </p:spTree>
    <p:extLst>
      <p:ext uri="{BB962C8B-B14F-4D97-AF65-F5344CB8AC3E}">
        <p14:creationId xmlns:p14="http://schemas.microsoft.com/office/powerpoint/2010/main" val="40753982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78" y="801266"/>
            <a:ext cx="6858000"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11</a:t>
            </a:fld>
            <a:endParaRPr lang="en-US" dirty="0"/>
          </a:p>
        </p:txBody>
      </p:sp>
    </p:spTree>
    <p:extLst>
      <p:ext uri="{BB962C8B-B14F-4D97-AF65-F5344CB8AC3E}">
        <p14:creationId xmlns:p14="http://schemas.microsoft.com/office/powerpoint/2010/main" val="15801373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93" y="-120946"/>
            <a:ext cx="6847562"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12</a:t>
            </a:fld>
            <a:endParaRPr lang="en-US" dirty="0"/>
          </a:p>
        </p:txBody>
      </p:sp>
      <p:sp>
        <p:nvSpPr>
          <p:cNvPr id="5" name="TextBox 4"/>
          <p:cNvSpPr txBox="1"/>
          <p:nvPr/>
        </p:nvSpPr>
        <p:spPr>
          <a:xfrm>
            <a:off x="2857736" y="3613254"/>
            <a:ext cx="665293" cy="369332"/>
          </a:xfrm>
          <a:prstGeom prst="rect">
            <a:avLst/>
          </a:prstGeom>
          <a:noFill/>
        </p:spPr>
        <p:txBody>
          <a:bodyPr wrap="square" rtlCol="0">
            <a:spAutoFit/>
          </a:bodyPr>
          <a:lstStyle/>
          <a:p>
            <a:pPr algn="ctr"/>
            <a:r>
              <a:rPr lang="en-US" dirty="0" smtClean="0">
                <a:solidFill>
                  <a:srgbClr val="FF0000"/>
                </a:solidFill>
              </a:rPr>
              <a:t>BB</a:t>
            </a:r>
            <a:endParaRPr lang="en-US" dirty="0">
              <a:solidFill>
                <a:srgbClr val="FF0000"/>
              </a:solidFill>
            </a:endParaRPr>
          </a:p>
        </p:txBody>
      </p:sp>
      <p:sp>
        <p:nvSpPr>
          <p:cNvPr id="8" name="TextBox 7"/>
          <p:cNvSpPr txBox="1"/>
          <p:nvPr/>
        </p:nvSpPr>
        <p:spPr>
          <a:xfrm>
            <a:off x="3841754" y="3629587"/>
            <a:ext cx="665293" cy="369332"/>
          </a:xfrm>
          <a:prstGeom prst="rect">
            <a:avLst/>
          </a:prstGeom>
          <a:noFill/>
        </p:spPr>
        <p:txBody>
          <a:bodyPr wrap="square" rtlCol="0">
            <a:spAutoFit/>
          </a:bodyPr>
          <a:lstStyle/>
          <a:p>
            <a:pPr algn="ctr"/>
            <a:r>
              <a:rPr lang="en-US" dirty="0">
                <a:solidFill>
                  <a:srgbClr val="FF0000"/>
                </a:solidFill>
              </a:rPr>
              <a:t>A</a:t>
            </a:r>
            <a:r>
              <a:rPr lang="en-US" dirty="0" smtClean="0">
                <a:solidFill>
                  <a:srgbClr val="FF0000"/>
                </a:solidFill>
              </a:rPr>
              <a:t>B</a:t>
            </a:r>
            <a:endParaRPr lang="en-US" dirty="0">
              <a:solidFill>
                <a:srgbClr val="FF0000"/>
              </a:solidFill>
            </a:endParaRPr>
          </a:p>
        </p:txBody>
      </p:sp>
      <p:sp>
        <p:nvSpPr>
          <p:cNvPr id="9" name="TextBox 8"/>
          <p:cNvSpPr txBox="1"/>
          <p:nvPr/>
        </p:nvSpPr>
        <p:spPr>
          <a:xfrm>
            <a:off x="3842953" y="4428726"/>
            <a:ext cx="665293" cy="369332"/>
          </a:xfrm>
          <a:prstGeom prst="rect">
            <a:avLst/>
          </a:prstGeom>
          <a:noFill/>
        </p:spPr>
        <p:txBody>
          <a:bodyPr wrap="square" rtlCol="0">
            <a:spAutoFit/>
          </a:bodyPr>
          <a:lstStyle/>
          <a:p>
            <a:pPr algn="ctr"/>
            <a:r>
              <a:rPr lang="en-US" dirty="0" smtClean="0">
                <a:solidFill>
                  <a:srgbClr val="FF0000"/>
                </a:solidFill>
              </a:rPr>
              <a:t>A</a:t>
            </a:r>
            <a:r>
              <a:rPr lang="en-US" dirty="0">
                <a:solidFill>
                  <a:srgbClr val="FF0000"/>
                </a:solidFill>
              </a:rPr>
              <a:t>A</a:t>
            </a:r>
          </a:p>
        </p:txBody>
      </p:sp>
      <p:sp>
        <p:nvSpPr>
          <p:cNvPr id="10" name="TextBox 9"/>
          <p:cNvSpPr txBox="1"/>
          <p:nvPr/>
        </p:nvSpPr>
        <p:spPr>
          <a:xfrm>
            <a:off x="2860129" y="4447191"/>
            <a:ext cx="665293" cy="369332"/>
          </a:xfrm>
          <a:prstGeom prst="rect">
            <a:avLst/>
          </a:prstGeom>
          <a:noFill/>
        </p:spPr>
        <p:txBody>
          <a:bodyPr wrap="square" rtlCol="0">
            <a:spAutoFit/>
          </a:bodyPr>
          <a:lstStyle/>
          <a:p>
            <a:pPr algn="ctr"/>
            <a:r>
              <a:rPr lang="en-US" dirty="0" smtClean="0">
                <a:solidFill>
                  <a:srgbClr val="FF0000"/>
                </a:solidFill>
              </a:rPr>
              <a:t>NC</a:t>
            </a:r>
            <a:endParaRPr lang="en-US" dirty="0">
              <a:solidFill>
                <a:srgbClr val="FF0000"/>
              </a:solidFill>
            </a:endParaRPr>
          </a:p>
        </p:txBody>
      </p:sp>
    </p:spTree>
    <p:extLst>
      <p:ext uri="{BB962C8B-B14F-4D97-AF65-F5344CB8AC3E}">
        <p14:creationId xmlns:p14="http://schemas.microsoft.com/office/powerpoint/2010/main" val="15230075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sz="2800" dirty="0" smtClean="0"/>
              <a:t>Download Version 3.3 zip file package available on the </a:t>
            </a:r>
            <a:r>
              <a:rPr lang="en-US" sz="2800" dirty="0" err="1" smtClean="0"/>
              <a:t>github</a:t>
            </a:r>
            <a:r>
              <a:rPr lang="en-US" sz="2800" dirty="0" smtClean="0"/>
              <a:t> website</a:t>
            </a:r>
          </a:p>
          <a:p>
            <a:r>
              <a:rPr lang="en-US" sz="2800" dirty="0" smtClean="0"/>
              <a:t> Unzip the files (there should be a README, python scripts, and one R script)</a:t>
            </a:r>
          </a:p>
          <a:p>
            <a:r>
              <a:rPr lang="en-US" sz="2800" dirty="0" smtClean="0"/>
              <a:t>Input is an </a:t>
            </a:r>
            <a:r>
              <a:rPr lang="en-US" sz="2800" dirty="0" err="1" smtClean="0"/>
              <a:t>Illumina</a:t>
            </a:r>
            <a:r>
              <a:rPr lang="en-US" sz="2800" dirty="0" smtClean="0"/>
              <a:t> Genome Studio report</a:t>
            </a:r>
          </a:p>
          <a:p>
            <a:endParaRPr lang="en-US" dirty="0"/>
          </a:p>
        </p:txBody>
      </p:sp>
      <p:pic>
        <p:nvPicPr>
          <p:cNvPr id="4" name="Picture 3" descr="Screen Shot 2012-10-03 at 11.34.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06" y="4162280"/>
            <a:ext cx="6996918" cy="2484066"/>
          </a:xfrm>
          <a:prstGeom prst="rect">
            <a:avLst/>
          </a:prstGeom>
          <a:ln>
            <a:solidFill>
              <a:schemeClr val="tx1"/>
            </a:solidFill>
          </a:ln>
        </p:spPr>
      </p:pic>
    </p:spTree>
    <p:extLst>
      <p:ext uri="{BB962C8B-B14F-4D97-AF65-F5344CB8AC3E}">
        <p14:creationId xmlns:p14="http://schemas.microsoft.com/office/powerpoint/2010/main" val="403486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Instructions for Generating Report After a Genome Studio Project Has Been Created</a:t>
            </a:r>
            <a:endParaRPr lang="en-US" sz="3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In </a:t>
            </a:r>
            <a:r>
              <a:rPr lang="en-US" sz="2800" dirty="0" err="1"/>
              <a:t>GenomeStudio</a:t>
            </a:r>
            <a:r>
              <a:rPr lang="en-US" sz="2800" dirty="0"/>
              <a:t> select 'Full Data Table' tab.</a:t>
            </a:r>
          </a:p>
          <a:p>
            <a:pPr marL="514350" indent="-514350">
              <a:buFont typeface="+mj-lt"/>
              <a:buAutoNum type="arabicPeriod"/>
            </a:pPr>
            <a:r>
              <a:rPr lang="en-US" sz="2800" dirty="0"/>
              <a:t>Click on 'Column Chooser' icon.</a:t>
            </a:r>
          </a:p>
          <a:p>
            <a:pPr marL="514350" indent="-514350">
              <a:buFont typeface="+mj-lt"/>
              <a:buAutoNum type="arabicPeriod"/>
            </a:pPr>
            <a:r>
              <a:rPr lang="en-US" sz="2800" dirty="0"/>
              <a:t>In Displayed Columns select 'Name', '</a:t>
            </a:r>
            <a:r>
              <a:rPr lang="en-US" sz="2800" dirty="0" err="1"/>
              <a:t>Chr</a:t>
            </a:r>
            <a:r>
              <a:rPr lang="en-US" sz="2800" dirty="0"/>
              <a:t>','Position', and all your samples.</a:t>
            </a:r>
          </a:p>
          <a:p>
            <a:pPr marL="514350" indent="-514350">
              <a:buFont typeface="+mj-lt"/>
              <a:buAutoNum type="arabicPeriod"/>
            </a:pPr>
            <a:r>
              <a:rPr lang="en-US" sz="2800" dirty="0"/>
              <a:t>In Displayed </a:t>
            </a:r>
            <a:r>
              <a:rPr lang="en-US" sz="2800" dirty="0" err="1"/>
              <a:t>Subcolumns</a:t>
            </a:r>
            <a:r>
              <a:rPr lang="en-US" sz="2800" dirty="0"/>
              <a:t> select '</a:t>
            </a:r>
            <a:r>
              <a:rPr lang="en-US" sz="2800" dirty="0" err="1"/>
              <a:t>GType</a:t>
            </a:r>
            <a:r>
              <a:rPr lang="en-US" sz="2800" dirty="0"/>
              <a:t>', 'X' and 'Y'.</a:t>
            </a:r>
          </a:p>
          <a:p>
            <a:pPr marL="514350" indent="-514350">
              <a:buFont typeface="+mj-lt"/>
              <a:buAutoNum type="arabicPeriod"/>
            </a:pPr>
            <a:r>
              <a:rPr lang="en-US" sz="2800" dirty="0"/>
              <a:t>Hit OK then click on 'Export displayed data to a file' icon.</a:t>
            </a:r>
          </a:p>
        </p:txBody>
      </p:sp>
      <p:sp>
        <p:nvSpPr>
          <p:cNvPr id="4" name="TextBox 3"/>
          <p:cNvSpPr txBox="1"/>
          <p:nvPr/>
        </p:nvSpPr>
        <p:spPr>
          <a:xfrm>
            <a:off x="6281942" y="6298120"/>
            <a:ext cx="3707375" cy="307777"/>
          </a:xfrm>
          <a:prstGeom prst="rect">
            <a:avLst/>
          </a:prstGeom>
          <a:noFill/>
        </p:spPr>
        <p:txBody>
          <a:bodyPr wrap="square" rtlCol="0">
            <a:spAutoFit/>
          </a:bodyPr>
          <a:lstStyle/>
          <a:p>
            <a:r>
              <a:rPr lang="en-US" sz="1400" dirty="0" smtClean="0"/>
              <a:t>Alex McKenzie (Duke University)</a:t>
            </a:r>
            <a:endParaRPr lang="en-US" sz="1400" dirty="0"/>
          </a:p>
        </p:txBody>
      </p:sp>
    </p:spTree>
    <p:extLst>
      <p:ext uri="{BB962C8B-B14F-4D97-AF65-F5344CB8AC3E}">
        <p14:creationId xmlns:p14="http://schemas.microsoft.com/office/powerpoint/2010/main" val="309038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What does the </a:t>
            </a:r>
            <a:r>
              <a:rPr lang="en-US" sz="3600" dirty="0" err="1" smtClean="0"/>
              <a:t>zCall</a:t>
            </a:r>
            <a:r>
              <a:rPr lang="en-US" sz="3600" dirty="0" smtClean="0"/>
              <a:t> code do in addition to what’s listed in the manuscript?</a:t>
            </a:r>
            <a:endParaRPr lang="en-US" sz="3600" dirty="0"/>
          </a:p>
        </p:txBody>
      </p:sp>
      <p:sp>
        <p:nvSpPr>
          <p:cNvPr id="3" name="Content Placeholder 2"/>
          <p:cNvSpPr>
            <a:spLocks noGrp="1"/>
          </p:cNvSpPr>
          <p:nvPr>
            <p:ph idx="1"/>
          </p:nvPr>
        </p:nvSpPr>
        <p:spPr>
          <a:xfrm>
            <a:off x="457200" y="1600200"/>
            <a:ext cx="8229600" cy="5142524"/>
          </a:xfrm>
        </p:spPr>
        <p:txBody>
          <a:bodyPr>
            <a:normAutofit fontScale="70000" lnSpcReduction="20000"/>
          </a:bodyPr>
          <a:lstStyle/>
          <a:p>
            <a:r>
              <a:rPr lang="en-US" dirty="0" smtClean="0"/>
              <a:t>Thresholds are derived for all sites (except sites with μ &lt; 0.2 or less than 2 SNPs in the minor allele homozygote cluster) based on the linear regression model</a:t>
            </a:r>
          </a:p>
          <a:p>
            <a:pPr marL="0" indent="0">
              <a:buNone/>
            </a:pPr>
            <a:endParaRPr lang="en-US" dirty="0" smtClean="0"/>
          </a:p>
          <a:p>
            <a:r>
              <a:rPr lang="en-US" dirty="0" smtClean="0"/>
              <a:t>Bad SNPs are not included in the derivation of the regression model</a:t>
            </a:r>
          </a:p>
          <a:p>
            <a:pPr lvl="1"/>
            <a:r>
              <a:rPr lang="en-US" dirty="0" smtClean="0"/>
              <a:t>HWE p &gt; 1e-5</a:t>
            </a:r>
          </a:p>
          <a:p>
            <a:pPr lvl="1"/>
            <a:r>
              <a:rPr lang="en-US" dirty="0" smtClean="0"/>
              <a:t>MAF &gt; 5%</a:t>
            </a:r>
          </a:p>
          <a:p>
            <a:pPr lvl="1"/>
            <a:r>
              <a:rPr lang="en-US" dirty="0" smtClean="0"/>
              <a:t>Call Rate &gt; 99%</a:t>
            </a:r>
          </a:p>
          <a:p>
            <a:pPr lvl="1"/>
            <a:r>
              <a:rPr lang="en-US" dirty="0" smtClean="0"/>
              <a:t>At least 10 points in both homozygote clusters</a:t>
            </a:r>
          </a:p>
          <a:p>
            <a:pPr lvl="1"/>
            <a:endParaRPr lang="en-US" dirty="0"/>
          </a:p>
          <a:p>
            <a:r>
              <a:rPr lang="en-US" dirty="0" smtClean="0"/>
              <a:t>There’s an option to use weighted linear regression in the R code – this improves the R^2 achieved by the model</a:t>
            </a:r>
          </a:p>
          <a:p>
            <a:pPr marL="457200" lvl="1" indent="0">
              <a:buNone/>
            </a:pPr>
            <a:endParaRPr lang="en-US" dirty="0" smtClean="0"/>
          </a:p>
          <a:p>
            <a:r>
              <a:rPr lang="en-US" dirty="0" smtClean="0"/>
              <a:t>All No Calls (NC) by </a:t>
            </a:r>
            <a:r>
              <a:rPr lang="en-US" dirty="0" err="1" smtClean="0"/>
              <a:t>GenCall</a:t>
            </a:r>
            <a:r>
              <a:rPr lang="en-US" dirty="0" smtClean="0"/>
              <a:t> are recalled by </a:t>
            </a:r>
            <a:r>
              <a:rPr lang="en-US" dirty="0" err="1" smtClean="0"/>
              <a:t>zCall</a:t>
            </a:r>
            <a:endParaRPr lang="en-US" dirty="0" smtClean="0"/>
          </a:p>
          <a:p>
            <a:pPr marL="0" indent="0">
              <a:buNone/>
            </a:pPr>
            <a:endParaRPr lang="en-US" dirty="0" smtClean="0"/>
          </a:p>
          <a:p>
            <a:r>
              <a:rPr lang="en-US" dirty="0" smtClean="0"/>
              <a:t>All Calls made by </a:t>
            </a:r>
            <a:r>
              <a:rPr lang="en-US" dirty="0" err="1" smtClean="0"/>
              <a:t>GenCall</a:t>
            </a:r>
            <a:r>
              <a:rPr lang="en-US" dirty="0" smtClean="0"/>
              <a:t> (AA, AB, BB) are unchanged</a:t>
            </a:r>
          </a:p>
          <a:p>
            <a:pPr marL="0" indent="0">
              <a:buNone/>
            </a:pPr>
            <a:endParaRPr lang="en-US" dirty="0" smtClean="0"/>
          </a:p>
          <a:p>
            <a:endParaRPr lang="en-US" dirty="0"/>
          </a:p>
        </p:txBody>
      </p:sp>
    </p:spTree>
    <p:extLst>
      <p:ext uri="{BB962C8B-B14F-4D97-AF65-F5344CB8AC3E}">
        <p14:creationId xmlns:p14="http://schemas.microsoft.com/office/powerpoint/2010/main" val="287094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that Affect </a:t>
            </a:r>
            <a:r>
              <a:rPr lang="en-US" dirty="0" err="1" smtClean="0"/>
              <a:t>zCall</a:t>
            </a:r>
            <a:r>
              <a:rPr lang="en-US" dirty="0" smtClean="0"/>
              <a:t> Performance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Bad Samples need to be removed before running </a:t>
            </a:r>
            <a:r>
              <a:rPr lang="en-US" dirty="0" err="1" smtClean="0"/>
              <a:t>zCall</a:t>
            </a:r>
            <a:endParaRPr lang="en-US" dirty="0" smtClean="0"/>
          </a:p>
          <a:p>
            <a:pPr lvl="1"/>
            <a:r>
              <a:rPr lang="en-US" dirty="0" smtClean="0"/>
              <a:t>Throw off the calculation of μ and </a:t>
            </a:r>
            <a:r>
              <a:rPr lang="en-US" dirty="0" err="1" smtClean="0"/>
              <a:t>σ</a:t>
            </a:r>
            <a:endParaRPr lang="en-US" dirty="0" smtClean="0"/>
          </a:p>
          <a:p>
            <a:pPr lvl="1"/>
            <a:r>
              <a:rPr lang="en-US" dirty="0" smtClean="0"/>
              <a:t>Thresholds are not calibrated correctly</a:t>
            </a:r>
          </a:p>
          <a:p>
            <a:pPr lvl="1"/>
            <a:endParaRPr lang="en-US" dirty="0"/>
          </a:p>
          <a:p>
            <a:r>
              <a:rPr lang="en-US" dirty="0" smtClean="0"/>
              <a:t>Data needs to be normalized so cluster is as tight as possible and batch effects are minimized (</a:t>
            </a:r>
            <a:r>
              <a:rPr lang="en-US" dirty="0" err="1" smtClean="0"/>
              <a:t>GenomeStudio</a:t>
            </a:r>
            <a:r>
              <a:rPr lang="en-US" dirty="0" smtClean="0"/>
              <a:t> does this)</a:t>
            </a:r>
          </a:p>
          <a:p>
            <a:pPr marL="0" indent="0">
              <a:buNone/>
            </a:pPr>
            <a:endParaRPr lang="en-US" dirty="0" smtClean="0"/>
          </a:p>
          <a:p>
            <a:r>
              <a:rPr lang="en-US" dirty="0" err="1" smtClean="0"/>
              <a:t>zCall</a:t>
            </a:r>
            <a:r>
              <a:rPr lang="en-US" dirty="0" smtClean="0"/>
              <a:t> will not work very well if the clusters are not separated as depicted in the schematic (Call Rate, P_HWE, and/or </a:t>
            </a:r>
            <a:r>
              <a:rPr lang="en-US" dirty="0" err="1" smtClean="0"/>
              <a:t>GenCall</a:t>
            </a:r>
            <a:r>
              <a:rPr lang="en-US" dirty="0" smtClean="0"/>
              <a:t> cluster separation scores based on the original </a:t>
            </a:r>
            <a:r>
              <a:rPr lang="en-US" dirty="0" err="1" smtClean="0"/>
              <a:t>Illumina</a:t>
            </a:r>
            <a:r>
              <a:rPr lang="en-US" dirty="0" smtClean="0"/>
              <a:t> calls can be a proxy for this)</a:t>
            </a:r>
          </a:p>
          <a:p>
            <a:pPr marL="0" indent="0">
              <a:buNone/>
            </a:pPr>
            <a:endParaRPr lang="en-US" dirty="0" smtClean="0"/>
          </a:p>
          <a:p>
            <a:pPr marL="342900" lvl="1" indent="-342900">
              <a:buFont typeface="Arial"/>
              <a:buChar char="•"/>
            </a:pPr>
            <a:r>
              <a:rPr lang="en-US" dirty="0" smtClean="0"/>
              <a:t>If different batches have </a:t>
            </a:r>
            <a:r>
              <a:rPr lang="en-US" b="1" dirty="0" smtClean="0"/>
              <a:t>significantly</a:t>
            </a:r>
            <a:r>
              <a:rPr lang="en-US" dirty="0" smtClean="0"/>
              <a:t> different intensity properties, then these should be run through </a:t>
            </a:r>
            <a:r>
              <a:rPr lang="en-US" dirty="0" err="1" smtClean="0"/>
              <a:t>zCall</a:t>
            </a:r>
            <a:r>
              <a:rPr lang="en-US" dirty="0" smtClean="0"/>
              <a:t> separately in order to get the most accurate </a:t>
            </a:r>
            <a:r>
              <a:rPr lang="en-US" dirty="0" smtClean="0"/>
              <a:t>μ and </a:t>
            </a:r>
            <a:r>
              <a:rPr lang="en-US" dirty="0" err="1" smtClean="0"/>
              <a:t>σ</a:t>
            </a:r>
            <a:r>
              <a:rPr lang="en-US" dirty="0" smtClean="0"/>
              <a:t> for each batch</a:t>
            </a:r>
          </a:p>
          <a:p>
            <a:pPr marL="0" indent="0">
              <a:buNone/>
            </a:pPr>
            <a:endParaRPr lang="en-US" dirty="0" smtClean="0"/>
          </a:p>
        </p:txBody>
      </p:sp>
    </p:spTree>
    <p:extLst>
      <p:ext uri="{BB962C8B-B14F-4D97-AF65-F5344CB8AC3E}">
        <p14:creationId xmlns:p14="http://schemas.microsoft.com/office/powerpoint/2010/main" val="87731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zCall</a:t>
            </a:r>
            <a:r>
              <a:rPr lang="en-US" sz="3200" dirty="0" smtClean="0"/>
              <a:t> Workflow Step 1: Remove Bad Samples </a:t>
            </a:r>
            <a:endParaRPr lang="en-US" sz="3200"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Use PLINK to identify bad samples based on call rate and </a:t>
            </a:r>
            <a:r>
              <a:rPr lang="en-US" dirty="0" err="1" smtClean="0"/>
              <a:t>heterozygosity</a:t>
            </a:r>
            <a:endParaRPr lang="en-US" dirty="0" smtClean="0"/>
          </a:p>
          <a:p>
            <a:pPr marL="914400" lvl="1" indent="-514350"/>
            <a:r>
              <a:rPr lang="en-US" dirty="0" smtClean="0"/>
              <a:t>Bad samples will have excess het calls and/or high missing rates compared to the majority of samples</a:t>
            </a:r>
          </a:p>
          <a:p>
            <a:pPr marL="914400" lvl="1" indent="-514350"/>
            <a:r>
              <a:rPr lang="en-US" dirty="0" smtClean="0"/>
              <a:t>Use </a:t>
            </a:r>
            <a:r>
              <a:rPr lang="en-US" dirty="0" err="1" smtClean="0"/>
              <a:t>convertReportToTPED.py</a:t>
            </a:r>
            <a:r>
              <a:rPr lang="en-US" dirty="0" smtClean="0"/>
              <a:t> script to turn the Genome Studio report into PLINK files</a:t>
            </a:r>
          </a:p>
          <a:p>
            <a:pPr marL="400050" lvl="1" indent="0">
              <a:buNone/>
            </a:pPr>
            <a:endParaRPr lang="en-US" dirty="0" smtClean="0"/>
          </a:p>
          <a:p>
            <a:pPr marL="514350" indent="-514350">
              <a:buFont typeface="+mj-lt"/>
              <a:buAutoNum type="arabicPeriod"/>
            </a:pPr>
            <a:r>
              <a:rPr lang="en-US" dirty="0" smtClean="0"/>
              <a:t>Use </a:t>
            </a:r>
            <a:r>
              <a:rPr lang="en-US" dirty="0" err="1" smtClean="0"/>
              <a:t>dropSamplesFromReport.py</a:t>
            </a:r>
            <a:r>
              <a:rPr lang="en-US" dirty="0" smtClean="0"/>
              <a:t> to remove bad samples from </a:t>
            </a:r>
            <a:r>
              <a:rPr lang="en-US" dirty="0" err="1" smtClean="0"/>
              <a:t>GenomeStudio</a:t>
            </a:r>
            <a:r>
              <a:rPr lang="en-US" dirty="0" smtClean="0"/>
              <a:t> report</a:t>
            </a:r>
          </a:p>
          <a:p>
            <a:pPr marL="914400" lvl="1" indent="-514350"/>
            <a:r>
              <a:rPr lang="en-US" dirty="0" smtClean="0"/>
              <a:t>Faster version of this script is available separately on </a:t>
            </a:r>
            <a:r>
              <a:rPr lang="en-US" dirty="0" err="1" smtClean="0"/>
              <a:t>github</a:t>
            </a:r>
            <a:r>
              <a:rPr lang="en-US" dirty="0" smtClean="0"/>
              <a:t> website</a:t>
            </a:r>
          </a:p>
        </p:txBody>
      </p:sp>
    </p:spTree>
    <p:extLst>
      <p:ext uri="{BB962C8B-B14F-4D97-AF65-F5344CB8AC3E}">
        <p14:creationId xmlns:p14="http://schemas.microsoft.com/office/powerpoint/2010/main" val="376117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zCall</a:t>
            </a:r>
            <a:r>
              <a:rPr lang="en-US" sz="3200" dirty="0" smtClean="0"/>
              <a:t> Workflow Step 2: Derive the Linear Regression Model</a:t>
            </a:r>
            <a:endParaRPr lang="en-US" sz="3200" dirty="0"/>
          </a:p>
        </p:txBody>
      </p:sp>
      <p:sp>
        <p:nvSpPr>
          <p:cNvPr id="3" name="Content Placeholder 2"/>
          <p:cNvSpPr>
            <a:spLocks noGrp="1"/>
          </p:cNvSpPr>
          <p:nvPr>
            <p:ph idx="1"/>
          </p:nvPr>
        </p:nvSpPr>
        <p:spPr/>
        <p:txBody>
          <a:bodyPr/>
          <a:lstStyle/>
          <a:p>
            <a:pPr marL="514350" lvl="1" indent="-514350">
              <a:buFont typeface="+mj-lt"/>
              <a:buAutoNum type="arabicPeriod" startAt="3"/>
            </a:pPr>
            <a:r>
              <a:rPr lang="en-US" dirty="0" smtClean="0"/>
              <a:t>Use the script </a:t>
            </a:r>
            <a:r>
              <a:rPr lang="en-US" dirty="0" err="1" smtClean="0"/>
              <a:t>findMeanSD.py</a:t>
            </a:r>
            <a:r>
              <a:rPr lang="en-US" dirty="0" smtClean="0"/>
              <a:t> to calculate </a:t>
            </a:r>
            <a:r>
              <a:rPr lang="en-US" dirty="0" smtClean="0"/>
              <a:t>μ and </a:t>
            </a:r>
            <a:r>
              <a:rPr lang="en-US" dirty="0" err="1" smtClean="0"/>
              <a:t>σ</a:t>
            </a:r>
            <a:r>
              <a:rPr lang="en-US" dirty="0" smtClean="0"/>
              <a:t> of both homozygote clusters for common sites (MAF &gt; 5%)</a:t>
            </a:r>
          </a:p>
          <a:p>
            <a:pPr marL="0" lvl="1" indent="0">
              <a:buNone/>
            </a:pPr>
            <a:endParaRPr lang="en-US" dirty="0" smtClean="0"/>
          </a:p>
          <a:p>
            <a:pPr marL="514350" lvl="1" indent="-514350">
              <a:buFont typeface="+mj-lt"/>
              <a:buAutoNum type="arabicPeriod" startAt="4"/>
            </a:pPr>
            <a:r>
              <a:rPr lang="en-US" dirty="0" smtClean="0"/>
              <a:t>Take the output of Step 1 and run </a:t>
            </a:r>
            <a:r>
              <a:rPr lang="en-US" dirty="0" err="1" smtClean="0"/>
              <a:t>findBetas.r</a:t>
            </a:r>
            <a:r>
              <a:rPr lang="en-US" dirty="0" smtClean="0"/>
              <a:t> to derive the linear regression model</a:t>
            </a:r>
            <a:endParaRPr lang="en-US" dirty="0"/>
          </a:p>
          <a:p>
            <a:pPr marL="914400" lvl="2" indent="-514350"/>
            <a:r>
              <a:rPr lang="en-US" dirty="0" smtClean="0"/>
              <a:t>We suggest using the “1” flag for weighted linear regression</a:t>
            </a:r>
          </a:p>
          <a:p>
            <a:pPr marL="514350" lvl="1" indent="-514350">
              <a:buFont typeface="+mj-lt"/>
              <a:buAutoNum type="arabicPeriod" startAt="4"/>
            </a:pPr>
            <a:endParaRPr lang="en-US" dirty="0" smtClean="0"/>
          </a:p>
        </p:txBody>
      </p:sp>
    </p:spTree>
    <p:extLst>
      <p:ext uri="{BB962C8B-B14F-4D97-AF65-F5344CB8AC3E}">
        <p14:creationId xmlns:p14="http://schemas.microsoft.com/office/powerpoint/2010/main" val="223151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zCall</a:t>
            </a:r>
            <a:r>
              <a:rPr lang="en-US" sz="3200" dirty="0" smtClean="0"/>
              <a:t> Workflow Step 3: Derive the Thresholds</a:t>
            </a:r>
            <a:endParaRPr lang="en-US" sz="3200"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5"/>
            </a:pPr>
            <a:r>
              <a:rPr lang="en-US" dirty="0" smtClean="0"/>
              <a:t>Use the output from </a:t>
            </a:r>
            <a:r>
              <a:rPr lang="en-US" dirty="0" err="1" smtClean="0"/>
              <a:t>findBetas.r</a:t>
            </a:r>
            <a:r>
              <a:rPr lang="en-US" dirty="0" smtClean="0"/>
              <a:t> and the clean GSR to determine which z-score threshold to use by running </a:t>
            </a:r>
            <a:r>
              <a:rPr lang="en-US" dirty="0" err="1" smtClean="0"/>
              <a:t>calibrateZ.py</a:t>
            </a:r>
            <a:r>
              <a:rPr lang="en-US" dirty="0" smtClean="0"/>
              <a:t> for different z-score threshold inputs (i.e. 3-15)</a:t>
            </a:r>
          </a:p>
          <a:p>
            <a:pPr marL="914400" lvl="1" indent="-514350"/>
            <a:r>
              <a:rPr lang="en-US" dirty="0" smtClean="0"/>
              <a:t>There was a small bug in the </a:t>
            </a:r>
            <a:r>
              <a:rPr lang="en-US" dirty="0" err="1" smtClean="0"/>
              <a:t>calibrateZ.py</a:t>
            </a:r>
            <a:r>
              <a:rPr lang="en-US" dirty="0" smtClean="0"/>
              <a:t> script making it so the script would not run.</a:t>
            </a:r>
          </a:p>
          <a:p>
            <a:pPr marL="400050" lvl="1" indent="0">
              <a:buNone/>
            </a:pPr>
            <a:endParaRPr lang="en-US" dirty="0" smtClean="0"/>
          </a:p>
          <a:p>
            <a:pPr marL="514350" indent="-514350">
              <a:buFont typeface="+mj-lt"/>
              <a:buAutoNum type="arabicPeriod" startAt="5"/>
            </a:pPr>
            <a:r>
              <a:rPr lang="en-US" dirty="0" smtClean="0"/>
              <a:t>Determine which z-score threshold works best for your dataset based on the output statistics</a:t>
            </a:r>
          </a:p>
          <a:p>
            <a:pPr marL="0" indent="0">
              <a:buNone/>
            </a:pPr>
            <a:endParaRPr lang="en-US" dirty="0" smtClean="0"/>
          </a:p>
          <a:p>
            <a:pPr marL="514350" indent="-514350">
              <a:buFont typeface="+mj-lt"/>
              <a:buAutoNum type="arabicPeriod" startAt="7"/>
            </a:pPr>
            <a:r>
              <a:rPr lang="en-US" dirty="0" smtClean="0"/>
              <a:t>Use the </a:t>
            </a:r>
            <a:r>
              <a:rPr lang="en-US" dirty="0" err="1" smtClean="0"/>
              <a:t>findThresholds.py</a:t>
            </a:r>
            <a:r>
              <a:rPr lang="en-US" dirty="0" smtClean="0"/>
              <a:t> script to derive the thresholds using the linear regression model, the optimal z-score threshold, and the clean GSR</a:t>
            </a:r>
          </a:p>
        </p:txBody>
      </p:sp>
    </p:spTree>
    <p:extLst>
      <p:ext uri="{BB962C8B-B14F-4D97-AF65-F5344CB8AC3E}">
        <p14:creationId xmlns:p14="http://schemas.microsoft.com/office/powerpoint/2010/main" val="72158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7" name="Content Placeholder 6"/>
          <p:cNvSpPr>
            <a:spLocks noGrp="1"/>
          </p:cNvSpPr>
          <p:nvPr>
            <p:ph idx="1"/>
          </p:nvPr>
        </p:nvSpPr>
        <p:spPr/>
        <p:txBody>
          <a:bodyPr/>
          <a:lstStyle/>
          <a:p>
            <a:r>
              <a:rPr lang="en-US" dirty="0" smtClean="0"/>
              <a:t>Download </a:t>
            </a:r>
            <a:r>
              <a:rPr lang="en-US" dirty="0" smtClean="0"/>
              <a:t>code</a:t>
            </a:r>
          </a:p>
          <a:p>
            <a:pPr lvl="1">
              <a:spcAft>
                <a:spcPts val="1800"/>
              </a:spcAft>
            </a:pPr>
            <a:r>
              <a:rPr lang="en-US" dirty="0">
                <a:hlinkClick r:id="rId2"/>
              </a:rPr>
              <a:t>http://atguweb.mgh.harvard.edu/apps/</a:t>
            </a:r>
            <a:r>
              <a:rPr lang="en-US" dirty="0" smtClean="0">
                <a:hlinkClick r:id="rId2"/>
              </a:rPr>
              <a:t>zcall</a:t>
            </a:r>
            <a:endParaRPr lang="en-US" dirty="0" smtClean="0"/>
          </a:p>
          <a:p>
            <a:r>
              <a:rPr lang="en-US" dirty="0" smtClean="0"/>
              <a:t>Manuscript available at </a:t>
            </a:r>
            <a:r>
              <a:rPr lang="en-US" i="1" dirty="0" smtClean="0"/>
              <a:t>Bioinformatics</a:t>
            </a:r>
            <a:r>
              <a:rPr lang="en-US" dirty="0" smtClean="0"/>
              <a:t> website</a:t>
            </a:r>
            <a:endParaRPr lang="en-US" dirty="0"/>
          </a:p>
        </p:txBody>
      </p:sp>
      <p:pic>
        <p:nvPicPr>
          <p:cNvPr id="6" name="Picture 5"/>
          <p:cNvPicPr>
            <a:picLocks noChangeAspect="1"/>
          </p:cNvPicPr>
          <p:nvPr/>
        </p:nvPicPr>
        <p:blipFill>
          <a:blip r:embed="rId3"/>
          <a:stretch>
            <a:fillRect/>
          </a:stretch>
        </p:blipFill>
        <p:spPr>
          <a:xfrm>
            <a:off x="1752949" y="4242488"/>
            <a:ext cx="5638102" cy="1753583"/>
          </a:xfrm>
          <a:prstGeom prst="rect">
            <a:avLst/>
          </a:prstGeom>
          <a:ln>
            <a:solidFill>
              <a:schemeClr val="tx1"/>
            </a:solidFill>
          </a:ln>
        </p:spPr>
      </p:pic>
      <p:sp>
        <p:nvSpPr>
          <p:cNvPr id="8" name="Slide Number Placeholder 7"/>
          <p:cNvSpPr>
            <a:spLocks noGrp="1"/>
          </p:cNvSpPr>
          <p:nvPr>
            <p:ph type="sldNum" sz="quarter" idx="12"/>
          </p:nvPr>
        </p:nvSpPr>
        <p:spPr/>
        <p:txBody>
          <a:bodyPr/>
          <a:lstStyle/>
          <a:p>
            <a:fld id="{EC3C46D6-0D57-2840-8F8B-937AE2F3F92F}" type="slidenum">
              <a:rPr lang="en-US" smtClean="0"/>
              <a:t>2</a:t>
            </a:fld>
            <a:endParaRPr lang="en-US"/>
          </a:p>
        </p:txBody>
      </p:sp>
    </p:spTree>
    <p:extLst>
      <p:ext uri="{BB962C8B-B14F-4D97-AF65-F5344CB8AC3E}">
        <p14:creationId xmlns:p14="http://schemas.microsoft.com/office/powerpoint/2010/main" val="40892864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zCall</a:t>
            </a:r>
            <a:r>
              <a:rPr lang="en-US" sz="3200" dirty="0" smtClean="0"/>
              <a:t> Workflow Step 4: Make Genotype Calls</a:t>
            </a:r>
            <a:endParaRPr lang="en-US" sz="3200"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sz="2800" dirty="0" smtClean="0"/>
              <a:t>Use the </a:t>
            </a:r>
            <a:r>
              <a:rPr lang="en-US" sz="2800" dirty="0" err="1" smtClean="0"/>
              <a:t>zCall.py</a:t>
            </a:r>
            <a:r>
              <a:rPr lang="en-US" sz="2800" dirty="0" smtClean="0"/>
              <a:t> script with the clean (or original) GSR and the thresholds output from </a:t>
            </a:r>
            <a:r>
              <a:rPr lang="en-US" sz="2800" dirty="0" err="1" smtClean="0"/>
              <a:t>findThresholds.py</a:t>
            </a:r>
            <a:r>
              <a:rPr lang="en-US" sz="2800" dirty="0" smtClean="0"/>
              <a:t>. Output is a TPED and TFAM file with only No Calls recalled by </a:t>
            </a:r>
            <a:r>
              <a:rPr lang="en-US" sz="2800" dirty="0" err="1" smtClean="0"/>
              <a:t>zCall</a:t>
            </a:r>
            <a:r>
              <a:rPr lang="en-US" sz="2800" dirty="0" smtClean="0"/>
              <a:t>.</a:t>
            </a:r>
            <a:endParaRPr lang="en-US" sz="2800" dirty="0"/>
          </a:p>
        </p:txBody>
      </p:sp>
    </p:spTree>
    <p:extLst>
      <p:ext uri="{BB962C8B-B14F-4D97-AF65-F5344CB8AC3E}">
        <p14:creationId xmlns:p14="http://schemas.microsoft.com/office/powerpoint/2010/main" val="71926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to Note About Resulting TPED</a:t>
            </a:r>
            <a:endParaRPr lang="en-US" dirty="0"/>
          </a:p>
        </p:txBody>
      </p:sp>
      <p:sp>
        <p:nvSpPr>
          <p:cNvPr id="3" name="Content Placeholder 2"/>
          <p:cNvSpPr>
            <a:spLocks noGrp="1"/>
          </p:cNvSpPr>
          <p:nvPr>
            <p:ph idx="1"/>
          </p:nvPr>
        </p:nvSpPr>
        <p:spPr/>
        <p:txBody>
          <a:bodyPr/>
          <a:lstStyle/>
          <a:p>
            <a:r>
              <a:rPr lang="en-US" dirty="0" smtClean="0"/>
              <a:t>Since all NC’s have been recalled, using the </a:t>
            </a:r>
            <a:r>
              <a:rPr lang="en-US" dirty="0" err="1" smtClean="0"/>
              <a:t>zCalls</a:t>
            </a:r>
            <a:r>
              <a:rPr lang="en-US" dirty="0" smtClean="0"/>
              <a:t> for QC is not advised. </a:t>
            </a:r>
          </a:p>
          <a:p>
            <a:r>
              <a:rPr lang="en-US" dirty="0" smtClean="0"/>
              <a:t>Bad SNPs and samples should be determined from the original calls. These can then be removed from the </a:t>
            </a:r>
            <a:r>
              <a:rPr lang="en-US" dirty="0" err="1" smtClean="0"/>
              <a:t>zCall</a:t>
            </a:r>
            <a:r>
              <a:rPr lang="en-US" dirty="0" err="1"/>
              <a:t>s</a:t>
            </a:r>
            <a:r>
              <a:rPr lang="en-US" dirty="0" smtClean="0"/>
              <a:t> using --remove and --exclude</a:t>
            </a:r>
          </a:p>
          <a:p>
            <a:endParaRPr lang="en-US" dirty="0"/>
          </a:p>
        </p:txBody>
      </p:sp>
    </p:spTree>
    <p:extLst>
      <p:ext uri="{BB962C8B-B14F-4D97-AF65-F5344CB8AC3E}">
        <p14:creationId xmlns:p14="http://schemas.microsoft.com/office/powerpoint/2010/main" val="762845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Jackie Goldstein (</a:t>
            </a:r>
            <a:r>
              <a:rPr lang="en-US" dirty="0" err="1" smtClean="0"/>
              <a:t>jigold@broadinstitute.org</a:t>
            </a:r>
            <a:r>
              <a:rPr lang="en-US" dirty="0" smtClean="0"/>
              <a:t>)</a:t>
            </a:r>
            <a:endParaRPr lang="en-US" dirty="0"/>
          </a:p>
        </p:txBody>
      </p:sp>
    </p:spTree>
    <p:extLst>
      <p:ext uri="{BB962C8B-B14F-4D97-AF65-F5344CB8AC3E}">
        <p14:creationId xmlns:p14="http://schemas.microsoft.com/office/powerpoint/2010/main" val="298302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656968"/>
            <a:ext cx="6858000"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3</a:t>
            </a:fld>
            <a:endParaRPr lang="en-US" dirty="0"/>
          </a:p>
        </p:txBody>
      </p:sp>
    </p:spTree>
    <p:extLst>
      <p:ext uri="{BB962C8B-B14F-4D97-AF65-F5344CB8AC3E}">
        <p14:creationId xmlns:p14="http://schemas.microsoft.com/office/powerpoint/2010/main" val="12144787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fig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54" y="303836"/>
            <a:ext cx="6858000"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4</a:t>
            </a:fld>
            <a:endParaRPr lang="en-US" dirty="0"/>
          </a:p>
        </p:txBody>
      </p:sp>
    </p:spTree>
    <p:extLst>
      <p:ext uri="{BB962C8B-B14F-4D97-AF65-F5344CB8AC3E}">
        <p14:creationId xmlns:p14="http://schemas.microsoft.com/office/powerpoint/2010/main" val="10148491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02" y="136064"/>
            <a:ext cx="6847562"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5</a:t>
            </a:fld>
            <a:endParaRPr lang="en-US" dirty="0"/>
          </a:p>
        </p:txBody>
      </p:sp>
    </p:spTree>
    <p:extLst>
      <p:ext uri="{BB962C8B-B14F-4D97-AF65-F5344CB8AC3E}">
        <p14:creationId xmlns:p14="http://schemas.microsoft.com/office/powerpoint/2010/main" val="3780859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33" y="332601"/>
            <a:ext cx="6858000"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6</a:t>
            </a:fld>
            <a:endParaRPr lang="en-US" dirty="0"/>
          </a:p>
        </p:txBody>
      </p:sp>
    </p:spTree>
    <p:extLst>
      <p:ext uri="{BB962C8B-B14F-4D97-AF65-F5344CB8AC3E}">
        <p14:creationId xmlns:p14="http://schemas.microsoft.com/office/powerpoint/2010/main" val="5023740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95" y="408192"/>
            <a:ext cx="6868454"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7</a:t>
            </a:fld>
            <a:endParaRPr lang="en-US" dirty="0"/>
          </a:p>
        </p:txBody>
      </p:sp>
    </p:spTree>
    <p:extLst>
      <p:ext uri="{BB962C8B-B14F-4D97-AF65-F5344CB8AC3E}">
        <p14:creationId xmlns:p14="http://schemas.microsoft.com/office/powerpoint/2010/main" val="19842984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88" y="-393073"/>
            <a:ext cx="6868454"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8</a:t>
            </a:fld>
            <a:endParaRPr lang="en-US" dirty="0"/>
          </a:p>
        </p:txBody>
      </p:sp>
    </p:spTree>
    <p:extLst>
      <p:ext uri="{BB962C8B-B14F-4D97-AF65-F5344CB8AC3E}">
        <p14:creationId xmlns:p14="http://schemas.microsoft.com/office/powerpoint/2010/main" val="27341219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56" y="393074"/>
            <a:ext cx="6858000" cy="6858000"/>
          </a:xfrm>
          <a:prstGeom prst="rect">
            <a:avLst/>
          </a:prstGeom>
        </p:spPr>
      </p:pic>
      <p:sp>
        <p:nvSpPr>
          <p:cNvPr id="2" name="Title 1"/>
          <p:cNvSpPr>
            <a:spLocks noGrp="1"/>
          </p:cNvSpPr>
          <p:nvPr>
            <p:ph type="title"/>
          </p:nvPr>
        </p:nvSpPr>
        <p:spPr/>
        <p:txBody>
          <a:bodyPr/>
          <a:lstStyle/>
          <a:p>
            <a:r>
              <a:rPr lang="en-US" dirty="0" smtClean="0"/>
              <a:t>Schematic of how </a:t>
            </a:r>
            <a:r>
              <a:rPr lang="en-US" dirty="0" err="1" smtClean="0"/>
              <a:t>zCall</a:t>
            </a:r>
            <a:r>
              <a:rPr lang="en-US" dirty="0" smtClean="0"/>
              <a:t> works</a:t>
            </a:r>
            <a:endParaRPr lang="en-US" dirty="0"/>
          </a:p>
        </p:txBody>
      </p:sp>
      <p:sp>
        <p:nvSpPr>
          <p:cNvPr id="4" name="Slide Number Placeholder 3"/>
          <p:cNvSpPr>
            <a:spLocks noGrp="1"/>
          </p:cNvSpPr>
          <p:nvPr>
            <p:ph type="sldNum" sz="quarter" idx="12"/>
          </p:nvPr>
        </p:nvSpPr>
        <p:spPr/>
        <p:txBody>
          <a:bodyPr/>
          <a:lstStyle/>
          <a:p>
            <a:fld id="{EC3C46D6-0D57-2840-8F8B-937AE2F3F92F}" type="slidenum">
              <a:rPr lang="en-US" smtClean="0"/>
              <a:pPr/>
              <a:t>9</a:t>
            </a:fld>
            <a:endParaRPr lang="en-US" dirty="0"/>
          </a:p>
        </p:txBody>
      </p:sp>
    </p:spTree>
    <p:extLst>
      <p:ext uri="{BB962C8B-B14F-4D97-AF65-F5344CB8AC3E}">
        <p14:creationId xmlns:p14="http://schemas.microsoft.com/office/powerpoint/2010/main" val="37292182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415</TotalTime>
  <Words>1167</Words>
  <Application>Microsoft Macintosh PowerPoint</Application>
  <PresentationFormat>On-screen Show (4:3)</PresentationFormat>
  <Paragraphs>113</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Tips for Running zCall</vt:lpstr>
      <vt:lpstr>Availability</vt:lpstr>
      <vt:lpstr>Schematic of how zCall works</vt:lpstr>
      <vt:lpstr>Schematic of how zCall works</vt:lpstr>
      <vt:lpstr>Schematic of how zCall works</vt:lpstr>
      <vt:lpstr>Schematic of how zCall works</vt:lpstr>
      <vt:lpstr>Schematic of how zCall works</vt:lpstr>
      <vt:lpstr>Schematic of how zCall works</vt:lpstr>
      <vt:lpstr>Schematic of how zCall works</vt:lpstr>
      <vt:lpstr>Schematic of how zCall works</vt:lpstr>
      <vt:lpstr>Schematic of how zCall works</vt:lpstr>
      <vt:lpstr>Schematic of how zCall works</vt:lpstr>
      <vt:lpstr>Getting Started…</vt:lpstr>
      <vt:lpstr>Instructions for Generating Report After a Genome Studio Project Has Been Created</vt:lpstr>
      <vt:lpstr>What does the zCall code do in addition to what’s listed in the manuscript?</vt:lpstr>
      <vt:lpstr>Factors that Affect zCall Performance </vt:lpstr>
      <vt:lpstr>zCall Workflow Step 1: Remove Bad Samples </vt:lpstr>
      <vt:lpstr>zCall Workflow Step 2: Derive the Linear Regression Model</vt:lpstr>
      <vt:lpstr>zCall Workflow Step 3: Derive the Thresholds</vt:lpstr>
      <vt:lpstr>zCall Workflow Step 4: Make Genotype Calls</vt:lpstr>
      <vt:lpstr>Things to Note About Resulting TPED</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Running zCall</dc:title>
  <dc:creator>Jackie Goldstein</dc:creator>
  <cp:lastModifiedBy>Jackie Goldstein</cp:lastModifiedBy>
  <cp:revision>15</cp:revision>
  <dcterms:created xsi:type="dcterms:W3CDTF">2012-10-03T14:59:56Z</dcterms:created>
  <dcterms:modified xsi:type="dcterms:W3CDTF">2012-10-03T21:55:18Z</dcterms:modified>
</cp:coreProperties>
</file>