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56" r:id="rId5"/>
    <p:sldId id="278" r:id="rId6"/>
    <p:sldId id="280" r:id="rId7"/>
    <p:sldId id="279" r:id="rId8"/>
    <p:sldId id="281" r:id="rId9"/>
    <p:sldId id="282" r:id="rId10"/>
    <p:sldId id="283" r:id="rId11"/>
    <p:sldId id="284" r:id="rId12"/>
    <p:sldId id="285" r:id="rId13"/>
    <p:sldId id="286" r:id="rId14"/>
    <p:sldId id="287" r:id="rId15"/>
    <p:sldId id="288" r:id="rId16"/>
    <p:sldId id="290" r:id="rId17"/>
    <p:sldId id="291" r:id="rId18"/>
    <p:sldId id="292" r:id="rId19"/>
    <p:sldId id="293" r:id="rId20"/>
    <p:sldId id="294" r:id="rId21"/>
    <p:sldId id="295"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2F823-9220-41F5-B4A4-53A092D41D6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942D12-AC56-4B55-96B4-1F4D4B3C40D7}">
      <dgm:prSet/>
      <dgm:spPr/>
      <dgm:t>
        <a:bodyPr/>
        <a:lstStyle/>
        <a:p>
          <a:r>
            <a:rPr lang="en-US"/>
            <a:t>Data Exploration</a:t>
          </a:r>
        </a:p>
      </dgm:t>
    </dgm:pt>
    <dgm:pt modelId="{5B57A750-5891-4722-B4F1-E4C38E9C4924}" type="parTrans" cxnId="{7785F4C0-A89D-482B-A40F-A3E5C3982FC5}">
      <dgm:prSet/>
      <dgm:spPr/>
      <dgm:t>
        <a:bodyPr/>
        <a:lstStyle/>
        <a:p>
          <a:endParaRPr lang="en-US"/>
        </a:p>
      </dgm:t>
    </dgm:pt>
    <dgm:pt modelId="{7DEB8E26-7A3C-49E4-BD35-13DCB1F0E4AF}" type="sibTrans" cxnId="{7785F4C0-A89D-482B-A40F-A3E5C3982FC5}">
      <dgm:prSet/>
      <dgm:spPr/>
      <dgm:t>
        <a:bodyPr/>
        <a:lstStyle/>
        <a:p>
          <a:endParaRPr lang="en-US"/>
        </a:p>
      </dgm:t>
    </dgm:pt>
    <dgm:pt modelId="{3EE4702C-3284-4FB7-8037-157A61C92C9D}">
      <dgm:prSet/>
      <dgm:spPr/>
      <dgm:t>
        <a:bodyPr/>
        <a:lstStyle/>
        <a:p>
          <a:r>
            <a:rPr lang="en-US"/>
            <a:t>Data Preparation</a:t>
          </a:r>
        </a:p>
      </dgm:t>
    </dgm:pt>
    <dgm:pt modelId="{19404F5A-8B5B-4EA5-8AA5-45B9CCDEEAA4}" type="parTrans" cxnId="{7A8AA6E1-4401-4775-A338-0C3201C0C81F}">
      <dgm:prSet/>
      <dgm:spPr/>
      <dgm:t>
        <a:bodyPr/>
        <a:lstStyle/>
        <a:p>
          <a:endParaRPr lang="en-US"/>
        </a:p>
      </dgm:t>
    </dgm:pt>
    <dgm:pt modelId="{02EBEDC1-D199-4025-ABF3-4109C85B2C6D}" type="sibTrans" cxnId="{7A8AA6E1-4401-4775-A338-0C3201C0C81F}">
      <dgm:prSet/>
      <dgm:spPr/>
      <dgm:t>
        <a:bodyPr/>
        <a:lstStyle/>
        <a:p>
          <a:endParaRPr lang="en-US"/>
        </a:p>
      </dgm:t>
    </dgm:pt>
    <dgm:pt modelId="{19AA44AC-5F13-439B-8F91-13F008A8EE68}">
      <dgm:prSet/>
      <dgm:spPr/>
      <dgm:t>
        <a:bodyPr/>
        <a:lstStyle/>
        <a:p>
          <a:r>
            <a:rPr lang="en-US"/>
            <a:t>Convolutional Neural Network Analysis</a:t>
          </a:r>
        </a:p>
      </dgm:t>
    </dgm:pt>
    <dgm:pt modelId="{C853C9E8-07B1-4E13-A5DA-B73D1DDF778F}" type="parTrans" cxnId="{0FA7D7AC-A716-4008-AC4D-1EEBEE95FFAF}">
      <dgm:prSet/>
      <dgm:spPr/>
      <dgm:t>
        <a:bodyPr/>
        <a:lstStyle/>
        <a:p>
          <a:endParaRPr lang="en-US"/>
        </a:p>
      </dgm:t>
    </dgm:pt>
    <dgm:pt modelId="{5866C884-1F70-42D8-8FC9-B1196275BC53}" type="sibTrans" cxnId="{0FA7D7AC-A716-4008-AC4D-1EEBEE95FFAF}">
      <dgm:prSet/>
      <dgm:spPr/>
      <dgm:t>
        <a:bodyPr/>
        <a:lstStyle/>
        <a:p>
          <a:endParaRPr lang="en-US"/>
        </a:p>
      </dgm:t>
    </dgm:pt>
    <dgm:pt modelId="{F2FACC83-1631-45AC-B650-2A60D85F9F13}" type="pres">
      <dgm:prSet presAssocID="{C8B2F823-9220-41F5-B4A4-53A092D41D69}" presName="root" presStyleCnt="0">
        <dgm:presLayoutVars>
          <dgm:dir/>
          <dgm:resizeHandles val="exact"/>
        </dgm:presLayoutVars>
      </dgm:prSet>
      <dgm:spPr/>
    </dgm:pt>
    <dgm:pt modelId="{1DEC0612-818F-4AF8-BA59-FF053EE8B679}" type="pres">
      <dgm:prSet presAssocID="{0A942D12-AC56-4B55-96B4-1F4D4B3C40D7}" presName="compNode" presStyleCnt="0"/>
      <dgm:spPr/>
    </dgm:pt>
    <dgm:pt modelId="{FA16A0AD-C24A-4C89-B780-A778916BDD64}" type="pres">
      <dgm:prSet presAssocID="{0A942D12-AC56-4B55-96B4-1F4D4B3C40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F7E374F-CD2A-42B5-A27E-5535BA2E1F0D}" type="pres">
      <dgm:prSet presAssocID="{0A942D12-AC56-4B55-96B4-1F4D4B3C40D7}" presName="spaceRect" presStyleCnt="0"/>
      <dgm:spPr/>
    </dgm:pt>
    <dgm:pt modelId="{D456625C-B038-40AB-87ED-B57B7D58E55B}" type="pres">
      <dgm:prSet presAssocID="{0A942D12-AC56-4B55-96B4-1F4D4B3C40D7}" presName="textRect" presStyleLbl="revTx" presStyleIdx="0" presStyleCnt="3">
        <dgm:presLayoutVars>
          <dgm:chMax val="1"/>
          <dgm:chPref val="1"/>
        </dgm:presLayoutVars>
      </dgm:prSet>
      <dgm:spPr/>
    </dgm:pt>
    <dgm:pt modelId="{2F700394-E8F5-48EC-9BDC-15D229F8E021}" type="pres">
      <dgm:prSet presAssocID="{7DEB8E26-7A3C-49E4-BD35-13DCB1F0E4AF}" presName="sibTrans" presStyleCnt="0"/>
      <dgm:spPr/>
    </dgm:pt>
    <dgm:pt modelId="{807D6DC8-C940-4FEA-BCFE-D90A936B2324}" type="pres">
      <dgm:prSet presAssocID="{3EE4702C-3284-4FB7-8037-157A61C92C9D}" presName="compNode" presStyleCnt="0"/>
      <dgm:spPr/>
    </dgm:pt>
    <dgm:pt modelId="{ED9E16C6-1D81-4ACE-80CC-CB2FE43A2A74}" type="pres">
      <dgm:prSet presAssocID="{3EE4702C-3284-4FB7-8037-157A61C92C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F4A939-9A05-4A32-A087-777E8A99B0F0}" type="pres">
      <dgm:prSet presAssocID="{3EE4702C-3284-4FB7-8037-157A61C92C9D}" presName="spaceRect" presStyleCnt="0"/>
      <dgm:spPr/>
    </dgm:pt>
    <dgm:pt modelId="{70535E0F-A406-4E23-9FE1-A26B331383E2}" type="pres">
      <dgm:prSet presAssocID="{3EE4702C-3284-4FB7-8037-157A61C92C9D}" presName="textRect" presStyleLbl="revTx" presStyleIdx="1" presStyleCnt="3">
        <dgm:presLayoutVars>
          <dgm:chMax val="1"/>
          <dgm:chPref val="1"/>
        </dgm:presLayoutVars>
      </dgm:prSet>
      <dgm:spPr/>
    </dgm:pt>
    <dgm:pt modelId="{BB459A7A-E76C-42F8-85F0-F36BAC007DD3}" type="pres">
      <dgm:prSet presAssocID="{02EBEDC1-D199-4025-ABF3-4109C85B2C6D}" presName="sibTrans" presStyleCnt="0"/>
      <dgm:spPr/>
    </dgm:pt>
    <dgm:pt modelId="{49F4E3D8-2864-4699-A81D-7FA51108A219}" type="pres">
      <dgm:prSet presAssocID="{19AA44AC-5F13-439B-8F91-13F008A8EE68}" presName="compNode" presStyleCnt="0"/>
      <dgm:spPr/>
    </dgm:pt>
    <dgm:pt modelId="{C06274C5-D30D-46A8-B0A8-8C5B8792659F}" type="pres">
      <dgm:prSet presAssocID="{19AA44AC-5F13-439B-8F91-13F008A8EE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D57759F-E644-4194-9874-F30BE68A9D71}" type="pres">
      <dgm:prSet presAssocID="{19AA44AC-5F13-439B-8F91-13F008A8EE68}" presName="spaceRect" presStyleCnt="0"/>
      <dgm:spPr/>
    </dgm:pt>
    <dgm:pt modelId="{00621680-DC17-40E7-8D7A-A89344129662}" type="pres">
      <dgm:prSet presAssocID="{19AA44AC-5F13-439B-8F91-13F008A8EE68}" presName="textRect" presStyleLbl="revTx" presStyleIdx="2" presStyleCnt="3">
        <dgm:presLayoutVars>
          <dgm:chMax val="1"/>
          <dgm:chPref val="1"/>
        </dgm:presLayoutVars>
      </dgm:prSet>
      <dgm:spPr/>
    </dgm:pt>
  </dgm:ptLst>
  <dgm:cxnLst>
    <dgm:cxn modelId="{9320E06A-9CAC-42C8-B64C-FA19BE1381B7}" type="presOf" srcId="{3EE4702C-3284-4FB7-8037-157A61C92C9D}" destId="{70535E0F-A406-4E23-9FE1-A26B331383E2}" srcOrd="0" destOrd="0" presId="urn:microsoft.com/office/officeart/2018/2/layout/IconLabelList"/>
    <dgm:cxn modelId="{35B5D97A-672A-4FC7-A77E-6E508F2A96B1}" type="presOf" srcId="{0A942D12-AC56-4B55-96B4-1F4D4B3C40D7}" destId="{D456625C-B038-40AB-87ED-B57B7D58E55B}" srcOrd="0" destOrd="0" presId="urn:microsoft.com/office/officeart/2018/2/layout/IconLabelList"/>
    <dgm:cxn modelId="{0FA7D7AC-A716-4008-AC4D-1EEBEE95FFAF}" srcId="{C8B2F823-9220-41F5-B4A4-53A092D41D69}" destId="{19AA44AC-5F13-439B-8F91-13F008A8EE68}" srcOrd="2" destOrd="0" parTransId="{C853C9E8-07B1-4E13-A5DA-B73D1DDF778F}" sibTransId="{5866C884-1F70-42D8-8FC9-B1196275BC53}"/>
    <dgm:cxn modelId="{242006B9-3615-4BDD-83C0-AD286AD64F8B}" type="presOf" srcId="{C8B2F823-9220-41F5-B4A4-53A092D41D69}" destId="{F2FACC83-1631-45AC-B650-2A60D85F9F13}" srcOrd="0" destOrd="0" presId="urn:microsoft.com/office/officeart/2018/2/layout/IconLabelList"/>
    <dgm:cxn modelId="{A5EEA5BD-2931-449F-9229-4D83A00DB00B}" type="presOf" srcId="{19AA44AC-5F13-439B-8F91-13F008A8EE68}" destId="{00621680-DC17-40E7-8D7A-A89344129662}" srcOrd="0" destOrd="0" presId="urn:microsoft.com/office/officeart/2018/2/layout/IconLabelList"/>
    <dgm:cxn modelId="{7785F4C0-A89D-482B-A40F-A3E5C3982FC5}" srcId="{C8B2F823-9220-41F5-B4A4-53A092D41D69}" destId="{0A942D12-AC56-4B55-96B4-1F4D4B3C40D7}" srcOrd="0" destOrd="0" parTransId="{5B57A750-5891-4722-B4F1-E4C38E9C4924}" sibTransId="{7DEB8E26-7A3C-49E4-BD35-13DCB1F0E4AF}"/>
    <dgm:cxn modelId="{7A8AA6E1-4401-4775-A338-0C3201C0C81F}" srcId="{C8B2F823-9220-41F5-B4A4-53A092D41D69}" destId="{3EE4702C-3284-4FB7-8037-157A61C92C9D}" srcOrd="1" destOrd="0" parTransId="{19404F5A-8B5B-4EA5-8AA5-45B9CCDEEAA4}" sibTransId="{02EBEDC1-D199-4025-ABF3-4109C85B2C6D}"/>
    <dgm:cxn modelId="{F819B6BB-8714-4F47-B480-FA244645FFFD}" type="presParOf" srcId="{F2FACC83-1631-45AC-B650-2A60D85F9F13}" destId="{1DEC0612-818F-4AF8-BA59-FF053EE8B679}" srcOrd="0" destOrd="0" presId="urn:microsoft.com/office/officeart/2018/2/layout/IconLabelList"/>
    <dgm:cxn modelId="{F466BF2F-06B1-41AF-BC2B-2B621E17D2EF}" type="presParOf" srcId="{1DEC0612-818F-4AF8-BA59-FF053EE8B679}" destId="{FA16A0AD-C24A-4C89-B780-A778916BDD64}" srcOrd="0" destOrd="0" presId="urn:microsoft.com/office/officeart/2018/2/layout/IconLabelList"/>
    <dgm:cxn modelId="{327814C7-D785-4C32-B589-140E6C443280}" type="presParOf" srcId="{1DEC0612-818F-4AF8-BA59-FF053EE8B679}" destId="{0F7E374F-CD2A-42B5-A27E-5535BA2E1F0D}" srcOrd="1" destOrd="0" presId="urn:microsoft.com/office/officeart/2018/2/layout/IconLabelList"/>
    <dgm:cxn modelId="{DEE4C409-28ED-4C3D-84C9-196E848248B4}" type="presParOf" srcId="{1DEC0612-818F-4AF8-BA59-FF053EE8B679}" destId="{D456625C-B038-40AB-87ED-B57B7D58E55B}" srcOrd="2" destOrd="0" presId="urn:microsoft.com/office/officeart/2018/2/layout/IconLabelList"/>
    <dgm:cxn modelId="{3CA03FF9-8140-4E7B-8925-AA9D2ED4DA59}" type="presParOf" srcId="{F2FACC83-1631-45AC-B650-2A60D85F9F13}" destId="{2F700394-E8F5-48EC-9BDC-15D229F8E021}" srcOrd="1" destOrd="0" presId="urn:microsoft.com/office/officeart/2018/2/layout/IconLabelList"/>
    <dgm:cxn modelId="{0DA99526-EC18-462B-9AD8-BF77173CA517}" type="presParOf" srcId="{F2FACC83-1631-45AC-B650-2A60D85F9F13}" destId="{807D6DC8-C940-4FEA-BCFE-D90A936B2324}" srcOrd="2" destOrd="0" presId="urn:microsoft.com/office/officeart/2018/2/layout/IconLabelList"/>
    <dgm:cxn modelId="{41C78CC0-2698-4CAC-871C-8977A6A825D4}" type="presParOf" srcId="{807D6DC8-C940-4FEA-BCFE-D90A936B2324}" destId="{ED9E16C6-1D81-4ACE-80CC-CB2FE43A2A74}" srcOrd="0" destOrd="0" presId="urn:microsoft.com/office/officeart/2018/2/layout/IconLabelList"/>
    <dgm:cxn modelId="{DA673A5C-A42D-47EA-B7BF-76A04F975D9D}" type="presParOf" srcId="{807D6DC8-C940-4FEA-BCFE-D90A936B2324}" destId="{33F4A939-9A05-4A32-A087-777E8A99B0F0}" srcOrd="1" destOrd="0" presId="urn:microsoft.com/office/officeart/2018/2/layout/IconLabelList"/>
    <dgm:cxn modelId="{30F04873-1032-4F36-9065-3430882E42AD}" type="presParOf" srcId="{807D6DC8-C940-4FEA-BCFE-D90A936B2324}" destId="{70535E0F-A406-4E23-9FE1-A26B331383E2}" srcOrd="2" destOrd="0" presId="urn:microsoft.com/office/officeart/2018/2/layout/IconLabelList"/>
    <dgm:cxn modelId="{1C051EDE-D3CB-4ED8-94D9-5EDE76782E05}" type="presParOf" srcId="{F2FACC83-1631-45AC-B650-2A60D85F9F13}" destId="{BB459A7A-E76C-42F8-85F0-F36BAC007DD3}" srcOrd="3" destOrd="0" presId="urn:microsoft.com/office/officeart/2018/2/layout/IconLabelList"/>
    <dgm:cxn modelId="{67121465-9104-4810-9B26-9E967709D599}" type="presParOf" srcId="{F2FACC83-1631-45AC-B650-2A60D85F9F13}" destId="{49F4E3D8-2864-4699-A81D-7FA51108A219}" srcOrd="4" destOrd="0" presId="urn:microsoft.com/office/officeart/2018/2/layout/IconLabelList"/>
    <dgm:cxn modelId="{F387B960-E27F-4D2C-9E7B-7BD44FBD509B}" type="presParOf" srcId="{49F4E3D8-2864-4699-A81D-7FA51108A219}" destId="{C06274C5-D30D-46A8-B0A8-8C5B8792659F}" srcOrd="0" destOrd="0" presId="urn:microsoft.com/office/officeart/2018/2/layout/IconLabelList"/>
    <dgm:cxn modelId="{F71FC527-607C-4B34-BBB8-C5CF194A023C}" type="presParOf" srcId="{49F4E3D8-2864-4699-A81D-7FA51108A219}" destId="{FD57759F-E644-4194-9874-F30BE68A9D71}" srcOrd="1" destOrd="0" presId="urn:microsoft.com/office/officeart/2018/2/layout/IconLabelList"/>
    <dgm:cxn modelId="{82CB2F17-D964-4A86-9B59-FBD795432F2F}" type="presParOf" srcId="{49F4E3D8-2864-4699-A81D-7FA51108A219}" destId="{00621680-DC17-40E7-8D7A-A893441296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B671F-81BC-4D53-8355-F31636CD4C74}" type="doc">
      <dgm:prSet loTypeId="urn:microsoft.com/office/officeart/2005/8/layout/list1" loCatId="list" qsTypeId="urn:microsoft.com/office/officeart/2005/8/quickstyle/simple5" qsCatId="simple" csTypeId="urn:microsoft.com/office/officeart/2005/8/colors/accent1_2" csCatId="accent1"/>
      <dgm:spPr/>
      <dgm:t>
        <a:bodyPr/>
        <a:lstStyle/>
        <a:p>
          <a:endParaRPr lang="en-US"/>
        </a:p>
      </dgm:t>
    </dgm:pt>
    <dgm:pt modelId="{5D23EB46-1E24-4A80-9CEC-DB8A2FE92FB6}">
      <dgm:prSet/>
      <dgm:spPr/>
      <dgm:t>
        <a:bodyPr/>
        <a:lstStyle/>
        <a:p>
          <a:r>
            <a:rPr lang="en-US"/>
            <a:t>Model 1:</a:t>
          </a:r>
        </a:p>
      </dgm:t>
    </dgm:pt>
    <dgm:pt modelId="{B819BDBB-5114-44E5-BDE7-4CEDF544296B}" type="parTrans" cxnId="{B44A8154-69D1-4265-B50B-43DC0FC517D7}">
      <dgm:prSet/>
      <dgm:spPr/>
      <dgm:t>
        <a:bodyPr/>
        <a:lstStyle/>
        <a:p>
          <a:endParaRPr lang="en-US"/>
        </a:p>
      </dgm:t>
    </dgm:pt>
    <dgm:pt modelId="{CDE60763-6042-4882-9B82-7169FBAFE8A3}" type="sibTrans" cxnId="{B44A8154-69D1-4265-B50B-43DC0FC517D7}">
      <dgm:prSet/>
      <dgm:spPr/>
      <dgm:t>
        <a:bodyPr/>
        <a:lstStyle/>
        <a:p>
          <a:endParaRPr lang="en-US"/>
        </a:p>
      </dgm:t>
    </dgm:pt>
    <dgm:pt modelId="{DDA9B1CF-69DE-4E64-9DD0-37EB3D009F06}">
      <dgm:prSet/>
      <dgm:spPr/>
      <dgm:t>
        <a:bodyPr/>
        <a:lstStyle/>
        <a:p>
          <a:r>
            <a:rPr lang="en-US"/>
            <a:t>Optimized via Adam algorithm</a:t>
          </a:r>
        </a:p>
      </dgm:t>
    </dgm:pt>
    <dgm:pt modelId="{E180BF26-6DFD-4B45-9397-FA8D7B9BFF73}" type="parTrans" cxnId="{09CC22D8-BA60-4AE5-B448-C3B8B23D4C2E}">
      <dgm:prSet/>
      <dgm:spPr/>
      <dgm:t>
        <a:bodyPr/>
        <a:lstStyle/>
        <a:p>
          <a:endParaRPr lang="en-US"/>
        </a:p>
      </dgm:t>
    </dgm:pt>
    <dgm:pt modelId="{5AE0FA8D-7BC9-40CE-894C-587111D5A4A1}" type="sibTrans" cxnId="{09CC22D8-BA60-4AE5-B448-C3B8B23D4C2E}">
      <dgm:prSet/>
      <dgm:spPr/>
      <dgm:t>
        <a:bodyPr/>
        <a:lstStyle/>
        <a:p>
          <a:endParaRPr lang="en-US"/>
        </a:p>
      </dgm:t>
    </dgm:pt>
    <dgm:pt modelId="{6793654D-B98B-4E64-98FC-91400F0841AC}">
      <dgm:prSet/>
      <dgm:spPr/>
      <dgm:t>
        <a:bodyPr/>
        <a:lstStyle/>
        <a:p>
          <a:r>
            <a:rPr lang="en-US"/>
            <a:t>Loss function: Categorical Crossentropy</a:t>
          </a:r>
        </a:p>
      </dgm:t>
    </dgm:pt>
    <dgm:pt modelId="{E3E7070F-F2B4-4015-BDD7-37E9E429A58C}" type="parTrans" cxnId="{21D12FA1-AFC6-40F2-8527-44D942723E37}">
      <dgm:prSet/>
      <dgm:spPr/>
      <dgm:t>
        <a:bodyPr/>
        <a:lstStyle/>
        <a:p>
          <a:endParaRPr lang="en-US"/>
        </a:p>
      </dgm:t>
    </dgm:pt>
    <dgm:pt modelId="{F79D195D-334A-42C6-8F6E-201685FC664E}" type="sibTrans" cxnId="{21D12FA1-AFC6-40F2-8527-44D942723E37}">
      <dgm:prSet/>
      <dgm:spPr/>
      <dgm:t>
        <a:bodyPr/>
        <a:lstStyle/>
        <a:p>
          <a:endParaRPr lang="en-US"/>
        </a:p>
      </dgm:t>
    </dgm:pt>
    <dgm:pt modelId="{3FF06BCF-20E9-4C29-982A-E4E243220DE0}">
      <dgm:prSet/>
      <dgm:spPr/>
      <dgm:t>
        <a:bodyPr/>
        <a:lstStyle/>
        <a:p>
          <a:r>
            <a:rPr lang="en-US"/>
            <a:t>Trained for 50 epochs</a:t>
          </a:r>
        </a:p>
      </dgm:t>
    </dgm:pt>
    <dgm:pt modelId="{1E8B54F8-1FF3-4701-8CEF-4C6D727CDD27}" type="parTrans" cxnId="{2EDFF548-AF76-407F-A233-367F2980C6AA}">
      <dgm:prSet/>
      <dgm:spPr/>
      <dgm:t>
        <a:bodyPr/>
        <a:lstStyle/>
        <a:p>
          <a:endParaRPr lang="en-US"/>
        </a:p>
      </dgm:t>
    </dgm:pt>
    <dgm:pt modelId="{D66826B7-2582-48BD-A0CA-9D35627ED281}" type="sibTrans" cxnId="{2EDFF548-AF76-407F-A233-367F2980C6AA}">
      <dgm:prSet/>
      <dgm:spPr/>
      <dgm:t>
        <a:bodyPr/>
        <a:lstStyle/>
        <a:p>
          <a:endParaRPr lang="en-US"/>
        </a:p>
      </dgm:t>
    </dgm:pt>
    <dgm:pt modelId="{93BB6730-19C3-467A-A61C-094E12834D69}">
      <dgm:prSet/>
      <dgm:spPr/>
      <dgm:t>
        <a:bodyPr/>
        <a:lstStyle/>
        <a:p>
          <a:r>
            <a:rPr lang="en-US"/>
            <a:t>Batch size of 20 images. 130 batches were used per epoch and 15 batches were used during validation</a:t>
          </a:r>
        </a:p>
      </dgm:t>
    </dgm:pt>
    <dgm:pt modelId="{6CB63B4A-367D-463E-8706-4D3242F71CCB}" type="parTrans" cxnId="{F5F9E9A6-FDCE-4294-9A2E-5B60CF6743AE}">
      <dgm:prSet/>
      <dgm:spPr/>
      <dgm:t>
        <a:bodyPr/>
        <a:lstStyle/>
        <a:p>
          <a:endParaRPr lang="en-US"/>
        </a:p>
      </dgm:t>
    </dgm:pt>
    <dgm:pt modelId="{42EB2857-86BD-4B24-B154-7F6D31E160DE}" type="sibTrans" cxnId="{F5F9E9A6-FDCE-4294-9A2E-5B60CF6743AE}">
      <dgm:prSet/>
      <dgm:spPr/>
      <dgm:t>
        <a:bodyPr/>
        <a:lstStyle/>
        <a:p>
          <a:endParaRPr lang="en-US"/>
        </a:p>
      </dgm:t>
    </dgm:pt>
    <dgm:pt modelId="{5718EFBC-BE47-4948-A9A2-5B15756177FA}">
      <dgm:prSet/>
      <dgm:spPr/>
      <dgm:t>
        <a:bodyPr/>
        <a:lstStyle/>
        <a:p>
          <a:r>
            <a:rPr lang="en-US"/>
            <a:t>Model 2:</a:t>
          </a:r>
        </a:p>
      </dgm:t>
    </dgm:pt>
    <dgm:pt modelId="{DD473213-CBA3-4B7C-A136-BF40BD61FFF8}" type="parTrans" cxnId="{7AFCECD0-5750-4578-8743-6B0ED4474A95}">
      <dgm:prSet/>
      <dgm:spPr/>
      <dgm:t>
        <a:bodyPr/>
        <a:lstStyle/>
        <a:p>
          <a:endParaRPr lang="en-US"/>
        </a:p>
      </dgm:t>
    </dgm:pt>
    <dgm:pt modelId="{10CBE34B-B87C-4B94-A7EF-416F78194652}" type="sibTrans" cxnId="{7AFCECD0-5750-4578-8743-6B0ED4474A95}">
      <dgm:prSet/>
      <dgm:spPr/>
      <dgm:t>
        <a:bodyPr/>
        <a:lstStyle/>
        <a:p>
          <a:endParaRPr lang="en-US"/>
        </a:p>
      </dgm:t>
    </dgm:pt>
    <dgm:pt modelId="{949892E0-ECD1-44DA-AC98-2987AFE01AAB}">
      <dgm:prSet/>
      <dgm:spPr/>
      <dgm:t>
        <a:bodyPr/>
        <a:lstStyle/>
        <a:p>
          <a:r>
            <a:rPr lang="en-US"/>
            <a:t>Optimized via Adam algorithm</a:t>
          </a:r>
        </a:p>
      </dgm:t>
    </dgm:pt>
    <dgm:pt modelId="{FCF3D3E3-E426-4707-BBD1-A093F2FC674D}" type="parTrans" cxnId="{3D14E367-B120-4773-BCC9-3F4D576C1A52}">
      <dgm:prSet/>
      <dgm:spPr/>
      <dgm:t>
        <a:bodyPr/>
        <a:lstStyle/>
        <a:p>
          <a:endParaRPr lang="en-US"/>
        </a:p>
      </dgm:t>
    </dgm:pt>
    <dgm:pt modelId="{6C552B9E-79B3-4828-A2A3-948AD7B49AC2}" type="sibTrans" cxnId="{3D14E367-B120-4773-BCC9-3F4D576C1A52}">
      <dgm:prSet/>
      <dgm:spPr/>
      <dgm:t>
        <a:bodyPr/>
        <a:lstStyle/>
        <a:p>
          <a:endParaRPr lang="en-US"/>
        </a:p>
      </dgm:t>
    </dgm:pt>
    <dgm:pt modelId="{74FDCB98-632C-4FD8-91F4-28349424D9B2}">
      <dgm:prSet/>
      <dgm:spPr/>
      <dgm:t>
        <a:bodyPr/>
        <a:lstStyle/>
        <a:p>
          <a:r>
            <a:rPr lang="en-US"/>
            <a:t>Loss function: Categorical Crossentropy</a:t>
          </a:r>
        </a:p>
      </dgm:t>
    </dgm:pt>
    <dgm:pt modelId="{05B12547-A949-493D-9DC6-1B6596639566}" type="parTrans" cxnId="{93F86760-7F9B-4C85-8277-7DCC1C923067}">
      <dgm:prSet/>
      <dgm:spPr/>
      <dgm:t>
        <a:bodyPr/>
        <a:lstStyle/>
        <a:p>
          <a:endParaRPr lang="en-US"/>
        </a:p>
      </dgm:t>
    </dgm:pt>
    <dgm:pt modelId="{33D66CE1-3264-439A-9D1D-82573BF7F363}" type="sibTrans" cxnId="{93F86760-7F9B-4C85-8277-7DCC1C923067}">
      <dgm:prSet/>
      <dgm:spPr/>
      <dgm:t>
        <a:bodyPr/>
        <a:lstStyle/>
        <a:p>
          <a:endParaRPr lang="en-US"/>
        </a:p>
      </dgm:t>
    </dgm:pt>
    <dgm:pt modelId="{0AC9355B-4B7A-4AF3-ABC4-00C2FBCC47A5}">
      <dgm:prSet/>
      <dgm:spPr/>
      <dgm:t>
        <a:bodyPr/>
        <a:lstStyle/>
        <a:p>
          <a:r>
            <a:rPr lang="en-US"/>
            <a:t>Trained for 50 epochs</a:t>
          </a:r>
        </a:p>
      </dgm:t>
    </dgm:pt>
    <dgm:pt modelId="{65765B82-D924-4F12-AB63-C68A1BB49DB6}" type="parTrans" cxnId="{BB2FF560-F167-454B-B597-110E158F53BA}">
      <dgm:prSet/>
      <dgm:spPr/>
      <dgm:t>
        <a:bodyPr/>
        <a:lstStyle/>
        <a:p>
          <a:endParaRPr lang="en-US"/>
        </a:p>
      </dgm:t>
    </dgm:pt>
    <dgm:pt modelId="{1EFB4275-91E3-46E1-B572-79D9785E0FE9}" type="sibTrans" cxnId="{BB2FF560-F167-454B-B597-110E158F53BA}">
      <dgm:prSet/>
      <dgm:spPr/>
      <dgm:t>
        <a:bodyPr/>
        <a:lstStyle/>
        <a:p>
          <a:endParaRPr lang="en-US"/>
        </a:p>
      </dgm:t>
    </dgm:pt>
    <dgm:pt modelId="{04E24E5B-4F71-45C7-B120-6B416F822646}">
      <dgm:prSet/>
      <dgm:spPr/>
      <dgm:t>
        <a:bodyPr/>
        <a:lstStyle/>
        <a:p>
          <a:r>
            <a:rPr lang="en-US"/>
            <a:t>Batch size of 32 images. 80 batches were used per epoch and 9 batches were used during validation</a:t>
          </a:r>
        </a:p>
      </dgm:t>
    </dgm:pt>
    <dgm:pt modelId="{2C4654FC-6C17-42DA-9C9A-315B78698F00}" type="parTrans" cxnId="{A599306C-B26A-47A3-B691-87A42C503D6B}">
      <dgm:prSet/>
      <dgm:spPr/>
      <dgm:t>
        <a:bodyPr/>
        <a:lstStyle/>
        <a:p>
          <a:endParaRPr lang="en-US"/>
        </a:p>
      </dgm:t>
    </dgm:pt>
    <dgm:pt modelId="{F1E6BE2C-71CA-495B-B0D1-609F6D2F7ECF}" type="sibTrans" cxnId="{A599306C-B26A-47A3-B691-87A42C503D6B}">
      <dgm:prSet/>
      <dgm:spPr/>
      <dgm:t>
        <a:bodyPr/>
        <a:lstStyle/>
        <a:p>
          <a:endParaRPr lang="en-US"/>
        </a:p>
      </dgm:t>
    </dgm:pt>
    <dgm:pt modelId="{E48AE154-AC81-4410-B68A-FA23A2C1CD7B}" type="pres">
      <dgm:prSet presAssocID="{18FB671F-81BC-4D53-8355-F31636CD4C74}" presName="linear" presStyleCnt="0">
        <dgm:presLayoutVars>
          <dgm:dir/>
          <dgm:animLvl val="lvl"/>
          <dgm:resizeHandles val="exact"/>
        </dgm:presLayoutVars>
      </dgm:prSet>
      <dgm:spPr/>
    </dgm:pt>
    <dgm:pt modelId="{334E2A90-7AA4-4748-AFAA-6EDBAFFC741A}" type="pres">
      <dgm:prSet presAssocID="{5D23EB46-1E24-4A80-9CEC-DB8A2FE92FB6}" presName="parentLin" presStyleCnt="0"/>
      <dgm:spPr/>
    </dgm:pt>
    <dgm:pt modelId="{B8801B34-D226-4800-96E2-E674B8C454E4}" type="pres">
      <dgm:prSet presAssocID="{5D23EB46-1E24-4A80-9CEC-DB8A2FE92FB6}" presName="parentLeftMargin" presStyleLbl="node1" presStyleIdx="0" presStyleCnt="2"/>
      <dgm:spPr/>
    </dgm:pt>
    <dgm:pt modelId="{454FD9F1-10CE-44A2-ADED-8530DC8AE0A9}" type="pres">
      <dgm:prSet presAssocID="{5D23EB46-1E24-4A80-9CEC-DB8A2FE92FB6}" presName="parentText" presStyleLbl="node1" presStyleIdx="0" presStyleCnt="2">
        <dgm:presLayoutVars>
          <dgm:chMax val="0"/>
          <dgm:bulletEnabled val="1"/>
        </dgm:presLayoutVars>
      </dgm:prSet>
      <dgm:spPr/>
    </dgm:pt>
    <dgm:pt modelId="{B2C544B7-B956-4B51-853E-1BBCF51A6793}" type="pres">
      <dgm:prSet presAssocID="{5D23EB46-1E24-4A80-9CEC-DB8A2FE92FB6}" presName="negativeSpace" presStyleCnt="0"/>
      <dgm:spPr/>
    </dgm:pt>
    <dgm:pt modelId="{88CB0E7B-2EE2-46E0-B270-9C7723507023}" type="pres">
      <dgm:prSet presAssocID="{5D23EB46-1E24-4A80-9CEC-DB8A2FE92FB6}" presName="childText" presStyleLbl="conFgAcc1" presStyleIdx="0" presStyleCnt="2">
        <dgm:presLayoutVars>
          <dgm:bulletEnabled val="1"/>
        </dgm:presLayoutVars>
      </dgm:prSet>
      <dgm:spPr/>
    </dgm:pt>
    <dgm:pt modelId="{2B505136-4322-4DBA-A533-17158773F7C7}" type="pres">
      <dgm:prSet presAssocID="{CDE60763-6042-4882-9B82-7169FBAFE8A3}" presName="spaceBetweenRectangles" presStyleCnt="0"/>
      <dgm:spPr/>
    </dgm:pt>
    <dgm:pt modelId="{35255492-06C9-4B6A-ABBE-BACCC3D9C5DA}" type="pres">
      <dgm:prSet presAssocID="{5718EFBC-BE47-4948-A9A2-5B15756177FA}" presName="parentLin" presStyleCnt="0"/>
      <dgm:spPr/>
    </dgm:pt>
    <dgm:pt modelId="{22A6E31D-1548-477A-B777-E2AB8D421335}" type="pres">
      <dgm:prSet presAssocID="{5718EFBC-BE47-4948-A9A2-5B15756177FA}" presName="parentLeftMargin" presStyleLbl="node1" presStyleIdx="0" presStyleCnt="2"/>
      <dgm:spPr/>
    </dgm:pt>
    <dgm:pt modelId="{6C61C45C-59F3-4CE2-8452-D4DC1E4540E7}" type="pres">
      <dgm:prSet presAssocID="{5718EFBC-BE47-4948-A9A2-5B15756177FA}" presName="parentText" presStyleLbl="node1" presStyleIdx="1" presStyleCnt="2">
        <dgm:presLayoutVars>
          <dgm:chMax val="0"/>
          <dgm:bulletEnabled val="1"/>
        </dgm:presLayoutVars>
      </dgm:prSet>
      <dgm:spPr/>
    </dgm:pt>
    <dgm:pt modelId="{01AD0AF1-C546-458A-956A-9BA4C68BBE5B}" type="pres">
      <dgm:prSet presAssocID="{5718EFBC-BE47-4948-A9A2-5B15756177FA}" presName="negativeSpace" presStyleCnt="0"/>
      <dgm:spPr/>
    </dgm:pt>
    <dgm:pt modelId="{A167F6E0-B2FD-4BD2-A3B2-94DDF665851A}" type="pres">
      <dgm:prSet presAssocID="{5718EFBC-BE47-4948-A9A2-5B15756177FA}" presName="childText" presStyleLbl="conFgAcc1" presStyleIdx="1" presStyleCnt="2">
        <dgm:presLayoutVars>
          <dgm:bulletEnabled val="1"/>
        </dgm:presLayoutVars>
      </dgm:prSet>
      <dgm:spPr/>
    </dgm:pt>
  </dgm:ptLst>
  <dgm:cxnLst>
    <dgm:cxn modelId="{FFD51903-9B4F-42A0-B688-C1C75B52B4E2}" type="presOf" srcId="{5D23EB46-1E24-4A80-9CEC-DB8A2FE92FB6}" destId="{454FD9F1-10CE-44A2-ADED-8530DC8AE0A9}" srcOrd="1" destOrd="0" presId="urn:microsoft.com/office/officeart/2005/8/layout/list1"/>
    <dgm:cxn modelId="{41EA6115-BF7F-4D7A-A649-025E14482972}" type="presOf" srcId="{74FDCB98-632C-4FD8-91F4-28349424D9B2}" destId="{A167F6E0-B2FD-4BD2-A3B2-94DDF665851A}" srcOrd="0" destOrd="1" presId="urn:microsoft.com/office/officeart/2005/8/layout/list1"/>
    <dgm:cxn modelId="{C107722D-07DF-4C97-AEA8-A1B4E32898D9}" type="presOf" srcId="{5718EFBC-BE47-4948-A9A2-5B15756177FA}" destId="{6C61C45C-59F3-4CE2-8452-D4DC1E4540E7}" srcOrd="1" destOrd="0" presId="urn:microsoft.com/office/officeart/2005/8/layout/list1"/>
    <dgm:cxn modelId="{93F86760-7F9B-4C85-8277-7DCC1C923067}" srcId="{5718EFBC-BE47-4948-A9A2-5B15756177FA}" destId="{74FDCB98-632C-4FD8-91F4-28349424D9B2}" srcOrd="1" destOrd="0" parTransId="{05B12547-A949-493D-9DC6-1B6596639566}" sibTransId="{33D66CE1-3264-439A-9D1D-82573BF7F363}"/>
    <dgm:cxn modelId="{BB2FF560-F167-454B-B597-110E158F53BA}" srcId="{5718EFBC-BE47-4948-A9A2-5B15756177FA}" destId="{0AC9355B-4B7A-4AF3-ABC4-00C2FBCC47A5}" srcOrd="2" destOrd="0" parTransId="{65765B82-D924-4F12-AB63-C68A1BB49DB6}" sibTransId="{1EFB4275-91E3-46E1-B572-79D9785E0FE9}"/>
    <dgm:cxn modelId="{3D14E367-B120-4773-BCC9-3F4D576C1A52}" srcId="{5718EFBC-BE47-4948-A9A2-5B15756177FA}" destId="{949892E0-ECD1-44DA-AC98-2987AFE01AAB}" srcOrd="0" destOrd="0" parTransId="{FCF3D3E3-E426-4707-BBD1-A093F2FC674D}" sibTransId="{6C552B9E-79B3-4828-A2A3-948AD7B49AC2}"/>
    <dgm:cxn modelId="{2EDFF548-AF76-407F-A233-367F2980C6AA}" srcId="{5D23EB46-1E24-4A80-9CEC-DB8A2FE92FB6}" destId="{3FF06BCF-20E9-4C29-982A-E4E243220DE0}" srcOrd="2" destOrd="0" parTransId="{1E8B54F8-1FF3-4701-8CEF-4C6D727CDD27}" sibTransId="{D66826B7-2582-48BD-A0CA-9D35627ED281}"/>
    <dgm:cxn modelId="{A599306C-B26A-47A3-B691-87A42C503D6B}" srcId="{5718EFBC-BE47-4948-A9A2-5B15756177FA}" destId="{04E24E5B-4F71-45C7-B120-6B416F822646}" srcOrd="3" destOrd="0" parTransId="{2C4654FC-6C17-42DA-9C9A-315B78698F00}" sibTransId="{F1E6BE2C-71CA-495B-B0D1-609F6D2F7ECF}"/>
    <dgm:cxn modelId="{B44A8154-69D1-4265-B50B-43DC0FC517D7}" srcId="{18FB671F-81BC-4D53-8355-F31636CD4C74}" destId="{5D23EB46-1E24-4A80-9CEC-DB8A2FE92FB6}" srcOrd="0" destOrd="0" parTransId="{B819BDBB-5114-44E5-BDE7-4CEDF544296B}" sibTransId="{CDE60763-6042-4882-9B82-7169FBAFE8A3}"/>
    <dgm:cxn modelId="{D5A64A94-8D46-4368-9E83-9BEC4840C989}" type="presOf" srcId="{93BB6730-19C3-467A-A61C-094E12834D69}" destId="{88CB0E7B-2EE2-46E0-B270-9C7723507023}" srcOrd="0" destOrd="3" presId="urn:microsoft.com/office/officeart/2005/8/layout/list1"/>
    <dgm:cxn modelId="{D9C6459C-E473-4F5F-B434-65514795BFD3}" type="presOf" srcId="{04E24E5B-4F71-45C7-B120-6B416F822646}" destId="{A167F6E0-B2FD-4BD2-A3B2-94DDF665851A}" srcOrd="0" destOrd="3" presId="urn:microsoft.com/office/officeart/2005/8/layout/list1"/>
    <dgm:cxn modelId="{21D12FA1-AFC6-40F2-8527-44D942723E37}" srcId="{5D23EB46-1E24-4A80-9CEC-DB8A2FE92FB6}" destId="{6793654D-B98B-4E64-98FC-91400F0841AC}" srcOrd="1" destOrd="0" parTransId="{E3E7070F-F2B4-4015-BDD7-37E9E429A58C}" sibTransId="{F79D195D-334A-42C6-8F6E-201685FC664E}"/>
    <dgm:cxn modelId="{073A93A1-653C-46C6-8696-3E83C91700BC}" type="presOf" srcId="{DDA9B1CF-69DE-4E64-9DD0-37EB3D009F06}" destId="{88CB0E7B-2EE2-46E0-B270-9C7723507023}" srcOrd="0" destOrd="0" presId="urn:microsoft.com/office/officeart/2005/8/layout/list1"/>
    <dgm:cxn modelId="{352F1DA3-1236-403F-BB4E-BFBFA94EEFF6}" type="presOf" srcId="{0AC9355B-4B7A-4AF3-ABC4-00C2FBCC47A5}" destId="{A167F6E0-B2FD-4BD2-A3B2-94DDF665851A}" srcOrd="0" destOrd="2" presId="urn:microsoft.com/office/officeart/2005/8/layout/list1"/>
    <dgm:cxn modelId="{F5F9E9A6-FDCE-4294-9A2E-5B60CF6743AE}" srcId="{5D23EB46-1E24-4A80-9CEC-DB8A2FE92FB6}" destId="{93BB6730-19C3-467A-A61C-094E12834D69}" srcOrd="3" destOrd="0" parTransId="{6CB63B4A-367D-463E-8706-4D3242F71CCB}" sibTransId="{42EB2857-86BD-4B24-B154-7F6D31E160DE}"/>
    <dgm:cxn modelId="{8408C1AA-333E-40C8-BC63-BBF94ADF1421}" type="presOf" srcId="{6793654D-B98B-4E64-98FC-91400F0841AC}" destId="{88CB0E7B-2EE2-46E0-B270-9C7723507023}" srcOrd="0" destOrd="1" presId="urn:microsoft.com/office/officeart/2005/8/layout/list1"/>
    <dgm:cxn modelId="{06B310BB-6684-4140-AB9A-42966AE8D074}" type="presOf" srcId="{949892E0-ECD1-44DA-AC98-2987AFE01AAB}" destId="{A167F6E0-B2FD-4BD2-A3B2-94DDF665851A}" srcOrd="0" destOrd="0" presId="urn:microsoft.com/office/officeart/2005/8/layout/list1"/>
    <dgm:cxn modelId="{46D586BD-FB4D-4591-96B7-E3CB3B68F79F}" type="presOf" srcId="{18FB671F-81BC-4D53-8355-F31636CD4C74}" destId="{E48AE154-AC81-4410-B68A-FA23A2C1CD7B}" srcOrd="0" destOrd="0" presId="urn:microsoft.com/office/officeart/2005/8/layout/list1"/>
    <dgm:cxn modelId="{511BC0BE-8E5D-4794-93A5-009947EE1E70}" type="presOf" srcId="{5D23EB46-1E24-4A80-9CEC-DB8A2FE92FB6}" destId="{B8801B34-D226-4800-96E2-E674B8C454E4}" srcOrd="0" destOrd="0" presId="urn:microsoft.com/office/officeart/2005/8/layout/list1"/>
    <dgm:cxn modelId="{04C70ACF-2212-4F3A-A3E9-090A7EE75020}" type="presOf" srcId="{5718EFBC-BE47-4948-A9A2-5B15756177FA}" destId="{22A6E31D-1548-477A-B777-E2AB8D421335}" srcOrd="0" destOrd="0" presId="urn:microsoft.com/office/officeart/2005/8/layout/list1"/>
    <dgm:cxn modelId="{7AFCECD0-5750-4578-8743-6B0ED4474A95}" srcId="{18FB671F-81BC-4D53-8355-F31636CD4C74}" destId="{5718EFBC-BE47-4948-A9A2-5B15756177FA}" srcOrd="1" destOrd="0" parTransId="{DD473213-CBA3-4B7C-A136-BF40BD61FFF8}" sibTransId="{10CBE34B-B87C-4B94-A7EF-416F78194652}"/>
    <dgm:cxn modelId="{0CB79AD2-B09F-47A8-B8F2-04EA6257A2E5}" type="presOf" srcId="{3FF06BCF-20E9-4C29-982A-E4E243220DE0}" destId="{88CB0E7B-2EE2-46E0-B270-9C7723507023}" srcOrd="0" destOrd="2" presId="urn:microsoft.com/office/officeart/2005/8/layout/list1"/>
    <dgm:cxn modelId="{09CC22D8-BA60-4AE5-B448-C3B8B23D4C2E}" srcId="{5D23EB46-1E24-4A80-9CEC-DB8A2FE92FB6}" destId="{DDA9B1CF-69DE-4E64-9DD0-37EB3D009F06}" srcOrd="0" destOrd="0" parTransId="{E180BF26-6DFD-4B45-9397-FA8D7B9BFF73}" sibTransId="{5AE0FA8D-7BC9-40CE-894C-587111D5A4A1}"/>
    <dgm:cxn modelId="{1A0502B1-FE72-4B18-AC27-EDE965376CC0}" type="presParOf" srcId="{E48AE154-AC81-4410-B68A-FA23A2C1CD7B}" destId="{334E2A90-7AA4-4748-AFAA-6EDBAFFC741A}" srcOrd="0" destOrd="0" presId="urn:microsoft.com/office/officeart/2005/8/layout/list1"/>
    <dgm:cxn modelId="{6475E9F4-D463-4FC9-9373-B8DB87E0B68E}" type="presParOf" srcId="{334E2A90-7AA4-4748-AFAA-6EDBAFFC741A}" destId="{B8801B34-D226-4800-96E2-E674B8C454E4}" srcOrd="0" destOrd="0" presId="urn:microsoft.com/office/officeart/2005/8/layout/list1"/>
    <dgm:cxn modelId="{D5627B2E-A08A-4D5C-979D-4FED3CD2D4AA}" type="presParOf" srcId="{334E2A90-7AA4-4748-AFAA-6EDBAFFC741A}" destId="{454FD9F1-10CE-44A2-ADED-8530DC8AE0A9}" srcOrd="1" destOrd="0" presId="urn:microsoft.com/office/officeart/2005/8/layout/list1"/>
    <dgm:cxn modelId="{F127935F-78B1-4D65-B2DC-2CCFA3E63905}" type="presParOf" srcId="{E48AE154-AC81-4410-B68A-FA23A2C1CD7B}" destId="{B2C544B7-B956-4B51-853E-1BBCF51A6793}" srcOrd="1" destOrd="0" presId="urn:microsoft.com/office/officeart/2005/8/layout/list1"/>
    <dgm:cxn modelId="{3D9D02A9-4040-4016-AE23-32711C810B1F}" type="presParOf" srcId="{E48AE154-AC81-4410-B68A-FA23A2C1CD7B}" destId="{88CB0E7B-2EE2-46E0-B270-9C7723507023}" srcOrd="2" destOrd="0" presId="urn:microsoft.com/office/officeart/2005/8/layout/list1"/>
    <dgm:cxn modelId="{4B5F2217-72DF-4EAE-A334-BE8EF9620964}" type="presParOf" srcId="{E48AE154-AC81-4410-B68A-FA23A2C1CD7B}" destId="{2B505136-4322-4DBA-A533-17158773F7C7}" srcOrd="3" destOrd="0" presId="urn:microsoft.com/office/officeart/2005/8/layout/list1"/>
    <dgm:cxn modelId="{991D77D7-2896-4FF9-9380-5CA6BE40FB8D}" type="presParOf" srcId="{E48AE154-AC81-4410-B68A-FA23A2C1CD7B}" destId="{35255492-06C9-4B6A-ABBE-BACCC3D9C5DA}" srcOrd="4" destOrd="0" presId="urn:microsoft.com/office/officeart/2005/8/layout/list1"/>
    <dgm:cxn modelId="{10C44EC3-F5C9-4E1F-A362-E528E9205B7E}" type="presParOf" srcId="{35255492-06C9-4B6A-ABBE-BACCC3D9C5DA}" destId="{22A6E31D-1548-477A-B777-E2AB8D421335}" srcOrd="0" destOrd="0" presId="urn:microsoft.com/office/officeart/2005/8/layout/list1"/>
    <dgm:cxn modelId="{6001B029-3BD4-4D8B-9FED-AC7994A6BEB2}" type="presParOf" srcId="{35255492-06C9-4B6A-ABBE-BACCC3D9C5DA}" destId="{6C61C45C-59F3-4CE2-8452-D4DC1E4540E7}" srcOrd="1" destOrd="0" presId="urn:microsoft.com/office/officeart/2005/8/layout/list1"/>
    <dgm:cxn modelId="{434329D2-673C-49C3-BB4D-9B0605388B12}" type="presParOf" srcId="{E48AE154-AC81-4410-B68A-FA23A2C1CD7B}" destId="{01AD0AF1-C546-458A-956A-9BA4C68BBE5B}" srcOrd="5" destOrd="0" presId="urn:microsoft.com/office/officeart/2005/8/layout/list1"/>
    <dgm:cxn modelId="{45E77EF9-2D16-45E7-AEE6-75A11FE379FF}" type="presParOf" srcId="{E48AE154-AC81-4410-B68A-FA23A2C1CD7B}" destId="{A167F6E0-B2FD-4BD2-A3B2-94DDF665851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6A0AD-C24A-4C89-B780-A778916BDD64}">
      <dsp:nvSpPr>
        <dsp:cNvPr id="0" name=""/>
        <dsp:cNvSpPr/>
      </dsp:nvSpPr>
      <dsp:spPr>
        <a:xfrm>
          <a:off x="954085" y="849182"/>
          <a:ext cx="1255514" cy="12555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56625C-B038-40AB-87ED-B57B7D58E55B}">
      <dsp:nvSpPr>
        <dsp:cNvPr id="0" name=""/>
        <dsp:cNvSpPr/>
      </dsp:nvSpPr>
      <dsp:spPr>
        <a:xfrm>
          <a:off x="186826" y="2453542"/>
          <a:ext cx="27900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Data Exploration</a:t>
          </a:r>
        </a:p>
      </dsp:txBody>
      <dsp:txXfrm>
        <a:off x="186826" y="2453542"/>
        <a:ext cx="2790032" cy="720000"/>
      </dsp:txXfrm>
    </dsp:sp>
    <dsp:sp modelId="{ED9E16C6-1D81-4ACE-80CC-CB2FE43A2A74}">
      <dsp:nvSpPr>
        <dsp:cNvPr id="0" name=""/>
        <dsp:cNvSpPr/>
      </dsp:nvSpPr>
      <dsp:spPr>
        <a:xfrm>
          <a:off x="4232373" y="849182"/>
          <a:ext cx="1255514" cy="12555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535E0F-A406-4E23-9FE1-A26B331383E2}">
      <dsp:nvSpPr>
        <dsp:cNvPr id="0" name=""/>
        <dsp:cNvSpPr/>
      </dsp:nvSpPr>
      <dsp:spPr>
        <a:xfrm>
          <a:off x="3465114" y="2453542"/>
          <a:ext cx="27900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Data Preparation</a:t>
          </a:r>
        </a:p>
      </dsp:txBody>
      <dsp:txXfrm>
        <a:off x="3465114" y="2453542"/>
        <a:ext cx="2790032" cy="720000"/>
      </dsp:txXfrm>
    </dsp:sp>
    <dsp:sp modelId="{C06274C5-D30D-46A8-B0A8-8C5B8792659F}">
      <dsp:nvSpPr>
        <dsp:cNvPr id="0" name=""/>
        <dsp:cNvSpPr/>
      </dsp:nvSpPr>
      <dsp:spPr>
        <a:xfrm>
          <a:off x="7510662" y="849182"/>
          <a:ext cx="1255514" cy="12555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621680-DC17-40E7-8D7A-A89344129662}">
      <dsp:nvSpPr>
        <dsp:cNvPr id="0" name=""/>
        <dsp:cNvSpPr/>
      </dsp:nvSpPr>
      <dsp:spPr>
        <a:xfrm>
          <a:off x="6743403" y="2453542"/>
          <a:ext cx="27900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Convolutional Neural Network Analysis</a:t>
          </a:r>
        </a:p>
      </dsp:txBody>
      <dsp:txXfrm>
        <a:off x="6743403" y="2453542"/>
        <a:ext cx="27900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B0E7B-2EE2-46E0-B270-9C7723507023}">
      <dsp:nvSpPr>
        <dsp:cNvPr id="0" name=""/>
        <dsp:cNvSpPr/>
      </dsp:nvSpPr>
      <dsp:spPr>
        <a:xfrm>
          <a:off x="0" y="305730"/>
          <a:ext cx="6496966" cy="16600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504237" tIns="354076" rIns="50423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Optimized via Adam algorithm</a:t>
          </a:r>
        </a:p>
        <a:p>
          <a:pPr marL="171450" lvl="1" indent="-171450" algn="l" defTabSz="755650">
            <a:lnSpc>
              <a:spcPct val="90000"/>
            </a:lnSpc>
            <a:spcBef>
              <a:spcPct val="0"/>
            </a:spcBef>
            <a:spcAft>
              <a:spcPct val="15000"/>
            </a:spcAft>
            <a:buChar char="•"/>
          </a:pPr>
          <a:r>
            <a:rPr lang="en-US" sz="1700" kern="1200"/>
            <a:t>Loss function: Categorical Crossentropy</a:t>
          </a:r>
        </a:p>
        <a:p>
          <a:pPr marL="171450" lvl="1" indent="-171450" algn="l" defTabSz="755650">
            <a:lnSpc>
              <a:spcPct val="90000"/>
            </a:lnSpc>
            <a:spcBef>
              <a:spcPct val="0"/>
            </a:spcBef>
            <a:spcAft>
              <a:spcPct val="15000"/>
            </a:spcAft>
            <a:buChar char="•"/>
          </a:pPr>
          <a:r>
            <a:rPr lang="en-US" sz="1700" kern="1200"/>
            <a:t>Trained for 50 epochs</a:t>
          </a:r>
        </a:p>
        <a:p>
          <a:pPr marL="171450" lvl="1" indent="-171450" algn="l" defTabSz="755650">
            <a:lnSpc>
              <a:spcPct val="90000"/>
            </a:lnSpc>
            <a:spcBef>
              <a:spcPct val="0"/>
            </a:spcBef>
            <a:spcAft>
              <a:spcPct val="15000"/>
            </a:spcAft>
            <a:buChar char="•"/>
          </a:pPr>
          <a:r>
            <a:rPr lang="en-US" sz="1700" kern="1200"/>
            <a:t>Batch size of 20 images. 130 batches were used per epoch and 15 batches were used during validation</a:t>
          </a:r>
        </a:p>
      </dsp:txBody>
      <dsp:txXfrm>
        <a:off x="0" y="305730"/>
        <a:ext cx="6496966" cy="1660050"/>
      </dsp:txXfrm>
    </dsp:sp>
    <dsp:sp modelId="{454FD9F1-10CE-44A2-ADED-8530DC8AE0A9}">
      <dsp:nvSpPr>
        <dsp:cNvPr id="0" name=""/>
        <dsp:cNvSpPr/>
      </dsp:nvSpPr>
      <dsp:spPr>
        <a:xfrm>
          <a:off x="324848" y="54810"/>
          <a:ext cx="4547876" cy="50184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899" tIns="0" rIns="171899" bIns="0" numCol="1" spcCol="1270" anchor="ctr" anchorCtr="0">
          <a:noAutofit/>
        </a:bodyPr>
        <a:lstStyle/>
        <a:p>
          <a:pPr marL="0" lvl="0" indent="0" algn="l" defTabSz="755650">
            <a:lnSpc>
              <a:spcPct val="90000"/>
            </a:lnSpc>
            <a:spcBef>
              <a:spcPct val="0"/>
            </a:spcBef>
            <a:spcAft>
              <a:spcPct val="35000"/>
            </a:spcAft>
            <a:buNone/>
          </a:pPr>
          <a:r>
            <a:rPr lang="en-US" sz="1700" kern="1200"/>
            <a:t>Model 1:</a:t>
          </a:r>
        </a:p>
      </dsp:txBody>
      <dsp:txXfrm>
        <a:off x="349346" y="79308"/>
        <a:ext cx="4498880" cy="452844"/>
      </dsp:txXfrm>
    </dsp:sp>
    <dsp:sp modelId="{A167F6E0-B2FD-4BD2-A3B2-94DDF665851A}">
      <dsp:nvSpPr>
        <dsp:cNvPr id="0" name=""/>
        <dsp:cNvSpPr/>
      </dsp:nvSpPr>
      <dsp:spPr>
        <a:xfrm>
          <a:off x="0" y="2308500"/>
          <a:ext cx="6496966" cy="16600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504237" tIns="354076" rIns="50423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Optimized via Adam algorithm</a:t>
          </a:r>
        </a:p>
        <a:p>
          <a:pPr marL="171450" lvl="1" indent="-171450" algn="l" defTabSz="755650">
            <a:lnSpc>
              <a:spcPct val="90000"/>
            </a:lnSpc>
            <a:spcBef>
              <a:spcPct val="0"/>
            </a:spcBef>
            <a:spcAft>
              <a:spcPct val="15000"/>
            </a:spcAft>
            <a:buChar char="•"/>
          </a:pPr>
          <a:r>
            <a:rPr lang="en-US" sz="1700" kern="1200"/>
            <a:t>Loss function: Categorical Crossentropy</a:t>
          </a:r>
        </a:p>
        <a:p>
          <a:pPr marL="171450" lvl="1" indent="-171450" algn="l" defTabSz="755650">
            <a:lnSpc>
              <a:spcPct val="90000"/>
            </a:lnSpc>
            <a:spcBef>
              <a:spcPct val="0"/>
            </a:spcBef>
            <a:spcAft>
              <a:spcPct val="15000"/>
            </a:spcAft>
            <a:buChar char="•"/>
          </a:pPr>
          <a:r>
            <a:rPr lang="en-US" sz="1700" kern="1200"/>
            <a:t>Trained for 50 epochs</a:t>
          </a:r>
        </a:p>
        <a:p>
          <a:pPr marL="171450" lvl="1" indent="-171450" algn="l" defTabSz="755650">
            <a:lnSpc>
              <a:spcPct val="90000"/>
            </a:lnSpc>
            <a:spcBef>
              <a:spcPct val="0"/>
            </a:spcBef>
            <a:spcAft>
              <a:spcPct val="15000"/>
            </a:spcAft>
            <a:buChar char="•"/>
          </a:pPr>
          <a:r>
            <a:rPr lang="en-US" sz="1700" kern="1200"/>
            <a:t>Batch size of 32 images. 80 batches were used per epoch and 9 batches were used during validation</a:t>
          </a:r>
        </a:p>
      </dsp:txBody>
      <dsp:txXfrm>
        <a:off x="0" y="2308500"/>
        <a:ext cx="6496966" cy="1660050"/>
      </dsp:txXfrm>
    </dsp:sp>
    <dsp:sp modelId="{6C61C45C-59F3-4CE2-8452-D4DC1E4540E7}">
      <dsp:nvSpPr>
        <dsp:cNvPr id="0" name=""/>
        <dsp:cNvSpPr/>
      </dsp:nvSpPr>
      <dsp:spPr>
        <a:xfrm>
          <a:off x="324848" y="2057580"/>
          <a:ext cx="4547876" cy="501840"/>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899" tIns="0" rIns="171899" bIns="0" numCol="1" spcCol="1270" anchor="ctr" anchorCtr="0">
          <a:noAutofit/>
        </a:bodyPr>
        <a:lstStyle/>
        <a:p>
          <a:pPr marL="0" lvl="0" indent="0" algn="l" defTabSz="755650">
            <a:lnSpc>
              <a:spcPct val="90000"/>
            </a:lnSpc>
            <a:spcBef>
              <a:spcPct val="0"/>
            </a:spcBef>
            <a:spcAft>
              <a:spcPct val="35000"/>
            </a:spcAft>
            <a:buNone/>
          </a:pPr>
          <a:r>
            <a:rPr lang="en-US" sz="1700" kern="1200"/>
            <a:t>Model 2:</a:t>
          </a:r>
        </a:p>
      </dsp:txBody>
      <dsp:txXfrm>
        <a:off x="349346" y="2082078"/>
        <a:ext cx="4498880"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5/16/2023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5.png"/><Relationship Id="rId7" Type="http://schemas.openxmlformats.org/officeDocument/2006/relationships/diagramColors" Target="../diagrams/colors2.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sz="2400" b="1" i="0">
                <a:solidFill>
                  <a:srgbClr val="FFFFFF"/>
                </a:solidFill>
                <a:effectLst/>
                <a:latin typeface="Roboto Slab" pitchFamily="2" charset="0"/>
              </a:rPr>
              <a:t>Multi-class Classification of Brain MRI Scans using Machine Learning</a:t>
            </a:r>
            <a:br>
              <a:rPr lang="en-US" sz="2400" b="1" i="0">
                <a:solidFill>
                  <a:srgbClr val="FFFFFF"/>
                </a:solidFill>
                <a:effectLst/>
                <a:latin typeface="Roboto Slab" pitchFamily="2" charset="0"/>
              </a:rPr>
            </a:br>
            <a:endParaRPr lang="en-US" sz="240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Eric Lehmphul</a:t>
            </a:r>
          </a:p>
        </p:txBody>
      </p:sp>
      <p:cxnSp>
        <p:nvCxnSpPr>
          <p:cNvPr id="32" name="Straight Connector 31">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3B101-5F6B-A366-9DD5-ECFA69FDE963}"/>
              </a:ext>
            </a:extLst>
          </p:cNvPr>
          <p:cNvPicPr>
            <a:picLocks noChangeAspect="1"/>
          </p:cNvPicPr>
          <p:nvPr/>
        </p:nvPicPr>
        <p:blipFill>
          <a:blip r:embed="rId2"/>
          <a:stretch>
            <a:fillRect/>
          </a:stretch>
        </p:blipFill>
        <p:spPr>
          <a:xfrm>
            <a:off x="6095998" y="4207045"/>
            <a:ext cx="4026511" cy="2484315"/>
          </a:xfrm>
          <a:prstGeom prst="rect">
            <a:avLst/>
          </a:prstGeom>
        </p:spPr>
      </p:pic>
      <p:sp>
        <p:nvSpPr>
          <p:cNvPr id="2" name="Title 1">
            <a:extLst>
              <a:ext uri="{FF2B5EF4-FFF2-40B4-BE49-F238E27FC236}">
                <a16:creationId xmlns:a16="http://schemas.microsoft.com/office/drawing/2014/main" id="{4BE39586-E536-C104-F5AE-322E9A5ED936}"/>
              </a:ext>
            </a:extLst>
          </p:cNvPr>
          <p:cNvSpPr>
            <a:spLocks noGrp="1"/>
          </p:cNvSpPr>
          <p:nvPr>
            <p:ph type="title"/>
          </p:nvPr>
        </p:nvSpPr>
        <p:spPr/>
        <p:txBody>
          <a:bodyPr/>
          <a:lstStyle/>
          <a:p>
            <a:r>
              <a:rPr lang="en-US" dirty="0"/>
              <a:t>Images</a:t>
            </a:r>
          </a:p>
        </p:txBody>
      </p:sp>
      <p:pic>
        <p:nvPicPr>
          <p:cNvPr id="6" name="Content Placeholder 5">
            <a:extLst>
              <a:ext uri="{FF2B5EF4-FFF2-40B4-BE49-F238E27FC236}">
                <a16:creationId xmlns:a16="http://schemas.microsoft.com/office/drawing/2014/main" id="{AE29D555-DBD1-E466-E501-3EC476666E4B}"/>
              </a:ext>
            </a:extLst>
          </p:cNvPr>
          <p:cNvPicPr>
            <a:picLocks noGrp="1" noChangeAspect="1"/>
          </p:cNvPicPr>
          <p:nvPr>
            <p:ph idx="1"/>
          </p:nvPr>
        </p:nvPicPr>
        <p:blipFill>
          <a:blip r:embed="rId3"/>
          <a:stretch>
            <a:fillRect/>
          </a:stretch>
        </p:blipFill>
        <p:spPr>
          <a:xfrm>
            <a:off x="2069489" y="4207045"/>
            <a:ext cx="4026511" cy="2484315"/>
          </a:xfrm>
          <a:prstGeom prst="rect">
            <a:avLst/>
          </a:prstGeom>
        </p:spPr>
      </p:pic>
      <p:pic>
        <p:nvPicPr>
          <p:cNvPr id="4" name="Picture 3">
            <a:extLst>
              <a:ext uri="{FF2B5EF4-FFF2-40B4-BE49-F238E27FC236}">
                <a16:creationId xmlns:a16="http://schemas.microsoft.com/office/drawing/2014/main" id="{4A94A8D3-AE54-7074-39BC-4E7BB343AD6B}"/>
              </a:ext>
            </a:extLst>
          </p:cNvPr>
          <p:cNvPicPr>
            <a:picLocks noChangeAspect="1"/>
          </p:cNvPicPr>
          <p:nvPr/>
        </p:nvPicPr>
        <p:blipFill>
          <a:blip r:embed="rId4"/>
          <a:stretch>
            <a:fillRect/>
          </a:stretch>
        </p:blipFill>
        <p:spPr>
          <a:xfrm>
            <a:off x="2069489" y="1775052"/>
            <a:ext cx="4026510" cy="2484315"/>
          </a:xfrm>
          <a:prstGeom prst="rect">
            <a:avLst/>
          </a:prstGeom>
        </p:spPr>
      </p:pic>
      <p:pic>
        <p:nvPicPr>
          <p:cNvPr id="7" name="Picture 6">
            <a:extLst>
              <a:ext uri="{FF2B5EF4-FFF2-40B4-BE49-F238E27FC236}">
                <a16:creationId xmlns:a16="http://schemas.microsoft.com/office/drawing/2014/main" id="{F50C5B23-D47E-3658-39BB-358674D319C5}"/>
              </a:ext>
            </a:extLst>
          </p:cNvPr>
          <p:cNvPicPr>
            <a:picLocks noChangeAspect="1"/>
          </p:cNvPicPr>
          <p:nvPr/>
        </p:nvPicPr>
        <p:blipFill>
          <a:blip r:embed="rId5"/>
          <a:stretch>
            <a:fillRect/>
          </a:stretch>
        </p:blipFill>
        <p:spPr>
          <a:xfrm>
            <a:off x="6095998" y="1775052"/>
            <a:ext cx="4026511" cy="2484315"/>
          </a:xfrm>
          <a:prstGeom prst="rect">
            <a:avLst/>
          </a:prstGeom>
        </p:spPr>
      </p:pic>
    </p:spTree>
    <p:extLst>
      <p:ext uri="{BB962C8B-B14F-4D97-AF65-F5344CB8AC3E}">
        <p14:creationId xmlns:p14="http://schemas.microsoft.com/office/powerpoint/2010/main" val="9250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27F516-4C4A-60DD-765E-8A3710889BC1}"/>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6000" spc="200" dirty="0">
                <a:solidFill>
                  <a:srgbClr val="FFFFFF"/>
                </a:solidFill>
              </a:rPr>
              <a:t>Data Preparation</a:t>
            </a:r>
          </a:p>
        </p:txBody>
      </p:sp>
      <p:cxnSp>
        <p:nvCxnSpPr>
          <p:cNvPr id="17" name="Straight Connector 16">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0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5B9C-59EB-C0AE-BF5B-F1E0CD74EDD4}"/>
              </a:ext>
            </a:extLst>
          </p:cNvPr>
          <p:cNvSpPr>
            <a:spLocks noGrp="1"/>
          </p:cNvSpPr>
          <p:nvPr>
            <p:ph type="title"/>
          </p:nvPr>
        </p:nvSpPr>
        <p:spPr>
          <a:xfrm>
            <a:off x="1024128" y="585216"/>
            <a:ext cx="3133581" cy="1499616"/>
          </a:xfrm>
        </p:spPr>
        <p:txBody>
          <a:bodyPr>
            <a:normAutofit/>
          </a:bodyPr>
          <a:lstStyle/>
          <a:p>
            <a:r>
              <a:rPr lang="en-US" sz="4000"/>
              <a:t>Data Adjustments</a:t>
            </a:r>
          </a:p>
        </p:txBody>
      </p:sp>
      <p:sp>
        <p:nvSpPr>
          <p:cNvPr id="3" name="Content Placeholder 2">
            <a:extLst>
              <a:ext uri="{FF2B5EF4-FFF2-40B4-BE49-F238E27FC236}">
                <a16:creationId xmlns:a16="http://schemas.microsoft.com/office/drawing/2014/main" id="{42D21EE0-168C-0591-EDAE-DE1224E245AE}"/>
              </a:ext>
            </a:extLst>
          </p:cNvPr>
          <p:cNvSpPr>
            <a:spLocks noGrp="1"/>
          </p:cNvSpPr>
          <p:nvPr>
            <p:ph idx="1"/>
          </p:nvPr>
        </p:nvSpPr>
        <p:spPr>
          <a:xfrm>
            <a:off x="1024128" y="2286000"/>
            <a:ext cx="3133580" cy="3931920"/>
          </a:xfrm>
        </p:spPr>
        <p:txBody>
          <a:bodyPr>
            <a:normAutofit/>
          </a:bodyPr>
          <a:lstStyle/>
          <a:p>
            <a:pPr>
              <a:buFont typeface="Wingdings" panose="05000000000000000000" pitchFamily="2" charset="2"/>
              <a:buChar char="v"/>
            </a:pPr>
            <a:r>
              <a:rPr lang="en-US" sz="1600" dirty="0"/>
              <a:t>Resized images to 256 pixels x 256 pixels. Study found optimal f1 score with 256 x 256 resolution (</a:t>
            </a:r>
            <a:r>
              <a:rPr lang="en-US" sz="1600" dirty="0" err="1"/>
              <a:t>Thambawita</a:t>
            </a:r>
            <a:r>
              <a:rPr lang="en-US" sz="1600" dirty="0"/>
              <a:t> et al., 2021)</a:t>
            </a:r>
          </a:p>
          <a:p>
            <a:pPr>
              <a:buFont typeface="Wingdings" panose="05000000000000000000" pitchFamily="2" charset="2"/>
              <a:buChar char="v"/>
            </a:pPr>
            <a:r>
              <a:rPr lang="en-US" sz="1600" dirty="0"/>
              <a:t>Converted the RGB color channel images to a single channel grayscale image</a:t>
            </a:r>
          </a:p>
          <a:p>
            <a:pPr>
              <a:buFont typeface="Wingdings" panose="05000000000000000000" pitchFamily="2" charset="2"/>
              <a:buChar char="v"/>
            </a:pPr>
            <a:r>
              <a:rPr lang="en-US" sz="1600" dirty="0"/>
              <a:t>Normalized pixel intensity to be between 0 and 1</a:t>
            </a:r>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p:txBody>
      </p:sp>
      <p:pic>
        <p:nvPicPr>
          <p:cNvPr id="4" name="Picture 3">
            <a:extLst>
              <a:ext uri="{FF2B5EF4-FFF2-40B4-BE49-F238E27FC236}">
                <a16:creationId xmlns:a16="http://schemas.microsoft.com/office/drawing/2014/main" id="{3CC37C86-B353-CF49-BC2A-D772CB5A4424}"/>
              </a:ext>
            </a:extLst>
          </p:cNvPr>
          <p:cNvPicPr>
            <a:picLocks noChangeAspect="1"/>
          </p:cNvPicPr>
          <p:nvPr/>
        </p:nvPicPr>
        <p:blipFill>
          <a:blip r:embed="rId2"/>
          <a:stretch>
            <a:fillRect/>
          </a:stretch>
        </p:blipFill>
        <p:spPr>
          <a:xfrm>
            <a:off x="4642342" y="1269758"/>
            <a:ext cx="6909577" cy="4318484"/>
          </a:xfrm>
          <a:prstGeom prst="rect">
            <a:avLst/>
          </a:prstGeom>
        </p:spPr>
      </p:pic>
    </p:spTree>
    <p:extLst>
      <p:ext uri="{BB962C8B-B14F-4D97-AF65-F5344CB8AC3E}">
        <p14:creationId xmlns:p14="http://schemas.microsoft.com/office/powerpoint/2010/main" val="324065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1C66-ADFE-C199-A007-CB261ECE08CA}"/>
              </a:ext>
            </a:extLst>
          </p:cNvPr>
          <p:cNvSpPr>
            <a:spLocks noGrp="1"/>
          </p:cNvSpPr>
          <p:nvPr>
            <p:ph type="title"/>
          </p:nvPr>
        </p:nvSpPr>
        <p:spPr>
          <a:xfrm>
            <a:off x="1024127" y="585216"/>
            <a:ext cx="7105745" cy="1499616"/>
          </a:xfrm>
        </p:spPr>
        <p:txBody>
          <a:bodyPr>
            <a:normAutofit/>
          </a:bodyPr>
          <a:lstStyle/>
          <a:p>
            <a:r>
              <a:rPr lang="en-US"/>
              <a:t>Image Augmentation</a:t>
            </a:r>
            <a:endParaRPr lang="en-US" dirty="0"/>
          </a:p>
        </p:txBody>
      </p:sp>
      <p:pic>
        <p:nvPicPr>
          <p:cNvPr id="8" name="Picture 7">
            <a:extLst>
              <a:ext uri="{FF2B5EF4-FFF2-40B4-BE49-F238E27FC236}">
                <a16:creationId xmlns:a16="http://schemas.microsoft.com/office/drawing/2014/main" id="{5E8BD12B-5ABB-314C-5A44-E257CB40D903}"/>
              </a:ext>
            </a:extLst>
          </p:cNvPr>
          <p:cNvPicPr>
            <a:picLocks noChangeAspect="1"/>
          </p:cNvPicPr>
          <p:nvPr/>
        </p:nvPicPr>
        <p:blipFill>
          <a:blip r:embed="rId2"/>
          <a:stretch>
            <a:fillRect/>
          </a:stretch>
        </p:blipFill>
        <p:spPr>
          <a:xfrm>
            <a:off x="8651631" y="67490"/>
            <a:ext cx="2496516" cy="1541599"/>
          </a:xfrm>
          <a:prstGeom prst="rect">
            <a:avLst/>
          </a:prstGeom>
        </p:spPr>
      </p:pic>
      <p:sp>
        <p:nvSpPr>
          <p:cNvPr id="3" name="Content Placeholder 2">
            <a:extLst>
              <a:ext uri="{FF2B5EF4-FFF2-40B4-BE49-F238E27FC236}">
                <a16:creationId xmlns:a16="http://schemas.microsoft.com/office/drawing/2014/main" id="{E9B2C8E0-6853-9C0D-647D-A69E486C586D}"/>
              </a:ext>
            </a:extLst>
          </p:cNvPr>
          <p:cNvSpPr>
            <a:spLocks noGrp="1"/>
          </p:cNvSpPr>
          <p:nvPr>
            <p:ph idx="1"/>
          </p:nvPr>
        </p:nvSpPr>
        <p:spPr>
          <a:xfrm>
            <a:off x="1024128" y="2286000"/>
            <a:ext cx="7105744" cy="4023360"/>
          </a:xfrm>
        </p:spPr>
        <p:txBody>
          <a:bodyPr>
            <a:normAutofit/>
          </a:bodyPr>
          <a:lstStyle/>
          <a:p>
            <a:pPr>
              <a:buFont typeface="Wingdings" panose="05000000000000000000" pitchFamily="2" charset="2"/>
              <a:buChar char="v"/>
            </a:pPr>
            <a:r>
              <a:rPr lang="en-US"/>
              <a:t>Used </a:t>
            </a:r>
            <a:r>
              <a:rPr lang="en-US" dirty="0"/>
              <a:t>to expand the number of images the dataset, allowing for the model to more effectively generalize. The images were:</a:t>
            </a:r>
          </a:p>
          <a:p>
            <a:pPr lvl="1">
              <a:buFont typeface="Wingdings" panose="05000000000000000000" pitchFamily="2" charset="2"/>
              <a:buChar char="v"/>
            </a:pPr>
            <a:r>
              <a:rPr lang="en-US" dirty="0"/>
              <a:t>Randomly flipped across the y axis</a:t>
            </a:r>
          </a:p>
          <a:p>
            <a:pPr lvl="1">
              <a:buFont typeface="Wingdings" panose="05000000000000000000" pitchFamily="2" charset="2"/>
              <a:buChar char="v"/>
            </a:pPr>
            <a:r>
              <a:rPr lang="en-US" dirty="0"/>
              <a:t>Randomly rotated between 0 and 30 degrees</a:t>
            </a:r>
          </a:p>
        </p:txBody>
      </p:sp>
      <p:pic>
        <p:nvPicPr>
          <p:cNvPr id="6" name="Picture 5">
            <a:extLst>
              <a:ext uri="{FF2B5EF4-FFF2-40B4-BE49-F238E27FC236}">
                <a16:creationId xmlns:a16="http://schemas.microsoft.com/office/drawing/2014/main" id="{EDE33EBB-35D3-6719-A256-82BD9E1C8F95}"/>
              </a:ext>
            </a:extLst>
          </p:cNvPr>
          <p:cNvPicPr>
            <a:picLocks noChangeAspect="1"/>
          </p:cNvPicPr>
          <p:nvPr/>
        </p:nvPicPr>
        <p:blipFill>
          <a:blip r:embed="rId3"/>
          <a:stretch>
            <a:fillRect/>
          </a:stretch>
        </p:blipFill>
        <p:spPr>
          <a:xfrm>
            <a:off x="8649088" y="1728196"/>
            <a:ext cx="2496515" cy="1541598"/>
          </a:xfrm>
          <a:prstGeom prst="rect">
            <a:avLst/>
          </a:prstGeom>
        </p:spPr>
      </p:pic>
      <p:pic>
        <p:nvPicPr>
          <p:cNvPr id="7" name="Picture 6">
            <a:extLst>
              <a:ext uri="{FF2B5EF4-FFF2-40B4-BE49-F238E27FC236}">
                <a16:creationId xmlns:a16="http://schemas.microsoft.com/office/drawing/2014/main" id="{A3741F27-A30A-CE3D-DB4B-315616EC15E5}"/>
              </a:ext>
            </a:extLst>
          </p:cNvPr>
          <p:cNvPicPr>
            <a:picLocks noChangeAspect="1"/>
          </p:cNvPicPr>
          <p:nvPr/>
        </p:nvPicPr>
        <p:blipFill>
          <a:blip r:embed="rId4"/>
          <a:stretch>
            <a:fillRect/>
          </a:stretch>
        </p:blipFill>
        <p:spPr>
          <a:xfrm>
            <a:off x="8644000" y="3432756"/>
            <a:ext cx="2501604" cy="1544741"/>
          </a:xfrm>
          <a:prstGeom prst="rect">
            <a:avLst/>
          </a:prstGeom>
        </p:spPr>
      </p:pic>
      <p:pic>
        <p:nvPicPr>
          <p:cNvPr id="5" name="Picture 4">
            <a:extLst>
              <a:ext uri="{FF2B5EF4-FFF2-40B4-BE49-F238E27FC236}">
                <a16:creationId xmlns:a16="http://schemas.microsoft.com/office/drawing/2014/main" id="{53A8E9DC-EB00-6134-38EF-A9FEBE134F43}"/>
              </a:ext>
            </a:extLst>
          </p:cNvPr>
          <p:cNvPicPr>
            <a:picLocks noChangeAspect="1"/>
          </p:cNvPicPr>
          <p:nvPr/>
        </p:nvPicPr>
        <p:blipFill>
          <a:blip r:embed="rId5"/>
          <a:stretch>
            <a:fillRect/>
          </a:stretch>
        </p:blipFill>
        <p:spPr>
          <a:xfrm>
            <a:off x="8649088" y="5245769"/>
            <a:ext cx="2501604" cy="1544741"/>
          </a:xfrm>
          <a:prstGeom prst="rect">
            <a:avLst/>
          </a:prstGeom>
        </p:spPr>
      </p:pic>
    </p:spTree>
    <p:extLst>
      <p:ext uri="{BB962C8B-B14F-4D97-AF65-F5344CB8AC3E}">
        <p14:creationId xmlns:p14="http://schemas.microsoft.com/office/powerpoint/2010/main" val="29171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CDBA77-038D-EBD9-5691-1331A450AFDC}"/>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6000" spc="200" dirty="0" err="1">
                <a:solidFill>
                  <a:srgbClr val="FFFFFF"/>
                </a:solidFill>
              </a:rPr>
              <a:t>Convolitional</a:t>
            </a:r>
            <a:r>
              <a:rPr lang="en-US" sz="6000" spc="200" dirty="0">
                <a:solidFill>
                  <a:srgbClr val="FFFFFF"/>
                </a:solidFill>
              </a:rPr>
              <a:t> Neural Network Analysis</a:t>
            </a:r>
          </a:p>
        </p:txBody>
      </p:sp>
      <p:cxnSp>
        <p:nvCxnSpPr>
          <p:cNvPr id="17" name="Straight Connector 16">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55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9593D-6647-7419-916A-B4CF14EEEAC3}"/>
              </a:ext>
            </a:extLst>
          </p:cNvPr>
          <p:cNvSpPr>
            <a:spLocks noGrp="1"/>
          </p:cNvSpPr>
          <p:nvPr>
            <p:ph type="title"/>
          </p:nvPr>
        </p:nvSpPr>
        <p:spPr>
          <a:xfrm>
            <a:off x="8129872" y="643467"/>
            <a:ext cx="3473009" cy="5571066"/>
          </a:xfrm>
        </p:spPr>
        <p:txBody>
          <a:bodyPr>
            <a:normAutofit/>
          </a:bodyPr>
          <a:lstStyle/>
          <a:p>
            <a:r>
              <a:rPr lang="en-US"/>
              <a:t>Model Architectures</a:t>
            </a:r>
            <a:endParaRPr lang="en-US" dirty="0"/>
          </a:p>
        </p:txBody>
      </p:sp>
      <p:cxnSp>
        <p:nvCxnSpPr>
          <p:cNvPr id="13"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 name="Table 4">
            <a:extLst>
              <a:ext uri="{FF2B5EF4-FFF2-40B4-BE49-F238E27FC236}">
                <a16:creationId xmlns:a16="http://schemas.microsoft.com/office/drawing/2014/main" id="{A9EA879E-8C0C-FD9C-9261-9F2152ADE5D2}"/>
              </a:ext>
            </a:extLst>
          </p:cNvPr>
          <p:cNvGraphicFramePr>
            <a:graphicFrameLocks noGrp="1"/>
          </p:cNvGraphicFramePr>
          <p:nvPr>
            <p:ph idx="1"/>
            <p:extLst>
              <p:ext uri="{D42A27DB-BD31-4B8C-83A1-F6EECF244321}">
                <p14:modId xmlns:p14="http://schemas.microsoft.com/office/powerpoint/2010/main" val="971137943"/>
              </p:ext>
            </p:extLst>
          </p:nvPr>
        </p:nvGraphicFramePr>
        <p:xfrm>
          <a:off x="942975" y="1358518"/>
          <a:ext cx="6596064" cy="4091753"/>
        </p:xfrm>
        <a:graphic>
          <a:graphicData uri="http://schemas.openxmlformats.org/drawingml/2006/table">
            <a:tbl>
              <a:tblPr firstRow="1" bandRow="1">
                <a:tableStyleId>{5C22544A-7EE6-4342-B048-85BDC9FD1C3A}</a:tableStyleId>
              </a:tblPr>
              <a:tblGrid>
                <a:gridCol w="3298032">
                  <a:extLst>
                    <a:ext uri="{9D8B030D-6E8A-4147-A177-3AD203B41FA5}">
                      <a16:colId xmlns:a16="http://schemas.microsoft.com/office/drawing/2014/main" val="2988666565"/>
                    </a:ext>
                  </a:extLst>
                </a:gridCol>
                <a:gridCol w="3298032">
                  <a:extLst>
                    <a:ext uri="{9D8B030D-6E8A-4147-A177-3AD203B41FA5}">
                      <a16:colId xmlns:a16="http://schemas.microsoft.com/office/drawing/2014/main" val="2756846432"/>
                    </a:ext>
                  </a:extLst>
                </a:gridCol>
              </a:tblGrid>
              <a:tr h="269248">
                <a:tc>
                  <a:txBody>
                    <a:bodyPr/>
                    <a:lstStyle/>
                    <a:p>
                      <a:r>
                        <a:rPr lang="en-US" sz="1200"/>
                        <a:t>Model 1</a:t>
                      </a:r>
                    </a:p>
                  </a:txBody>
                  <a:tcPr marL="61193" marR="61193" marT="30596" marB="30596"/>
                </a:tc>
                <a:tc>
                  <a:txBody>
                    <a:bodyPr/>
                    <a:lstStyle/>
                    <a:p>
                      <a:r>
                        <a:rPr lang="en-US" sz="1200"/>
                        <a:t>Model 2</a:t>
                      </a:r>
                    </a:p>
                  </a:txBody>
                  <a:tcPr marL="61193" marR="61193" marT="30596" marB="30596"/>
                </a:tc>
                <a:extLst>
                  <a:ext uri="{0D108BD9-81ED-4DB2-BD59-A6C34878D82A}">
                    <a16:rowId xmlns:a16="http://schemas.microsoft.com/office/drawing/2014/main" val="2104513068"/>
                  </a:ext>
                </a:extLst>
              </a:tr>
              <a:tr h="269248">
                <a:tc>
                  <a:txBody>
                    <a:bodyPr/>
                    <a:lstStyle/>
                    <a:p>
                      <a:r>
                        <a:rPr lang="en-US" sz="1200" b="1" i="0" kern="1200">
                          <a:solidFill>
                            <a:schemeClr val="dk1"/>
                          </a:solidFill>
                          <a:effectLst/>
                          <a:latin typeface="+mn-lt"/>
                          <a:ea typeface="+mn-ea"/>
                          <a:cs typeface="+mn-cs"/>
                        </a:rPr>
                        <a:t>Input Image:</a:t>
                      </a:r>
                      <a:r>
                        <a:rPr lang="en-US" sz="1200" b="0" i="0" kern="1200">
                          <a:solidFill>
                            <a:schemeClr val="dk1"/>
                          </a:solidFill>
                          <a:effectLst/>
                          <a:latin typeface="+mn-lt"/>
                          <a:ea typeface="+mn-ea"/>
                          <a:cs typeface="+mn-cs"/>
                        </a:rPr>
                        <a:t> 256 x 256 x 1</a:t>
                      </a:r>
                      <a:endParaRPr lang="en-US" sz="1200"/>
                    </a:p>
                  </a:txBody>
                  <a:tcPr marL="61193" marR="61193" marT="30596" marB="305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dk1"/>
                          </a:solidFill>
                          <a:effectLst/>
                          <a:latin typeface="+mn-lt"/>
                          <a:ea typeface="+mn-ea"/>
                          <a:cs typeface="+mn-cs"/>
                        </a:rPr>
                        <a:t>Input Image:</a:t>
                      </a:r>
                      <a:r>
                        <a:rPr lang="en-US" sz="1200" b="0" i="0" kern="1200">
                          <a:solidFill>
                            <a:schemeClr val="dk1"/>
                          </a:solidFill>
                          <a:effectLst/>
                          <a:latin typeface="+mn-lt"/>
                          <a:ea typeface="+mn-ea"/>
                          <a:cs typeface="+mn-cs"/>
                        </a:rPr>
                        <a:t> 256 x 256 x 1</a:t>
                      </a:r>
                      <a:endParaRPr lang="en-US" sz="1200"/>
                    </a:p>
                  </a:txBody>
                  <a:tcPr marL="61193" marR="61193" marT="30596" marB="30596"/>
                </a:tc>
                <a:extLst>
                  <a:ext uri="{0D108BD9-81ED-4DB2-BD59-A6C34878D82A}">
                    <a16:rowId xmlns:a16="http://schemas.microsoft.com/office/drawing/2014/main" val="2629326643"/>
                  </a:ext>
                </a:extLst>
              </a:tr>
              <a:tr h="452826">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32, Kernel = 4 x 4,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16, Kernel = 5 x 5,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extLst>
                  <a:ext uri="{0D108BD9-81ED-4DB2-BD59-A6C34878D82A}">
                    <a16:rowId xmlns:a16="http://schemas.microsoft.com/office/drawing/2014/main" val="80204414"/>
                  </a:ext>
                </a:extLst>
              </a:tr>
              <a:tr h="269248">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3 x 3</a:t>
                      </a:r>
                      <a:endParaRPr lang="en-US" sz="1200"/>
                    </a:p>
                  </a:txBody>
                  <a:tcPr marL="61193" marR="61193" marT="30596" marB="30596"/>
                </a:tc>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4 x 4</a:t>
                      </a:r>
                      <a:endParaRPr lang="en-US" sz="1200"/>
                    </a:p>
                  </a:txBody>
                  <a:tcPr marL="61193" marR="61193" marT="30596" marB="30596"/>
                </a:tc>
                <a:extLst>
                  <a:ext uri="{0D108BD9-81ED-4DB2-BD59-A6C34878D82A}">
                    <a16:rowId xmlns:a16="http://schemas.microsoft.com/office/drawing/2014/main" val="3549961874"/>
                  </a:ext>
                </a:extLst>
              </a:tr>
              <a:tr h="269248">
                <a:tc>
                  <a:txBody>
                    <a:bodyPr/>
                    <a:lstStyle/>
                    <a:p>
                      <a:r>
                        <a:rPr lang="en-US" sz="1200" b="1" i="0" kern="1200">
                          <a:solidFill>
                            <a:schemeClr val="dk1"/>
                          </a:solidFill>
                          <a:effectLst/>
                          <a:latin typeface="+mn-lt"/>
                          <a:ea typeface="+mn-ea"/>
                          <a:cs typeface="+mn-cs"/>
                        </a:rPr>
                        <a:t>Dropout Layer:</a:t>
                      </a:r>
                      <a:r>
                        <a:rPr lang="en-US" sz="1200" b="0" i="0" kern="1200">
                          <a:solidFill>
                            <a:schemeClr val="dk1"/>
                          </a:solidFill>
                          <a:effectLst/>
                          <a:latin typeface="+mn-lt"/>
                          <a:ea typeface="+mn-ea"/>
                          <a:cs typeface="+mn-cs"/>
                        </a:rPr>
                        <a:t> Rate = 0.1</a:t>
                      </a:r>
                      <a:endParaRPr lang="en-US" sz="1200"/>
                    </a:p>
                  </a:txBody>
                  <a:tcPr marL="61193" marR="61193" marT="30596" marB="30596"/>
                </a:tc>
                <a:tc>
                  <a:txBody>
                    <a:bodyPr/>
                    <a:lstStyle/>
                    <a:p>
                      <a:r>
                        <a:rPr lang="en-US" sz="1200" b="1" i="0" kern="1200">
                          <a:solidFill>
                            <a:schemeClr val="dk1"/>
                          </a:solidFill>
                          <a:effectLst/>
                          <a:latin typeface="+mn-lt"/>
                          <a:ea typeface="+mn-ea"/>
                          <a:cs typeface="+mn-cs"/>
                        </a:rPr>
                        <a:t>Dropout Layer:</a:t>
                      </a:r>
                      <a:r>
                        <a:rPr lang="en-US" sz="1200" b="0" i="0" kern="1200">
                          <a:solidFill>
                            <a:schemeClr val="dk1"/>
                          </a:solidFill>
                          <a:effectLst/>
                          <a:latin typeface="+mn-lt"/>
                          <a:ea typeface="+mn-ea"/>
                          <a:cs typeface="+mn-cs"/>
                        </a:rPr>
                        <a:t> Rate = 0.1</a:t>
                      </a:r>
                      <a:endParaRPr lang="en-US" sz="1200"/>
                    </a:p>
                  </a:txBody>
                  <a:tcPr marL="61193" marR="61193" marT="30596" marB="30596"/>
                </a:tc>
                <a:extLst>
                  <a:ext uri="{0D108BD9-81ED-4DB2-BD59-A6C34878D82A}">
                    <a16:rowId xmlns:a16="http://schemas.microsoft.com/office/drawing/2014/main" val="522789831"/>
                  </a:ext>
                </a:extLst>
              </a:tr>
              <a:tr h="452826">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32, Kernel = 4 x 4,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16, Kernel = 5 x 5,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extLst>
                  <a:ext uri="{0D108BD9-81ED-4DB2-BD59-A6C34878D82A}">
                    <a16:rowId xmlns:a16="http://schemas.microsoft.com/office/drawing/2014/main" val="1314840614"/>
                  </a:ext>
                </a:extLst>
              </a:tr>
              <a:tr h="310043">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3 x 3</a:t>
                      </a:r>
                      <a:endParaRPr lang="en-US" sz="1200"/>
                    </a:p>
                  </a:txBody>
                  <a:tcPr marL="61193" marR="61193" marT="30596" marB="30596"/>
                </a:tc>
                <a:tc>
                  <a:txBody>
                    <a:bodyPr/>
                    <a:lstStyle/>
                    <a:p>
                      <a:r>
                        <a:rPr lang="en-US" sz="1200" b="1">
                          <a:effectLst/>
                        </a:rPr>
                        <a:t>Pooling Layer:</a:t>
                      </a:r>
                      <a:r>
                        <a:rPr lang="en-US" sz="1200">
                          <a:effectLst/>
                        </a:rPr>
                        <a:t> Size = 4 x 4</a:t>
                      </a:r>
                    </a:p>
                  </a:txBody>
                  <a:tcPr marL="50994" marR="50994" marT="50994" marB="50994" anchor="ctr"/>
                </a:tc>
                <a:extLst>
                  <a:ext uri="{0D108BD9-81ED-4DB2-BD59-A6C34878D82A}">
                    <a16:rowId xmlns:a16="http://schemas.microsoft.com/office/drawing/2014/main" val="9616533"/>
                  </a:ext>
                </a:extLst>
              </a:tr>
              <a:tr h="269248">
                <a:tc>
                  <a:txBody>
                    <a:bodyPr/>
                    <a:lstStyle/>
                    <a:p>
                      <a:r>
                        <a:rPr lang="en-US" sz="1200" b="1" i="0" kern="1200">
                          <a:solidFill>
                            <a:schemeClr val="dk1"/>
                          </a:solidFill>
                          <a:effectLst/>
                          <a:latin typeface="+mn-lt"/>
                          <a:ea typeface="+mn-ea"/>
                          <a:cs typeface="+mn-cs"/>
                        </a:rPr>
                        <a:t>Dropout Layer:</a:t>
                      </a:r>
                      <a:r>
                        <a:rPr lang="en-US" sz="1200" b="0" i="0" kern="1200">
                          <a:solidFill>
                            <a:schemeClr val="dk1"/>
                          </a:solidFill>
                          <a:effectLst/>
                          <a:latin typeface="+mn-lt"/>
                          <a:ea typeface="+mn-ea"/>
                          <a:cs typeface="+mn-cs"/>
                        </a:rPr>
                        <a:t> Rate = 0.1</a:t>
                      </a:r>
                      <a:endParaRPr lang="en-US" sz="1200"/>
                    </a:p>
                  </a:txBody>
                  <a:tcPr marL="61193" marR="61193" marT="30596" marB="30596"/>
                </a:tc>
                <a:tc>
                  <a:txBody>
                    <a:bodyPr/>
                    <a:lstStyle/>
                    <a:p>
                      <a:r>
                        <a:rPr lang="en-US" sz="1200" b="1" i="0" kern="1200">
                          <a:solidFill>
                            <a:schemeClr val="dk1"/>
                          </a:solidFill>
                          <a:effectLst/>
                          <a:latin typeface="+mn-lt"/>
                          <a:ea typeface="+mn-ea"/>
                          <a:cs typeface="+mn-cs"/>
                        </a:rPr>
                        <a:t>Flatten Layer</a:t>
                      </a:r>
                      <a:endParaRPr lang="en-US" sz="1200"/>
                    </a:p>
                  </a:txBody>
                  <a:tcPr marL="61193" marR="61193" marT="30596" marB="30596"/>
                </a:tc>
                <a:extLst>
                  <a:ext uri="{0D108BD9-81ED-4DB2-BD59-A6C34878D82A}">
                    <a16:rowId xmlns:a16="http://schemas.microsoft.com/office/drawing/2014/main" val="3695473294"/>
                  </a:ext>
                </a:extLst>
              </a:tr>
              <a:tr h="452826">
                <a:tc>
                  <a:txBody>
                    <a:bodyPr/>
                    <a:lstStyle/>
                    <a:p>
                      <a:r>
                        <a:rPr lang="en-US" sz="1200" b="1" i="0" kern="1200">
                          <a:solidFill>
                            <a:schemeClr val="dk1"/>
                          </a:solidFill>
                          <a:effectLst/>
                          <a:latin typeface="+mn-lt"/>
                          <a:ea typeface="+mn-ea"/>
                          <a:cs typeface="+mn-cs"/>
                        </a:rPr>
                        <a:t>Convolutional Layer:</a:t>
                      </a:r>
                      <a:r>
                        <a:rPr lang="en-US" sz="1200" b="0" i="0" kern="1200">
                          <a:solidFill>
                            <a:schemeClr val="dk1"/>
                          </a:solidFill>
                          <a:effectLst/>
                          <a:latin typeface="+mn-lt"/>
                          <a:ea typeface="+mn-ea"/>
                          <a:cs typeface="+mn-cs"/>
                        </a:rPr>
                        <a:t> Filters = 32, Kernel = 4 x 4, Padding = same,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12, Activation = </a:t>
                      </a:r>
                      <a:r>
                        <a:rPr lang="en-US" sz="1200" b="0" i="0" kern="1200" err="1">
                          <a:solidFill>
                            <a:schemeClr val="dk1"/>
                          </a:solidFill>
                          <a:effectLst/>
                          <a:latin typeface="+mn-lt"/>
                          <a:ea typeface="+mn-ea"/>
                          <a:cs typeface="+mn-cs"/>
                        </a:rPr>
                        <a:t>ReLu</a:t>
                      </a:r>
                      <a:endParaRPr lang="en-US" sz="1200"/>
                    </a:p>
                  </a:txBody>
                  <a:tcPr marL="61193" marR="61193" marT="30596" marB="30596"/>
                </a:tc>
                <a:extLst>
                  <a:ext uri="{0D108BD9-81ED-4DB2-BD59-A6C34878D82A}">
                    <a16:rowId xmlns:a16="http://schemas.microsoft.com/office/drawing/2014/main" val="1367281305"/>
                  </a:ext>
                </a:extLst>
              </a:tr>
              <a:tr h="269248">
                <a:tc>
                  <a:txBody>
                    <a:bodyPr/>
                    <a:lstStyle/>
                    <a:p>
                      <a:r>
                        <a:rPr lang="en-US" sz="1200" b="1" i="0" kern="1200">
                          <a:solidFill>
                            <a:schemeClr val="dk1"/>
                          </a:solidFill>
                          <a:effectLst/>
                          <a:latin typeface="+mn-lt"/>
                          <a:ea typeface="+mn-ea"/>
                          <a:cs typeface="+mn-cs"/>
                        </a:rPr>
                        <a:t>Pooling Layer:</a:t>
                      </a:r>
                      <a:r>
                        <a:rPr lang="en-US" sz="1200" b="0" i="0" kern="1200">
                          <a:solidFill>
                            <a:schemeClr val="dk1"/>
                          </a:solidFill>
                          <a:effectLst/>
                          <a:latin typeface="+mn-lt"/>
                          <a:ea typeface="+mn-ea"/>
                          <a:cs typeface="+mn-cs"/>
                        </a:rPr>
                        <a:t> Size = 3 x 3</a:t>
                      </a:r>
                      <a:endParaRPr lang="en-US" sz="1200"/>
                    </a:p>
                  </a:txBody>
                  <a:tcPr marL="61193" marR="61193" marT="30596" marB="30596"/>
                </a:tc>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4, Activation = </a:t>
                      </a:r>
                      <a:r>
                        <a:rPr lang="en-US" sz="1200" b="0" i="0" kern="1200" err="1">
                          <a:solidFill>
                            <a:schemeClr val="dk1"/>
                          </a:solidFill>
                          <a:effectLst/>
                          <a:latin typeface="+mn-lt"/>
                          <a:ea typeface="+mn-ea"/>
                          <a:cs typeface="+mn-cs"/>
                        </a:rPr>
                        <a:t>Softmax</a:t>
                      </a:r>
                      <a:endParaRPr lang="en-US" sz="1200"/>
                    </a:p>
                  </a:txBody>
                  <a:tcPr marL="61193" marR="61193" marT="30596" marB="30596"/>
                </a:tc>
                <a:extLst>
                  <a:ext uri="{0D108BD9-81ED-4DB2-BD59-A6C34878D82A}">
                    <a16:rowId xmlns:a16="http://schemas.microsoft.com/office/drawing/2014/main" val="3848306316"/>
                  </a:ext>
                </a:extLst>
              </a:tr>
              <a:tr h="269248">
                <a:tc>
                  <a:txBody>
                    <a:bodyPr/>
                    <a:lstStyle/>
                    <a:p>
                      <a:r>
                        <a:rPr lang="en-US" sz="1200" b="1" i="0" kern="1200">
                          <a:solidFill>
                            <a:schemeClr val="dk1"/>
                          </a:solidFill>
                          <a:effectLst/>
                          <a:latin typeface="+mn-lt"/>
                          <a:ea typeface="+mn-ea"/>
                          <a:cs typeface="+mn-cs"/>
                        </a:rPr>
                        <a:t>Flatten Layer</a:t>
                      </a:r>
                      <a:endParaRPr lang="en-US" sz="1200"/>
                    </a:p>
                  </a:txBody>
                  <a:tcPr marL="61193" marR="61193" marT="30596" marB="30596"/>
                </a:tc>
                <a:tc>
                  <a:txBody>
                    <a:bodyPr/>
                    <a:lstStyle/>
                    <a:p>
                      <a:endParaRPr lang="en-US" sz="1200"/>
                    </a:p>
                  </a:txBody>
                  <a:tcPr marL="61193" marR="61193" marT="30596" marB="30596"/>
                </a:tc>
                <a:extLst>
                  <a:ext uri="{0D108BD9-81ED-4DB2-BD59-A6C34878D82A}">
                    <a16:rowId xmlns:a16="http://schemas.microsoft.com/office/drawing/2014/main" val="1543031459"/>
                  </a:ext>
                </a:extLst>
              </a:tr>
              <a:tr h="269248">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16, Activation = </a:t>
                      </a:r>
                      <a:r>
                        <a:rPr lang="en-US" sz="1200" b="0" i="0" kern="1200" err="1">
                          <a:solidFill>
                            <a:schemeClr val="dk1"/>
                          </a:solidFill>
                          <a:effectLst/>
                          <a:latin typeface="+mn-lt"/>
                          <a:ea typeface="+mn-ea"/>
                          <a:cs typeface="+mn-cs"/>
                        </a:rPr>
                        <a:t>ReLu</a:t>
                      </a:r>
                      <a:endParaRPr lang="en-US" sz="1200"/>
                    </a:p>
                  </a:txBody>
                  <a:tcPr marL="61193" marR="61193" marT="30596" marB="30596"/>
                </a:tc>
                <a:tc>
                  <a:txBody>
                    <a:bodyPr/>
                    <a:lstStyle/>
                    <a:p>
                      <a:endParaRPr lang="en-US" sz="1200"/>
                    </a:p>
                  </a:txBody>
                  <a:tcPr marL="61193" marR="61193" marT="30596" marB="30596"/>
                </a:tc>
                <a:extLst>
                  <a:ext uri="{0D108BD9-81ED-4DB2-BD59-A6C34878D82A}">
                    <a16:rowId xmlns:a16="http://schemas.microsoft.com/office/drawing/2014/main" val="414062411"/>
                  </a:ext>
                </a:extLst>
              </a:tr>
              <a:tr h="269248">
                <a:tc>
                  <a:txBody>
                    <a:bodyPr/>
                    <a:lstStyle/>
                    <a:p>
                      <a:r>
                        <a:rPr lang="en-US" sz="1200" b="1" i="0" kern="1200">
                          <a:solidFill>
                            <a:schemeClr val="dk1"/>
                          </a:solidFill>
                          <a:effectLst/>
                          <a:latin typeface="+mn-lt"/>
                          <a:ea typeface="+mn-ea"/>
                          <a:cs typeface="+mn-cs"/>
                        </a:rPr>
                        <a:t>Dense Layer:</a:t>
                      </a:r>
                      <a:r>
                        <a:rPr lang="en-US" sz="1200" b="0" i="0" kern="1200">
                          <a:solidFill>
                            <a:schemeClr val="dk1"/>
                          </a:solidFill>
                          <a:effectLst/>
                          <a:latin typeface="+mn-lt"/>
                          <a:ea typeface="+mn-ea"/>
                          <a:cs typeface="+mn-cs"/>
                        </a:rPr>
                        <a:t> Units = 4, Activation = </a:t>
                      </a:r>
                      <a:r>
                        <a:rPr lang="en-US" sz="1200" b="0" i="0" kern="1200" err="1">
                          <a:solidFill>
                            <a:schemeClr val="dk1"/>
                          </a:solidFill>
                          <a:effectLst/>
                          <a:latin typeface="+mn-lt"/>
                          <a:ea typeface="+mn-ea"/>
                          <a:cs typeface="+mn-cs"/>
                        </a:rPr>
                        <a:t>Softmax</a:t>
                      </a:r>
                      <a:endParaRPr lang="en-US" sz="1200"/>
                    </a:p>
                  </a:txBody>
                  <a:tcPr marL="61193" marR="61193" marT="30596" marB="30596"/>
                </a:tc>
                <a:tc>
                  <a:txBody>
                    <a:bodyPr/>
                    <a:lstStyle/>
                    <a:p>
                      <a:endParaRPr lang="en-US" sz="1200"/>
                    </a:p>
                  </a:txBody>
                  <a:tcPr marL="61193" marR="61193" marT="30596" marB="30596"/>
                </a:tc>
                <a:extLst>
                  <a:ext uri="{0D108BD9-81ED-4DB2-BD59-A6C34878D82A}">
                    <a16:rowId xmlns:a16="http://schemas.microsoft.com/office/drawing/2014/main" val="3839622976"/>
                  </a:ext>
                </a:extLst>
              </a:tr>
            </a:tbl>
          </a:graphicData>
        </a:graphic>
      </p:graphicFrame>
    </p:spTree>
    <p:extLst>
      <p:ext uri="{BB962C8B-B14F-4D97-AF65-F5344CB8AC3E}">
        <p14:creationId xmlns:p14="http://schemas.microsoft.com/office/powerpoint/2010/main" val="199405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F543-7E8E-F59B-A4D6-952ACA695E7B}"/>
              </a:ext>
            </a:extLst>
          </p:cNvPr>
          <p:cNvSpPr>
            <a:spLocks noGrp="1"/>
          </p:cNvSpPr>
          <p:nvPr>
            <p:ph type="title"/>
          </p:nvPr>
        </p:nvSpPr>
        <p:spPr>
          <a:xfrm>
            <a:off x="1024128" y="585216"/>
            <a:ext cx="9720072" cy="1499616"/>
          </a:xfrm>
        </p:spPr>
        <p:txBody>
          <a:bodyPr>
            <a:normAutofit/>
          </a:bodyPr>
          <a:lstStyle/>
          <a:p>
            <a:r>
              <a:rPr lang="en-US" dirty="0"/>
              <a:t>Model Training </a:t>
            </a:r>
          </a:p>
        </p:txBody>
      </p:sp>
      <p:pic>
        <p:nvPicPr>
          <p:cNvPr id="6" name="Picture 5">
            <a:extLst>
              <a:ext uri="{FF2B5EF4-FFF2-40B4-BE49-F238E27FC236}">
                <a16:creationId xmlns:a16="http://schemas.microsoft.com/office/drawing/2014/main" id="{BD93936D-7CF6-5D31-A15B-B7EDA25B726B}"/>
              </a:ext>
            </a:extLst>
          </p:cNvPr>
          <p:cNvPicPr>
            <a:picLocks noChangeAspect="1"/>
          </p:cNvPicPr>
          <p:nvPr/>
        </p:nvPicPr>
        <p:blipFill rotWithShape="1">
          <a:blip r:embed="rId2"/>
          <a:srcRect l="4166" r="2704" b="2"/>
          <a:stretch/>
        </p:blipFill>
        <p:spPr>
          <a:xfrm>
            <a:off x="7786255" y="2017103"/>
            <a:ext cx="4027517" cy="2346464"/>
          </a:xfrm>
          <a:prstGeom prst="rect">
            <a:avLst/>
          </a:prstGeom>
        </p:spPr>
      </p:pic>
      <p:pic>
        <p:nvPicPr>
          <p:cNvPr id="4" name="Picture 3">
            <a:extLst>
              <a:ext uri="{FF2B5EF4-FFF2-40B4-BE49-F238E27FC236}">
                <a16:creationId xmlns:a16="http://schemas.microsoft.com/office/drawing/2014/main" id="{17D53442-E19A-46E2-A5B0-6DEC33EF4315}"/>
              </a:ext>
            </a:extLst>
          </p:cNvPr>
          <p:cNvPicPr>
            <a:picLocks noChangeAspect="1"/>
          </p:cNvPicPr>
          <p:nvPr/>
        </p:nvPicPr>
        <p:blipFill rotWithShape="1">
          <a:blip r:embed="rId3"/>
          <a:srcRect t="5596" r="6" b="6"/>
          <a:stretch/>
        </p:blipFill>
        <p:spPr>
          <a:xfrm>
            <a:off x="7786255" y="4435425"/>
            <a:ext cx="4027517" cy="2346464"/>
          </a:xfrm>
          <a:prstGeom prst="rect">
            <a:avLst/>
          </a:prstGeom>
        </p:spPr>
      </p:pic>
      <p:graphicFrame>
        <p:nvGraphicFramePr>
          <p:cNvPr id="5" name="Content Placeholder 2">
            <a:extLst>
              <a:ext uri="{FF2B5EF4-FFF2-40B4-BE49-F238E27FC236}">
                <a16:creationId xmlns:a16="http://schemas.microsoft.com/office/drawing/2014/main" id="{492366A5-ABA0-FDB5-B5CA-94B18B9368C0}"/>
              </a:ext>
            </a:extLst>
          </p:cNvPr>
          <p:cNvGraphicFramePr>
            <a:graphicFrameLocks noGrp="1"/>
          </p:cNvGraphicFramePr>
          <p:nvPr>
            <p:ph idx="1"/>
            <p:extLst>
              <p:ext uri="{D42A27DB-BD31-4B8C-83A1-F6EECF244321}">
                <p14:modId xmlns:p14="http://schemas.microsoft.com/office/powerpoint/2010/main" val="368015862"/>
              </p:ext>
            </p:extLst>
          </p:nvPr>
        </p:nvGraphicFramePr>
        <p:xfrm>
          <a:off x="1024128" y="2286000"/>
          <a:ext cx="6496966" cy="4023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100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4E67-8A82-7490-0C29-A793DC18DF1C}"/>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B740D7FA-3F2B-44A1-88BB-54EA5F88B744}"/>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158B259B-86B7-ADDA-3378-7B5E86904D52}"/>
              </a:ext>
            </a:extLst>
          </p:cNvPr>
          <p:cNvPicPr>
            <a:picLocks noGrp="1" noChangeAspect="1"/>
          </p:cNvPicPr>
          <p:nvPr>
            <p:ph sz="half" idx="2"/>
          </p:nvPr>
        </p:nvPicPr>
        <p:blipFill>
          <a:blip r:embed="rId2"/>
          <a:stretch>
            <a:fillRect/>
          </a:stretch>
        </p:blipFill>
        <p:spPr>
          <a:xfrm>
            <a:off x="90592" y="1871584"/>
            <a:ext cx="5688416" cy="3633289"/>
          </a:xfrm>
        </p:spPr>
      </p:pic>
      <p:sp>
        <p:nvSpPr>
          <p:cNvPr id="5" name="Text Placeholder 4">
            <a:extLst>
              <a:ext uri="{FF2B5EF4-FFF2-40B4-BE49-F238E27FC236}">
                <a16:creationId xmlns:a16="http://schemas.microsoft.com/office/drawing/2014/main" id="{AA4048E2-7BDF-D3FA-9178-86F8C118DA1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7CD4D7F-B142-C0FC-3900-0CB395D83A60}"/>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id="{84604A18-8822-39B0-3644-63580BB311F1}"/>
              </a:ext>
            </a:extLst>
          </p:cNvPr>
          <p:cNvPicPr>
            <a:picLocks noChangeAspect="1"/>
          </p:cNvPicPr>
          <p:nvPr/>
        </p:nvPicPr>
        <p:blipFill>
          <a:blip r:embed="rId3"/>
          <a:stretch>
            <a:fillRect/>
          </a:stretch>
        </p:blipFill>
        <p:spPr>
          <a:xfrm>
            <a:off x="5884164" y="1874836"/>
            <a:ext cx="6105429" cy="3630037"/>
          </a:xfrm>
          <a:prstGeom prst="rect">
            <a:avLst/>
          </a:prstGeom>
        </p:spPr>
      </p:pic>
    </p:spTree>
    <p:extLst>
      <p:ext uri="{BB962C8B-B14F-4D97-AF65-F5344CB8AC3E}">
        <p14:creationId xmlns:p14="http://schemas.microsoft.com/office/powerpoint/2010/main" val="378273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516E-4DBC-F2E9-799D-0986E41702F9}"/>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D3B33674-C0DF-656E-9BC7-BD326702A4BD}"/>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a:t>The best model created achieved 74.87% with high F1 scores for 3 of the 4 categories. The class, glioma, severely underperformed which is likely due to the glioma tumor class did not have enough diverse images to successfully generalize.</a:t>
            </a:r>
          </a:p>
          <a:p>
            <a:pPr>
              <a:buFont typeface="Wingdings" panose="05000000000000000000" pitchFamily="2" charset="2"/>
              <a:buChar char="v"/>
            </a:pPr>
            <a:r>
              <a:rPr lang="en-US"/>
              <a:t>Results are promising to be used within a medical setting</a:t>
            </a:r>
          </a:p>
          <a:p>
            <a:pPr>
              <a:buFont typeface="Wingdings" panose="05000000000000000000" pitchFamily="2" charset="2"/>
              <a:buChar char="v"/>
            </a:pPr>
            <a:r>
              <a:rPr lang="en-US"/>
              <a:t>Limitations:</a:t>
            </a:r>
          </a:p>
          <a:p>
            <a:pPr lvl="1">
              <a:buFont typeface="Wingdings" panose="05000000000000000000" pitchFamily="2" charset="2"/>
              <a:buChar char="v"/>
            </a:pPr>
            <a:r>
              <a:rPr lang="en-US"/>
              <a:t>Limited amount of medical image availability</a:t>
            </a:r>
          </a:p>
          <a:p>
            <a:pPr lvl="1">
              <a:buFont typeface="Wingdings" panose="05000000000000000000" pitchFamily="2" charset="2"/>
              <a:buChar char="v"/>
            </a:pPr>
            <a:r>
              <a:rPr lang="en-US"/>
              <a:t>Time</a:t>
            </a:r>
          </a:p>
          <a:p>
            <a:pPr>
              <a:buFont typeface="Wingdings" panose="05000000000000000000" pitchFamily="2" charset="2"/>
              <a:buChar char="v"/>
            </a:pPr>
            <a:r>
              <a:rPr lang="en-US"/>
              <a:t>Future research for this project:</a:t>
            </a:r>
          </a:p>
          <a:p>
            <a:pPr lvl="1">
              <a:buFont typeface="Wingdings" panose="05000000000000000000" pitchFamily="2" charset="2"/>
              <a:buChar char="v"/>
            </a:pPr>
            <a:r>
              <a:rPr lang="en-US"/>
              <a:t>Transfer Learning</a:t>
            </a:r>
          </a:p>
          <a:p>
            <a:pPr lvl="1">
              <a:buFont typeface="Wingdings" panose="05000000000000000000" pitchFamily="2" charset="2"/>
              <a:buChar char="v"/>
            </a:pPr>
            <a:r>
              <a:rPr lang="en-US"/>
              <a:t>Increase number of classes</a:t>
            </a:r>
          </a:p>
          <a:p>
            <a:pPr lvl="1">
              <a:buFont typeface="Wingdings" panose="05000000000000000000" pitchFamily="2" charset="2"/>
              <a:buChar char="v"/>
            </a:pPr>
            <a:r>
              <a:rPr lang="en-US"/>
              <a:t>Leverage more in-depth data augmentation techniques</a:t>
            </a:r>
          </a:p>
          <a:p>
            <a:pPr lvl="1">
              <a:buFont typeface="Wingdings" panose="05000000000000000000" pitchFamily="2" charset="2"/>
              <a:buChar char="v"/>
            </a:pPr>
            <a:r>
              <a:rPr lang="en-US"/>
              <a:t>Develop more comprehensive model architectures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31742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5379-0170-482C-2E31-CD261B29086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872A472-6784-8B9C-C942-4CEA0AB9320A}"/>
              </a:ext>
            </a:extLst>
          </p:cNvPr>
          <p:cNvSpPr>
            <a:spLocks noGrp="1"/>
          </p:cNvSpPr>
          <p:nvPr>
            <p:ph idx="1"/>
          </p:nvPr>
        </p:nvSpPr>
        <p:spPr/>
        <p:txBody>
          <a:bodyPr>
            <a:normAutofit fontScale="55000" lnSpcReduction="20000"/>
          </a:bodyPr>
          <a:lstStyle/>
          <a:p>
            <a:pPr>
              <a:buFont typeface="Wingdings" panose="05000000000000000000" pitchFamily="2" charset="2"/>
              <a:buChar char="v"/>
            </a:pPr>
            <a:r>
              <a:rPr lang="en-US" dirty="0" err="1"/>
              <a:t>Bhuvaji</a:t>
            </a:r>
            <a:r>
              <a:rPr lang="en-US" dirty="0"/>
              <a:t>, S. (2020, May 24). Brain tumor classification (MRI). Kaggle. https://www.kaggle.com/datasets/sartajbhuvaji/brain-tumor-classification-mri</a:t>
            </a:r>
          </a:p>
          <a:p>
            <a:pPr>
              <a:buFont typeface="Wingdings" panose="05000000000000000000" pitchFamily="2" charset="2"/>
              <a:buChar char="v"/>
            </a:pPr>
            <a:r>
              <a:rPr lang="en-US" dirty="0" err="1"/>
              <a:t>Kermany</a:t>
            </a:r>
            <a:r>
              <a:rPr lang="en-US" dirty="0"/>
              <a:t>, D. S., </a:t>
            </a:r>
            <a:r>
              <a:rPr lang="en-US" dirty="0" err="1"/>
              <a:t>Goldbaum</a:t>
            </a:r>
            <a:r>
              <a:rPr lang="en-US" dirty="0"/>
              <a:t>, M., Cai, W., </a:t>
            </a:r>
            <a:r>
              <a:rPr lang="en-US" dirty="0" err="1"/>
              <a:t>Valentim</a:t>
            </a:r>
            <a:r>
              <a:rPr lang="en-US" dirty="0"/>
              <a:t>, C. C. S., Liang, H., Baxter, S. L., McKeown, A., Yang, G., Wu, X., Yan, F., Dong, J., </a:t>
            </a:r>
            <a:r>
              <a:rPr lang="en-US" dirty="0" err="1"/>
              <a:t>Prasadha</a:t>
            </a:r>
            <a:r>
              <a:rPr lang="en-US" dirty="0"/>
              <a:t>, M. K., Pei, J., Ting, M. Y. L., Zhu, J., Li, C., Hewett, S., Dong, J., </a:t>
            </a:r>
            <a:r>
              <a:rPr lang="en-US" dirty="0" err="1"/>
              <a:t>Ziyar</a:t>
            </a:r>
            <a:r>
              <a:rPr lang="en-US" dirty="0"/>
              <a:t>, I., … Zhang, K. (2018). Identifying medical diagnoses and treatable diseases by image-based Deep Learning. Cell, 172(5), 1122–1131. https://doi.org/10.1016/j.cell.2018.02.010</a:t>
            </a:r>
          </a:p>
          <a:p>
            <a:pPr>
              <a:buFont typeface="Wingdings" panose="05000000000000000000" pitchFamily="2" charset="2"/>
              <a:buChar char="v"/>
            </a:pPr>
            <a:r>
              <a:rPr lang="en-US" dirty="0"/>
              <a:t>Khan, M. H.-M., </a:t>
            </a:r>
            <a:r>
              <a:rPr lang="en-US" dirty="0" err="1"/>
              <a:t>Boodoo-Jahangeer</a:t>
            </a:r>
            <a:r>
              <a:rPr lang="en-US" dirty="0"/>
              <a:t>, N., </a:t>
            </a:r>
            <a:r>
              <a:rPr lang="en-US" dirty="0" err="1"/>
              <a:t>Dullull</a:t>
            </a:r>
            <a:r>
              <a:rPr lang="en-US" dirty="0"/>
              <a:t>, W., </a:t>
            </a:r>
            <a:r>
              <a:rPr lang="en-US" dirty="0" err="1"/>
              <a:t>Nathire</a:t>
            </a:r>
            <a:r>
              <a:rPr lang="en-US" dirty="0"/>
              <a:t>, S., Gao, X., Sinha, G. R., &amp; </a:t>
            </a:r>
            <a:r>
              <a:rPr lang="en-US" dirty="0" err="1"/>
              <a:t>Nagwanshi</a:t>
            </a:r>
            <a:r>
              <a:rPr lang="en-US" dirty="0"/>
              <a:t>, K. K. (2021, August 26). Multi- class classification of breast cancer abnormalities using deep convolutional neural network (CNN). PLOS ONE. https://doi.org/10.1371%2Fjournal.pone.0256500</a:t>
            </a:r>
          </a:p>
          <a:p>
            <a:pPr>
              <a:buFont typeface="Wingdings" panose="05000000000000000000" pitchFamily="2" charset="2"/>
              <a:buChar char="v"/>
            </a:pPr>
            <a:r>
              <a:rPr lang="en-US" dirty="0" err="1"/>
              <a:t>Kiryati</a:t>
            </a:r>
            <a:r>
              <a:rPr lang="en-US" dirty="0"/>
              <a:t>, N., &amp; Landau, Y. (2021, August 20). Dataset growth in Medical Image Analysis Research. MDPI. https://www.mdpi.com/2313-433X/7/8/155</a:t>
            </a:r>
          </a:p>
          <a:p>
            <a:pPr>
              <a:buFont typeface="Wingdings" panose="05000000000000000000" pitchFamily="2" charset="2"/>
              <a:buChar char="v"/>
            </a:pPr>
            <a:r>
              <a:rPr lang="en-US" dirty="0" err="1"/>
              <a:t>Krizhevsky</a:t>
            </a:r>
            <a:r>
              <a:rPr lang="en-US" dirty="0"/>
              <a:t>, A., </a:t>
            </a:r>
            <a:r>
              <a:rPr lang="en-US" dirty="0" err="1"/>
              <a:t>Sutskever</a:t>
            </a:r>
            <a:r>
              <a:rPr lang="en-US" dirty="0"/>
              <a:t>, I., &amp; Hinton, G. E. (n.d.). ImageNet Classification with Deep Convolutional Neural Networks. https://proceedings.neurips.cc/paper_files/paper/2012/file/c399862d3b9d6b76c8436e924a68c45b-Paper.pdf</a:t>
            </a:r>
          </a:p>
          <a:p>
            <a:pPr>
              <a:buFont typeface="Wingdings" panose="05000000000000000000" pitchFamily="2" charset="2"/>
              <a:buChar char="v"/>
            </a:pPr>
            <a:r>
              <a:rPr lang="en-US" dirty="0"/>
              <a:t>Pan, L., Qin, J., Chen, H., Xiang, X., Li, C., &amp; Chen, R. (2019). Image augmentation-based food recognition with Convolutional Neural Networks. Tech Science Press. https://www.techscience.com/cmc/v59n1/27933</a:t>
            </a:r>
          </a:p>
          <a:p>
            <a:pPr>
              <a:buFont typeface="Wingdings" panose="05000000000000000000" pitchFamily="2" charset="2"/>
              <a:buChar char="v"/>
            </a:pPr>
            <a:r>
              <a:rPr lang="en-US" dirty="0" err="1"/>
              <a:t>Roser</a:t>
            </a:r>
            <a:r>
              <a:rPr lang="en-US" dirty="0"/>
              <a:t>, M., &amp; Ritchie, H. (2015, July 3). Cancer. Our World in Data. https://ourworldindata.org/cancer#:~:text=About%20ten%20million%20people%20die,health%20problems%20in%20the%20world</a:t>
            </a:r>
          </a:p>
          <a:p>
            <a:pPr>
              <a:buFont typeface="Wingdings" panose="05000000000000000000" pitchFamily="2" charset="2"/>
              <a:buChar char="v"/>
            </a:pPr>
            <a:r>
              <a:rPr lang="en-US" dirty="0" err="1"/>
              <a:t>Thambawita</a:t>
            </a:r>
            <a:r>
              <a:rPr lang="en-US" dirty="0"/>
              <a:t>, V., </a:t>
            </a:r>
            <a:r>
              <a:rPr lang="en-US" dirty="0" err="1"/>
              <a:t>Strümke</a:t>
            </a:r>
            <a:r>
              <a:rPr lang="en-US" dirty="0"/>
              <a:t>, I., Hicks, S. A., Halvorsen, P., </a:t>
            </a:r>
            <a:r>
              <a:rPr lang="en-US" dirty="0" err="1"/>
              <a:t>Parasa</a:t>
            </a:r>
            <a:r>
              <a:rPr lang="en-US" dirty="0"/>
              <a:t>, S., &amp; </a:t>
            </a:r>
            <a:r>
              <a:rPr lang="en-US" dirty="0" err="1"/>
              <a:t>Riegler</a:t>
            </a:r>
            <a:r>
              <a:rPr lang="en-US" dirty="0"/>
              <a:t>, M. A. (2021, November 24). Impact of image resolution on deep learning performance in Endoscopy Image Classification: An experimental study using a large dataset of endoscopic images. Diagnostics (Basel, Switzerland). https://www.ncbi.nlm.nih.gov/pmc/articles/PMC8700246/</a:t>
            </a:r>
          </a:p>
          <a:p>
            <a:pPr>
              <a:buFont typeface="Wingdings" panose="05000000000000000000" pitchFamily="2" charset="2"/>
              <a:buChar char="v"/>
            </a:pPr>
            <a:r>
              <a:rPr lang="en-US" dirty="0"/>
              <a:t>Yang, S., Xiao, W., Zhang, M., Guo, S., Zhao, J., &amp; Shen, F. (2022, April 19). Image Data Augmentation for Deep Learning: A Survey. arXiv.org. https://arxiv.org/abs/2204.08610</a:t>
            </a:r>
          </a:p>
        </p:txBody>
      </p:sp>
    </p:spTree>
    <p:extLst>
      <p:ext uri="{BB962C8B-B14F-4D97-AF65-F5344CB8AC3E}">
        <p14:creationId xmlns:p14="http://schemas.microsoft.com/office/powerpoint/2010/main" val="327585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65F2-D20E-F865-6AE5-67C1B0F7AFB7}"/>
              </a:ext>
            </a:extLst>
          </p:cNvPr>
          <p:cNvSpPr>
            <a:spLocks noGrp="1"/>
          </p:cNvSpPr>
          <p:nvPr>
            <p:ph type="title"/>
          </p:nvPr>
        </p:nvSpPr>
        <p:spPr>
          <a:xfrm>
            <a:off x="1024128" y="585216"/>
            <a:ext cx="6066818" cy="149961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D209B04-A1C5-1CA2-B577-ADF40569FDE2}"/>
              </a:ext>
            </a:extLst>
          </p:cNvPr>
          <p:cNvSpPr>
            <a:spLocks noGrp="1"/>
          </p:cNvSpPr>
          <p:nvPr>
            <p:ph idx="1"/>
          </p:nvPr>
        </p:nvSpPr>
        <p:spPr>
          <a:xfrm>
            <a:off x="1024128" y="2286000"/>
            <a:ext cx="6066818" cy="4023360"/>
          </a:xfrm>
        </p:spPr>
        <p:txBody>
          <a:bodyPr>
            <a:normAutofit/>
          </a:bodyPr>
          <a:lstStyle/>
          <a:p>
            <a:pPr>
              <a:buFont typeface="Wingdings" panose="05000000000000000000" pitchFamily="2" charset="2"/>
              <a:buChar char="v"/>
            </a:pPr>
            <a:r>
              <a:rPr lang="en-US" sz="2000"/>
              <a:t>Brain related cancers constitute a serious health concern worldwide, accounting for the 10</a:t>
            </a:r>
            <a:r>
              <a:rPr lang="en-US" sz="2000" baseline="30000"/>
              <a:t>th</a:t>
            </a:r>
            <a:r>
              <a:rPr lang="en-US" sz="2000"/>
              <a:t> deadliest cancer in terms of mortality quantity in 2019 (</a:t>
            </a:r>
            <a:r>
              <a:rPr lang="en-US" sz="2000" err="1"/>
              <a:t>Roser</a:t>
            </a:r>
            <a:r>
              <a:rPr lang="en-US" sz="2000"/>
              <a:t> &amp; Ritchie, 2015).  Early and accurate diagnosis is imperative for survival chance. Traditionally, the process of tumor classification has relied heavily on the expertise of radiologists.  Deep learning has dramatically increased the effectiveness of computer vision tasks, including those in the medical domain. This study will explore a machine learning approach to classify brain MRI images into 4 different categories: Normal, Glioma, Meningioma, and Pituitary.  The goal is to create a deep learning algorithm to aid radiologists in diagnosing by providing fast and accurate predictions of brain MRI scans. </a:t>
            </a:r>
          </a:p>
        </p:txBody>
      </p:sp>
      <p:pic>
        <p:nvPicPr>
          <p:cNvPr id="5" name="Picture 4" descr="Scan of a human brain in a neurology clinic">
            <a:extLst>
              <a:ext uri="{FF2B5EF4-FFF2-40B4-BE49-F238E27FC236}">
                <a16:creationId xmlns:a16="http://schemas.microsoft.com/office/drawing/2014/main" id="{6409417B-A2FA-8CD8-2BF7-958641687D21}"/>
              </a:ext>
            </a:extLst>
          </p:cNvPr>
          <p:cNvPicPr>
            <a:picLocks noChangeAspect="1"/>
          </p:cNvPicPr>
          <p:nvPr/>
        </p:nvPicPr>
        <p:blipFill rotWithShape="1">
          <a:blip r:embed="rId2"/>
          <a:srcRect l="49259"/>
          <a:stretch/>
        </p:blipFill>
        <p:spPr>
          <a:xfrm>
            <a:off x="7552266" y="10"/>
            <a:ext cx="4639733" cy="6857990"/>
          </a:xfrm>
          <a:prstGeom prst="rect">
            <a:avLst/>
          </a:prstGeom>
        </p:spPr>
      </p:pic>
    </p:spTree>
    <p:extLst>
      <p:ext uri="{BB962C8B-B14F-4D97-AF65-F5344CB8AC3E}">
        <p14:creationId xmlns:p14="http://schemas.microsoft.com/office/powerpoint/2010/main" val="53797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7DE9A-CFE4-DBFC-DAE9-E947E40AD0B7}"/>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4400" kern="1200" cap="all" spc="200" baseline="0">
                <a:solidFill>
                  <a:schemeClr val="tx1">
                    <a:lumMod val="85000"/>
                    <a:lumOff val="15000"/>
                  </a:schemeClr>
                </a:solidFill>
                <a:latin typeface="+mj-lt"/>
                <a:ea typeface="+mj-ea"/>
                <a:cs typeface="+mj-cs"/>
              </a:rPr>
              <a:t>Literature Review</a:t>
            </a:r>
          </a:p>
        </p:txBody>
      </p:sp>
      <p:pic>
        <p:nvPicPr>
          <p:cNvPr id="6" name="Graphic 5" descr="Books">
            <a:extLst>
              <a:ext uri="{FF2B5EF4-FFF2-40B4-BE49-F238E27FC236}">
                <a16:creationId xmlns:a16="http://schemas.microsoft.com/office/drawing/2014/main" id="{00CD18B5-4157-41B5-1F73-255B10E63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17" name="Straight Connector 1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0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6A154824-9309-647F-3B59-351F7702E7A0}"/>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C34348B2-A4C6-453F-953E-55C6F2290917}"/>
              </a:ext>
            </a:extLst>
          </p:cNvPr>
          <p:cNvSpPr>
            <a:spLocks noGrp="1"/>
          </p:cNvSpPr>
          <p:nvPr>
            <p:ph type="title"/>
          </p:nvPr>
        </p:nvSpPr>
        <p:spPr>
          <a:xfrm>
            <a:off x="1024128" y="585216"/>
            <a:ext cx="9720072" cy="1499616"/>
          </a:xfrm>
        </p:spPr>
        <p:txBody>
          <a:bodyPr>
            <a:normAutofit/>
          </a:bodyPr>
          <a:lstStyle/>
          <a:p>
            <a:r>
              <a:rPr lang="en-US">
                <a:solidFill>
                  <a:srgbClr val="FFFFFF"/>
                </a:solidFill>
              </a:rPr>
              <a:t>Convolutional Neural Network Classification on Medical Images</a:t>
            </a:r>
          </a:p>
        </p:txBody>
      </p:sp>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1ACF17E2-2DBE-09DD-375A-F905D5C04269}"/>
              </a:ext>
            </a:extLst>
          </p:cNvPr>
          <p:cNvSpPr>
            <a:spLocks noGrp="1"/>
          </p:cNvSpPr>
          <p:nvPr>
            <p:ph idx="1"/>
          </p:nvPr>
        </p:nvSpPr>
        <p:spPr>
          <a:xfrm>
            <a:off x="1024128" y="2286000"/>
            <a:ext cx="9720073" cy="4023360"/>
          </a:xfrm>
        </p:spPr>
        <p:txBody>
          <a:bodyPr>
            <a:normAutofit/>
          </a:bodyPr>
          <a:lstStyle/>
          <a:p>
            <a:pPr lvl="1">
              <a:buFont typeface="Wingdings" panose="05000000000000000000" pitchFamily="2" charset="2"/>
              <a:buChar char="v"/>
            </a:pPr>
            <a:r>
              <a:rPr lang="en-US" dirty="0" err="1">
                <a:solidFill>
                  <a:srgbClr val="FFFFFF"/>
                </a:solidFill>
              </a:rPr>
              <a:t>Krizhevsky</a:t>
            </a:r>
            <a:r>
              <a:rPr lang="en-US" dirty="0">
                <a:solidFill>
                  <a:srgbClr val="FFFFFF"/>
                </a:solidFill>
              </a:rPr>
              <a:t> et al. (n.d.) proved CNNs to be effective at achieving significant results on the ImageNet dataset</a:t>
            </a:r>
          </a:p>
          <a:p>
            <a:pPr lvl="1">
              <a:buFont typeface="Wingdings" panose="05000000000000000000" pitchFamily="2" charset="2"/>
              <a:buChar char="v"/>
            </a:pPr>
            <a:endParaRPr lang="en-US" dirty="0">
              <a:solidFill>
                <a:srgbClr val="FFFFFF"/>
              </a:solidFill>
            </a:endParaRPr>
          </a:p>
          <a:p>
            <a:pPr lvl="1">
              <a:buFont typeface="Wingdings" panose="05000000000000000000" pitchFamily="2" charset="2"/>
              <a:buChar char="v"/>
            </a:pPr>
            <a:r>
              <a:rPr lang="en-US" dirty="0" err="1">
                <a:solidFill>
                  <a:srgbClr val="FFFFFF"/>
                </a:solidFill>
              </a:rPr>
              <a:t>Kermany</a:t>
            </a:r>
            <a:r>
              <a:rPr lang="en-US" dirty="0">
                <a:solidFill>
                  <a:srgbClr val="FFFFFF"/>
                </a:solidFill>
              </a:rPr>
              <a:t> et al. (2018) leveraged transfer learning on optical coherence tomography (OCT) images to classify 4 different types of retinal conditions. They achieved an accuracy of 96.6%, sensitivity of 97.8%, and a specificity of 97.4%. They found that the best model outperformed experts.</a:t>
            </a:r>
          </a:p>
          <a:p>
            <a:pPr lvl="1">
              <a:buFont typeface="Wingdings" panose="05000000000000000000" pitchFamily="2" charset="2"/>
              <a:buChar char="v"/>
            </a:pPr>
            <a:endParaRPr lang="en-US" dirty="0">
              <a:solidFill>
                <a:srgbClr val="FFFFFF"/>
              </a:solidFill>
            </a:endParaRPr>
          </a:p>
          <a:p>
            <a:pPr lvl="1">
              <a:buFont typeface="Wingdings" panose="05000000000000000000" pitchFamily="2" charset="2"/>
              <a:buChar char="v"/>
            </a:pPr>
            <a:r>
              <a:rPr lang="en-US" dirty="0">
                <a:solidFill>
                  <a:srgbClr val="FFFFFF"/>
                </a:solidFill>
              </a:rPr>
              <a:t>Khan et al. (2021) developed a CNN to segment and classify the various types of breast abnormalities. They utilized the previously trained model, ResNet50, via transfer learning. The model architecture contained 13 convolutional layers, 5 pooling layers, 3 dense layers, and 1 output layer. The proposed model achieved an accuracy of 88% of 4 different types of breast abnormalities.</a:t>
            </a:r>
          </a:p>
          <a:p>
            <a:pPr lvl="1">
              <a:buFont typeface="Wingdings" panose="05000000000000000000" pitchFamily="2" charset="2"/>
              <a:buChar char="v"/>
            </a:pPr>
            <a:endParaRPr lang="en-US" dirty="0">
              <a:solidFill>
                <a:srgbClr val="FFFFFF"/>
              </a:solidFill>
            </a:endParaRPr>
          </a:p>
        </p:txBody>
      </p:sp>
    </p:spTree>
    <p:extLst>
      <p:ext uri="{BB962C8B-B14F-4D97-AF65-F5344CB8AC3E}">
        <p14:creationId xmlns:p14="http://schemas.microsoft.com/office/powerpoint/2010/main" val="372755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3BD5E299-B225-909A-8EEA-F4C19CA3F185}"/>
              </a:ext>
            </a:extLst>
          </p:cNvPr>
          <p:cNvPicPr>
            <a:picLocks noChangeAspect="1"/>
          </p:cNvPicPr>
          <p:nvPr/>
        </p:nvPicPr>
        <p:blipFill rotWithShape="1">
          <a:blip r:embed="rId2">
            <a:duotone>
              <a:schemeClr val="bg2">
                <a:shade val="45000"/>
                <a:satMod val="135000"/>
              </a:schemeClr>
              <a:prstClr val="white"/>
            </a:duotone>
            <a:alphaModFix amt="35000"/>
          </a:blip>
          <a:srcRect t="1209" r="-1" b="14499"/>
          <a:stretch/>
        </p:blipFill>
        <p:spPr>
          <a:xfrm>
            <a:off x="20" y="-1"/>
            <a:ext cx="12188932" cy="6858000"/>
          </a:xfrm>
          <a:prstGeom prst="rect">
            <a:avLst/>
          </a:prstGeom>
        </p:spPr>
      </p:pic>
      <p:sp>
        <p:nvSpPr>
          <p:cNvPr id="2" name="Title 1">
            <a:extLst>
              <a:ext uri="{FF2B5EF4-FFF2-40B4-BE49-F238E27FC236}">
                <a16:creationId xmlns:a16="http://schemas.microsoft.com/office/drawing/2014/main" id="{13347DB2-360A-EF7D-1F66-2E2228CE1D6C}"/>
              </a:ext>
            </a:extLst>
          </p:cNvPr>
          <p:cNvSpPr>
            <a:spLocks noGrp="1"/>
          </p:cNvSpPr>
          <p:nvPr>
            <p:ph type="title"/>
          </p:nvPr>
        </p:nvSpPr>
        <p:spPr>
          <a:xfrm>
            <a:off x="643467" y="643467"/>
            <a:ext cx="3684437" cy="5571066"/>
          </a:xfrm>
        </p:spPr>
        <p:txBody>
          <a:bodyPr>
            <a:normAutofit/>
          </a:bodyPr>
          <a:lstStyle/>
          <a:p>
            <a:pPr algn="r"/>
            <a:r>
              <a:rPr lang="en-US"/>
              <a:t>Data Augmentation</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A94F2CB-FBE1-B4BB-5100-93984C5539F8}"/>
              </a:ext>
            </a:extLst>
          </p:cNvPr>
          <p:cNvSpPr>
            <a:spLocks noGrp="1"/>
          </p:cNvSpPr>
          <p:nvPr>
            <p:ph idx="1"/>
          </p:nvPr>
        </p:nvSpPr>
        <p:spPr>
          <a:xfrm>
            <a:off x="4971371" y="643467"/>
            <a:ext cx="6574112" cy="5571066"/>
          </a:xfrm>
        </p:spPr>
        <p:txBody>
          <a:bodyPr anchor="ctr">
            <a:normAutofit/>
          </a:bodyPr>
          <a:lstStyle/>
          <a:p>
            <a:pPr>
              <a:buFont typeface="Wingdings" panose="05000000000000000000" pitchFamily="2" charset="2"/>
              <a:buChar char="v"/>
            </a:pPr>
            <a:r>
              <a:rPr lang="en-US" sz="2000" err="1"/>
              <a:t>Kiryati</a:t>
            </a:r>
            <a:r>
              <a:rPr lang="en-US" sz="2000"/>
              <a:t> &amp; Landau (2021) describe the challenging and costly methods for obtaining relevant medical images. </a:t>
            </a:r>
            <a:r>
              <a:rPr lang="en-US" sz="2000" err="1"/>
              <a:t>Typlically</a:t>
            </a:r>
            <a:r>
              <a:rPr lang="en-US" sz="2000"/>
              <a:t>, images need to obtain regulatory approvals, be found in an institutional archive, and have </a:t>
            </a:r>
            <a:r>
              <a:rPr lang="en-US" sz="2000" err="1"/>
              <a:t>identifing</a:t>
            </a:r>
            <a:r>
              <a:rPr lang="en-US" sz="2000"/>
              <a:t> details removed prior to use.</a:t>
            </a:r>
          </a:p>
          <a:p>
            <a:pPr>
              <a:buFont typeface="Wingdings" panose="05000000000000000000" pitchFamily="2" charset="2"/>
              <a:buChar char="v"/>
            </a:pPr>
            <a:r>
              <a:rPr lang="en-US" sz="2000"/>
              <a:t>Pan et al. (2019) explored the effects of image augmentation on a food recognition CNN algorithm. They enacted basic image transformations like flipping and rotating images to expand the training size. The augmented dataset outperformed the non-augmented dataset in two of the three model frameworks. </a:t>
            </a:r>
          </a:p>
          <a:p>
            <a:pPr>
              <a:buFont typeface="Wingdings" panose="05000000000000000000" pitchFamily="2" charset="2"/>
              <a:buChar char="v"/>
            </a:pPr>
            <a:r>
              <a:rPr lang="en-US" sz="2000"/>
              <a:t>Yang et al. (2022) used several data augmentation methods to improve overall model accuracy. Image manipulation methods, image erasing methods, and image mix methods were all applied to the data to create the augmentation dataset. They found that the accuracy improvements ranged from 0.07% to 2.8% on the datasets used.</a:t>
            </a:r>
          </a:p>
        </p:txBody>
      </p:sp>
    </p:spTree>
    <p:extLst>
      <p:ext uri="{BB962C8B-B14F-4D97-AF65-F5344CB8AC3E}">
        <p14:creationId xmlns:p14="http://schemas.microsoft.com/office/powerpoint/2010/main" val="18793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2F1-8713-25BC-296B-39F5EBDF5936}"/>
              </a:ext>
            </a:extLst>
          </p:cNvPr>
          <p:cNvSpPr>
            <a:spLocks noGrp="1"/>
          </p:cNvSpPr>
          <p:nvPr>
            <p:ph type="title"/>
          </p:nvPr>
        </p:nvSpPr>
        <p:spPr>
          <a:xfrm>
            <a:off x="1024128" y="585216"/>
            <a:ext cx="9720072" cy="1499616"/>
          </a:xfrm>
        </p:spPr>
        <p:txBody>
          <a:bodyPr>
            <a:normAutofit/>
          </a:bodyPr>
          <a:lstStyle/>
          <a:p>
            <a:r>
              <a:rPr lang="en-US"/>
              <a:t>Methodology</a:t>
            </a:r>
            <a:endParaRPr lang="en-US" dirty="0"/>
          </a:p>
        </p:txBody>
      </p:sp>
      <p:graphicFrame>
        <p:nvGraphicFramePr>
          <p:cNvPr id="11" name="Content Placeholder 2">
            <a:extLst>
              <a:ext uri="{FF2B5EF4-FFF2-40B4-BE49-F238E27FC236}">
                <a16:creationId xmlns:a16="http://schemas.microsoft.com/office/drawing/2014/main" id="{5699F330-2F0D-4F1A-9059-7DA3507B8F50}"/>
              </a:ext>
            </a:extLst>
          </p:cNvPr>
          <p:cNvGraphicFramePr>
            <a:graphicFrameLocks noGrp="1"/>
          </p:cNvGraphicFramePr>
          <p:nvPr>
            <p:ph idx="1"/>
            <p:extLst>
              <p:ext uri="{D42A27DB-BD31-4B8C-83A1-F6EECF244321}">
                <p14:modId xmlns:p14="http://schemas.microsoft.com/office/powerpoint/2010/main" val="39609564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276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ED0F2-872D-2B2E-4363-2F3D828E6AB4}"/>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Data Source</a:t>
            </a:r>
          </a:p>
        </p:txBody>
      </p:sp>
      <p:sp>
        <p:nvSpPr>
          <p:cNvPr id="3" name="Content Placeholder 2">
            <a:extLst>
              <a:ext uri="{FF2B5EF4-FFF2-40B4-BE49-F238E27FC236}">
                <a16:creationId xmlns:a16="http://schemas.microsoft.com/office/drawing/2014/main" id="{815C1017-68CB-F51B-6C59-A999826B15CD}"/>
              </a:ext>
            </a:extLst>
          </p:cNvPr>
          <p:cNvSpPr>
            <a:spLocks noGrp="1"/>
          </p:cNvSpPr>
          <p:nvPr>
            <p:ph idx="1"/>
          </p:nvPr>
        </p:nvSpPr>
        <p:spPr>
          <a:xfrm>
            <a:off x="4951048" y="804333"/>
            <a:ext cx="6306003" cy="5249334"/>
          </a:xfrm>
        </p:spPr>
        <p:txBody>
          <a:bodyPr anchor="ctr">
            <a:normAutofit/>
          </a:bodyPr>
          <a:lstStyle/>
          <a:p>
            <a:pPr>
              <a:buFont typeface="Wingdings" panose="05000000000000000000" pitchFamily="2" charset="2"/>
              <a:buChar char="v"/>
            </a:pPr>
            <a:r>
              <a:rPr lang="en-US" dirty="0"/>
              <a:t>Contained 3264 image files of brain MRI scans. </a:t>
            </a:r>
          </a:p>
          <a:p>
            <a:pPr lvl="1">
              <a:buFont typeface="Wingdings" panose="05000000000000000000" pitchFamily="2" charset="2"/>
              <a:buChar char="v"/>
            </a:pPr>
            <a:r>
              <a:rPr lang="en-US" dirty="0"/>
              <a:t>2585 were used for training</a:t>
            </a:r>
          </a:p>
          <a:p>
            <a:pPr lvl="1">
              <a:buFont typeface="Wingdings" panose="05000000000000000000" pitchFamily="2" charset="2"/>
              <a:buChar char="v"/>
            </a:pPr>
            <a:r>
              <a:rPr lang="en-US" dirty="0"/>
              <a:t>285 used for validation</a:t>
            </a:r>
          </a:p>
          <a:p>
            <a:pPr lvl="1">
              <a:buFont typeface="Wingdings" panose="05000000000000000000" pitchFamily="2" charset="2"/>
              <a:buChar char="v"/>
            </a:pPr>
            <a:r>
              <a:rPr lang="en-US" dirty="0"/>
              <a:t>394 used for testing</a:t>
            </a:r>
          </a:p>
          <a:p>
            <a:pPr lvl="1">
              <a:buFont typeface="Wingdings" panose="05000000000000000000" pitchFamily="2" charset="2"/>
              <a:buChar char="v"/>
            </a:pPr>
            <a:endParaRPr lang="en-US" dirty="0"/>
          </a:p>
          <a:p>
            <a:pPr>
              <a:buFont typeface="Wingdings" panose="05000000000000000000" pitchFamily="2" charset="2"/>
              <a:buChar char="v"/>
            </a:pPr>
            <a:r>
              <a:rPr lang="en-US" dirty="0"/>
              <a:t>Retrieved from Kaggle.com (https://www.kaggle.com/datasets/sartajbhuvaji/brain-tumor-classification-mri)</a:t>
            </a:r>
          </a:p>
          <a:p>
            <a:pPr>
              <a:buFont typeface="Wingdings" panose="05000000000000000000" pitchFamily="2" charset="2"/>
              <a:buChar char="v"/>
            </a:pPr>
            <a:endParaRPr lang="en-US" dirty="0"/>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87028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0DBB77-09E4-66A3-0EE4-1C7D0E53AF15}"/>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6000" spc="200">
                <a:solidFill>
                  <a:srgbClr val="FFFFFF"/>
                </a:solidFill>
              </a:rPr>
              <a:t>Data Exploration</a:t>
            </a:r>
          </a:p>
        </p:txBody>
      </p:sp>
      <p:cxnSp>
        <p:nvCxnSpPr>
          <p:cNvPr id="17" name="Straight Connector 16">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84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10F2-6CA1-7C7A-B6D2-44115FBDE1DB}"/>
              </a:ext>
            </a:extLst>
          </p:cNvPr>
          <p:cNvSpPr>
            <a:spLocks noGrp="1"/>
          </p:cNvSpPr>
          <p:nvPr>
            <p:ph type="title"/>
          </p:nvPr>
        </p:nvSpPr>
        <p:spPr>
          <a:xfrm>
            <a:off x="1024128" y="585216"/>
            <a:ext cx="3133581" cy="1499616"/>
          </a:xfrm>
        </p:spPr>
        <p:txBody>
          <a:bodyPr>
            <a:normAutofit/>
          </a:bodyPr>
          <a:lstStyle/>
          <a:p>
            <a:r>
              <a:rPr lang="en-US" sz="4000"/>
              <a:t>Data Distribution</a:t>
            </a:r>
          </a:p>
        </p:txBody>
      </p:sp>
      <p:sp>
        <p:nvSpPr>
          <p:cNvPr id="8" name="Content Placeholder 7">
            <a:extLst>
              <a:ext uri="{FF2B5EF4-FFF2-40B4-BE49-F238E27FC236}">
                <a16:creationId xmlns:a16="http://schemas.microsoft.com/office/drawing/2014/main" id="{1DFBBD03-0CC5-08C2-8BFD-DA02BAD54D4A}"/>
              </a:ext>
            </a:extLst>
          </p:cNvPr>
          <p:cNvSpPr>
            <a:spLocks noGrp="1"/>
          </p:cNvSpPr>
          <p:nvPr>
            <p:ph idx="1"/>
          </p:nvPr>
        </p:nvSpPr>
        <p:spPr>
          <a:xfrm>
            <a:off x="1024128" y="2286000"/>
            <a:ext cx="3133580" cy="3931920"/>
          </a:xfrm>
        </p:spPr>
        <p:txBody>
          <a:bodyPr>
            <a:normAutofit/>
          </a:bodyPr>
          <a:lstStyle/>
          <a:p>
            <a:endParaRPr lang="en-US" sz="1600" dirty="0"/>
          </a:p>
        </p:txBody>
      </p:sp>
      <p:pic>
        <p:nvPicPr>
          <p:cNvPr id="4" name="Content Placeholder 3">
            <a:extLst>
              <a:ext uri="{FF2B5EF4-FFF2-40B4-BE49-F238E27FC236}">
                <a16:creationId xmlns:a16="http://schemas.microsoft.com/office/drawing/2014/main" id="{F2456600-E8CC-DC10-393C-C746C7B650A0}"/>
              </a:ext>
            </a:extLst>
          </p:cNvPr>
          <p:cNvPicPr>
            <a:picLocks noChangeAspect="1"/>
          </p:cNvPicPr>
          <p:nvPr/>
        </p:nvPicPr>
        <p:blipFill>
          <a:blip r:embed="rId2"/>
          <a:stretch>
            <a:fillRect/>
          </a:stretch>
        </p:blipFill>
        <p:spPr>
          <a:xfrm>
            <a:off x="4642342" y="1269758"/>
            <a:ext cx="6909577" cy="4318484"/>
          </a:xfrm>
          <a:prstGeom prst="rect">
            <a:avLst/>
          </a:prstGeom>
        </p:spPr>
      </p:pic>
    </p:spTree>
    <p:extLst>
      <p:ext uri="{BB962C8B-B14F-4D97-AF65-F5344CB8AC3E}">
        <p14:creationId xmlns:p14="http://schemas.microsoft.com/office/powerpoint/2010/main" val="852889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284</TotalTime>
  <Words>1545</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Roboto Slab</vt:lpstr>
      <vt:lpstr>Tw Cen MT</vt:lpstr>
      <vt:lpstr>Tw Cen MT Condensed</vt:lpstr>
      <vt:lpstr>Wingdings</vt:lpstr>
      <vt:lpstr>Wingdings 3</vt:lpstr>
      <vt:lpstr>Integral</vt:lpstr>
      <vt:lpstr>Multi-class Classification of Brain MRI Scans using Machine Learning </vt:lpstr>
      <vt:lpstr>Introduction</vt:lpstr>
      <vt:lpstr>Literature Review</vt:lpstr>
      <vt:lpstr>Convolutional Neural Network Classification on Medical Images</vt:lpstr>
      <vt:lpstr>Data Augmentation</vt:lpstr>
      <vt:lpstr>Methodology</vt:lpstr>
      <vt:lpstr>Data Source</vt:lpstr>
      <vt:lpstr>Data Exploration</vt:lpstr>
      <vt:lpstr>Data Distribution</vt:lpstr>
      <vt:lpstr>Images</vt:lpstr>
      <vt:lpstr>Data Preparation</vt:lpstr>
      <vt:lpstr>Data Adjustments</vt:lpstr>
      <vt:lpstr>Image Augmentation</vt:lpstr>
      <vt:lpstr>Convolitional Neural Network Analysis</vt:lpstr>
      <vt:lpstr>Model Architectures</vt:lpstr>
      <vt:lpstr>Model Training </vt:lpstr>
      <vt:lpstr>Model Evaluation</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Classification of Brain MRI Scans using Machine Learning </dc:title>
  <dc:creator>Eric Lehmphul</dc:creator>
  <cp:lastModifiedBy>Eric Lehmphul</cp:lastModifiedBy>
  <cp:revision>8</cp:revision>
  <dcterms:created xsi:type="dcterms:W3CDTF">2023-05-16T17:50:05Z</dcterms:created>
  <dcterms:modified xsi:type="dcterms:W3CDTF">2023-05-16T22:34:23Z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