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256" r:id="rId3"/>
    <p:sldId id="257" r:id="rId4"/>
    <p:sldId id="258" r:id="rId5"/>
    <p:sldId id="259" r:id="rId6"/>
    <p:sldId id="260"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0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3E0B31-E6D4-44E7-A798-B5DE7E970C50}" type="datetimeFigureOut">
              <a:rPr lang="en-US" smtClean="0"/>
              <a:pPr/>
              <a:t>5/30/2016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34F692-507B-4CDB-9A05-57D34A071A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34F692-507B-4CDB-9A05-57D34A071A6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3850D1-48EB-4D25-9346-0CA9CF252244}"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850D1-48EB-4D25-9346-0CA9CF252244}"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850D1-48EB-4D25-9346-0CA9CF252244}"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850D1-48EB-4D25-9346-0CA9CF252244}"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850D1-48EB-4D25-9346-0CA9CF252244}"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850D1-48EB-4D25-9346-0CA9CF252244}" type="datetimeFigureOut">
              <a:rPr lang="en-US" smtClean="0"/>
              <a:pPr/>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3850D1-48EB-4D25-9346-0CA9CF252244}" type="datetimeFigureOut">
              <a:rPr lang="en-US" smtClean="0"/>
              <a:pPr/>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850D1-48EB-4D25-9346-0CA9CF252244}" type="datetimeFigureOut">
              <a:rPr lang="en-US" smtClean="0"/>
              <a:pPr/>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850D1-48EB-4D25-9346-0CA9CF252244}" type="datetimeFigureOut">
              <a:rPr lang="en-US" smtClean="0"/>
              <a:pPr/>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850D1-48EB-4D25-9346-0CA9CF252244}" type="datetimeFigureOut">
              <a:rPr lang="en-US" smtClean="0"/>
              <a:pPr/>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850D1-48EB-4D25-9346-0CA9CF252244}" type="datetimeFigureOut">
              <a:rPr lang="en-US" smtClean="0"/>
              <a:pPr/>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ED69A-F16E-4ADE-BD0E-A02019BEA0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850D1-48EB-4D25-9346-0CA9CF252244}" type="datetimeFigureOut">
              <a:rPr lang="en-US" smtClean="0"/>
              <a:pPr/>
              <a:t>5/30/2016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ED69A-F16E-4ADE-BD0E-A02019BEA0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7200" dirty="0" smtClean="0"/>
              <a:t>User Manual for </a:t>
            </a:r>
            <a:endParaRPr lang="en-US" sz="7200" dirty="0"/>
          </a:p>
        </p:txBody>
      </p:sp>
      <p:sp>
        <p:nvSpPr>
          <p:cNvPr id="5" name="Subtitle 4"/>
          <p:cNvSpPr>
            <a:spLocks noGrp="1"/>
          </p:cNvSpPr>
          <p:nvPr>
            <p:ph type="subTitle" idx="1"/>
          </p:nvPr>
        </p:nvSpPr>
        <p:spPr/>
        <p:txBody>
          <a:bodyPr>
            <a:noAutofit/>
          </a:bodyPr>
          <a:lstStyle/>
          <a:p>
            <a:r>
              <a:rPr lang="en-IN" sz="6600" dirty="0" smtClean="0"/>
              <a:t>FMCG Field Force Mobile App</a:t>
            </a:r>
            <a:endParaRPr lang="en-US"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81000" y="228600"/>
            <a:ext cx="8134350" cy="3352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04800" y="3657600"/>
            <a:ext cx="8382000" cy="3084594"/>
          </a:xfrm>
          <a:prstGeom prst="rect">
            <a:avLst/>
          </a:prstGeom>
          <a:noFill/>
          <a:ln w="9525">
            <a:noFill/>
            <a:miter lim="800000"/>
            <a:headEnd/>
            <a:tailEnd/>
          </a:ln>
          <a:effectLst/>
        </p:spPr>
      </p:pic>
      <p:sp>
        <p:nvSpPr>
          <p:cNvPr id="9" name="TextBox 8"/>
          <p:cNvSpPr txBox="1"/>
          <p:nvPr/>
        </p:nvSpPr>
        <p:spPr>
          <a:xfrm>
            <a:off x="2362200" y="5410200"/>
            <a:ext cx="4724400" cy="307777"/>
          </a:xfrm>
          <a:prstGeom prst="rect">
            <a:avLst/>
          </a:prstGeom>
          <a:noFill/>
        </p:spPr>
        <p:txBody>
          <a:bodyPr wrap="square" rtlCol="0">
            <a:spAutoFit/>
          </a:bodyPr>
          <a:lstStyle/>
          <a:p>
            <a:r>
              <a:rPr lang="en-US" sz="1400" b="1" dirty="0" smtClean="0">
                <a:solidFill>
                  <a:srgbClr val="002060"/>
                </a:solidFill>
              </a:rPr>
              <a:t>01.Stock available @ outlet needs to be captured </a:t>
            </a:r>
          </a:p>
        </p:txBody>
      </p:sp>
      <p:cxnSp>
        <p:nvCxnSpPr>
          <p:cNvPr id="11" name="Straight Arrow Connector 10"/>
          <p:cNvCxnSpPr/>
          <p:nvPr/>
        </p:nvCxnSpPr>
        <p:spPr>
          <a:xfrm>
            <a:off x="6096000" y="5562600"/>
            <a:ext cx="1219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62200" y="5715000"/>
            <a:ext cx="4724400" cy="307777"/>
          </a:xfrm>
          <a:prstGeom prst="rect">
            <a:avLst/>
          </a:prstGeom>
          <a:noFill/>
        </p:spPr>
        <p:txBody>
          <a:bodyPr wrap="square" rtlCol="0">
            <a:spAutoFit/>
          </a:bodyPr>
          <a:lstStyle/>
          <a:p>
            <a:r>
              <a:rPr lang="en-US" sz="1400" b="1" dirty="0" smtClean="0">
                <a:solidFill>
                  <a:srgbClr val="002060"/>
                </a:solidFill>
              </a:rPr>
              <a:t>02.Order </a:t>
            </a:r>
            <a:r>
              <a:rPr lang="en-US" sz="1400" b="1" dirty="0" err="1" smtClean="0">
                <a:solidFill>
                  <a:srgbClr val="002060"/>
                </a:solidFill>
              </a:rPr>
              <a:t>Qnty</a:t>
            </a:r>
            <a:r>
              <a:rPr lang="en-US" sz="1400" b="1" dirty="0" smtClean="0">
                <a:solidFill>
                  <a:srgbClr val="002060"/>
                </a:solidFill>
              </a:rPr>
              <a:t> needs to be captured in the box.</a:t>
            </a:r>
            <a:endParaRPr lang="en-US" sz="1400" dirty="0">
              <a:solidFill>
                <a:srgbClr val="002060"/>
              </a:solidFill>
            </a:endParaRPr>
          </a:p>
        </p:txBody>
      </p:sp>
      <p:cxnSp>
        <p:nvCxnSpPr>
          <p:cNvPr id="14" name="Straight Arrow Connector 13"/>
          <p:cNvCxnSpPr/>
          <p:nvPr/>
        </p:nvCxnSpPr>
        <p:spPr>
          <a:xfrm flipV="1">
            <a:off x="5943600" y="5562600"/>
            <a:ext cx="1828800" cy="304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62200" y="6019800"/>
            <a:ext cx="4724400" cy="307777"/>
          </a:xfrm>
          <a:prstGeom prst="rect">
            <a:avLst/>
          </a:prstGeom>
          <a:noFill/>
        </p:spPr>
        <p:txBody>
          <a:bodyPr wrap="square" rtlCol="0">
            <a:spAutoFit/>
          </a:bodyPr>
          <a:lstStyle/>
          <a:p>
            <a:r>
              <a:rPr lang="en-US" sz="1400" b="1" dirty="0" smtClean="0">
                <a:solidFill>
                  <a:srgbClr val="002060"/>
                </a:solidFill>
              </a:rPr>
              <a:t>03.Remove the item from selection, touch on dust bin</a:t>
            </a:r>
            <a:endParaRPr lang="en-US" sz="1400" dirty="0">
              <a:solidFill>
                <a:srgbClr val="002060"/>
              </a:solidFill>
            </a:endParaRPr>
          </a:p>
        </p:txBody>
      </p:sp>
      <p:sp>
        <p:nvSpPr>
          <p:cNvPr id="20" name="TextBox 19"/>
          <p:cNvSpPr txBox="1"/>
          <p:nvPr/>
        </p:nvSpPr>
        <p:spPr>
          <a:xfrm>
            <a:off x="2362200" y="6321623"/>
            <a:ext cx="4724400" cy="307777"/>
          </a:xfrm>
          <a:prstGeom prst="rect">
            <a:avLst/>
          </a:prstGeom>
          <a:noFill/>
        </p:spPr>
        <p:txBody>
          <a:bodyPr wrap="square" rtlCol="0">
            <a:spAutoFit/>
          </a:bodyPr>
          <a:lstStyle/>
          <a:p>
            <a:r>
              <a:rPr lang="en-US" sz="1400" b="1" dirty="0" smtClean="0">
                <a:solidFill>
                  <a:srgbClr val="002060"/>
                </a:solidFill>
              </a:rPr>
              <a:t>04.Add the product, touch ”select the product” in the top</a:t>
            </a:r>
            <a:endParaRPr lang="en-US" sz="1400" dirty="0">
              <a:solidFill>
                <a:srgbClr val="002060"/>
              </a:solidFill>
            </a:endParaRPr>
          </a:p>
        </p:txBody>
      </p:sp>
      <p:cxnSp>
        <p:nvCxnSpPr>
          <p:cNvPr id="27" name="Curved Connector 26"/>
          <p:cNvCxnSpPr/>
          <p:nvPr/>
        </p:nvCxnSpPr>
        <p:spPr>
          <a:xfrm>
            <a:off x="838200" y="5257800"/>
            <a:ext cx="1752600" cy="1066800"/>
          </a:xfrm>
          <a:prstGeom prst="curvedConnector3">
            <a:avLst>
              <a:gd name="adj1" fmla="val 50000"/>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324600" y="5638800"/>
            <a:ext cx="20574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Oval Callout 47"/>
          <p:cNvSpPr/>
          <p:nvPr/>
        </p:nvSpPr>
        <p:spPr>
          <a:xfrm>
            <a:off x="6172200" y="2362200"/>
            <a:ext cx="1752600" cy="914400"/>
          </a:xfrm>
          <a:prstGeom prst="wedgeEllipseCallout">
            <a:avLst>
              <a:gd name="adj1" fmla="val 65570"/>
              <a:gd name="adj2" fmla="val 59423"/>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To go to Next screen, touch here</a:t>
            </a:r>
            <a:endParaRPr lang="en-US" sz="1400" dirty="0">
              <a:solidFill>
                <a:srgbClr val="002060"/>
              </a:solidFill>
            </a:endParaRPr>
          </a:p>
        </p:txBody>
      </p:sp>
      <p:sp>
        <p:nvSpPr>
          <p:cNvPr id="49" name="Oval Callout 48"/>
          <p:cNvSpPr/>
          <p:nvPr/>
        </p:nvSpPr>
        <p:spPr>
          <a:xfrm>
            <a:off x="2743200" y="2286000"/>
            <a:ext cx="1752600" cy="914400"/>
          </a:xfrm>
          <a:prstGeom prst="wedgeEllipseCallout">
            <a:avLst>
              <a:gd name="adj1" fmla="val -159981"/>
              <a:gd name="adj2" fmla="val 82500"/>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To go to Previous </a:t>
            </a:r>
            <a:r>
              <a:rPr lang="en-US" sz="1400" dirty="0" err="1" smtClean="0">
                <a:solidFill>
                  <a:srgbClr val="002060"/>
                </a:solidFill>
              </a:rPr>
              <a:t>Screen,touch</a:t>
            </a:r>
            <a:r>
              <a:rPr lang="en-US" sz="1400" dirty="0" smtClean="0">
                <a:solidFill>
                  <a:srgbClr val="002060"/>
                </a:solidFill>
              </a:rPr>
              <a:t> here</a:t>
            </a:r>
            <a:endParaRPr lang="en-US" sz="14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diamond(in)">
                                      <p:cBhvr>
                                        <p:cTn id="7" dur="20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5"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7" dur="1000" fill="hold"/>
                                        <p:tgtEl>
                                          <p:spTgt spid="14"/>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amond(in)">
                                      <p:cBhvr>
                                        <p:cTn id="46" dur="20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box(in)">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checkerboard(across)">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linds(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p:cTn id="66" dur="50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p:cTn id="69" dur="1000" fill="hold"/>
                                        <p:tgtEl>
                                          <p:spTgt spid="49"/>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49"/>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25" presetClass="entr" presetSubtype="0" fill="hold" grpId="0" nodeType="clickEffect">
                                  <p:stCondLst>
                                    <p:cond delay="0"/>
                                  </p:stCondLst>
                                  <p:childTnLst>
                                    <p:set>
                                      <p:cBhvr>
                                        <p:cTn id="77" dur="1" fill="hold">
                                          <p:stCondLst>
                                            <p:cond delay="0"/>
                                          </p:stCondLst>
                                        </p:cTn>
                                        <p:tgtEl>
                                          <p:spTgt spid="48"/>
                                        </p:tgtEl>
                                        <p:attrNameLst>
                                          <p:attrName>style.visibility</p:attrName>
                                        </p:attrNameLst>
                                      </p:cBhvr>
                                      <p:to>
                                        <p:strVal val="visible"/>
                                      </p:to>
                                    </p:set>
                                    <p:anim calcmode="lin" valueType="num">
                                      <p:cBhvr>
                                        <p:cTn id="78" dur="500" decel="50000" fill="hold">
                                          <p:stCondLst>
                                            <p:cond delay="0"/>
                                          </p:stCondLst>
                                        </p:cTn>
                                        <p:tgtEl>
                                          <p:spTgt spid="48"/>
                                        </p:tgtEl>
                                        <p:attrNameLst>
                                          <p:attrName>style.rotation</p:attrName>
                                        </p:attrNameLst>
                                      </p:cBhvr>
                                      <p:tavLst>
                                        <p:tav tm="0">
                                          <p:val>
                                            <p:fltVal val="-90"/>
                                          </p:val>
                                        </p:tav>
                                        <p:tav tm="100000">
                                          <p:val>
                                            <p:fltVal val="0"/>
                                          </p:val>
                                        </p:tav>
                                      </p:tavLst>
                                    </p:anim>
                                    <p:anim calcmode="lin" valueType="num">
                                      <p:cBhvr>
                                        <p:cTn id="79" dur="500" decel="50000" fill="hold">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80" dur="500" accel="50000" fill="hold">
                                          <p:stCondLst>
                                            <p:cond delay="500"/>
                                          </p:stCondLst>
                                        </p:cTn>
                                        <p:tgtEl>
                                          <p:spTgt spid="48"/>
                                        </p:tgtEl>
                                        <p:attrNameLst>
                                          <p:attrName>ppt_w</p:attrName>
                                        </p:attrNameLst>
                                      </p:cBhvr>
                                      <p:tavLst>
                                        <p:tav tm="0">
                                          <p:val>
                                            <p:strVal val="#ppt_w*.05"/>
                                          </p:val>
                                        </p:tav>
                                        <p:tav tm="100000">
                                          <p:val>
                                            <p:strVal val="#ppt_w"/>
                                          </p:val>
                                        </p:tav>
                                      </p:tavLst>
                                    </p:anim>
                                    <p:anim calcmode="lin" valueType="num">
                                      <p:cBhvr>
                                        <p:cTn id="81" dur="1000" fill="hold"/>
                                        <p:tgtEl>
                                          <p:spTgt spid="48"/>
                                        </p:tgtEl>
                                        <p:attrNameLst>
                                          <p:attrName>ppt_h</p:attrName>
                                        </p:attrNameLst>
                                      </p:cBhvr>
                                      <p:tavLst>
                                        <p:tav tm="0">
                                          <p:val>
                                            <p:strVal val="#ppt_h"/>
                                          </p:val>
                                        </p:tav>
                                        <p:tav tm="100000">
                                          <p:val>
                                            <p:strVal val="#ppt_h"/>
                                          </p:val>
                                        </p:tav>
                                      </p:tavLst>
                                    </p:anim>
                                    <p:anim calcmode="lin" valueType="num">
                                      <p:cBhvr>
                                        <p:cTn id="82" dur="500" decel="50000" fill="hold">
                                          <p:stCondLst>
                                            <p:cond delay="0"/>
                                          </p:stCondLst>
                                        </p:cTn>
                                        <p:tgtEl>
                                          <p:spTgt spid="48"/>
                                        </p:tgtEl>
                                        <p:attrNameLst>
                                          <p:attrName>ppt_x</p:attrName>
                                        </p:attrNameLst>
                                      </p:cBhvr>
                                      <p:tavLst>
                                        <p:tav tm="0">
                                          <p:val>
                                            <p:strVal val="#ppt_x+.4"/>
                                          </p:val>
                                        </p:tav>
                                        <p:tav tm="100000">
                                          <p:val>
                                            <p:strVal val="#ppt_x"/>
                                          </p:val>
                                        </p:tav>
                                      </p:tavLst>
                                    </p:anim>
                                    <p:anim calcmode="lin" valueType="num">
                                      <p:cBhvr>
                                        <p:cTn id="83" dur="500" decel="50000" fill="hold">
                                          <p:stCondLst>
                                            <p:cond delay="0"/>
                                          </p:stCondLst>
                                        </p:cTn>
                                        <p:tgtEl>
                                          <p:spTgt spid="48"/>
                                        </p:tgtEl>
                                        <p:attrNameLst>
                                          <p:attrName>ppt_y</p:attrName>
                                        </p:attrNameLst>
                                      </p:cBhvr>
                                      <p:tavLst>
                                        <p:tav tm="0">
                                          <p:val>
                                            <p:strVal val="#ppt_y-.2"/>
                                          </p:val>
                                        </p:tav>
                                        <p:tav tm="100000">
                                          <p:val>
                                            <p:strVal val="#ppt_y+.1"/>
                                          </p:val>
                                        </p:tav>
                                      </p:tavLst>
                                    </p:anim>
                                    <p:anim calcmode="lin" valueType="num">
                                      <p:cBhvr>
                                        <p:cTn id="84" dur="500" accel="50000" fill="hold">
                                          <p:stCondLst>
                                            <p:cond delay="500"/>
                                          </p:stCondLst>
                                        </p:cTn>
                                        <p:tgtEl>
                                          <p:spTgt spid="48"/>
                                        </p:tgtEl>
                                        <p:attrNameLst>
                                          <p:attrName>ppt_y</p:attrName>
                                        </p:attrNameLst>
                                      </p:cBhvr>
                                      <p:tavLst>
                                        <p:tav tm="0">
                                          <p:val>
                                            <p:strVal val="#ppt_y+.1"/>
                                          </p:val>
                                        </p:tav>
                                        <p:tav tm="100000">
                                          <p:val>
                                            <p:strVal val="#ppt_y"/>
                                          </p:val>
                                        </p:tav>
                                      </p:tavLst>
                                    </p:anim>
                                    <p:animEffect transition="in" filter="fade">
                                      <p:cBhvr>
                                        <p:cTn id="85" dur="1000" decel="50000">
                                          <p:stCondLst>
                                            <p:cond delay="0"/>
                                          </p:stCondLst>
                                        </p:cTn>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7" grpId="0"/>
      <p:bldP spid="20" grpId="0"/>
      <p:bldP spid="48" grpId="0" animBg="1"/>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533400" y="609600"/>
            <a:ext cx="8131968" cy="4572000"/>
          </a:xfrm>
          <a:prstGeom prst="rect">
            <a:avLst/>
          </a:prstGeom>
          <a:noFill/>
          <a:ln w="9525">
            <a:noFill/>
            <a:miter lim="800000"/>
            <a:headEnd/>
            <a:tailEnd/>
          </a:ln>
          <a:effectLst/>
        </p:spPr>
      </p:pic>
      <p:sp>
        <p:nvSpPr>
          <p:cNvPr id="11" name="TextBox 10"/>
          <p:cNvSpPr txBox="1"/>
          <p:nvPr/>
        </p:nvSpPr>
        <p:spPr>
          <a:xfrm>
            <a:off x="1905000" y="1600200"/>
            <a:ext cx="5203604" cy="307777"/>
          </a:xfrm>
          <a:prstGeom prst="rect">
            <a:avLst/>
          </a:prstGeom>
          <a:noFill/>
        </p:spPr>
        <p:txBody>
          <a:bodyPr wrap="none" rtlCol="0">
            <a:spAutoFit/>
          </a:bodyPr>
          <a:lstStyle/>
          <a:p>
            <a:r>
              <a:rPr lang="en-US" sz="1400" b="1" dirty="0" smtClean="0">
                <a:solidFill>
                  <a:srgbClr val="FF0000"/>
                </a:solidFill>
              </a:rPr>
              <a:t>After Order booked, select the call feedback, </a:t>
            </a:r>
            <a:r>
              <a:rPr lang="en-US" sz="1400" b="1" dirty="0" smtClean="0">
                <a:solidFill>
                  <a:srgbClr val="002060"/>
                </a:solidFill>
              </a:rPr>
              <a:t>“Not mandatory field”</a:t>
            </a:r>
            <a:endParaRPr lang="en-US" sz="1400" b="1" dirty="0">
              <a:solidFill>
                <a:srgbClr val="002060"/>
              </a:solidFill>
            </a:endParaRPr>
          </a:p>
        </p:txBody>
      </p:sp>
      <p:sp>
        <p:nvSpPr>
          <p:cNvPr id="15" name="TextBox 14"/>
          <p:cNvSpPr txBox="1"/>
          <p:nvPr/>
        </p:nvSpPr>
        <p:spPr>
          <a:xfrm>
            <a:off x="2209800" y="2286000"/>
            <a:ext cx="1704890" cy="307777"/>
          </a:xfrm>
          <a:prstGeom prst="rect">
            <a:avLst/>
          </a:prstGeom>
          <a:noFill/>
        </p:spPr>
        <p:txBody>
          <a:bodyPr wrap="none" rtlCol="0">
            <a:spAutoFit/>
          </a:bodyPr>
          <a:lstStyle/>
          <a:p>
            <a:r>
              <a:rPr lang="en-US" sz="1400" b="1" dirty="0" smtClean="0">
                <a:solidFill>
                  <a:srgbClr val="002060"/>
                </a:solidFill>
              </a:rPr>
              <a:t>Not Mandatory field</a:t>
            </a:r>
            <a:endParaRPr lang="en-US" sz="1400" b="1" dirty="0">
              <a:solidFill>
                <a:srgbClr val="002060"/>
              </a:solidFill>
            </a:endParaRPr>
          </a:p>
        </p:txBody>
      </p:sp>
      <p:sp>
        <p:nvSpPr>
          <p:cNvPr id="19" name="TextBox 18"/>
          <p:cNvSpPr txBox="1"/>
          <p:nvPr/>
        </p:nvSpPr>
        <p:spPr>
          <a:xfrm>
            <a:off x="2057400" y="3124200"/>
            <a:ext cx="3773021" cy="307777"/>
          </a:xfrm>
          <a:prstGeom prst="rect">
            <a:avLst/>
          </a:prstGeom>
          <a:noFill/>
        </p:spPr>
        <p:txBody>
          <a:bodyPr wrap="none" rtlCol="0">
            <a:spAutoFit/>
          </a:bodyPr>
          <a:lstStyle/>
          <a:p>
            <a:r>
              <a:rPr lang="en-US" sz="1400" b="1" dirty="0" smtClean="0">
                <a:solidFill>
                  <a:srgbClr val="002060"/>
                </a:solidFill>
              </a:rPr>
              <a:t>Any remarks, We can add, not a mandatory field</a:t>
            </a:r>
            <a:endParaRPr lang="en-US" sz="1400" b="1" dirty="0">
              <a:solidFill>
                <a:srgbClr val="002060"/>
              </a:solidFill>
            </a:endParaRPr>
          </a:p>
        </p:txBody>
      </p:sp>
      <p:sp>
        <p:nvSpPr>
          <p:cNvPr id="22" name="TextBox 21"/>
          <p:cNvSpPr txBox="1"/>
          <p:nvPr/>
        </p:nvSpPr>
        <p:spPr>
          <a:xfrm>
            <a:off x="4724400" y="4343400"/>
            <a:ext cx="3813544" cy="523220"/>
          </a:xfrm>
          <a:prstGeom prst="rect">
            <a:avLst/>
          </a:prstGeom>
          <a:noFill/>
        </p:spPr>
        <p:txBody>
          <a:bodyPr wrap="none" rtlCol="0">
            <a:spAutoFit/>
          </a:bodyPr>
          <a:lstStyle/>
          <a:p>
            <a:pPr algn="ctr"/>
            <a:r>
              <a:rPr lang="en-US" sz="1400" b="1" dirty="0" smtClean="0">
                <a:solidFill>
                  <a:srgbClr val="002060"/>
                </a:solidFill>
              </a:rPr>
              <a:t>If any photos of product </a:t>
            </a:r>
            <a:r>
              <a:rPr lang="en-US" sz="1400" b="1" dirty="0" err="1" smtClean="0">
                <a:solidFill>
                  <a:srgbClr val="002060"/>
                </a:solidFill>
              </a:rPr>
              <a:t>display,staking,damages</a:t>
            </a:r>
            <a:endParaRPr lang="en-US" sz="1400" b="1" dirty="0" smtClean="0">
              <a:solidFill>
                <a:srgbClr val="002060"/>
              </a:solidFill>
            </a:endParaRPr>
          </a:p>
          <a:p>
            <a:pPr algn="ctr"/>
            <a:r>
              <a:rPr lang="en-US" sz="1400" b="1" dirty="0" smtClean="0">
                <a:solidFill>
                  <a:srgbClr val="002060"/>
                </a:solidFill>
              </a:rPr>
              <a:t>Can be taken as snap and attached</a:t>
            </a:r>
            <a:endParaRPr lang="en-US" sz="1400" b="1" dirty="0">
              <a:solidFill>
                <a:srgbClr val="002060"/>
              </a:solidFill>
            </a:endParaRPr>
          </a:p>
        </p:txBody>
      </p:sp>
      <p:sp>
        <p:nvSpPr>
          <p:cNvPr id="23" name="TextBox 22"/>
          <p:cNvSpPr txBox="1"/>
          <p:nvPr/>
        </p:nvSpPr>
        <p:spPr>
          <a:xfrm>
            <a:off x="4648200" y="5562600"/>
            <a:ext cx="3788025" cy="307777"/>
          </a:xfrm>
          <a:prstGeom prst="rect">
            <a:avLst/>
          </a:prstGeom>
          <a:noFill/>
        </p:spPr>
        <p:txBody>
          <a:bodyPr wrap="none" rtlCol="0">
            <a:spAutoFit/>
          </a:bodyPr>
          <a:lstStyle/>
          <a:p>
            <a:pPr algn="ctr"/>
            <a:r>
              <a:rPr lang="en-US" sz="1400" b="1" dirty="0" smtClean="0">
                <a:solidFill>
                  <a:srgbClr val="002060"/>
                </a:solidFill>
              </a:rPr>
              <a:t>Final submit can be touched to complete the call</a:t>
            </a:r>
            <a:endParaRPr lang="en-US" sz="1400" b="1" dirty="0">
              <a:solidFill>
                <a:srgbClr val="002060"/>
              </a:solidFill>
            </a:endParaRPr>
          </a:p>
        </p:txBody>
      </p:sp>
      <p:cxnSp>
        <p:nvCxnSpPr>
          <p:cNvPr id="26" name="Straight Arrow Connector 25"/>
          <p:cNvCxnSpPr/>
          <p:nvPr/>
        </p:nvCxnSpPr>
        <p:spPr>
          <a:xfrm rot="5400000">
            <a:off x="5981700" y="4000500"/>
            <a:ext cx="53340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7581900" y="5143500"/>
            <a:ext cx="53340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Oval Callout 31"/>
          <p:cNvSpPr/>
          <p:nvPr/>
        </p:nvSpPr>
        <p:spPr>
          <a:xfrm>
            <a:off x="1828800" y="5334000"/>
            <a:ext cx="1752600" cy="914400"/>
          </a:xfrm>
          <a:prstGeom prst="wedgeEllipseCallout">
            <a:avLst>
              <a:gd name="adj1" fmla="val -107807"/>
              <a:gd name="adj2" fmla="val -75962"/>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To go to Previous </a:t>
            </a:r>
            <a:r>
              <a:rPr lang="en-US" sz="1400" dirty="0" err="1" smtClean="0">
                <a:solidFill>
                  <a:srgbClr val="002060"/>
                </a:solidFill>
              </a:rPr>
              <a:t>Screen,touch</a:t>
            </a:r>
            <a:r>
              <a:rPr lang="en-US" sz="1400" dirty="0" smtClean="0">
                <a:solidFill>
                  <a:srgbClr val="002060"/>
                </a:solidFill>
              </a:rPr>
              <a:t> here</a:t>
            </a:r>
            <a:endParaRPr lang="en-US" sz="1400" dirty="0">
              <a:solidFill>
                <a:srgbClr val="002060"/>
              </a:solidFill>
            </a:endParaRPr>
          </a:p>
        </p:txBody>
      </p:sp>
      <p:sp>
        <p:nvSpPr>
          <p:cNvPr id="13" name="TextBox 12"/>
          <p:cNvSpPr txBox="1"/>
          <p:nvPr/>
        </p:nvSpPr>
        <p:spPr>
          <a:xfrm>
            <a:off x="3276600" y="5867400"/>
            <a:ext cx="5867400" cy="1077218"/>
          </a:xfrm>
          <a:prstGeom prst="rect">
            <a:avLst/>
          </a:prstGeom>
          <a:noFill/>
        </p:spPr>
        <p:txBody>
          <a:bodyPr wrap="square" rtlCol="0">
            <a:spAutoFit/>
          </a:bodyPr>
          <a:lstStyle/>
          <a:p>
            <a:r>
              <a:rPr lang="en-IN" sz="1600" dirty="0" smtClean="0"/>
              <a:t>After the Final Submit, this Call Details will be available in the Submitted Calls. If the internet is NOT  available this will be moved to Out Box (as soon as connected with Internet, this will be moved to Submitted Calls)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34" dur="1000" fill="hold"/>
                                        <p:tgtEl>
                                          <p:spTgt spid="26"/>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52" dur="1000" fill="hold"/>
                                        <p:tgtEl>
                                          <p:spTgt spid="31"/>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64" dur="1000" fill="hold"/>
                                        <p:tgtEl>
                                          <p:spTgt spid="32"/>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P spid="22" grpId="0"/>
      <p:bldP spid="23" grpId="0"/>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990600"/>
            <a:ext cx="8915399" cy="5257800"/>
          </a:xfrm>
          <a:prstGeom prst="rect">
            <a:avLst/>
          </a:prstGeom>
          <a:noFill/>
          <a:ln w="9525">
            <a:noFill/>
            <a:miter lim="800000"/>
            <a:headEnd/>
            <a:tailEnd/>
          </a:ln>
          <a:effectLst/>
        </p:spPr>
      </p:pic>
      <p:sp>
        <p:nvSpPr>
          <p:cNvPr id="8" name="TextBox 7"/>
          <p:cNvSpPr txBox="1"/>
          <p:nvPr/>
        </p:nvSpPr>
        <p:spPr>
          <a:xfrm>
            <a:off x="838200" y="4267200"/>
            <a:ext cx="4343400" cy="369332"/>
          </a:xfrm>
          <a:prstGeom prst="rect">
            <a:avLst/>
          </a:prstGeom>
          <a:noFill/>
        </p:spPr>
        <p:txBody>
          <a:bodyPr wrap="square" rtlCol="0">
            <a:spAutoFit/>
          </a:bodyPr>
          <a:lstStyle/>
          <a:p>
            <a:r>
              <a:rPr lang="en-IN" dirty="0" smtClean="0"/>
              <a:t>After the installation of the application</a:t>
            </a:r>
            <a:endParaRPr lang="en-US" dirty="0" smtClean="0"/>
          </a:p>
        </p:txBody>
      </p:sp>
      <p:cxnSp>
        <p:nvCxnSpPr>
          <p:cNvPr id="12" name="Straight Arrow Connector 11"/>
          <p:cNvCxnSpPr/>
          <p:nvPr/>
        </p:nvCxnSpPr>
        <p:spPr>
          <a:xfrm rot="10800000" flipV="1">
            <a:off x="2971800" y="3124200"/>
            <a:ext cx="1371600" cy="121920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609600"/>
            <a:ext cx="8763000" cy="5334000"/>
          </a:xfrm>
          <a:prstGeom prst="rect">
            <a:avLst/>
          </a:prstGeom>
          <a:noFill/>
          <a:ln w="9525">
            <a:noFill/>
            <a:miter lim="800000"/>
            <a:headEnd/>
            <a:tailEnd/>
          </a:ln>
          <a:effectLst/>
        </p:spPr>
      </p:pic>
      <p:sp>
        <p:nvSpPr>
          <p:cNvPr id="6" name="TextBox 5"/>
          <p:cNvSpPr txBox="1"/>
          <p:nvPr/>
        </p:nvSpPr>
        <p:spPr>
          <a:xfrm>
            <a:off x="838200" y="4267200"/>
            <a:ext cx="2667000" cy="369332"/>
          </a:xfrm>
          <a:prstGeom prst="rect">
            <a:avLst/>
          </a:prstGeom>
          <a:noFill/>
        </p:spPr>
        <p:txBody>
          <a:bodyPr wrap="square" rtlCol="0">
            <a:spAutoFit/>
          </a:bodyPr>
          <a:lstStyle/>
          <a:p>
            <a:r>
              <a:rPr lang="en-US" dirty="0" smtClean="0"/>
              <a:t>Opening screen of the app</a:t>
            </a:r>
            <a:endParaRPr lang="en-US" dirty="0"/>
          </a:p>
        </p:txBody>
      </p:sp>
      <p:sp>
        <p:nvSpPr>
          <p:cNvPr id="7" name="TextBox 6"/>
          <p:cNvSpPr txBox="1"/>
          <p:nvPr/>
        </p:nvSpPr>
        <p:spPr>
          <a:xfrm>
            <a:off x="3657600" y="3429000"/>
            <a:ext cx="2895600" cy="307777"/>
          </a:xfrm>
          <a:prstGeom prst="rect">
            <a:avLst/>
          </a:prstGeom>
          <a:noFill/>
        </p:spPr>
        <p:txBody>
          <a:bodyPr wrap="square" rtlCol="0">
            <a:spAutoFit/>
          </a:bodyPr>
          <a:lstStyle/>
          <a:p>
            <a:r>
              <a:rPr lang="en-US" sz="1400" b="1" dirty="0" smtClean="0">
                <a:solidFill>
                  <a:srgbClr val="002060"/>
                </a:solidFill>
              </a:rPr>
              <a:t>GPS is on if it is green, white GPS off</a:t>
            </a:r>
            <a:endParaRPr lang="en-US" b="1" dirty="0">
              <a:solidFill>
                <a:srgbClr val="002060"/>
              </a:solidFill>
            </a:endParaRPr>
          </a:p>
        </p:txBody>
      </p:sp>
      <p:cxnSp>
        <p:nvCxnSpPr>
          <p:cNvPr id="11" name="Straight Arrow Connector 10"/>
          <p:cNvCxnSpPr/>
          <p:nvPr/>
        </p:nvCxnSpPr>
        <p:spPr>
          <a:xfrm rot="5400000">
            <a:off x="6019800" y="1600200"/>
            <a:ext cx="2286000" cy="152400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600700" y="2019300"/>
            <a:ext cx="3352800" cy="175260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0000" y="4495800"/>
            <a:ext cx="3886200" cy="523220"/>
          </a:xfrm>
          <a:prstGeom prst="rect">
            <a:avLst/>
          </a:prstGeom>
          <a:noFill/>
        </p:spPr>
        <p:txBody>
          <a:bodyPr wrap="square" rtlCol="0">
            <a:spAutoFit/>
          </a:bodyPr>
          <a:lstStyle/>
          <a:p>
            <a:r>
              <a:rPr lang="en-US" sz="1400" b="1" dirty="0" smtClean="0">
                <a:solidFill>
                  <a:srgbClr val="002060"/>
                </a:solidFill>
              </a:rPr>
              <a:t>Internet is on if it is green White – Internet off</a:t>
            </a:r>
          </a:p>
          <a:p>
            <a:endParaRPr lang="en-US" sz="1400" b="1" dirty="0"/>
          </a:p>
        </p:txBody>
      </p:sp>
      <p:sp>
        <p:nvSpPr>
          <p:cNvPr id="21" name="TextBox 20"/>
          <p:cNvSpPr txBox="1"/>
          <p:nvPr/>
        </p:nvSpPr>
        <p:spPr>
          <a:xfrm>
            <a:off x="3581400" y="1752600"/>
            <a:ext cx="1981200" cy="523220"/>
          </a:xfrm>
          <a:prstGeom prst="rect">
            <a:avLst/>
          </a:prstGeom>
          <a:noFill/>
        </p:spPr>
        <p:txBody>
          <a:bodyPr wrap="square" rtlCol="0">
            <a:spAutoFit/>
          </a:bodyPr>
          <a:lstStyle/>
          <a:p>
            <a:r>
              <a:rPr lang="en-US" sz="1400" b="1" dirty="0" smtClean="0">
                <a:solidFill>
                  <a:srgbClr val="002060"/>
                </a:solidFill>
              </a:rPr>
              <a:t>Any Synch &amp; Update info</a:t>
            </a:r>
            <a:endParaRPr lang="en-US" b="1" dirty="0">
              <a:solidFill>
                <a:srgbClr val="002060"/>
              </a:solidFill>
            </a:endParaRPr>
          </a:p>
        </p:txBody>
      </p:sp>
      <p:cxnSp>
        <p:nvCxnSpPr>
          <p:cNvPr id="22" name="Straight Arrow Connector 21"/>
          <p:cNvCxnSpPr/>
          <p:nvPr/>
        </p:nvCxnSpPr>
        <p:spPr>
          <a:xfrm rot="10800000" flipV="1">
            <a:off x="4419600" y="1143000"/>
            <a:ext cx="3200400" cy="68580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19800" y="5334000"/>
            <a:ext cx="2438400" cy="307777"/>
          </a:xfrm>
          <a:prstGeom prst="rect">
            <a:avLst/>
          </a:prstGeom>
          <a:noFill/>
        </p:spPr>
        <p:txBody>
          <a:bodyPr wrap="square" rtlCol="0">
            <a:spAutoFit/>
          </a:bodyPr>
          <a:lstStyle/>
          <a:p>
            <a:r>
              <a:rPr lang="en-US" sz="1400" b="1" dirty="0" smtClean="0">
                <a:solidFill>
                  <a:srgbClr val="002060"/>
                </a:solidFill>
              </a:rPr>
              <a:t>Home – Back to front screen</a:t>
            </a:r>
            <a:endParaRPr lang="en-US" sz="1400" b="1" dirty="0">
              <a:solidFill>
                <a:srgbClr val="002060"/>
              </a:solidFill>
            </a:endParaRPr>
          </a:p>
        </p:txBody>
      </p:sp>
      <p:cxnSp>
        <p:nvCxnSpPr>
          <p:cNvPr id="26" name="Straight Arrow Connector 25"/>
          <p:cNvCxnSpPr/>
          <p:nvPr/>
        </p:nvCxnSpPr>
        <p:spPr>
          <a:xfrm rot="5400000">
            <a:off x="5867400" y="2895600"/>
            <a:ext cx="4191000" cy="83820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3400" y="6248400"/>
            <a:ext cx="2895600" cy="369332"/>
          </a:xfrm>
          <a:prstGeom prst="rect">
            <a:avLst/>
          </a:prstGeom>
          <a:noFill/>
        </p:spPr>
        <p:txBody>
          <a:bodyPr wrap="square" rtlCol="0">
            <a:spAutoFit/>
          </a:bodyPr>
          <a:lstStyle/>
          <a:p>
            <a:r>
              <a:rPr lang="en-US" b="1" dirty="0" smtClean="0">
                <a:solidFill>
                  <a:srgbClr val="002060"/>
                </a:solidFill>
              </a:rPr>
              <a:t>To view menu to action</a:t>
            </a:r>
            <a:endParaRPr lang="en-US" b="1" dirty="0">
              <a:solidFill>
                <a:srgbClr val="002060"/>
              </a:solidFill>
            </a:endParaRPr>
          </a:p>
        </p:txBody>
      </p:sp>
      <p:cxnSp>
        <p:nvCxnSpPr>
          <p:cNvPr id="31" name="Straight Arrow Connector 30"/>
          <p:cNvCxnSpPr/>
          <p:nvPr/>
        </p:nvCxnSpPr>
        <p:spPr>
          <a:xfrm rot="16200000" flipH="1">
            <a:off x="-1676400" y="3352800"/>
            <a:ext cx="4953000" cy="6858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linds(horizontal)">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21" grpId="0"/>
      <p:bldP spid="2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457200"/>
            <a:ext cx="8839200" cy="6019800"/>
          </a:xfrm>
          <a:prstGeom prst="rect">
            <a:avLst/>
          </a:prstGeom>
          <a:noFill/>
          <a:ln w="9525">
            <a:noFill/>
            <a:miter lim="800000"/>
            <a:headEnd/>
            <a:tailEnd/>
          </a:ln>
          <a:effectLst/>
        </p:spPr>
      </p:pic>
      <p:sp>
        <p:nvSpPr>
          <p:cNvPr id="15" name="TextBox 14"/>
          <p:cNvSpPr txBox="1"/>
          <p:nvPr/>
        </p:nvSpPr>
        <p:spPr>
          <a:xfrm>
            <a:off x="3542762" y="1752600"/>
            <a:ext cx="2629438" cy="323165"/>
          </a:xfrm>
          <a:prstGeom prst="rect">
            <a:avLst/>
          </a:prstGeom>
          <a:noFill/>
        </p:spPr>
        <p:txBody>
          <a:bodyPr wrap="none" rtlCol="0">
            <a:spAutoFit/>
          </a:bodyPr>
          <a:lstStyle/>
          <a:p>
            <a:r>
              <a:rPr lang="en-US" sz="1500" b="1" dirty="0" smtClean="0">
                <a:solidFill>
                  <a:srgbClr val="002060"/>
                </a:solidFill>
              </a:rPr>
              <a:t>To capture the plan for the day</a:t>
            </a:r>
            <a:endParaRPr lang="en-US" sz="1500" b="1" dirty="0">
              <a:solidFill>
                <a:srgbClr val="002060"/>
              </a:solidFill>
            </a:endParaRPr>
          </a:p>
        </p:txBody>
      </p:sp>
      <p:sp>
        <p:nvSpPr>
          <p:cNvPr id="16" name="TextBox 15"/>
          <p:cNvSpPr txBox="1"/>
          <p:nvPr/>
        </p:nvSpPr>
        <p:spPr>
          <a:xfrm>
            <a:off x="3505200" y="2209800"/>
            <a:ext cx="2605137" cy="323165"/>
          </a:xfrm>
          <a:prstGeom prst="rect">
            <a:avLst/>
          </a:prstGeom>
          <a:noFill/>
        </p:spPr>
        <p:txBody>
          <a:bodyPr wrap="none" rtlCol="0">
            <a:spAutoFit/>
          </a:bodyPr>
          <a:lstStyle/>
          <a:p>
            <a:r>
              <a:rPr lang="en-US" sz="1500" b="1" dirty="0" smtClean="0">
                <a:solidFill>
                  <a:srgbClr val="002060"/>
                </a:solidFill>
              </a:rPr>
              <a:t>To Capture the DSR </a:t>
            </a:r>
            <a:r>
              <a:rPr lang="en-US" sz="1500" b="1" dirty="0" err="1" smtClean="0">
                <a:solidFill>
                  <a:srgbClr val="002060"/>
                </a:solidFill>
              </a:rPr>
              <a:t>outletwise</a:t>
            </a:r>
            <a:endParaRPr lang="en-US" sz="1500" b="1" dirty="0">
              <a:solidFill>
                <a:srgbClr val="002060"/>
              </a:solidFill>
            </a:endParaRPr>
          </a:p>
        </p:txBody>
      </p:sp>
      <p:sp>
        <p:nvSpPr>
          <p:cNvPr id="18" name="TextBox 17"/>
          <p:cNvSpPr txBox="1"/>
          <p:nvPr/>
        </p:nvSpPr>
        <p:spPr>
          <a:xfrm>
            <a:off x="3581400" y="2590800"/>
            <a:ext cx="6400800" cy="553998"/>
          </a:xfrm>
          <a:prstGeom prst="rect">
            <a:avLst/>
          </a:prstGeom>
          <a:noFill/>
        </p:spPr>
        <p:txBody>
          <a:bodyPr wrap="square" rtlCol="0">
            <a:spAutoFit/>
          </a:bodyPr>
          <a:lstStyle/>
          <a:p>
            <a:r>
              <a:rPr lang="en-US" sz="1500" b="1" dirty="0" smtClean="0">
                <a:solidFill>
                  <a:srgbClr val="002060"/>
                </a:solidFill>
              </a:rPr>
              <a:t>DSR which is not given as “</a:t>
            </a:r>
            <a:r>
              <a:rPr lang="en-US" sz="1500" b="1" dirty="0" err="1" smtClean="0">
                <a:solidFill>
                  <a:srgbClr val="002060"/>
                </a:solidFill>
              </a:rPr>
              <a:t>submit”will</a:t>
            </a:r>
            <a:r>
              <a:rPr lang="en-US" sz="1500" b="1" dirty="0" smtClean="0">
                <a:solidFill>
                  <a:srgbClr val="002060"/>
                </a:solidFill>
              </a:rPr>
              <a:t> be saved in draft until </a:t>
            </a:r>
          </a:p>
          <a:p>
            <a:r>
              <a:rPr lang="en-US" sz="1500" b="1" dirty="0" smtClean="0">
                <a:solidFill>
                  <a:srgbClr val="002060"/>
                </a:solidFill>
              </a:rPr>
              <a:t>status given as “submit”</a:t>
            </a:r>
            <a:endParaRPr lang="en-US" sz="1500" b="1" dirty="0">
              <a:solidFill>
                <a:srgbClr val="002060"/>
              </a:solidFill>
            </a:endParaRPr>
          </a:p>
        </p:txBody>
      </p:sp>
      <p:sp>
        <p:nvSpPr>
          <p:cNvPr id="19" name="TextBox 18"/>
          <p:cNvSpPr txBox="1"/>
          <p:nvPr/>
        </p:nvSpPr>
        <p:spPr>
          <a:xfrm>
            <a:off x="3552793" y="3048000"/>
            <a:ext cx="4829207" cy="323165"/>
          </a:xfrm>
          <a:prstGeom prst="rect">
            <a:avLst/>
          </a:prstGeom>
          <a:noFill/>
        </p:spPr>
        <p:txBody>
          <a:bodyPr wrap="none" rtlCol="0">
            <a:spAutoFit/>
          </a:bodyPr>
          <a:lstStyle/>
          <a:p>
            <a:r>
              <a:rPr lang="en-US" sz="1500" b="1" dirty="0" smtClean="0">
                <a:solidFill>
                  <a:srgbClr val="002060"/>
                </a:solidFill>
              </a:rPr>
              <a:t>Submitted DSR will be in this box if the internet is in “OFF”</a:t>
            </a:r>
            <a:endParaRPr lang="en-US" sz="1500" b="1" dirty="0">
              <a:solidFill>
                <a:srgbClr val="002060"/>
              </a:solidFill>
            </a:endParaRPr>
          </a:p>
        </p:txBody>
      </p:sp>
      <p:sp>
        <p:nvSpPr>
          <p:cNvPr id="20" name="TextBox 19"/>
          <p:cNvSpPr txBox="1"/>
          <p:nvPr/>
        </p:nvSpPr>
        <p:spPr>
          <a:xfrm>
            <a:off x="3469944" y="3486835"/>
            <a:ext cx="4689425" cy="553998"/>
          </a:xfrm>
          <a:prstGeom prst="rect">
            <a:avLst/>
          </a:prstGeom>
          <a:noFill/>
        </p:spPr>
        <p:txBody>
          <a:bodyPr wrap="none" rtlCol="0">
            <a:spAutoFit/>
          </a:bodyPr>
          <a:lstStyle/>
          <a:p>
            <a:r>
              <a:rPr lang="en-US" sz="1500" b="1" dirty="0" smtClean="0">
                <a:solidFill>
                  <a:srgbClr val="002060"/>
                </a:solidFill>
              </a:rPr>
              <a:t>This is to capture specialties of the day in the market for </a:t>
            </a:r>
          </a:p>
          <a:p>
            <a:r>
              <a:rPr lang="en-US" sz="1500" b="1" dirty="0" err="1" smtClean="0">
                <a:solidFill>
                  <a:srgbClr val="002060"/>
                </a:solidFill>
              </a:rPr>
              <a:t>furture</a:t>
            </a:r>
            <a:r>
              <a:rPr lang="en-US" sz="1500" b="1" dirty="0" smtClean="0">
                <a:solidFill>
                  <a:srgbClr val="002060"/>
                </a:solidFill>
              </a:rPr>
              <a:t> reference</a:t>
            </a:r>
            <a:endParaRPr lang="en-US" sz="1500" b="1" dirty="0">
              <a:solidFill>
                <a:srgbClr val="002060"/>
              </a:solidFill>
            </a:endParaRPr>
          </a:p>
        </p:txBody>
      </p:sp>
      <p:sp>
        <p:nvSpPr>
          <p:cNvPr id="24" name="TextBox 23"/>
          <p:cNvSpPr txBox="1"/>
          <p:nvPr/>
        </p:nvSpPr>
        <p:spPr>
          <a:xfrm>
            <a:off x="3468069" y="3944035"/>
            <a:ext cx="4075731" cy="323165"/>
          </a:xfrm>
          <a:prstGeom prst="rect">
            <a:avLst/>
          </a:prstGeom>
          <a:noFill/>
        </p:spPr>
        <p:txBody>
          <a:bodyPr wrap="none" rtlCol="0">
            <a:spAutoFit/>
          </a:bodyPr>
          <a:lstStyle/>
          <a:p>
            <a:r>
              <a:rPr lang="en-US" sz="1500" b="1" dirty="0" smtClean="0">
                <a:solidFill>
                  <a:srgbClr val="002060"/>
                </a:solidFill>
              </a:rPr>
              <a:t>Competitor details can be captured in this screen</a:t>
            </a:r>
            <a:endParaRPr lang="en-US" sz="1500" b="1" dirty="0">
              <a:solidFill>
                <a:srgbClr val="002060"/>
              </a:solidFill>
            </a:endParaRPr>
          </a:p>
        </p:txBody>
      </p:sp>
      <p:sp>
        <p:nvSpPr>
          <p:cNvPr id="27" name="TextBox 26"/>
          <p:cNvSpPr txBox="1"/>
          <p:nvPr/>
        </p:nvSpPr>
        <p:spPr>
          <a:xfrm>
            <a:off x="3468072" y="4343400"/>
            <a:ext cx="3313728" cy="323165"/>
          </a:xfrm>
          <a:prstGeom prst="rect">
            <a:avLst/>
          </a:prstGeom>
          <a:noFill/>
        </p:spPr>
        <p:txBody>
          <a:bodyPr wrap="none" rtlCol="0">
            <a:spAutoFit/>
          </a:bodyPr>
          <a:lstStyle/>
          <a:p>
            <a:r>
              <a:rPr lang="en-US" sz="1500" b="1" dirty="0" smtClean="0">
                <a:solidFill>
                  <a:srgbClr val="002060"/>
                </a:solidFill>
              </a:rPr>
              <a:t>Adding new customer with brief details</a:t>
            </a:r>
            <a:endParaRPr lang="en-US" sz="1500" b="1" dirty="0">
              <a:solidFill>
                <a:srgbClr val="002060"/>
              </a:solidFill>
            </a:endParaRPr>
          </a:p>
        </p:txBody>
      </p:sp>
      <p:sp>
        <p:nvSpPr>
          <p:cNvPr id="28" name="TextBox 27"/>
          <p:cNvSpPr txBox="1"/>
          <p:nvPr/>
        </p:nvSpPr>
        <p:spPr>
          <a:xfrm>
            <a:off x="3446707" y="4724400"/>
            <a:ext cx="3487493" cy="323165"/>
          </a:xfrm>
          <a:prstGeom prst="rect">
            <a:avLst/>
          </a:prstGeom>
          <a:noFill/>
        </p:spPr>
        <p:txBody>
          <a:bodyPr wrap="none" rtlCol="0">
            <a:spAutoFit/>
          </a:bodyPr>
          <a:lstStyle/>
          <a:p>
            <a:r>
              <a:rPr lang="en-US" sz="1500" b="1" dirty="0" smtClean="0">
                <a:solidFill>
                  <a:srgbClr val="002060"/>
                </a:solidFill>
              </a:rPr>
              <a:t>This is to view the outlet details &amp; history</a:t>
            </a:r>
            <a:endParaRPr lang="en-US" sz="1500" b="1" dirty="0">
              <a:solidFill>
                <a:srgbClr val="002060"/>
              </a:solidFill>
            </a:endParaRPr>
          </a:p>
        </p:txBody>
      </p:sp>
      <p:sp>
        <p:nvSpPr>
          <p:cNvPr id="29" name="TextBox 28"/>
          <p:cNvSpPr txBox="1"/>
          <p:nvPr/>
        </p:nvSpPr>
        <p:spPr>
          <a:xfrm>
            <a:off x="3458359" y="5181600"/>
            <a:ext cx="4390241" cy="323165"/>
          </a:xfrm>
          <a:prstGeom prst="rect">
            <a:avLst/>
          </a:prstGeom>
          <a:noFill/>
        </p:spPr>
        <p:txBody>
          <a:bodyPr wrap="none" rtlCol="0">
            <a:spAutoFit/>
          </a:bodyPr>
          <a:lstStyle/>
          <a:p>
            <a:r>
              <a:rPr lang="en-US" sz="1500" b="1" dirty="0" smtClean="0">
                <a:solidFill>
                  <a:srgbClr val="002060"/>
                </a:solidFill>
              </a:rPr>
              <a:t>This is to view/Edit/Delete the submitted call details </a:t>
            </a:r>
            <a:endParaRPr lang="en-US" sz="1500" b="1" dirty="0">
              <a:solidFill>
                <a:srgbClr val="002060"/>
              </a:solidFill>
            </a:endParaRPr>
          </a:p>
        </p:txBody>
      </p:sp>
      <p:sp>
        <p:nvSpPr>
          <p:cNvPr id="30" name="TextBox 29"/>
          <p:cNvSpPr txBox="1"/>
          <p:nvPr/>
        </p:nvSpPr>
        <p:spPr>
          <a:xfrm>
            <a:off x="3418882" y="5638800"/>
            <a:ext cx="2753318" cy="323165"/>
          </a:xfrm>
          <a:prstGeom prst="rect">
            <a:avLst/>
          </a:prstGeom>
          <a:noFill/>
        </p:spPr>
        <p:txBody>
          <a:bodyPr wrap="none" rtlCol="0">
            <a:spAutoFit/>
          </a:bodyPr>
          <a:lstStyle/>
          <a:p>
            <a:r>
              <a:rPr lang="en-US" sz="1500" b="1" dirty="0" smtClean="0">
                <a:solidFill>
                  <a:srgbClr val="002060"/>
                </a:solidFill>
              </a:rPr>
              <a:t>This is to view the outlet details </a:t>
            </a:r>
            <a:endParaRPr lang="en-US" sz="1500" b="1" dirty="0">
              <a:solidFill>
                <a:srgbClr val="002060"/>
              </a:solidFill>
            </a:endParaRPr>
          </a:p>
        </p:txBody>
      </p:sp>
      <p:sp>
        <p:nvSpPr>
          <p:cNvPr id="31" name="TextBox 30"/>
          <p:cNvSpPr txBox="1"/>
          <p:nvPr/>
        </p:nvSpPr>
        <p:spPr>
          <a:xfrm>
            <a:off x="3429000" y="6019800"/>
            <a:ext cx="2919069" cy="323165"/>
          </a:xfrm>
          <a:prstGeom prst="rect">
            <a:avLst/>
          </a:prstGeom>
          <a:noFill/>
        </p:spPr>
        <p:txBody>
          <a:bodyPr wrap="none" rtlCol="0">
            <a:spAutoFit/>
          </a:bodyPr>
          <a:lstStyle/>
          <a:p>
            <a:r>
              <a:rPr lang="en-US" sz="1500" b="1" dirty="0" smtClean="0">
                <a:solidFill>
                  <a:srgbClr val="002060"/>
                </a:solidFill>
              </a:rPr>
              <a:t>This is to view the </a:t>
            </a:r>
            <a:r>
              <a:rPr lang="en-US" sz="1500" b="1" dirty="0" err="1" smtClean="0">
                <a:solidFill>
                  <a:srgbClr val="002060"/>
                </a:solidFill>
              </a:rPr>
              <a:t>daywise</a:t>
            </a:r>
            <a:r>
              <a:rPr lang="en-US" sz="1500" b="1" dirty="0" smtClean="0">
                <a:solidFill>
                  <a:srgbClr val="002060"/>
                </a:solidFill>
              </a:rPr>
              <a:t> details </a:t>
            </a:r>
            <a:endParaRPr lang="en-US" sz="1500" b="1" dirty="0">
              <a:solidFill>
                <a:srgbClr val="002060"/>
              </a:solidFill>
            </a:endParaRPr>
          </a:p>
        </p:txBody>
      </p:sp>
      <p:cxnSp>
        <p:nvCxnSpPr>
          <p:cNvPr id="33" name="Straight Arrow Connector 32"/>
          <p:cNvCxnSpPr/>
          <p:nvPr/>
        </p:nvCxnSpPr>
        <p:spPr>
          <a:xfrm>
            <a:off x="2057400" y="19050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57400" y="23622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57400" y="28194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057400" y="32004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81200" y="36576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981200" y="4113212"/>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981200" y="44958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981200" y="48768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81200" y="53340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81200" y="57912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1200" y="61722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checkerboard(across)">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checkerboard(across)">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heckerboard(across)">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checkerboard(across)">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checkerboard(across)">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checkerboard(across)">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checkerboard(across)">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diamond(in)">
                                      <p:cBhvr>
                                        <p:cTn id="67" dur="20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diamond(in)">
                                      <p:cBhvr>
                                        <p:cTn id="72" dur="20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amond(in)">
                                      <p:cBhvr>
                                        <p:cTn id="77" dur="20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diamond(in)">
                                      <p:cBhvr>
                                        <p:cTn id="82" dur="20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8" presetClass="entr" presetSubtype="16"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diamond(in)">
                                      <p:cBhvr>
                                        <p:cTn id="87" dur="2000"/>
                                        <p:tgtEl>
                                          <p:spTgt spid="41"/>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ntr" presetSubtype="16"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diamond(in)">
                                      <p:cBhvr>
                                        <p:cTn id="92" dur="20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500" fill="hold"/>
                                        <p:tgtEl>
                                          <p:spTgt spid="30"/>
                                        </p:tgtEl>
                                        <p:attrNameLst>
                                          <p:attrName>ppt_x</p:attrName>
                                        </p:attrNameLst>
                                      </p:cBhvr>
                                      <p:tavLst>
                                        <p:tav tm="0">
                                          <p:val>
                                            <p:strVal val="#ppt_x"/>
                                          </p:val>
                                        </p:tav>
                                        <p:tav tm="100000">
                                          <p:val>
                                            <p:strVal val="#ppt_x"/>
                                          </p:val>
                                        </p:tav>
                                      </p:tavLst>
                                    </p:anim>
                                    <p:anim calcmode="lin" valueType="num">
                                      <p:cBhvr additive="base">
                                        <p:cTn id="10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43"/>
                                        </p:tgtEl>
                                        <p:attrNameLst>
                                          <p:attrName>style.visibility</p:attrName>
                                        </p:attrNameLst>
                                      </p:cBhvr>
                                      <p:to>
                                        <p:strVal val="visible"/>
                                      </p:to>
                                    </p:set>
                                    <p:anim calcmode="lin" valueType="num">
                                      <p:cBhvr additive="base">
                                        <p:cTn id="109" dur="500" fill="hold"/>
                                        <p:tgtEl>
                                          <p:spTgt spid="43"/>
                                        </p:tgtEl>
                                        <p:attrNameLst>
                                          <p:attrName>ppt_x</p:attrName>
                                        </p:attrNameLst>
                                      </p:cBhvr>
                                      <p:tavLst>
                                        <p:tav tm="0">
                                          <p:val>
                                            <p:strVal val="#ppt_x"/>
                                          </p:val>
                                        </p:tav>
                                        <p:tav tm="100000">
                                          <p:val>
                                            <p:strVal val="#ppt_x"/>
                                          </p:val>
                                        </p:tav>
                                      </p:tavLst>
                                    </p:anim>
                                    <p:anim calcmode="lin" valueType="num">
                                      <p:cBhvr additive="base">
                                        <p:cTn id="11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0" grpId="0"/>
      <p:bldP spid="24" grpId="0"/>
      <p:bldP spid="27" grpId="0"/>
      <p:bldP spid="28" grpId="0"/>
      <p:bldP spid="29"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228600"/>
            <a:ext cx="8610600" cy="6324600"/>
          </a:xfrm>
          <a:prstGeom prst="rect">
            <a:avLst/>
          </a:prstGeom>
          <a:noFill/>
          <a:ln w="9525">
            <a:noFill/>
            <a:miter lim="800000"/>
            <a:headEnd/>
            <a:tailEnd/>
          </a:ln>
          <a:effectLst/>
        </p:spPr>
      </p:pic>
      <p:sp>
        <p:nvSpPr>
          <p:cNvPr id="28" name="TextBox 27"/>
          <p:cNvSpPr txBox="1"/>
          <p:nvPr/>
        </p:nvSpPr>
        <p:spPr>
          <a:xfrm>
            <a:off x="3352800" y="4782235"/>
            <a:ext cx="3708579" cy="323165"/>
          </a:xfrm>
          <a:prstGeom prst="rect">
            <a:avLst/>
          </a:prstGeom>
          <a:noFill/>
        </p:spPr>
        <p:txBody>
          <a:bodyPr wrap="none" rtlCol="0">
            <a:spAutoFit/>
          </a:bodyPr>
          <a:lstStyle/>
          <a:p>
            <a:r>
              <a:rPr lang="en-US" sz="1500" b="1" dirty="0" smtClean="0">
                <a:solidFill>
                  <a:srgbClr val="002060"/>
                </a:solidFill>
              </a:rPr>
              <a:t>To view the </a:t>
            </a:r>
            <a:r>
              <a:rPr lang="en-US" sz="1500" b="1" dirty="0" err="1" smtClean="0">
                <a:solidFill>
                  <a:srgbClr val="002060"/>
                </a:solidFill>
              </a:rPr>
              <a:t>Daywise</a:t>
            </a:r>
            <a:r>
              <a:rPr lang="en-US" sz="1500" b="1" dirty="0" smtClean="0">
                <a:solidFill>
                  <a:srgbClr val="002060"/>
                </a:solidFill>
              </a:rPr>
              <a:t> </a:t>
            </a:r>
            <a:r>
              <a:rPr lang="en-US" sz="1500" b="1" dirty="0" err="1" smtClean="0">
                <a:solidFill>
                  <a:srgbClr val="002060"/>
                </a:solidFill>
              </a:rPr>
              <a:t>Tourplan</a:t>
            </a:r>
            <a:r>
              <a:rPr lang="en-US" sz="1500" b="1" dirty="0" smtClean="0">
                <a:solidFill>
                  <a:srgbClr val="002060"/>
                </a:solidFill>
              </a:rPr>
              <a:t> for the month</a:t>
            </a:r>
            <a:endParaRPr lang="en-US" sz="1500" b="1" dirty="0">
              <a:solidFill>
                <a:srgbClr val="002060"/>
              </a:solidFill>
            </a:endParaRPr>
          </a:p>
        </p:txBody>
      </p:sp>
      <p:sp>
        <p:nvSpPr>
          <p:cNvPr id="29" name="TextBox 28"/>
          <p:cNvSpPr txBox="1"/>
          <p:nvPr/>
        </p:nvSpPr>
        <p:spPr>
          <a:xfrm>
            <a:off x="3458359" y="5181600"/>
            <a:ext cx="2622000" cy="323165"/>
          </a:xfrm>
          <a:prstGeom prst="rect">
            <a:avLst/>
          </a:prstGeom>
          <a:noFill/>
        </p:spPr>
        <p:txBody>
          <a:bodyPr wrap="none" rtlCol="0">
            <a:spAutoFit/>
          </a:bodyPr>
          <a:lstStyle/>
          <a:p>
            <a:r>
              <a:rPr lang="en-US" sz="1500" b="1" dirty="0" smtClean="0">
                <a:solidFill>
                  <a:srgbClr val="002060"/>
                </a:solidFill>
              </a:rPr>
              <a:t>To View the </a:t>
            </a:r>
            <a:r>
              <a:rPr lang="en-US" sz="1500" b="1" dirty="0" err="1" smtClean="0">
                <a:solidFill>
                  <a:srgbClr val="002060"/>
                </a:solidFill>
              </a:rPr>
              <a:t>datewise</a:t>
            </a:r>
            <a:r>
              <a:rPr lang="en-US" sz="1500" b="1" dirty="0" smtClean="0">
                <a:solidFill>
                  <a:srgbClr val="002060"/>
                </a:solidFill>
              </a:rPr>
              <a:t> </a:t>
            </a:r>
            <a:r>
              <a:rPr lang="en-US" sz="1500" b="1" dirty="0" err="1" smtClean="0">
                <a:solidFill>
                  <a:srgbClr val="002060"/>
                </a:solidFill>
              </a:rPr>
              <a:t>Tourplan</a:t>
            </a:r>
            <a:endParaRPr lang="en-US" sz="1500" b="1" dirty="0">
              <a:solidFill>
                <a:srgbClr val="002060"/>
              </a:solidFill>
            </a:endParaRPr>
          </a:p>
        </p:txBody>
      </p:sp>
      <p:sp>
        <p:nvSpPr>
          <p:cNvPr id="30" name="TextBox 29"/>
          <p:cNvSpPr txBox="1"/>
          <p:nvPr/>
        </p:nvSpPr>
        <p:spPr>
          <a:xfrm>
            <a:off x="3418882" y="5638800"/>
            <a:ext cx="5313378" cy="553998"/>
          </a:xfrm>
          <a:prstGeom prst="rect">
            <a:avLst/>
          </a:prstGeom>
          <a:noFill/>
        </p:spPr>
        <p:txBody>
          <a:bodyPr wrap="none" rtlCol="0">
            <a:spAutoFit/>
          </a:bodyPr>
          <a:lstStyle/>
          <a:p>
            <a:r>
              <a:rPr lang="en-US" sz="1500" b="1" dirty="0" smtClean="0">
                <a:solidFill>
                  <a:srgbClr val="002060"/>
                </a:solidFill>
              </a:rPr>
              <a:t> To synch the data when the day starts and day close to give and </a:t>
            </a:r>
          </a:p>
          <a:p>
            <a:r>
              <a:rPr lang="en-US" sz="1500" b="1" dirty="0" smtClean="0">
                <a:solidFill>
                  <a:srgbClr val="002060"/>
                </a:solidFill>
              </a:rPr>
              <a:t>take the data to the server</a:t>
            </a:r>
            <a:endParaRPr lang="en-US" sz="1500" b="1" dirty="0">
              <a:solidFill>
                <a:srgbClr val="002060"/>
              </a:solidFill>
            </a:endParaRPr>
          </a:p>
        </p:txBody>
      </p:sp>
      <p:sp>
        <p:nvSpPr>
          <p:cNvPr id="31" name="TextBox 30"/>
          <p:cNvSpPr txBox="1"/>
          <p:nvPr/>
        </p:nvSpPr>
        <p:spPr>
          <a:xfrm>
            <a:off x="3481731" y="6153835"/>
            <a:ext cx="1634550" cy="323165"/>
          </a:xfrm>
          <a:prstGeom prst="rect">
            <a:avLst/>
          </a:prstGeom>
          <a:noFill/>
        </p:spPr>
        <p:txBody>
          <a:bodyPr wrap="none" rtlCol="0">
            <a:spAutoFit/>
          </a:bodyPr>
          <a:lstStyle/>
          <a:p>
            <a:r>
              <a:rPr lang="en-US" sz="1500" b="1" dirty="0" smtClean="0">
                <a:solidFill>
                  <a:srgbClr val="002060"/>
                </a:solidFill>
              </a:rPr>
              <a:t>To Logout the App</a:t>
            </a:r>
            <a:endParaRPr lang="en-US" sz="1500" b="1" dirty="0">
              <a:solidFill>
                <a:srgbClr val="002060"/>
              </a:solidFill>
            </a:endParaRPr>
          </a:p>
        </p:txBody>
      </p:sp>
      <p:cxnSp>
        <p:nvCxnSpPr>
          <p:cNvPr id="40" name="Straight Arrow Connector 39"/>
          <p:cNvCxnSpPr/>
          <p:nvPr/>
        </p:nvCxnSpPr>
        <p:spPr>
          <a:xfrm>
            <a:off x="1905000" y="49530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05000" y="5408612"/>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05000" y="5867400"/>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05000" y="6323012"/>
            <a:ext cx="1600200" cy="158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amond(in)">
                                      <p:cBhvr>
                                        <p:cTn id="7" dur="2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amond(in)">
                                      <p:cBhvr>
                                        <p:cTn id="12" dur="2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amond(in)">
                                      <p:cBhvr>
                                        <p:cTn id="17" dur="2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amond(in)">
                                      <p:cBhvr>
                                        <p:cTn id="22" dur="20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304800"/>
            <a:ext cx="8763000" cy="4724400"/>
          </a:xfrm>
          <a:prstGeom prst="rect">
            <a:avLst/>
          </a:prstGeom>
          <a:noFill/>
          <a:ln w="9525">
            <a:noFill/>
            <a:miter lim="800000"/>
            <a:headEnd/>
            <a:tailEnd/>
          </a:ln>
          <a:effectLst/>
        </p:spPr>
      </p:pic>
      <p:sp>
        <p:nvSpPr>
          <p:cNvPr id="14" name="TextBox 13"/>
          <p:cNvSpPr txBox="1"/>
          <p:nvPr/>
        </p:nvSpPr>
        <p:spPr>
          <a:xfrm>
            <a:off x="1219200" y="0"/>
            <a:ext cx="3437864" cy="369332"/>
          </a:xfrm>
          <a:prstGeom prst="rect">
            <a:avLst/>
          </a:prstGeom>
          <a:noFill/>
        </p:spPr>
        <p:txBody>
          <a:bodyPr wrap="none" rtlCol="0">
            <a:spAutoFit/>
          </a:bodyPr>
          <a:lstStyle/>
          <a:p>
            <a:r>
              <a:rPr lang="en-US" dirty="0" smtClean="0"/>
              <a:t>Select Work Type/Cluster/</a:t>
            </a:r>
            <a:r>
              <a:rPr lang="en-US" dirty="0" err="1" smtClean="0"/>
              <a:t>Reamrks</a:t>
            </a:r>
            <a:endParaRPr lang="en-US" dirty="0"/>
          </a:p>
        </p:txBody>
      </p:sp>
      <p:sp>
        <p:nvSpPr>
          <p:cNvPr id="15" name="TextBox 14"/>
          <p:cNvSpPr txBox="1"/>
          <p:nvPr/>
        </p:nvSpPr>
        <p:spPr>
          <a:xfrm>
            <a:off x="0" y="5257800"/>
            <a:ext cx="8132611" cy="1477328"/>
          </a:xfrm>
          <a:prstGeom prst="rect">
            <a:avLst/>
          </a:prstGeom>
          <a:noFill/>
        </p:spPr>
        <p:txBody>
          <a:bodyPr wrap="none" rtlCol="0">
            <a:spAutoFit/>
          </a:bodyPr>
          <a:lstStyle/>
          <a:p>
            <a:r>
              <a:rPr lang="en-US" dirty="0" smtClean="0"/>
              <a:t>Admin Work, Camp Work, Cycle Meeting, DRS Survey, Field Work, Holiday, </a:t>
            </a:r>
            <a:br>
              <a:rPr lang="en-US" dirty="0" smtClean="0"/>
            </a:br>
            <a:r>
              <a:rPr lang="en-US" dirty="0" smtClean="0"/>
              <a:t>Induction work, Leave, Meeting, No Field work, </a:t>
            </a:r>
            <a:r>
              <a:rPr lang="en-US" dirty="0" err="1" smtClean="0"/>
              <a:t>Stockists</a:t>
            </a:r>
            <a:r>
              <a:rPr lang="en-US" dirty="0" smtClean="0"/>
              <a:t> work, Super </a:t>
            </a:r>
            <a:r>
              <a:rPr lang="en-US" dirty="0" err="1" smtClean="0"/>
              <a:t>stockists</a:t>
            </a:r>
            <a:r>
              <a:rPr lang="en-US" dirty="0" smtClean="0"/>
              <a:t> work, </a:t>
            </a:r>
          </a:p>
          <a:p>
            <a:r>
              <a:rPr lang="en-US" dirty="0" smtClean="0"/>
              <a:t>Training, Transit, Week off</a:t>
            </a:r>
          </a:p>
          <a:p>
            <a:endParaRPr lang="en-US" dirty="0" smtClean="0"/>
          </a:p>
          <a:p>
            <a:r>
              <a:rPr lang="en-US" dirty="0" smtClean="0"/>
              <a:t>Remarks – We can enter any special comments like, Team work, NPL work, etc…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152400"/>
            <a:ext cx="8324850" cy="4680442"/>
          </a:xfrm>
          <a:prstGeom prst="rect">
            <a:avLst/>
          </a:prstGeom>
          <a:noFill/>
          <a:ln w="9525">
            <a:noFill/>
            <a:miter lim="800000"/>
            <a:headEnd/>
            <a:tailEnd/>
          </a:ln>
          <a:effectLst/>
        </p:spPr>
      </p:pic>
      <p:sp>
        <p:nvSpPr>
          <p:cNvPr id="12" name="TextBox 11"/>
          <p:cNvSpPr txBox="1"/>
          <p:nvPr/>
        </p:nvSpPr>
        <p:spPr>
          <a:xfrm>
            <a:off x="1676400" y="2362200"/>
            <a:ext cx="6308137" cy="307777"/>
          </a:xfrm>
          <a:prstGeom prst="rect">
            <a:avLst/>
          </a:prstGeom>
          <a:noFill/>
        </p:spPr>
        <p:txBody>
          <a:bodyPr wrap="none" rtlCol="0">
            <a:spAutoFit/>
          </a:bodyPr>
          <a:lstStyle/>
          <a:p>
            <a:r>
              <a:rPr lang="en-US" sz="1400" b="1" dirty="0" smtClean="0">
                <a:solidFill>
                  <a:srgbClr val="FF0000"/>
                </a:solidFill>
              </a:rPr>
              <a:t>If there is any joint work with Reporting Mgr. We can select, </a:t>
            </a:r>
            <a:r>
              <a:rPr lang="en-US" sz="1400" b="1" dirty="0" smtClean="0">
                <a:solidFill>
                  <a:srgbClr val="002060"/>
                </a:solidFill>
              </a:rPr>
              <a:t>Not a mandatory field</a:t>
            </a:r>
            <a:endParaRPr lang="en-US" sz="1400" b="1" dirty="0">
              <a:solidFill>
                <a:srgbClr val="002060"/>
              </a:solidFill>
            </a:endParaRPr>
          </a:p>
        </p:txBody>
      </p:sp>
      <p:sp>
        <p:nvSpPr>
          <p:cNvPr id="13" name="TextBox 12"/>
          <p:cNvSpPr txBox="1"/>
          <p:nvPr/>
        </p:nvSpPr>
        <p:spPr>
          <a:xfrm>
            <a:off x="1524000" y="1143000"/>
            <a:ext cx="2022541" cy="307777"/>
          </a:xfrm>
          <a:prstGeom prst="rect">
            <a:avLst/>
          </a:prstGeom>
          <a:noFill/>
        </p:spPr>
        <p:txBody>
          <a:bodyPr wrap="none" rtlCol="0">
            <a:spAutoFit/>
          </a:bodyPr>
          <a:lstStyle/>
          <a:p>
            <a:r>
              <a:rPr lang="en-US" sz="1400" b="1" dirty="0" smtClean="0">
                <a:solidFill>
                  <a:srgbClr val="FF0000"/>
                </a:solidFill>
              </a:rPr>
              <a:t>Select the Retailer Name	</a:t>
            </a:r>
            <a:endParaRPr lang="en-US" sz="1400" b="1" dirty="0">
              <a:solidFill>
                <a:srgbClr val="FF0000"/>
              </a:solidFill>
            </a:endParaRPr>
          </a:p>
        </p:txBody>
      </p:sp>
      <p:sp>
        <p:nvSpPr>
          <p:cNvPr id="14" name="TextBox 13"/>
          <p:cNvSpPr txBox="1"/>
          <p:nvPr/>
        </p:nvSpPr>
        <p:spPr>
          <a:xfrm>
            <a:off x="1600200" y="1752600"/>
            <a:ext cx="4275658" cy="307777"/>
          </a:xfrm>
          <a:prstGeom prst="rect">
            <a:avLst/>
          </a:prstGeom>
          <a:noFill/>
        </p:spPr>
        <p:txBody>
          <a:bodyPr wrap="none" rtlCol="0">
            <a:spAutoFit/>
          </a:bodyPr>
          <a:lstStyle/>
          <a:p>
            <a:r>
              <a:rPr lang="en-US" sz="1400" b="1" dirty="0" smtClean="0">
                <a:solidFill>
                  <a:srgbClr val="FF0000"/>
                </a:solidFill>
              </a:rPr>
              <a:t>Enter the orders – </a:t>
            </a:r>
            <a:r>
              <a:rPr lang="en-US" sz="1400" b="1" dirty="0" smtClean="0">
                <a:solidFill>
                  <a:srgbClr val="002060"/>
                </a:solidFill>
              </a:rPr>
              <a:t>Not a mandatory field, we can leave </a:t>
            </a:r>
            <a:endParaRPr lang="en-US" sz="1400" b="1" dirty="0">
              <a:solidFill>
                <a:srgbClr val="002060"/>
              </a:solidFill>
            </a:endParaRPr>
          </a:p>
        </p:txBody>
      </p:sp>
      <p:sp>
        <p:nvSpPr>
          <p:cNvPr id="16" name="Oval Callout 15"/>
          <p:cNvSpPr/>
          <p:nvPr/>
        </p:nvSpPr>
        <p:spPr>
          <a:xfrm>
            <a:off x="6096000" y="5029200"/>
            <a:ext cx="1752600" cy="914400"/>
          </a:xfrm>
          <a:prstGeom prst="wedgeEllipseCallout">
            <a:avLst>
              <a:gd name="adj1" fmla="val 72794"/>
              <a:gd name="adj2" fmla="val -80577"/>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To go to Next screen, touch here</a:t>
            </a:r>
            <a:endParaRPr lang="en-US" sz="1400" dirty="0">
              <a:solidFill>
                <a:srgbClr val="002060"/>
              </a:solidFill>
            </a:endParaRPr>
          </a:p>
        </p:txBody>
      </p:sp>
      <p:sp>
        <p:nvSpPr>
          <p:cNvPr id="17" name="Oval Callout 16"/>
          <p:cNvSpPr/>
          <p:nvPr/>
        </p:nvSpPr>
        <p:spPr>
          <a:xfrm>
            <a:off x="762000" y="4953000"/>
            <a:ext cx="1752600" cy="914400"/>
          </a:xfrm>
          <a:prstGeom prst="wedgeEllipseCallout">
            <a:avLst>
              <a:gd name="adj1" fmla="val -55634"/>
              <a:gd name="adj2" fmla="val -77500"/>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To go to Previous </a:t>
            </a:r>
            <a:r>
              <a:rPr lang="en-US" sz="1400" dirty="0" err="1" smtClean="0">
                <a:solidFill>
                  <a:srgbClr val="002060"/>
                </a:solidFill>
              </a:rPr>
              <a:t>Screen,touch</a:t>
            </a:r>
            <a:r>
              <a:rPr lang="en-US" sz="1400" dirty="0" smtClean="0">
                <a:solidFill>
                  <a:srgbClr val="002060"/>
                </a:solidFill>
              </a:rPr>
              <a:t> here</a:t>
            </a:r>
            <a:endParaRPr lang="en-US" sz="14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16" dur="1000" fill="hold"/>
                                        <p:tgtEl>
                                          <p:spTgt spid="14"/>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28" dur="1000" fill="hold"/>
                                        <p:tgtEl>
                                          <p:spTgt spid="1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40" dur="1000" fill="hold"/>
                                        <p:tgtEl>
                                          <p:spTgt spid="17"/>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52" dur="1000" fill="hold"/>
                                        <p:tgtEl>
                                          <p:spTgt spid="16"/>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2224" y="58906"/>
            <a:ext cx="4549776" cy="314149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4641850" y="76200"/>
            <a:ext cx="4502150" cy="3183776"/>
          </a:xfrm>
          <a:prstGeom prst="rect">
            <a:avLst/>
          </a:prstGeom>
          <a:noFill/>
          <a:ln w="9525">
            <a:noFill/>
            <a:miter lim="800000"/>
            <a:headEnd/>
            <a:tailEnd/>
          </a:ln>
          <a:effectLst/>
        </p:spPr>
      </p:pic>
      <p:sp>
        <p:nvSpPr>
          <p:cNvPr id="15" name="TextBox 14"/>
          <p:cNvSpPr txBox="1"/>
          <p:nvPr/>
        </p:nvSpPr>
        <p:spPr>
          <a:xfrm>
            <a:off x="838200" y="2209800"/>
            <a:ext cx="1143646" cy="307777"/>
          </a:xfrm>
          <a:prstGeom prst="rect">
            <a:avLst/>
          </a:prstGeom>
          <a:noFill/>
        </p:spPr>
        <p:txBody>
          <a:bodyPr wrap="none" rtlCol="0">
            <a:spAutoFit/>
          </a:bodyPr>
          <a:lstStyle/>
          <a:p>
            <a:r>
              <a:rPr lang="en-US" sz="1400" b="1" dirty="0" smtClean="0">
                <a:solidFill>
                  <a:srgbClr val="002060"/>
                </a:solidFill>
              </a:rPr>
              <a:t>Outlet </a:t>
            </a:r>
            <a:r>
              <a:rPr lang="en-US" sz="1400" b="1" dirty="0" smtClean="0">
                <a:solidFill>
                  <a:srgbClr val="002060"/>
                </a:solidFill>
              </a:rPr>
              <a:t>Name</a:t>
            </a:r>
            <a:endParaRPr lang="en-US" sz="1400" b="1" dirty="0">
              <a:solidFill>
                <a:srgbClr val="002060"/>
              </a:solidFill>
            </a:endParaRPr>
          </a:p>
        </p:txBody>
      </p:sp>
      <p:sp>
        <p:nvSpPr>
          <p:cNvPr id="19" name="TextBox 18"/>
          <p:cNvSpPr txBox="1"/>
          <p:nvPr/>
        </p:nvSpPr>
        <p:spPr>
          <a:xfrm>
            <a:off x="5791200" y="2133600"/>
            <a:ext cx="2263377" cy="307777"/>
          </a:xfrm>
          <a:prstGeom prst="rect">
            <a:avLst/>
          </a:prstGeom>
          <a:noFill/>
        </p:spPr>
        <p:txBody>
          <a:bodyPr wrap="none" rtlCol="0">
            <a:spAutoFit/>
          </a:bodyPr>
          <a:lstStyle/>
          <a:p>
            <a:r>
              <a:rPr lang="en-US" sz="1400" b="1" dirty="0" smtClean="0">
                <a:solidFill>
                  <a:srgbClr val="002060"/>
                </a:solidFill>
              </a:rPr>
              <a:t>Joint Work Details Selection</a:t>
            </a:r>
            <a:endParaRPr lang="en-US" sz="1400" b="1" dirty="0">
              <a:solidFill>
                <a:srgbClr val="002060"/>
              </a:solidFill>
            </a:endParaRPr>
          </a:p>
        </p:txBody>
      </p:sp>
      <p:pic>
        <p:nvPicPr>
          <p:cNvPr id="21" name="Picture 2"/>
          <p:cNvPicPr>
            <a:picLocks noChangeAspect="1" noChangeArrowheads="1"/>
          </p:cNvPicPr>
          <p:nvPr/>
        </p:nvPicPr>
        <p:blipFill>
          <a:blip r:embed="rId4"/>
          <a:srcRect/>
          <a:stretch>
            <a:fillRect/>
          </a:stretch>
        </p:blipFill>
        <p:spPr bwMode="auto">
          <a:xfrm>
            <a:off x="22224" y="3276600"/>
            <a:ext cx="4549776" cy="3320000"/>
          </a:xfrm>
          <a:prstGeom prst="rect">
            <a:avLst/>
          </a:prstGeom>
          <a:noFill/>
          <a:ln w="9525">
            <a:noFill/>
            <a:miter lim="800000"/>
            <a:headEnd/>
            <a:tailEnd/>
          </a:ln>
          <a:effectLst/>
        </p:spPr>
      </p:pic>
      <p:sp>
        <p:nvSpPr>
          <p:cNvPr id="22" name="TextBox 21"/>
          <p:cNvSpPr txBox="1"/>
          <p:nvPr/>
        </p:nvSpPr>
        <p:spPr>
          <a:xfrm>
            <a:off x="381000" y="5562600"/>
            <a:ext cx="4039952" cy="307777"/>
          </a:xfrm>
          <a:prstGeom prst="rect">
            <a:avLst/>
          </a:prstGeom>
          <a:noFill/>
        </p:spPr>
        <p:txBody>
          <a:bodyPr wrap="none" rtlCol="0">
            <a:spAutoFit/>
          </a:bodyPr>
          <a:lstStyle/>
          <a:p>
            <a:r>
              <a:rPr lang="en-US" sz="1400" b="1" dirty="0" smtClean="0">
                <a:solidFill>
                  <a:srgbClr val="002060"/>
                </a:solidFill>
              </a:rPr>
              <a:t>To remove the joint work, touch the dust bin button</a:t>
            </a:r>
            <a:endParaRPr lang="en-US" sz="1400" b="1" dirty="0">
              <a:solidFill>
                <a:srgbClr val="002060"/>
              </a:solidFill>
            </a:endParaRPr>
          </a:p>
        </p:txBody>
      </p:sp>
      <p:cxnSp>
        <p:nvCxnSpPr>
          <p:cNvPr id="24" name="Straight Arrow Connector 23"/>
          <p:cNvCxnSpPr/>
          <p:nvPr/>
        </p:nvCxnSpPr>
        <p:spPr>
          <a:xfrm rot="10800000" flipV="1">
            <a:off x="3124200" y="5334000"/>
            <a:ext cx="1143000" cy="2286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5"/>
          <a:srcRect/>
          <a:stretch>
            <a:fillRect/>
          </a:stretch>
        </p:blipFill>
        <p:spPr bwMode="auto">
          <a:xfrm>
            <a:off x="4724400" y="3308842"/>
            <a:ext cx="4210050" cy="3396758"/>
          </a:xfrm>
          <a:prstGeom prst="rect">
            <a:avLst/>
          </a:prstGeom>
          <a:noFill/>
          <a:ln w="9525">
            <a:noFill/>
            <a:miter lim="800000"/>
            <a:headEnd/>
            <a:tailEnd/>
          </a:ln>
          <a:effectLst/>
        </p:spPr>
      </p:pic>
      <p:sp>
        <p:nvSpPr>
          <p:cNvPr id="30" name="Oval Callout 29"/>
          <p:cNvSpPr/>
          <p:nvPr/>
        </p:nvSpPr>
        <p:spPr>
          <a:xfrm>
            <a:off x="6553200" y="5410200"/>
            <a:ext cx="1752600" cy="762000"/>
          </a:xfrm>
          <a:prstGeom prst="wedgeEllipseCallout">
            <a:avLst>
              <a:gd name="adj1" fmla="val 67175"/>
              <a:gd name="adj2" fmla="val 94808"/>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60"/>
                </a:solidFill>
              </a:rPr>
              <a:t>To go to Next screen, touch here</a:t>
            </a:r>
            <a:endParaRPr lang="en-US" sz="14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5"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25" dur="1000" fill="hold"/>
                                        <p:tgtEl>
                                          <p:spTgt spid="24"/>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5"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p:cTn id="3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37" dur="1000" fill="hold"/>
                                        <p:tgtEl>
                                          <p:spTgt spid="30"/>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2" grpId="0"/>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srcRect/>
          <a:stretch>
            <a:fillRect/>
          </a:stretch>
        </p:blipFill>
        <p:spPr bwMode="auto">
          <a:xfrm>
            <a:off x="152400" y="163249"/>
            <a:ext cx="8605440" cy="3483502"/>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152400" y="3657600"/>
            <a:ext cx="8599488" cy="3048000"/>
          </a:xfrm>
          <a:prstGeom prst="rect">
            <a:avLst/>
          </a:prstGeom>
          <a:noFill/>
          <a:ln w="9525">
            <a:noFill/>
            <a:miter lim="800000"/>
            <a:headEnd/>
            <a:tailEnd/>
          </a:ln>
          <a:effectLst/>
        </p:spPr>
      </p:pic>
      <p:sp>
        <p:nvSpPr>
          <p:cNvPr id="15" name="TextBox 14"/>
          <p:cNvSpPr txBox="1"/>
          <p:nvPr/>
        </p:nvSpPr>
        <p:spPr>
          <a:xfrm>
            <a:off x="1600200" y="838200"/>
            <a:ext cx="5856283" cy="307777"/>
          </a:xfrm>
          <a:prstGeom prst="rect">
            <a:avLst/>
          </a:prstGeom>
          <a:noFill/>
        </p:spPr>
        <p:txBody>
          <a:bodyPr wrap="none" rtlCol="0">
            <a:spAutoFit/>
          </a:bodyPr>
          <a:lstStyle/>
          <a:p>
            <a:r>
              <a:rPr lang="en-US" sz="1400" b="1" dirty="0" smtClean="0">
                <a:solidFill>
                  <a:srgbClr val="FF0000"/>
                </a:solidFill>
              </a:rPr>
              <a:t>Select the distributor to service for this outlet from the assigned distributors</a:t>
            </a:r>
            <a:endParaRPr lang="en-US" sz="1400" b="1" dirty="0">
              <a:solidFill>
                <a:srgbClr val="FF0000"/>
              </a:solidFill>
            </a:endParaRPr>
          </a:p>
        </p:txBody>
      </p:sp>
      <p:sp>
        <p:nvSpPr>
          <p:cNvPr id="21" name="TextBox 20"/>
          <p:cNvSpPr txBox="1"/>
          <p:nvPr/>
        </p:nvSpPr>
        <p:spPr>
          <a:xfrm>
            <a:off x="1524000" y="1371600"/>
            <a:ext cx="4468596" cy="307777"/>
          </a:xfrm>
          <a:prstGeom prst="rect">
            <a:avLst/>
          </a:prstGeom>
          <a:noFill/>
        </p:spPr>
        <p:txBody>
          <a:bodyPr wrap="none" rtlCol="0">
            <a:spAutoFit/>
          </a:bodyPr>
          <a:lstStyle/>
          <a:p>
            <a:r>
              <a:rPr lang="en-US" sz="1400" b="1" dirty="0" smtClean="0">
                <a:solidFill>
                  <a:srgbClr val="FF0000"/>
                </a:solidFill>
              </a:rPr>
              <a:t>Enter the order No.– </a:t>
            </a:r>
            <a:r>
              <a:rPr lang="en-US" sz="1400" b="1" dirty="0" smtClean="0">
                <a:solidFill>
                  <a:srgbClr val="002060"/>
                </a:solidFill>
              </a:rPr>
              <a:t>Not a mandatory field, we can leave </a:t>
            </a:r>
            <a:endParaRPr lang="en-US" sz="1400" b="1" dirty="0">
              <a:solidFill>
                <a:srgbClr val="002060"/>
              </a:solidFill>
            </a:endParaRPr>
          </a:p>
        </p:txBody>
      </p:sp>
      <p:sp>
        <p:nvSpPr>
          <p:cNvPr id="22" name="TextBox 21"/>
          <p:cNvSpPr txBox="1"/>
          <p:nvPr/>
        </p:nvSpPr>
        <p:spPr>
          <a:xfrm>
            <a:off x="1600200" y="1828800"/>
            <a:ext cx="4165756" cy="307777"/>
          </a:xfrm>
          <a:prstGeom prst="rect">
            <a:avLst/>
          </a:prstGeom>
          <a:noFill/>
        </p:spPr>
        <p:txBody>
          <a:bodyPr wrap="none" rtlCol="0">
            <a:spAutoFit/>
          </a:bodyPr>
          <a:lstStyle/>
          <a:p>
            <a:r>
              <a:rPr lang="en-US" sz="1400" b="1" dirty="0" smtClean="0">
                <a:solidFill>
                  <a:srgbClr val="FF0000"/>
                </a:solidFill>
              </a:rPr>
              <a:t>Touch</a:t>
            </a:r>
            <a:r>
              <a:rPr lang="en-US" sz="1400" b="1" dirty="0" smtClean="0">
                <a:solidFill>
                  <a:srgbClr val="002060"/>
                </a:solidFill>
              </a:rPr>
              <a:t> “Select the product” </a:t>
            </a:r>
            <a:r>
              <a:rPr lang="en-US" sz="1400" b="1" dirty="0" smtClean="0">
                <a:solidFill>
                  <a:srgbClr val="FF0000"/>
                </a:solidFill>
              </a:rPr>
              <a:t>, below screen will appear</a:t>
            </a:r>
            <a:endParaRPr lang="en-US" sz="1400" b="1" dirty="0">
              <a:solidFill>
                <a:srgbClr val="FF0000"/>
              </a:solidFill>
            </a:endParaRPr>
          </a:p>
        </p:txBody>
      </p:sp>
      <p:sp>
        <p:nvSpPr>
          <p:cNvPr id="23" name="TextBox 22"/>
          <p:cNvSpPr txBox="1"/>
          <p:nvPr/>
        </p:nvSpPr>
        <p:spPr>
          <a:xfrm>
            <a:off x="2895600" y="4572000"/>
            <a:ext cx="4572000" cy="523220"/>
          </a:xfrm>
          <a:prstGeom prst="rect">
            <a:avLst/>
          </a:prstGeom>
          <a:noFill/>
        </p:spPr>
        <p:txBody>
          <a:bodyPr wrap="square" rtlCol="0">
            <a:spAutoFit/>
          </a:bodyPr>
          <a:lstStyle/>
          <a:p>
            <a:r>
              <a:rPr lang="en-US" sz="1400" b="1" dirty="0" smtClean="0">
                <a:solidFill>
                  <a:srgbClr val="002060"/>
                </a:solidFill>
              </a:rPr>
              <a:t>By Touch “Select the product, Black screen with Product category can be viewed in the screen by dragging slider </a:t>
            </a:r>
            <a:endParaRPr lang="en-US" sz="1400" b="1" dirty="0">
              <a:solidFill>
                <a:srgbClr val="002060"/>
              </a:solidFill>
            </a:endParaRPr>
          </a:p>
        </p:txBody>
      </p:sp>
      <p:cxnSp>
        <p:nvCxnSpPr>
          <p:cNvPr id="25" name="Straight Arrow Connector 24"/>
          <p:cNvCxnSpPr/>
          <p:nvPr/>
        </p:nvCxnSpPr>
        <p:spPr>
          <a:xfrm rot="10800000">
            <a:off x="2590800" y="4343400"/>
            <a:ext cx="1066800" cy="2286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6" dur="1000" fill="hold"/>
                                        <p:tgtEl>
                                          <p:spTgt spid="21"/>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28" dur="1000" fill="hold"/>
                                        <p:tgtEl>
                                          <p:spTgt spid="2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124"/>
                                        </p:tgtEl>
                                        <p:attrNameLst>
                                          <p:attrName>style.visibility</p:attrName>
                                        </p:attrNameLst>
                                      </p:cBhvr>
                                      <p:to>
                                        <p:strVal val="visible"/>
                                      </p:to>
                                    </p:set>
                                    <p:animEffect transition="in" filter="checkerboard(across)">
                                      <p:cBhvr>
                                        <p:cTn id="37" dur="500"/>
                                        <p:tgtEl>
                                          <p:spTgt spid="512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ox(in)">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2"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507</Words>
  <Application>Microsoft Office PowerPoint</Application>
  <PresentationFormat>On-screen Show (4:3)</PresentationFormat>
  <Paragraphs>60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User Manual for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SLD65</dc:creator>
  <cp:lastModifiedBy>sundar</cp:lastModifiedBy>
  <cp:revision>90</cp:revision>
  <dcterms:created xsi:type="dcterms:W3CDTF">2015-12-12T04:14:11Z</dcterms:created>
  <dcterms:modified xsi:type="dcterms:W3CDTF">2016-05-31T06:57:53Z</dcterms:modified>
</cp:coreProperties>
</file>