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59" d="100"/>
          <a:sy n="59" d="100"/>
        </p:scale>
        <p:origin x="107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dirty="0"/>
              <a:t>AI-Driven Plagiarism Intelligence for Assignments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Shreya Yadav</a:t>
            </a:r>
          </a:p>
          <a:p>
            <a:pPr marL="457200" indent="-457200">
              <a:buAutoNum type="arabicPeriod"/>
            </a:pPr>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Shoolini</a:t>
            </a:r>
            <a:r>
              <a:rPr lang="en-US" sz="2000" b="1" dirty="0">
                <a:solidFill>
                  <a:schemeClr val="accent1">
                    <a:lumMod val="75000"/>
                  </a:schemeClr>
                </a:solidFill>
                <a:latin typeface="Arial"/>
                <a:cs typeface="Arial"/>
              </a:rPr>
              <a:t> University</a:t>
            </a:r>
          </a:p>
          <a:p>
            <a:pPr marL="457200" indent="-457200">
              <a:buAutoNum type="arabicPeriod"/>
            </a:pPr>
            <a:r>
              <a:rPr lang="en-US" sz="2000" b="1" dirty="0">
                <a:solidFill>
                  <a:schemeClr val="accent1">
                    <a:lumMod val="75000"/>
                  </a:schemeClr>
                </a:solidFill>
                <a:latin typeface="Arial"/>
                <a:cs typeface="Arial"/>
              </a:rPr>
              <a:t>Department-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Biotechnology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487084"/>
            <a:ext cx="11029615" cy="4673324"/>
          </a:xfrm>
        </p:spPr>
        <p:txBody>
          <a:bodyPr>
            <a:normAutofit fontScale="92500" lnSpcReduction="20000"/>
          </a:bodyPr>
          <a:lstStyle/>
          <a:p>
            <a:pPr marL="0" indent="0">
              <a:buNone/>
            </a:pPr>
            <a:r>
              <a:rPr lang="en-US" sz="1900" dirty="0"/>
              <a:t>As the AI-driven plagiarism detection system matures, several promising directions can enhance its impact and scalability:</a:t>
            </a:r>
          </a:p>
          <a:p>
            <a:r>
              <a:rPr lang="en-US" sz="1900" b="1" dirty="0"/>
              <a:t>Broader Data Integration</a:t>
            </a:r>
            <a:r>
              <a:rPr lang="en-US" sz="1900" dirty="0"/>
              <a:t>: Incorporate diverse academic sources, including research papers, online forums, and institutional repositories, to improve detection accuracy and contextual relevance.</a:t>
            </a:r>
          </a:p>
          <a:p>
            <a:r>
              <a:rPr lang="en-US" sz="1900" b="1" dirty="0"/>
              <a:t>Algorithm Optimization</a:t>
            </a:r>
            <a:r>
              <a:rPr lang="en-US" sz="1900" dirty="0"/>
              <a:t>: Refine the underlying model using advanced techniques like transfer learning, few-shot learning, and real-time feedback loops to boost performance and adaptability.</a:t>
            </a:r>
          </a:p>
          <a:p>
            <a:r>
              <a:rPr lang="en-US" sz="1900" b="1" dirty="0"/>
              <a:t>Geographical Expansion</a:t>
            </a:r>
            <a:r>
              <a:rPr lang="en-US" sz="1900" dirty="0"/>
              <a:t>: Extend the system’s deployment across multiple cities, universities, or regions, tailoring it to local academic policies and language preferences.</a:t>
            </a:r>
          </a:p>
          <a:p>
            <a:r>
              <a:rPr lang="en-US" sz="1900" b="1" dirty="0"/>
              <a:t>Emerging Technologies</a:t>
            </a:r>
            <a:r>
              <a:rPr lang="en-US" sz="1900" dirty="0"/>
              <a:t>: Integrate edge computing to enable faster, decentralized processing and explore cutting-edge machine learning methods for nuanced plagiarism detection, such as semantic similarity and paraphrase recognition.</a:t>
            </a:r>
          </a:p>
          <a:p>
            <a:r>
              <a:rPr lang="en-US" sz="1900" b="1" dirty="0"/>
              <a:t>Ethical and Fairness Enhancements</a:t>
            </a:r>
            <a:r>
              <a:rPr lang="en-US" sz="1900" dirty="0"/>
              <a:t>: Embed fairness metrics and bias mitigation strategies to ensure equitable treatment across diverse student populations and writing styles.</a:t>
            </a:r>
          </a:p>
          <a:p>
            <a:pPr marL="0" indent="0">
              <a:buNone/>
            </a:pPr>
            <a:r>
              <a:rPr lang="en-US" sz="1900" dirty="0"/>
              <a:t>These future enhancements aim to transform the agent from a detection tool into a comprehensive academic integrity companion—scalable, ethical, and intelligent.</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C7484C25-5951-49EC-968D-9CC55EF8928C}"/>
              </a:ext>
            </a:extLst>
          </p:cNvPr>
          <p:cNvSpPr>
            <a:spLocks noGrp="1" noChangeArrowheads="1"/>
          </p:cNvSpPr>
          <p:nvPr>
            <p:ph idx="1"/>
          </p:nvPr>
        </p:nvSpPr>
        <p:spPr bwMode="auto">
          <a:xfrm>
            <a:off x="581192" y="1343674"/>
            <a:ext cx="10424264"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Key resources that supported the development and deployment of the plagiarism detection agent: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IBM Cloud Documentation</a:t>
            </a:r>
            <a:r>
              <a:rPr kumimoji="0" lang="en-US" altLang="en-US" sz="2000" b="0" i="0" u="none" strike="noStrike" cap="none" normalizeH="0" baseline="0" dirty="0">
                <a:ln>
                  <a:noFill/>
                </a:ln>
                <a:solidFill>
                  <a:schemeClr val="tx1"/>
                </a:solidFill>
                <a:effectLst/>
              </a:rPr>
              <a:t> – Setup and deployment guidance for watsonx and Agentic Lab</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Interface</a:t>
            </a:r>
            <a:r>
              <a:rPr kumimoji="0" lang="en-US" altLang="en-US" sz="2000" b="0" i="0" u="none" strike="noStrike" cap="none" normalizeH="0" baseline="0" dirty="0">
                <a:ln>
                  <a:noFill/>
                </a:ln>
                <a:solidFill>
                  <a:schemeClr val="tx1"/>
                </a:solidFill>
                <a:effectLst/>
              </a:rPr>
              <a:t> – Model selection and runtime configuration for Mistral Large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Agentic AI Overview</a:t>
            </a:r>
            <a:r>
              <a:rPr kumimoji="0" lang="en-US" altLang="en-US" sz="2000" b="0" i="0" u="none" strike="noStrike" cap="none" normalizeH="0" baseline="0" dirty="0">
                <a:ln>
                  <a:noFill/>
                </a:ln>
                <a:solidFill>
                  <a:schemeClr val="tx1"/>
                </a:solidFill>
                <a:effectLst/>
              </a:rPr>
              <a:t> – Conceptual background from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Project Workspace</a:t>
            </a:r>
            <a:r>
              <a:rPr kumimoji="0" lang="en-US" altLang="en-US" sz="2000" b="0" i="0" u="none" strike="noStrike" cap="none" normalizeH="0" baseline="0" dirty="0">
                <a:ln>
                  <a:noFill/>
                </a:ln>
                <a:solidFill>
                  <a:schemeClr val="tx1"/>
                </a:solidFill>
                <a:effectLst/>
              </a:rPr>
              <a:t> – Live deployment and testing within IBM watsonx environment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Academic Literature</a:t>
            </a:r>
            <a:r>
              <a:rPr kumimoji="0" lang="en-US" altLang="en-US" sz="2000" b="0" i="0" u="none" strike="noStrike" cap="none" normalizeH="0" baseline="0" dirty="0">
                <a:ln>
                  <a:noFill/>
                </a:ln>
                <a:solidFill>
                  <a:schemeClr val="tx1"/>
                </a:solidFill>
                <a:effectLst/>
              </a:rPr>
              <a:t> – Research on semantic similarity and ethical AI practices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These references ensured technical accuracy and ethical grounding throughout the project.</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5C61BF8-EFDC-60A2-1E02-0F6394C718CA}"/>
              </a:ext>
            </a:extLst>
          </p:cNvPr>
          <p:cNvPicPr>
            <a:picLocks noGrp="1" noChangeAspect="1"/>
          </p:cNvPicPr>
          <p:nvPr>
            <p:ph idx="1"/>
          </p:nvPr>
        </p:nvPicPr>
        <p:blipFill>
          <a:blip r:embed="rId2"/>
          <a:stretch>
            <a:fillRect/>
          </a:stretch>
        </p:blipFill>
        <p:spPr>
          <a:xfrm>
            <a:off x="3072997" y="1593850"/>
            <a:ext cx="6046005"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3BD350D-656E-FDC5-12C8-D4E3A2F3858B}"/>
              </a:ext>
            </a:extLst>
          </p:cNvPr>
          <p:cNvPicPr>
            <a:picLocks noGrp="1" noChangeAspect="1"/>
          </p:cNvPicPr>
          <p:nvPr>
            <p:ph idx="1"/>
          </p:nvPr>
        </p:nvPicPr>
        <p:blipFill>
          <a:blip r:embed="rId2"/>
          <a:srcRect l="1299" r="1506" b="-951"/>
          <a:stretch>
            <a:fillRect/>
          </a:stretch>
        </p:blipFill>
        <p:spPr>
          <a:xfrm>
            <a:off x="3105150" y="1437794"/>
            <a:ext cx="5981700" cy="471805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E0E2FD8-BC2C-588B-F566-FCAF1D14DC5B}"/>
              </a:ext>
            </a:extLst>
          </p:cNvPr>
          <p:cNvPicPr>
            <a:picLocks noGrp="1" noChangeAspect="1"/>
          </p:cNvPicPr>
          <p:nvPr>
            <p:ph idx="1"/>
          </p:nvPr>
        </p:nvPicPr>
        <p:blipFill>
          <a:blip r:embed="rId2"/>
          <a:srcRect l="362" t="-1482" r="5728" b="18071"/>
          <a:stretch>
            <a:fillRect/>
          </a:stretch>
        </p:blipFill>
        <p:spPr>
          <a:xfrm>
            <a:off x="2984499" y="1372152"/>
            <a:ext cx="6223001" cy="3898348"/>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Academic institutions face increasing difficulty in detecting nuanced forms of plagiarism, especially when assignments are paraphrased or generated by AI tools. Current plagiarism detectors lack contextual sensitivity to instructor-specific styles and grading patterns. The challenge lies in creating an adaptive AI system that learns from historical assignment submissions and instructor feedback to identify inconsistencies and potential misconduct dynamically. This would enhance academic integrity by flagging suspicious entries with improved accuracy and contextual awareness.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48343" y="3428999"/>
            <a:ext cx="11706813" cy="968829"/>
          </a:xfrm>
        </p:spPr>
        <p:txBody>
          <a:bodyPr vert="horz" lIns="91440" tIns="45720" rIns="91440" bIns="45720" rtlCol="0" anchor="ctr">
            <a:noAutofit/>
          </a:bodyPr>
          <a:lstStyle/>
          <a:p>
            <a:pPr marL="0" indent="0">
              <a:buNone/>
            </a:pPr>
            <a:r>
              <a:rPr lang="en-US" sz="1600" dirty="0"/>
              <a:t>The proposed system aims to address the challenge of detecting nuanced plagiarism in student assignments, including paraphrased and AI-generated content. This involves leveraging NLP and machine learning techniques to analyze semantic similarity and stylistic patterns. The solution will consist of the following components:</a:t>
            </a:r>
          </a:p>
          <a:p>
            <a:pPr marL="305435" indent="-305435"/>
            <a:r>
              <a:rPr lang="en-IN" sz="1600" b="1" dirty="0">
                <a:ea typeface="+mn-lt"/>
                <a:cs typeface="+mn-lt"/>
              </a:rPr>
              <a:t>Data Collection:</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Gather academic documents, guidelines, and historical submissions.</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Use trusted sources like institutional repositories and official portals</a:t>
            </a:r>
            <a:r>
              <a:rPr lang="en-US" altLang="en-US" sz="1200" dirty="0">
                <a:solidFill>
                  <a:schemeClr val="tx1"/>
                </a:solidFill>
              </a:rPr>
              <a:t>.</a:t>
            </a:r>
            <a:endParaRPr lang="en-IN" sz="1600" b="1" dirty="0">
              <a:cs typeface="Calibri"/>
            </a:endParaRPr>
          </a:p>
          <a:p>
            <a:pPr marL="305435" indent="-305435"/>
            <a:r>
              <a:rPr lang="en-IN" sz="1600" b="1" dirty="0">
                <a:ea typeface="+mn-lt"/>
                <a:cs typeface="+mn-lt"/>
              </a:rPr>
              <a:t>Data Preprocessing:</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Apply NLP techniques like tokenization and semantic embedding.</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Clean and normalize text for consistent input to the model.</a:t>
            </a:r>
          </a:p>
          <a:p>
            <a:pPr marL="305435" indent="-305435"/>
            <a:r>
              <a:rPr lang="en-IN" sz="1600" b="1" dirty="0">
                <a:ea typeface="+mn-lt"/>
                <a:cs typeface="+mn-lt"/>
              </a:rPr>
              <a:t>Machine Learning Algorithm:</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Use RAG (Retrieval-Augmented Generation) with IBM Granite for context-aware responses.</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Fine-tune the model to align with domain-specific terminology and format.</a:t>
            </a:r>
            <a:endParaRPr lang="en-IN" sz="1400" b="1" dirty="0">
              <a:cs typeface="Calibri"/>
            </a:endParaRPr>
          </a:p>
          <a:p>
            <a:pPr marL="305435" indent="-305435"/>
            <a:r>
              <a:rPr lang="en-IN" sz="1600" b="1" dirty="0">
                <a:ea typeface="+mn-lt"/>
                <a:cs typeface="+mn-lt"/>
              </a:rPr>
              <a:t>Deployment:</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Host the solution on IBM Cloud Lite with secure access controls.</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Integrate a user-friendly dashboard for faculty or student interaction.</a:t>
            </a:r>
            <a:endParaRPr lang="en-IN" sz="1400" b="1" dirty="0">
              <a:cs typeface="Calibri"/>
            </a:endParaRPr>
          </a:p>
          <a:p>
            <a:pPr marL="305435" indent="-305435"/>
            <a:r>
              <a:rPr lang="en-IN" sz="1600" b="1" dirty="0">
                <a:ea typeface="+mn-lt"/>
                <a:cs typeface="+mn-lt"/>
              </a:rPr>
              <a:t>Evaluation:</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Measure accuracy using precision and recall.</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rPr>
              <a:t>Assess fairness and bias using domain-relevant metrics</a:t>
            </a:r>
            <a:endParaRPr lang="en-IN" sz="1400" b="1" dirty="0">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b="1" dirty="0">
                <a:solidFill>
                  <a:srgbClr val="0F0F0F"/>
                </a:solidFill>
              </a:rPr>
              <a:t>System requirements :</a:t>
            </a:r>
          </a:p>
          <a:p>
            <a:pPr marL="0" indent="0">
              <a:buNone/>
            </a:pPr>
            <a:r>
              <a:rPr lang="en-US" sz="1800" b="1" dirty="0">
                <a:solidFill>
                  <a:srgbClr val="0F0F0F"/>
                </a:solidFill>
              </a:rPr>
              <a:t>	Use of IBM Cloud Lite services / IBM Granite is mandatory.</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24000" lvl="1" indent="0" defTabSz="91440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endParaRPr>
          </a:p>
          <a:p>
            <a:pPr marL="324000" lvl="1" indent="0" defTabSz="914400" eaLnBrk="0" fontAlgn="base" hangingPunct="0">
              <a:spcBef>
                <a:spcPct val="0"/>
              </a:spcBef>
              <a:spcAft>
                <a:spcPct val="0"/>
              </a:spcAft>
              <a:buClrTx/>
              <a:buSzTx/>
              <a:buNone/>
            </a:pPr>
            <a:endParaRPr lang="en-US" altLang="en-US" sz="1600" dirty="0">
              <a:solidFill>
                <a:schemeClr val="tx1"/>
              </a:solidFill>
              <a:latin typeface="Arial" panose="020B0604020202020204" pitchFamily="34" charset="0"/>
            </a:endParaRPr>
          </a:p>
          <a:p>
            <a:pPr marL="0" indent="0">
              <a:buNone/>
            </a:pPr>
            <a:endParaRPr lang="en-IN" sz="1400" b="1" dirty="0">
              <a:ea typeface="+mn-lt"/>
              <a:cs typeface="+mn-lt"/>
            </a:endParaRPr>
          </a:p>
          <a:p>
            <a:pPr marL="305435" indent="-305435"/>
            <a:endParaRPr lang="en-IN" dirty="0"/>
          </a:p>
        </p:txBody>
      </p:sp>
      <p:sp>
        <p:nvSpPr>
          <p:cNvPr id="4" name="Rectangle 2">
            <a:extLst>
              <a:ext uri="{FF2B5EF4-FFF2-40B4-BE49-F238E27FC236}">
                <a16:creationId xmlns:a16="http://schemas.microsoft.com/office/drawing/2014/main" id="{095438BE-FFA7-64C5-6BB3-E4C2D1962A93}"/>
              </a:ext>
            </a:extLst>
          </p:cNvPr>
          <p:cNvSpPr>
            <a:spLocks noChangeArrowheads="1"/>
          </p:cNvSpPr>
          <p:nvPr/>
        </p:nvSpPr>
        <p:spPr bwMode="auto">
          <a:xfrm>
            <a:off x="0" y="-323165"/>
            <a:ext cx="3289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2610DD4D-18D7-978A-8C12-302C32391948}"/>
              </a:ext>
            </a:extLst>
          </p:cNvPr>
          <p:cNvSpPr txBox="1"/>
          <p:nvPr/>
        </p:nvSpPr>
        <p:spPr>
          <a:xfrm>
            <a:off x="469900" y="1232452"/>
            <a:ext cx="11328400" cy="4923392"/>
          </a:xfrm>
          <a:prstGeom prst="rect">
            <a:avLst/>
          </a:prstGeom>
          <a:noFill/>
        </p:spPr>
        <p:txBody>
          <a:bodyPr wrap="square" rtlCol="0">
            <a:spAutoFit/>
          </a:bodyPr>
          <a:lstStyle/>
          <a:p>
            <a:endParaRPr lang="en-IN" dirty="0"/>
          </a:p>
        </p:txBody>
      </p:sp>
      <p:sp>
        <p:nvSpPr>
          <p:cNvPr id="11" name="Rectangle 7">
            <a:extLst>
              <a:ext uri="{FF2B5EF4-FFF2-40B4-BE49-F238E27FC236}">
                <a16:creationId xmlns:a16="http://schemas.microsoft.com/office/drawing/2014/main" id="{FD757A89-62B4-8700-7470-EABB0B16262E}"/>
              </a:ext>
            </a:extLst>
          </p:cNvPr>
          <p:cNvSpPr>
            <a:spLocks noChangeArrowheads="1"/>
          </p:cNvSpPr>
          <p:nvPr/>
        </p:nvSpPr>
        <p:spPr bwMode="auto">
          <a:xfrm>
            <a:off x="581192" y="1117361"/>
            <a:ext cx="11483808"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lumMod val="75000"/>
                    <a:lumOff val="25000"/>
                  </a:schemeClr>
                </a:solidFill>
              </a:rPr>
              <a:t>ALGORITHM</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dirty="0">
                <a:solidFill>
                  <a:schemeClr val="tx1">
                    <a:lumMod val="75000"/>
                    <a:lumOff val="25000"/>
                  </a:schemeClr>
                </a:solidFill>
              </a:rPr>
              <a:t>Input 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Accepts natural language queries related to academic research tasks.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Uses NLP techniques like tokenization and semantic embedding to prepare input.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dirty="0">
                <a:solidFill>
                  <a:schemeClr val="tx1">
                    <a:lumMod val="75000"/>
                    <a:lumOff val="25000"/>
                  </a:schemeClr>
                </a:solidFill>
              </a:rPr>
              <a:t>Model Execution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Mistral Large interprets the query and generates context-aware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Applies domain-specific logic to suggest hypotheses, summarize papers, or organize citations.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tx1">
                    <a:lumMod val="75000"/>
                    <a:lumOff val="25000"/>
                  </a:schemeClr>
                </a:solidFill>
              </a:rPr>
              <a:t>DEPLOYMENT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2000" dirty="0">
                <a:solidFill>
                  <a:schemeClr val="tx1">
                    <a:lumMod val="75000"/>
                    <a:lumOff val="25000"/>
                  </a:schemeClr>
                </a:solidFill>
              </a:rPr>
              <a:t>Platform</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Hosted on IBM Cloud Lite, integrated via Watson Studio or .</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Ensures secure, scalable access for users.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lang="en-US" altLang="en-US" sz="2000" dirty="0">
                <a:solidFill>
                  <a:schemeClr val="tx1">
                    <a:lumMod val="75000"/>
                    <a:lumOff val="25000"/>
                  </a:schemeClr>
                </a:solidFill>
              </a:rPr>
              <a:t>Interface</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Web-based dashboard for user interaction.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2000" dirty="0">
                <a:solidFill>
                  <a:schemeClr val="tx1">
                    <a:lumMod val="75000"/>
                    <a:lumOff val="25000"/>
                  </a:schemeClr>
                </a:solidFill>
              </a:rPr>
              <a:t>Allows uploading documents, entering queries, and downloading AI-generated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F3D55FB-6B06-20B0-9B30-DAA0FDCFF17A}"/>
              </a:ext>
            </a:extLst>
          </p:cNvPr>
          <p:cNvPicPr>
            <a:picLocks noGrp="1" noChangeAspect="1"/>
          </p:cNvPicPr>
          <p:nvPr>
            <p:ph idx="1"/>
          </p:nvPr>
        </p:nvPicPr>
        <p:blipFill>
          <a:blip r:embed="rId2"/>
          <a:stretch>
            <a:fillRect/>
          </a:stretch>
        </p:blipFill>
        <p:spPr>
          <a:xfrm>
            <a:off x="20557" y="1330012"/>
            <a:ext cx="5975667" cy="2838156"/>
          </a:xfrm>
        </p:spPr>
      </p:pic>
      <p:pic>
        <p:nvPicPr>
          <p:cNvPr id="7" name="Picture 6">
            <a:extLst>
              <a:ext uri="{FF2B5EF4-FFF2-40B4-BE49-F238E27FC236}">
                <a16:creationId xmlns:a16="http://schemas.microsoft.com/office/drawing/2014/main" id="{DD0DD22B-2544-7BF1-0136-8F4026BA7BB3}"/>
              </a:ext>
            </a:extLst>
          </p:cNvPr>
          <p:cNvPicPr>
            <a:picLocks noChangeAspect="1"/>
          </p:cNvPicPr>
          <p:nvPr/>
        </p:nvPicPr>
        <p:blipFill>
          <a:blip r:embed="rId3"/>
          <a:stretch>
            <a:fillRect/>
          </a:stretch>
        </p:blipFill>
        <p:spPr>
          <a:xfrm>
            <a:off x="5889171" y="1330011"/>
            <a:ext cx="6226630" cy="2838157"/>
          </a:xfrm>
          <a:prstGeom prst="rect">
            <a:avLst/>
          </a:prstGeom>
        </p:spPr>
      </p:pic>
      <p:sp>
        <p:nvSpPr>
          <p:cNvPr id="8" name="TextBox 7">
            <a:extLst>
              <a:ext uri="{FF2B5EF4-FFF2-40B4-BE49-F238E27FC236}">
                <a16:creationId xmlns:a16="http://schemas.microsoft.com/office/drawing/2014/main" id="{4D8D328C-B087-0763-C667-F0CE5C14ACBF}"/>
              </a:ext>
            </a:extLst>
          </p:cNvPr>
          <p:cNvSpPr txBox="1"/>
          <p:nvPr/>
        </p:nvSpPr>
        <p:spPr>
          <a:xfrm>
            <a:off x="553367" y="4604657"/>
            <a:ext cx="10885715" cy="1569660"/>
          </a:xfrm>
          <a:prstGeom prst="rect">
            <a:avLst/>
          </a:prstGeom>
          <a:noFill/>
        </p:spPr>
        <p:txBody>
          <a:bodyPr wrap="square" rtlCol="0">
            <a:spAutoFit/>
          </a:bodyPr>
          <a:lstStyle/>
          <a:p>
            <a:r>
              <a:rPr lang="en-US" sz="2400" dirty="0"/>
              <a:t>The AI agent successfully detects plagiarism in student assignments by analyzing text contextually and identifying copied content from online sources. It provides source links and prompts for further checks, demonstrating intelligent, scalable performance using IBM watsonx and the Mistral Large model.</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6DEAC8C-5B9B-066A-3981-3342F4D22C04}"/>
              </a:ext>
            </a:extLst>
          </p:cNvPr>
          <p:cNvPicPr>
            <a:picLocks noChangeAspect="1"/>
          </p:cNvPicPr>
          <p:nvPr/>
        </p:nvPicPr>
        <p:blipFill>
          <a:blip r:embed="rId2"/>
          <a:stretch>
            <a:fillRect/>
          </a:stretch>
        </p:blipFill>
        <p:spPr>
          <a:xfrm>
            <a:off x="0" y="3731819"/>
            <a:ext cx="6509657" cy="3126180"/>
          </a:xfrm>
          <a:prstGeom prst="rect">
            <a:avLst/>
          </a:prstGeom>
        </p:spPr>
      </p:pic>
      <p:pic>
        <p:nvPicPr>
          <p:cNvPr id="11" name="Picture 10">
            <a:extLst>
              <a:ext uri="{FF2B5EF4-FFF2-40B4-BE49-F238E27FC236}">
                <a16:creationId xmlns:a16="http://schemas.microsoft.com/office/drawing/2014/main" id="{CFC0B2CB-7C86-804D-FA42-0BC2363E0E16}"/>
              </a:ext>
            </a:extLst>
          </p:cNvPr>
          <p:cNvPicPr>
            <a:picLocks noChangeAspect="1"/>
          </p:cNvPicPr>
          <p:nvPr/>
        </p:nvPicPr>
        <p:blipFill>
          <a:blip r:embed="rId3"/>
          <a:srcRect t="3957" r="3141" b="30757"/>
          <a:stretch>
            <a:fillRect/>
          </a:stretch>
        </p:blipFill>
        <p:spPr>
          <a:xfrm>
            <a:off x="5141888" y="3731819"/>
            <a:ext cx="7050112" cy="2449286"/>
          </a:xfrm>
          <a:prstGeom prst="rect">
            <a:avLst/>
          </a:prstGeom>
        </p:spPr>
      </p:pic>
      <p:sp>
        <p:nvSpPr>
          <p:cNvPr id="12" name="TextBox 11">
            <a:extLst>
              <a:ext uri="{FF2B5EF4-FFF2-40B4-BE49-F238E27FC236}">
                <a16:creationId xmlns:a16="http://schemas.microsoft.com/office/drawing/2014/main" id="{DD290CB3-5A4F-D8DD-F59A-83E946995FA1}"/>
              </a:ext>
            </a:extLst>
          </p:cNvPr>
          <p:cNvSpPr txBox="1"/>
          <p:nvPr/>
        </p:nvSpPr>
        <p:spPr>
          <a:xfrm>
            <a:off x="0" y="3270154"/>
            <a:ext cx="5736772" cy="461665"/>
          </a:xfrm>
          <a:prstGeom prst="rect">
            <a:avLst/>
          </a:prstGeom>
          <a:noFill/>
        </p:spPr>
        <p:txBody>
          <a:bodyPr wrap="square" rtlCol="0">
            <a:spAutoFit/>
          </a:bodyPr>
          <a:lstStyle/>
          <a:p>
            <a:r>
              <a:rPr lang="en-IN" sz="2400" b="1" dirty="0"/>
              <a:t>Deployment :</a:t>
            </a:r>
          </a:p>
        </p:txBody>
      </p:sp>
      <p:sp>
        <p:nvSpPr>
          <p:cNvPr id="13" name="TextBox 12">
            <a:extLst>
              <a:ext uri="{FF2B5EF4-FFF2-40B4-BE49-F238E27FC236}">
                <a16:creationId xmlns:a16="http://schemas.microsoft.com/office/drawing/2014/main" id="{366743FA-0DA7-C407-5DBD-1931481022A9}"/>
              </a:ext>
            </a:extLst>
          </p:cNvPr>
          <p:cNvSpPr txBox="1"/>
          <p:nvPr/>
        </p:nvSpPr>
        <p:spPr>
          <a:xfrm>
            <a:off x="0" y="10886"/>
            <a:ext cx="4256314" cy="461665"/>
          </a:xfrm>
          <a:prstGeom prst="rect">
            <a:avLst/>
          </a:prstGeom>
          <a:noFill/>
        </p:spPr>
        <p:txBody>
          <a:bodyPr wrap="square" rtlCol="0">
            <a:spAutoFit/>
          </a:bodyPr>
          <a:lstStyle/>
          <a:p>
            <a:r>
              <a:rPr lang="en-IN" sz="2400" b="1" dirty="0"/>
              <a:t>Agent :</a:t>
            </a:r>
          </a:p>
        </p:txBody>
      </p:sp>
      <p:pic>
        <p:nvPicPr>
          <p:cNvPr id="17" name="Picture 16">
            <a:extLst>
              <a:ext uri="{FF2B5EF4-FFF2-40B4-BE49-F238E27FC236}">
                <a16:creationId xmlns:a16="http://schemas.microsoft.com/office/drawing/2014/main" id="{E640FD35-1DBE-AFB3-FE7A-7ED4E4F5B0CE}"/>
              </a:ext>
            </a:extLst>
          </p:cNvPr>
          <p:cNvPicPr>
            <a:picLocks noChangeAspect="1"/>
          </p:cNvPicPr>
          <p:nvPr/>
        </p:nvPicPr>
        <p:blipFill>
          <a:blip r:embed="rId4"/>
          <a:stretch>
            <a:fillRect/>
          </a:stretch>
        </p:blipFill>
        <p:spPr>
          <a:xfrm>
            <a:off x="0" y="472551"/>
            <a:ext cx="6096000" cy="2782885"/>
          </a:xfrm>
          <a:prstGeom prst="rect">
            <a:avLst/>
          </a:prstGeom>
        </p:spPr>
      </p:pic>
      <p:pic>
        <p:nvPicPr>
          <p:cNvPr id="19" name="Picture 18">
            <a:extLst>
              <a:ext uri="{FF2B5EF4-FFF2-40B4-BE49-F238E27FC236}">
                <a16:creationId xmlns:a16="http://schemas.microsoft.com/office/drawing/2014/main" id="{228B2402-F479-F07B-B367-D64E2BBDFEB0}"/>
              </a:ext>
            </a:extLst>
          </p:cNvPr>
          <p:cNvPicPr>
            <a:picLocks noChangeAspect="1"/>
          </p:cNvPicPr>
          <p:nvPr/>
        </p:nvPicPr>
        <p:blipFill>
          <a:blip r:embed="rId5"/>
          <a:stretch>
            <a:fillRect/>
          </a:stretch>
        </p:blipFill>
        <p:spPr>
          <a:xfrm>
            <a:off x="6019799" y="457833"/>
            <a:ext cx="6096000" cy="2786838"/>
          </a:xfrm>
          <a:prstGeom prst="rect">
            <a:avLst/>
          </a:prstGeom>
        </p:spPr>
      </p:pic>
    </p:spTree>
    <p:extLst>
      <p:ext uri="{BB962C8B-B14F-4D97-AF65-F5344CB8AC3E}">
        <p14:creationId xmlns:p14="http://schemas.microsoft.com/office/powerpoint/2010/main" val="3440548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3" y="1345569"/>
            <a:ext cx="11029615" cy="4673324"/>
          </a:xfrm>
        </p:spPr>
        <p:txBody>
          <a:bodyPr>
            <a:normAutofit/>
          </a:bodyPr>
          <a:lstStyle/>
          <a:p>
            <a:r>
              <a:rPr lang="en-US" sz="2000" dirty="0"/>
              <a:t>The project successfully demonstrated the effectiveness of an AI-driven plagiarism detection system built using IBM watsonx and the Mistral Large model. The agent accurately identified copied content, provided source references, and responded contextually to user queries, showcasing its potential for automating academic integrity checks.</a:t>
            </a:r>
          </a:p>
          <a:p>
            <a:r>
              <a:rPr lang="en-US" sz="2000" dirty="0"/>
              <a:t>During implementation, challenges included navigating service associations and runtime configurations within the watsonx interface. These were resolved through iterative testing and careful documentation. The system’s performance validated the use of Agentic AI for scalable, intelligent automation.</a:t>
            </a:r>
          </a:p>
          <a:p>
            <a:r>
              <a:rPr lang="en-US" sz="2000" dirty="0"/>
              <a:t>Future improvements could include enhancing paraphrase detection, adding multilingual support, and refining feedback mechanisms to guide ethical writing. Overall, the project highlights the value of AI agents in educational settings, offering a reliable and adaptive solution for maintaining academic standards.</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184</TotalTime>
  <Words>885</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AI-Driven Plagiarism Intelligence for Assignments </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Shreya Yadav</cp:lastModifiedBy>
  <cp:revision>27</cp:revision>
  <dcterms:created xsi:type="dcterms:W3CDTF">2021-05-26T16:50:10Z</dcterms:created>
  <dcterms:modified xsi:type="dcterms:W3CDTF">2025-08-02T10:50:05Z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