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revisionInfo.xml" ContentType="application/vnd.ms-powerpoint.revision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29" r:id="rId2"/>
    <p:sldId id="469" r:id="rId3"/>
    <p:sldId id="486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488" r:id="rId2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2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E7B"/>
    <a:srgbClr val="CCDD82"/>
    <a:srgbClr val="B7DEE8"/>
    <a:srgbClr val="66FFFF"/>
    <a:srgbClr val="31859C"/>
    <a:srgbClr val="FFEB84"/>
    <a:srgbClr val="98CE7F"/>
    <a:srgbClr val="F8696B"/>
    <a:srgbClr val="F0867E"/>
    <a:srgbClr val="23C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44" autoAdjust="0"/>
    <p:restoredTop sz="63153" autoAdjust="0"/>
  </p:normalViewPr>
  <p:slideViewPr>
    <p:cSldViewPr>
      <p:cViewPr>
        <p:scale>
          <a:sx n="100" d="100"/>
          <a:sy n="100" d="100"/>
        </p:scale>
        <p:origin x="-1578" y="-336"/>
      </p:cViewPr>
      <p:guideLst>
        <p:guide orient="horz" pos="3162"/>
        <p:guide orient="horz" pos="395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45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40D13-9C5B-4C27-924D-25D702E3D00B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8712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712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07125-2174-49E1-ACE3-574C3A550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5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4" y="8"/>
            <a:ext cx="2945659" cy="498055"/>
          </a:xfrm>
          <a:prstGeom prst="rect">
            <a:avLst/>
          </a:prstGeom>
        </p:spPr>
        <p:txBody>
          <a:bodyPr lIns="91440" tIns="45720" rIns="91440" bIns="45720"/>
          <a:lstStyle>
            <a:lvl1pPr lvl="0" algn="l" rtl="0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50446" y="8"/>
            <a:ext cx="2945659" cy="498055"/>
          </a:xfrm>
          <a:prstGeom prst="rect">
            <a:avLst/>
          </a:prstGeom>
        </p:spPr>
        <p:txBody>
          <a:bodyPr lIns="91440" tIns="45720" rIns="91440" bIns="45720"/>
          <a:lstStyle>
            <a:lvl1pPr lvl="0" algn="r" rtl="0">
              <a:defRPr sz="1200"/>
            </a:lvl1pPr>
          </a:lstStyle>
          <a:p>
            <a:endParaRPr/>
          </a:p>
        </p:txBody>
      </p:sp>
      <p:sp>
        <p:nvSpPr>
          <p:cNvPr id="4" name="Slide Image Placeholder 3"/>
          <p:cNvSpPr txBox="1"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4" y="9428584"/>
            <a:ext cx="2945659" cy="498054"/>
          </a:xfrm>
          <a:prstGeom prst="rect">
            <a:avLst/>
          </a:prstGeom>
        </p:spPr>
        <p:txBody>
          <a:bodyPr lIns="91440" tIns="45720" rIns="91440" bIns="45720" anchor="b"/>
          <a:lstStyle>
            <a:lvl1pPr lvl="0" algn="l" rtl="0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8054"/>
          </a:xfrm>
          <a:prstGeom prst="rect">
            <a:avLst/>
          </a:prstGeom>
        </p:spPr>
        <p:txBody>
          <a:bodyPr lIns="91440" tIns="45720" rIns="91440" bIns="45720" anchor="b"/>
          <a:lstStyle>
            <a:lvl1pPr lvl="0" algn="r" rtl="0">
              <a:defRPr sz="1200"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1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lvl="0" algn="l" rtl="0">
      <a:defRPr sz="900">
        <a:solidFill>
          <a:schemeClr val="tx1"/>
        </a:solidFill>
        <a:latin typeface="Calibri"/>
      </a:defRPr>
    </a:lvl1pPr>
    <a:lvl2pPr marL="341312" lvl="0" algn="l" rtl="0">
      <a:defRPr sz="900">
        <a:solidFill>
          <a:schemeClr val="tx1"/>
        </a:solidFill>
        <a:latin typeface="Calibri"/>
      </a:defRPr>
    </a:lvl2pPr>
    <a:lvl3pPr marL="684212" lvl="0" algn="l" rtl="0">
      <a:defRPr sz="900">
        <a:solidFill>
          <a:schemeClr val="tx1"/>
        </a:solidFill>
        <a:latin typeface="Calibri"/>
      </a:defRPr>
    </a:lvl3pPr>
    <a:lvl4pPr marL="1027112" lvl="0" algn="l" rtl="0">
      <a:defRPr sz="900">
        <a:solidFill>
          <a:schemeClr val="tx1"/>
        </a:solidFill>
        <a:latin typeface="Calibri"/>
      </a:defRPr>
    </a:lvl4pPr>
    <a:lvl5pPr marL="1370012" lvl="0" algn="l" rtl="0">
      <a:defRPr sz="900">
        <a:solidFill>
          <a:schemeClr val="tx1"/>
        </a:solidFill>
        <a:latin typeface="Calibri"/>
      </a:defRPr>
    </a:lvl5pPr>
    <a:lvl6pPr marL="1712912" lvl="0" algn="l" rtl="0">
      <a:defRPr sz="900">
        <a:solidFill>
          <a:schemeClr val="tx1"/>
        </a:solidFill>
        <a:latin typeface="Calibri"/>
      </a:defRPr>
    </a:lvl6pPr>
    <a:lvl7pPr marL="2055812" lvl="0" algn="l" rtl="0">
      <a:defRPr sz="900">
        <a:solidFill>
          <a:schemeClr val="tx1"/>
        </a:solidFill>
        <a:latin typeface="Calibri"/>
      </a:defRPr>
    </a:lvl7pPr>
    <a:lvl8pPr marL="2398712" lvl="0" algn="l" rtl="0">
      <a:defRPr sz="900">
        <a:solidFill>
          <a:schemeClr val="tx1"/>
        </a:solidFill>
        <a:latin typeface="Calibri"/>
      </a:defRPr>
    </a:lvl8pPr>
    <a:lvl9pPr marL="2741612" lvl="0" algn="l" rtl="0">
      <a:defRPr sz="900">
        <a:solidFill>
          <a:schemeClr val="tx1"/>
        </a:solidFill>
        <a:latin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feature-details/security" TargetMode="External"/><Relationship Id="rId13" Type="http://schemas.openxmlformats.org/officeDocument/2006/relationships/hyperlink" Target="feature-details/transactions-in-wcf" TargetMode="External"/><Relationship Id="rId3" Type="http://schemas.openxmlformats.org/officeDocument/2006/relationships/hyperlink" Target="feature-details/index" TargetMode="External"/><Relationship Id="rId7" Type="http://schemas.openxmlformats.org/officeDocument/2006/relationships/hyperlink" Target="feature-details/using-data-contracts" TargetMode="External"/><Relationship Id="rId12" Type="http://schemas.openxmlformats.org/officeDocument/2006/relationships/hyperlink" Target="/ru-ru/dotnet/api/system.transaction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feature-details/metadata" TargetMode="External"/><Relationship Id="rId11" Type="http://schemas.openxmlformats.org/officeDocument/2006/relationships/hyperlink" Target="feature-details/workflow-services" TargetMode="External"/><Relationship Id="rId5" Type="http://schemas.openxmlformats.org/officeDocument/2006/relationships/hyperlink" Target="feature-details/contracts" TargetMode="External"/><Relationship Id="rId10" Type="http://schemas.openxmlformats.org/officeDocument/2006/relationships/hyperlink" Target="feature-details/queues-and-reliable-sessions" TargetMode="External"/><Relationship Id="rId4" Type="http://schemas.openxmlformats.org/officeDocument/2006/relationships/hyperlink" Target="feature-details/interoperability-and-integration" TargetMode="External"/><Relationship Id="rId9" Type="http://schemas.openxmlformats.org/officeDocument/2006/relationships/hyperlink" Target="feature-details/transports" TargetMode="External"/><Relationship Id="rId14" Type="http://schemas.openxmlformats.org/officeDocument/2006/relationships/hyperlink" Target="extending/index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../standard/net-standar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microsoft/referencesourc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Бушуев Александр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64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«Живая презентация» с использованием</a:t>
            </a:r>
            <a:r>
              <a:rPr lang="ru-RU" baseline="0" dirty="0" smtClean="0"/>
              <a:t> </a:t>
            </a:r>
            <a:r>
              <a:rPr lang="en-US" baseline="0" dirty="0" smtClean="0"/>
              <a:t>Visual Studio</a:t>
            </a:r>
          </a:p>
          <a:p>
            <a:endParaRPr lang="en-US" baseline="0" dirty="0" smtClean="0"/>
          </a:p>
          <a:p>
            <a:pPr lvl="0"/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Проект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базовая единица разработки. На выходе файл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dll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или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exe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</a:p>
          <a:p>
            <a:pPr lvl="0"/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 простейшем проекте (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Project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 мы видим уже подготовленный набор файлов. Несколько установленных ссылок. 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Код программы уже частично написан. Точка входа определена. Определен какой-то базовый класс. Средствами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VS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можно переименовать все вхождения класса (в рамках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Solution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Просмотрев настройки проекта можно увидеть, что для проекта уже заданы настройки, чтобы компилятор собирал консольное приложение/библиотеку/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WinForm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приложение.</a:t>
            </a:r>
          </a:p>
          <a:p>
            <a:pPr lvl="0"/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Проект не может существовать без Решения (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Solution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VS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всегда по умолчанию создает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Solution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для проекта. Проект может входить в множество решений.</a:t>
            </a:r>
          </a:p>
          <a:p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Solution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это логическая единица, позволяющая собрать в одной сессии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IDE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те проекты, над которыми одновременно ведется работа (связанные проекты).</a:t>
            </a:r>
          </a:p>
          <a:p>
            <a:pPr lvl="0"/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Следующий элемент платформы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- понятие Сборки (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Assembly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Сборка – это любой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exe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или .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dll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файл, который получается в результате компиляции проекта. Отличие 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exe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от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dll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большей частью заключается в наличии в первом типе файлов точки входа, куда передается управление при запуске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Сборка – это базовая структурная единица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, на уровне которой проходит контроль версий, развертывание и конфигурация приложения.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Сборки имеют: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Манифест, который содержит метаданные сборки (имя, версию, язык, строгое имя, ссылки на другие сборки, ссылки на типы)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Метаданные типов, описанных в сборке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MSIL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код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Ресурсы</a:t>
            </a:r>
          </a:p>
          <a:p>
            <a:pPr lvl="0"/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Разделяемые сборки – 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GAC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Некоторые сборки, которые используются несколькими приложениями можно размещать в глобальном кэше –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GAC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Сборка помещается в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GAC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 помощью специальной утилиты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gacutil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exe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На сборки в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GAC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можно ссылаться без указания пути расположения.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Сборка в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GAC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имеет «строгое имя». И если в пользовательском приложении указать ссылку на эту сборку, среда выполнения будет в первую очередь брать сборку из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GAC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 только потом из локального пути. </a:t>
            </a:r>
            <a:r>
              <a:rPr lang="ru-RU" sz="900" i="1" dirty="0" smtClean="0">
                <a:solidFill>
                  <a:schemeClr val="tx1"/>
                </a:solidFill>
                <a:effectLst/>
                <a:latin typeface="Calibri"/>
              </a:rPr>
              <a:t>Это осложняет обновление сборок в будущем. 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(и в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 в частности) введена логическая единица – пространство имен (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namespace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), которое позволяет группировать классы в какие-то логические группы. Каждый класс должен принадлежать какому-то пространству имен. При создании проекта базовое пространство создается автоматически.</a:t>
            </a:r>
          </a:p>
          <a:p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namespace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может быть составным: 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GPB</a:t>
            </a:r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b="1" dirty="0" err="1" smtClean="0">
                <a:solidFill>
                  <a:schemeClr val="tx1"/>
                </a:solidFill>
                <a:effectLst/>
                <a:latin typeface="Calibri"/>
              </a:rPr>
              <a:t>DBProviders</a:t>
            </a:r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Oracle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(объединяет все классы для работы с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Oracle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Класс, видит все классы, объявленные в том же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namespace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, что и он.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К конкретному классу можно обращаться по полному пути – с указанием всего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namespace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: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System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IO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FileDescription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, либо можно подключить пространство имен к текущему (делает доступным все классы объявленные внутри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namespace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):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		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using GPB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DBProviders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Oracle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 помощью команды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using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можно настраивать псевдоним для какого-то конкретного класса: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		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using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MyFileLis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=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System.Collection.List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&lt;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System.IO.FileDescription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&gt;;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Новая возможность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 6.0 (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Visual Studio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2015) – импорт функциональности класса (статических методов):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		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using static System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Console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после чего в программе становятся доступны статические функции класса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System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Console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: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		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WriteLine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ReadKey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 т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0"/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Типы в 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C#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 выделяют две разновидности типов: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Типы значений 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Ссылочные типы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Основные типы или определенные пользователем структуры – типы значений.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string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, массивы и классы – это ссылочные типы.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Отличие заключается в том, где хранятся значения этих типов и как с ними работать при передаче в качестве параметров функции.</a:t>
            </a:r>
          </a:p>
          <a:p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Тип значения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хранит свое содержимое в памяти, выделенной в стеке. При передачи в качестве параметра, будет создана копия значения.</a:t>
            </a:r>
          </a:p>
          <a:p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Ссылочный тип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размещается в куче. Эта память не возвращается в кучу при завершении метода, она освобождается системой сборки мусора.</a:t>
            </a:r>
          </a:p>
          <a:p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 Упаковка и распаковка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два встречных процесса преобразования значения из типа значения в ссылочный и наоборот. Среда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автоматически применяет методы упаковки и распаковки при необходимости.</a:t>
            </a:r>
          </a:p>
          <a:p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		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int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intValue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= 4;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		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System.Console.WriteLine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intValue.ToString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())	// &lt;-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вызов упаковки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Переменная типа значения не может быть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NULL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«Живая презентация» с использованием</a:t>
            </a:r>
            <a:r>
              <a:rPr lang="ru-RU" baseline="0" dirty="0" smtClean="0"/>
              <a:t> </a:t>
            </a:r>
            <a:r>
              <a:rPr lang="en-US" baseline="0" dirty="0" smtClean="0"/>
              <a:t>Visual Studio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</a:t>
            </a:r>
            <a:r>
              <a:rPr lang="ru-RU" baseline="0" dirty="0" smtClean="0"/>
              <a:t>используется для скрытия метода родительского класса. 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«Живая презентация» с использованием</a:t>
            </a:r>
            <a:r>
              <a:rPr lang="ru-RU" baseline="0" dirty="0" smtClean="0"/>
              <a:t> </a:t>
            </a:r>
            <a:r>
              <a:rPr lang="en-US" baseline="0" dirty="0" smtClean="0"/>
              <a:t>Visual Studio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«Живая презентация» с использованием</a:t>
            </a:r>
            <a:r>
              <a:rPr lang="ru-RU" baseline="0" dirty="0" smtClean="0"/>
              <a:t> </a:t>
            </a:r>
            <a:r>
              <a:rPr lang="en-US" baseline="0" dirty="0" smtClean="0"/>
              <a:t>Visual Studio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«Живая презентация» с использованием</a:t>
            </a:r>
            <a:r>
              <a:rPr lang="ru-RU" baseline="0" dirty="0" smtClean="0"/>
              <a:t> </a:t>
            </a:r>
            <a:r>
              <a:rPr lang="en-US" baseline="0" dirty="0" smtClean="0"/>
              <a:t>Visual Studio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приложений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WCF: 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 services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HTTP services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services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services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сервисов: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contract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contract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Behavior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каналов: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Различные форматы: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JSON, XML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др.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Различные транспортные решения: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HTTP, TCP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др.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Различные протоколы: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SOAP, HTTP, Open Data Protocol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900" b="1" i="0" u="none" strike="noStrike" baseline="0" dirty="0" smtClean="0"/>
          </a:p>
          <a:p>
            <a:endParaRPr lang="en-US" sz="900" b="1" i="0" u="none" strike="noStrike" baseline="0" dirty="0" smtClean="0"/>
          </a:p>
          <a:p>
            <a:r>
              <a:rPr lang="en-US" sz="900" b="1" i="0" u="none" strike="noStrike" baseline="0" dirty="0" smtClean="0"/>
              <a:t>https://docs.microsoft.com/ru-ru/dotnet/framework/wcf/whats-wcf</a:t>
            </a:r>
          </a:p>
          <a:p>
            <a:endParaRPr lang="en-US" sz="900" b="1" i="0" u="none" strike="noStrike" baseline="0" dirty="0" smtClean="0"/>
          </a:p>
          <a:p>
            <a:r>
              <a:rPr lang="ru-RU" sz="900" b="1" i="0" u="none" strike="noStrike" baseline="0" dirty="0" smtClean="0"/>
              <a:t>Возможности </a:t>
            </a:r>
            <a:r>
              <a:rPr lang="en-US" sz="900" b="1" i="0" u="none" strike="noStrike" baseline="0" dirty="0" smtClean="0"/>
              <a:t>WCF</a:t>
            </a:r>
          </a:p>
          <a:p>
            <a:r>
              <a:rPr lang="ru-RU" sz="900" b="0" i="0" u="none" strike="noStrike" baseline="0" dirty="0" smtClean="0"/>
              <a:t>WCF включает следующий набор функций. Дополнительные сведения см.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3"/>
              </a:rPr>
              <a:t>подробные сведения о возможностях WCF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3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Сервис-ориентированность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Применение стандартов WS является то, что WCF позволяет создавать </a:t>
            </a:r>
            <a:r>
              <a:rPr lang="ru-RU" sz="900" b="0" i="1" u="none" strike="noStrike" baseline="0" dirty="0" smtClean="0"/>
              <a:t>ориентированные на службы</a:t>
            </a:r>
            <a:r>
              <a:rPr lang="ru-RU" sz="900" b="0" i="0" u="none" strike="noStrike" baseline="0" dirty="0" smtClean="0"/>
              <a:t> приложений. </a:t>
            </a:r>
            <a:r>
              <a:rPr lang="ru-RU" sz="900" b="0" i="0" u="none" strike="noStrike" baseline="0" dirty="0" err="1" smtClean="0"/>
              <a:t>Сервисноориентированная</a:t>
            </a:r>
            <a:r>
              <a:rPr lang="ru-RU" sz="900" b="0" i="0" u="none" strike="noStrike" baseline="0" dirty="0" smtClean="0"/>
              <a:t> архитектура (SOA) подразумевает применение веб-служб для отправки и получения данных. Общим преимуществом служб является слабая связанность вместо жесткой </a:t>
            </a:r>
            <a:r>
              <a:rPr lang="ru-RU" sz="900" b="0" i="0" u="none" strike="noStrike" baseline="0" dirty="0" err="1" smtClean="0"/>
              <a:t>запрограммированности</a:t>
            </a:r>
            <a:r>
              <a:rPr lang="ru-RU" sz="900" b="0" i="0" u="none" strike="noStrike" baseline="0" dirty="0" smtClean="0"/>
              <a:t> для различных приложений. Слабая связь означает, что любой клиент, созданный на любой платформе, может подключаться к любой службе при условии, что выполняются необходимые контракты. </a:t>
            </a:r>
          </a:p>
          <a:p>
            <a:pPr lvl="1"/>
            <a:r>
              <a:rPr lang="ru-RU" sz="900" b="1" i="0" u="none" strike="noStrike" baseline="0" dirty="0" smtClean="0"/>
              <a:t>Взаимодействие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WCF реализует современные отраслевые стандарты для совместимости веб-службой. Дополнительные сведения о поддерживаемых стандартах см.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4"/>
              </a:rPr>
              <a:t>взаимодействие и интеграция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4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Несколько шаблонов сообщений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Обмен сообщениями выполняется по одному из нескольких шаблонов. Чаще всего используется шаблон «запрос-ответ», когда одна конечная точка запрашивает данные от другой конечной точки. Вторая конечная точка отвечает. Существуют и другие шаблоны, например одностороннее сообщение, когда одна конечная точка отправляет сообщение, не ожидая ответа. Более сложным является шаблон дуплексного обмена, когда две конечные точки устанавливают соединение и отправляют данные в обоих направлениях подобно программе обмена мгновенными сообщениями. Дополнительные сведения о реализации обмена сообщениями различных шаблонов с помощью WCF.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5"/>
              </a:rPr>
              <a:t>контракты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5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Метаданные службы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WCF поддерживает публикация метаданных службы с использованием форматов, указанных в отраслевых стандартах, таких как WSDL, схемы XML и WS-</a:t>
            </a:r>
            <a:r>
              <a:rPr lang="ru-RU" sz="900" b="0" i="0" u="none" strike="noStrike" baseline="0" dirty="0" err="1" smtClean="0"/>
              <a:t>Policy</a:t>
            </a:r>
            <a:r>
              <a:rPr lang="ru-RU" sz="900" b="0" i="0" u="none" strike="noStrike" baseline="0" dirty="0" smtClean="0"/>
              <a:t>. Эти метаданные можно использовать для автоматического создания и настройки клиентов для доступа к службам WCF. Метаданные могут публиковаться через HTTP и HTTPS или с использованием стандарта обмена метаданными веб-служб. Дополнительные сведения см.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6"/>
              </a:rPr>
              <a:t>метаданные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6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Контракты данных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Поскольку WCF построена на основе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, она также включает код удобно используемые методы передачи контрактов, которые нужно принудительно выполнять. Одним из универсальных типов контрактов является контракт данных. Если код службы создается на языке </a:t>
            </a:r>
            <a:r>
              <a:rPr lang="ru-RU" sz="900" b="0" i="0" u="none" strike="noStrike" baseline="0" dirty="0" err="1" smtClean="0"/>
              <a:t>Visual</a:t>
            </a:r>
            <a:r>
              <a:rPr lang="ru-RU" sz="900" b="0" i="0" u="none" strike="noStrike" baseline="0" dirty="0" smtClean="0"/>
              <a:t> C# или </a:t>
            </a:r>
            <a:r>
              <a:rPr lang="ru-RU" sz="900" b="0" i="0" u="none" strike="noStrike" baseline="0" dirty="0" err="1" smtClean="0"/>
              <a:t>Visual</a:t>
            </a:r>
            <a:r>
              <a:rPr lang="ru-RU" sz="900" b="0" i="0" u="none" strike="noStrike" baseline="0" dirty="0" smtClean="0"/>
              <a:t> </a:t>
            </a:r>
            <a:r>
              <a:rPr lang="ru-RU" sz="900" b="0" i="0" u="none" strike="noStrike" baseline="0" dirty="0" err="1" smtClean="0"/>
              <a:t>Basic</a:t>
            </a:r>
            <a:r>
              <a:rPr lang="ru-RU" sz="900" b="0" i="0" u="none" strike="noStrike" baseline="0" dirty="0" smtClean="0"/>
              <a:t>, то самым простым способом обработки данных фактически является создание классов, которые представляют сущность данных со свойствами, принадлежащими сущности данных. WCF включает сложную систему для работы с данными этим удобным способом. После создания классов, представляющих данные, служба автоматически создает метаданные, которые позволяют клиентам обеспечивать соответствие заданным типам данных. Дополнительные сведения см.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7"/>
              </a:rPr>
              <a:t>использование контрактов данных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7"/>
              </a:rPr>
              <a:t> </a:t>
            </a:r>
          </a:p>
          <a:p>
            <a:pPr lvl="1"/>
            <a:r>
              <a:rPr lang="ru-RU" sz="900" b="1" i="0" u="none" strike="noStrike" baseline="0" dirty="0" smtClean="0"/>
              <a:t>Безопасность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Сообщения можно шифровать для защиты конфиденциальности и требовать от пользователей проходить проверку подлинности перед приемом сообщений. Можно реализовать широко известные стандарты безопасности, такие как SSL и WS-</a:t>
            </a:r>
            <a:r>
              <a:rPr lang="ru-RU" sz="900" b="0" i="0" u="none" strike="noStrike" baseline="0" dirty="0" err="1" smtClean="0"/>
              <a:t>SecureConversation</a:t>
            </a:r>
            <a:r>
              <a:rPr lang="ru-RU" sz="900" b="0" i="0" u="none" strike="noStrike" baseline="0" dirty="0" smtClean="0"/>
              <a:t>. Дополнительные сведения см.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8"/>
              </a:rPr>
              <a:t>Безопасность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8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Несколько транспортов и кодировок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Сообщения могут отправляться по любому из нескольких встроенных транспортных протоколов в различных кодировках. Наиболее распространенные вариантом является для отправки сообщения SOAP, с помощью протокола передачи гипертекста (HTTP) для использования в Интернете с кодировкой текста. Кроме того WCF позволяет отправлять сообщения по протоколу TCP, именованные каналы или MSMQ. Сообщения можно кодировать в виде текста или использовать оптимизированный двоичный формат. Двоичные данные можно эффективно отправлять с использованием стандарта MTOM. Если ни один из предоставляемых транспортов и кодировок не подходит к текущим требованиям, вы можете создать собственный пользовательский транспорт или кодировку. Дополнительные сведения о транспортов и кодировок, поддерживаемого службами WCF.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9"/>
              </a:rPr>
              <a:t>транспортов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9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Надежные сообщения и сообщения в очереди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WCF поддерживает надежный обмен сообщениями с использованием надежных сеансов, которые реализованы через WS-</a:t>
            </a:r>
            <a:r>
              <a:rPr lang="ru-RU" sz="900" b="0" i="0" u="none" strike="noStrike" baseline="0" dirty="0" err="1" smtClean="0"/>
              <a:t>Reliable</a:t>
            </a:r>
            <a:r>
              <a:rPr lang="ru-RU" sz="900" b="0" i="0" u="none" strike="noStrike" baseline="0" dirty="0" smtClean="0"/>
              <a:t> </a:t>
            </a:r>
            <a:r>
              <a:rPr lang="ru-RU" sz="900" b="0" i="0" u="none" strike="noStrike" baseline="0" dirty="0" err="1" smtClean="0"/>
              <a:t>Messaging</a:t>
            </a:r>
            <a:r>
              <a:rPr lang="ru-RU" sz="900" b="0" i="0" u="none" strike="noStrike" baseline="0" dirty="0" smtClean="0"/>
              <a:t> и с использованием MSMQ. Дополнительные сведения о надежной поддержке обмена сообщениями в WCF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10"/>
              </a:rPr>
              <a:t>очереди и надежные сеансы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10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Устойчивые сообщения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Устойчивые сообщения не теряются в случае перебоев связи. Сообщения, передаваемые по устойчивому шаблону, всегда сохраняются в базе данных. Если происходит перебой связи, база данных позволяет возобновить обмен сообщениями после восстановления соединения. Можно также создать постоянное сообщение с помощью </a:t>
            </a:r>
            <a:r>
              <a:rPr lang="ru-RU" sz="900" b="0" i="0" u="none" strike="noStrike" baseline="0" dirty="0" err="1" smtClean="0"/>
              <a:t>Windows</a:t>
            </a:r>
            <a:r>
              <a:rPr lang="ru-RU" sz="900" b="0" i="0" u="none" strike="noStrike" baseline="0" dirty="0" smtClean="0"/>
              <a:t> </a:t>
            </a:r>
            <a:r>
              <a:rPr lang="ru-RU" sz="900" b="0" i="0" u="none" strike="noStrike" baseline="0" dirty="0" err="1" smtClean="0"/>
              <a:t>Workflow</a:t>
            </a:r>
            <a:r>
              <a:rPr lang="ru-RU" sz="900" b="0" i="0" u="none" strike="noStrike" baseline="0" dirty="0" smtClean="0"/>
              <a:t> </a:t>
            </a:r>
            <a:r>
              <a:rPr lang="ru-RU" sz="900" b="0" i="0" u="none" strike="noStrike" baseline="0" dirty="0" err="1" smtClean="0"/>
              <a:t>Foundation</a:t>
            </a:r>
            <a:r>
              <a:rPr lang="ru-RU" sz="900" b="0" i="0" u="none" strike="noStrike" baseline="0" dirty="0" smtClean="0"/>
              <a:t> (WF). Дополнительные сведения см. в разделе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11"/>
              </a:rPr>
              <a:t>служб рабочих процессов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11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Транзакции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WCF также поддерживает транзакции, соответствующие одной из трех моделей: WS-</a:t>
            </a:r>
            <a:r>
              <a:rPr lang="ru-RU" sz="900" b="0" i="0" u="none" strike="noStrike" baseline="0" dirty="0" err="1" smtClean="0"/>
              <a:t>AtomicTtransactions</a:t>
            </a:r>
            <a:r>
              <a:rPr lang="ru-RU" sz="900" b="0" i="0" u="none" strike="noStrike" baseline="0" dirty="0" smtClean="0"/>
              <a:t>, API-интерфейсы пространства имен </a:t>
            </a:r>
            <a:r>
              <a:rPr lang="ru-RU" sz="900" b="0" i="0" u="sng" strike="noStrike" baseline="0" dirty="0" err="1" smtClean="0">
                <a:solidFill>
                  <a:schemeClr val="tx1"/>
                </a:solidFill>
                <a:latin typeface="Calibri"/>
                <a:hlinkClick r:id="rId12"/>
              </a:rPr>
              <a:t>System.Transactions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12"/>
              </a:rPr>
              <a:t> и координатор распределенных транзакций (Майкрософт). Дополнительные сведения о транзакции в WCF см.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13"/>
              </a:rPr>
              <a:t>транзакции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13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Поддержка </a:t>
            </a:r>
            <a:r>
              <a:rPr lang="en-US" sz="900" b="1" i="0" u="none" strike="noStrike" baseline="0" dirty="0" smtClean="0"/>
              <a:t>AJAX </a:t>
            </a:r>
            <a:r>
              <a:rPr lang="ru-RU" sz="900" b="1" i="0" u="none" strike="noStrike" baseline="0" dirty="0" smtClean="0"/>
              <a:t>и </a:t>
            </a:r>
            <a:r>
              <a:rPr lang="en-US" sz="900" b="1" i="0" u="none" strike="noStrike" baseline="0" dirty="0" smtClean="0"/>
              <a:t>REST</a:t>
            </a:r>
            <a:r>
              <a:rPr lang="en-US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REST - это пример развития технологии </a:t>
            </a:r>
            <a:r>
              <a:rPr lang="ru-RU" sz="900" b="0" i="0" u="none" strike="noStrike" baseline="0" dirty="0" err="1" smtClean="0"/>
              <a:t>Web</a:t>
            </a:r>
            <a:r>
              <a:rPr lang="ru-RU" sz="900" b="0" i="0" u="none" strike="noStrike" baseline="0" dirty="0" smtClean="0"/>
              <a:t> 2.0. WCF можно настроить для обработки «обычных» XML-данных, не упакованных в конверт SOAP. WCF также можно расширить для поддержки определенных форматов XML, таких как ATOM (распространенный стандарт RSS) и даже не XML-форматы, такие как </a:t>
            </a:r>
            <a:r>
              <a:rPr lang="ru-RU" sz="900" b="0" i="0" u="none" strike="noStrike" baseline="0" dirty="0" err="1" smtClean="0"/>
              <a:t>JavaScript</a:t>
            </a:r>
            <a:r>
              <a:rPr lang="ru-RU" sz="900" b="0" i="0" u="none" strike="noStrike" baseline="0" dirty="0" smtClean="0"/>
              <a:t> </a:t>
            </a:r>
            <a:r>
              <a:rPr lang="ru-RU" sz="900" b="0" i="0" u="none" strike="noStrike" baseline="0" dirty="0" err="1" smtClean="0"/>
              <a:t>Object</a:t>
            </a:r>
            <a:r>
              <a:rPr lang="ru-RU" sz="900" b="0" i="0" u="none" strike="noStrike" baseline="0" dirty="0" smtClean="0"/>
              <a:t> </a:t>
            </a:r>
            <a:r>
              <a:rPr lang="ru-RU" sz="900" b="0" i="0" u="none" strike="noStrike" baseline="0" dirty="0" err="1" smtClean="0"/>
              <a:t>Notation</a:t>
            </a:r>
            <a:r>
              <a:rPr lang="ru-RU" sz="900" b="0" i="0" u="none" strike="noStrike" baseline="0" dirty="0" smtClean="0"/>
              <a:t> (JSON). </a:t>
            </a:r>
          </a:p>
          <a:p>
            <a:pPr lvl="1"/>
            <a:r>
              <a:rPr lang="ru-RU" sz="900" b="1" i="0" u="none" strike="noStrike" baseline="0" dirty="0" smtClean="0"/>
              <a:t>Расширение среды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0" i="0" u="none" strike="noStrike" baseline="0" dirty="0" smtClean="0"/>
              <a:t>Архитектура WCF предусматривает ряд точек расширения. Если требуются дополнительные возможности, поддерживаются точки входа, посредством которых можно настроить поведение службы. Дополнительные сведения о расширяемости см точки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14"/>
              </a:rPr>
              <a:t>расширение WCF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14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«Живая презентация» с использованием</a:t>
            </a:r>
            <a:r>
              <a:rPr lang="ru-RU" baseline="0" dirty="0" smtClean="0"/>
              <a:t> </a:t>
            </a:r>
            <a:r>
              <a:rPr lang="en-US" baseline="0" dirty="0" smtClean="0"/>
              <a:t>Visual Studio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Реализация</a:t>
            </a:r>
            <a:r>
              <a:rPr lang="ru-RU" baseline="0" dirty="0" smtClean="0"/>
              <a:t> простого демонстрационного сервиса, который с некоторой периодичностью просматривает папку на наличие файлов в корне. При обнаружении нового файла, переносит его в папку с именем, совпадающим с расширением файла. Файл из корня должен исчезнуть.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\\ Тут могут возникнуть проблемы с блокировкой файлов. Надо проверять, что файл не заблокирован.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«Живая презентация» с использованием</a:t>
            </a:r>
            <a:r>
              <a:rPr lang="ru-RU" baseline="0" dirty="0" smtClean="0"/>
              <a:t> </a:t>
            </a:r>
            <a:r>
              <a:rPr lang="en-US" baseline="0" dirty="0" smtClean="0"/>
              <a:t>Visual Studio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u="none" strike="noStrike" baseline="0" dirty="0" smtClean="0"/>
              <a:t>Хорошее описание: </a:t>
            </a:r>
            <a:r>
              <a:rPr lang="en-US" sz="900" b="0" i="0" u="none" strike="noStrike" baseline="0" dirty="0" smtClean="0"/>
              <a:t>https://github.com/StackExchange/Dapper</a:t>
            </a:r>
            <a:endParaRPr lang="ru-RU" sz="900" b="0" i="0" u="none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900" b="0" i="0" u="none" strike="noStrik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b="0" i="0" u="none" strike="noStrike" baseline="0" dirty="0" smtClean="0"/>
              <a:t>ORM избавляет программиста от написания большого количества кода, часто однообразного и подверженного ошибкам, тем самым значительно повышая скорость разработки.</a:t>
            </a:r>
          </a:p>
          <a:p>
            <a:r>
              <a:rPr lang="ru-RU" dirty="0" smtClean="0"/>
              <a:t>Встроенные</a:t>
            </a:r>
            <a:r>
              <a:rPr lang="ru-RU" baseline="0" dirty="0" smtClean="0"/>
              <a:t> механизмы экранирования данных позволяют защититься от </a:t>
            </a:r>
            <a:r>
              <a:rPr lang="en-US" baseline="0" dirty="0" smtClean="0"/>
              <a:t>SQL-</a:t>
            </a:r>
            <a:r>
              <a:rPr lang="ru-RU" baseline="0" dirty="0" smtClean="0"/>
              <a:t>инъекций</a:t>
            </a:r>
          </a:p>
          <a:p>
            <a:endParaRPr lang="ru-RU" dirty="0" smtClean="0"/>
          </a:p>
          <a:p>
            <a:r>
              <a:rPr lang="ru-RU" dirty="0" smtClean="0"/>
              <a:t>// Привести</a:t>
            </a:r>
            <a:r>
              <a:rPr lang="ru-RU" baseline="0" dirty="0" smtClean="0"/>
              <a:t> пример выборки данных стандартным способом и с помощью </a:t>
            </a:r>
            <a:r>
              <a:rPr lang="en-US" baseline="0" dirty="0" smtClean="0"/>
              <a:t>Dapper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2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NET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 framework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–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программная платформа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Среда выполнения программ –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CLR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(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Common Language Runtime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CLR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отвечает за исполнение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программ и предоставляет богатую библиотеку базовых классов.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CLR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управляет памятью, обслуживает приложения, обрабатывает потоки и выполняет различные проверки, связанные с безопасностью.</a:t>
            </a:r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Библиотека системных классов –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CTS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(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Common Type System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 Представляет полное описание поддерживаемых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XLR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типов данных и программных конструкций. </a:t>
            </a:r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Общеязыковая спецификация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– CLS (Common Language Specification).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Спецификация, в которой описано лишь то подмножество общих типов и программных конструкций, каковое способны воспринимать абсолютно все поддерживающие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языки программирования.</a:t>
            </a:r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Библиотека базовых классов. Содержит определения различных примитивов: потоки, файловый ввод-вывод, </a:t>
            </a:r>
          </a:p>
          <a:p>
            <a:endParaRPr lang="en-US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Программы на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#,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vb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 других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языков компилируются в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CIL (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ранее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MSIL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 код, совместимый для всех языков. Это дает возможность разрабатывать компоненты программы на разных языках. Возможно выполнять наследование классов, написанных на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#, в программах на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vb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(межязыковое наследование).</a:t>
            </a:r>
          </a:p>
          <a:p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Весь код, выполняемый в среде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(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CLR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 называется управляемым (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managed code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 Есть возможность взаимодействовать с неуправляемым кодом, который выполняется вне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fx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</a:p>
          <a:p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 одной стороны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fx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походит на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JAVA Virtual machine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программа компилируется не в машинные коды, а в промежуточное представление (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MSIL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 С другой в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был применен иной подход: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JVM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байткод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интерпретировался во время выполнения.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программа компилируется в промежуточное представление (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MSIL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), которое преобразуется в машинные коды в момент выполнения.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За перевод программы в машинные коды в момент выполнения отвечает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JIT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(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Just In Time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 компилятор. Причем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JIT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компилирует не всю программу целиком, а только те функциональные части, которые нужны для выполнения программы в данный момент. Если встречается вызов метода из сборки, который еще не скомпилирован,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JIT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выполняет компиляцию и передает управление в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свежескомпилированный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код.</a:t>
            </a:r>
          </a:p>
          <a:p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 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JIT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связаны плюсы и минусы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:</a:t>
            </a:r>
          </a:p>
          <a:p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++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- программа компилируется в машинные коды, наиболее оптимальные для текущего аппаратного обеспечения (использование регистров, наборов команд)</a:t>
            </a:r>
          </a:p>
          <a:p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--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- из-за компиляции по мере необходимости, могут возникать «фризы» в первые запуски. Второй и последующие вызовы выполняются из уже скомпилированных кусочков и выполняются быстрее.</a:t>
            </a:r>
          </a:p>
          <a:p>
            <a:pPr lvl="0"/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en-US" sz="900" dirty="0" err="1" smtClean="0">
                <a:solidFill>
                  <a:schemeClr val="tx1"/>
                </a:solidFill>
                <a:effectLst/>
                <a:latin typeface="Calibri"/>
              </a:rPr>
              <a:t>fx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встроена автоматическая </a:t>
            </a:r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сборка мусора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 Это означает, что с разработчика снимается необходимость следить за выделенными ресурсами. 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Среда исполнения самостоятельно следит за используемыми объектами, и как только на объект не остается ни одной ссылки, объект удаляется из памяти.</a:t>
            </a:r>
          </a:p>
          <a:p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Актуальная версия </a:t>
            </a:r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Framework – 4.7.2</a:t>
            </a:r>
            <a:endParaRPr lang="ru-RU" sz="9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каждой новой мажорной версией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Framework</a:t>
            </a:r>
            <a:r>
              <a:rPr lang="en-US" sz="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добавлялись большие блоки нового функционала, которые позволяли разрабатывать новые типы приложений более быстро, с меньшим количеством </a:t>
            </a:r>
            <a:r>
              <a:rPr lang="ru-RU" sz="9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самописного</a:t>
            </a:r>
            <a:r>
              <a:rPr lang="ru-RU" sz="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кода.</a:t>
            </a:r>
            <a:endParaRPr lang="ru-RU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Начиная с версии 4.5 изменения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Framework</a:t>
            </a: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носят в основном характер улучшений, существенно новых компонент не появляется, усилия разработчиков направлены на улучшение работы всей платформы.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Одним</a:t>
            </a:r>
            <a:r>
              <a:rPr lang="ru-RU" sz="9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из самых больших изменений в</a:t>
            </a: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Framework 4.6 </a:t>
            </a: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стало появление нового компилятора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RyuJIT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(Roslyn)</a:t>
            </a: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Параллельно</a:t>
            </a:r>
            <a:r>
              <a:rPr lang="ru-RU" baseline="0" dirty="0" smtClean="0"/>
              <a:t> с </a:t>
            </a:r>
            <a:r>
              <a:rPr lang="en-US" baseline="0" dirty="0" smtClean="0"/>
              <a:t>.NET Framework </a:t>
            </a:r>
            <a:r>
              <a:rPr lang="ru-RU" baseline="0" dirty="0" smtClean="0"/>
              <a:t>от компании </a:t>
            </a:r>
            <a:r>
              <a:rPr lang="en-US" baseline="0" dirty="0" smtClean="0"/>
              <a:t>Microsoft</a:t>
            </a:r>
            <a:r>
              <a:rPr lang="ru-RU" baseline="0" dirty="0" smtClean="0"/>
              <a:t> начали развиваться альтернативные реализации платформы </a:t>
            </a:r>
            <a:r>
              <a:rPr lang="en-US" baseline="0" dirty="0" smtClean="0"/>
              <a:t>.NET </a:t>
            </a:r>
            <a:r>
              <a:rPr lang="ru-RU" baseline="0" dirty="0" smtClean="0"/>
              <a:t> - </a:t>
            </a:r>
            <a:r>
              <a:rPr lang="en-US" baseline="0" dirty="0" smtClean="0"/>
              <a:t>Mono, Portable.NET.</a:t>
            </a:r>
          </a:p>
          <a:p>
            <a:r>
              <a:rPr lang="ru-RU" baseline="0" dirty="0" smtClean="0"/>
              <a:t>Позднее сама </a:t>
            </a:r>
            <a:r>
              <a:rPr lang="en-US" baseline="0" dirty="0" smtClean="0"/>
              <a:t>Microsoft </a:t>
            </a:r>
            <a:r>
              <a:rPr lang="ru-RU" baseline="0" dirty="0" smtClean="0"/>
              <a:t>реализовала новые платформы </a:t>
            </a:r>
            <a:r>
              <a:rPr lang="en-US" baseline="0" dirty="0" smtClean="0"/>
              <a:t>.NET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 Compact, .NET Windows Store, Silverlight…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</a:t>
            </a:r>
            <a:r>
              <a:rPr lang="ru-RU" baseline="0" dirty="0" smtClean="0"/>
              <a:t> стройных рядах </a:t>
            </a:r>
            <a:r>
              <a:rPr lang="en-US" baseline="0" dirty="0" smtClean="0"/>
              <a:t>.NET </a:t>
            </a:r>
            <a:r>
              <a:rPr lang="ru-RU" baseline="0" dirty="0" smtClean="0"/>
              <a:t>появилась дефрагментация. Разные платформы обладали различными наборами </a:t>
            </a:r>
            <a:r>
              <a:rPr lang="en-US" baseline="0" dirty="0" smtClean="0"/>
              <a:t>API. </a:t>
            </a:r>
            <a:r>
              <a:rPr lang="ru-RU" baseline="0" dirty="0" smtClean="0"/>
              <a:t>Разрабатывать продукт на несколько платформ становилось сложно.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PCL</a:t>
            </a:r>
            <a:r>
              <a:rPr lang="en-US" baseline="0" dirty="0" smtClean="0"/>
              <a:t> (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Portable Common Library) – </a:t>
            </a:r>
            <a:r>
              <a:rPr lang="ru-RU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библиотеки, разрабатываемые для применения на определенном множестве целевых платформ (при создании выбирается профиль, в котором учитываются требуемые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API).</a:t>
            </a:r>
          </a:p>
          <a:p>
            <a:endParaRPr lang="ru-RU" dirty="0" smtClean="0"/>
          </a:p>
          <a:p>
            <a:r>
              <a:rPr lang="en-US" dirty="0" smtClean="0"/>
              <a:t>PCL – </a:t>
            </a:r>
            <a:r>
              <a:rPr lang="ru-RU" dirty="0" smtClean="0"/>
              <a:t>частичное решение</a:t>
            </a:r>
            <a:r>
              <a:rPr lang="ru-RU" baseline="0" dirty="0" smtClean="0"/>
              <a:t> проблемы фрагментации </a:t>
            </a:r>
            <a:r>
              <a:rPr lang="en-US" baseline="0" dirty="0" smtClean="0"/>
              <a:t>.NET </a:t>
            </a:r>
            <a:r>
              <a:rPr lang="ru-RU" baseline="0" dirty="0" smtClean="0"/>
              <a:t>платформ.</a:t>
            </a:r>
          </a:p>
          <a:p>
            <a:r>
              <a:rPr lang="ru-RU" baseline="0" dirty="0" smtClean="0"/>
              <a:t>Профили </a:t>
            </a:r>
            <a:r>
              <a:rPr lang="en-US" baseline="0" dirty="0" smtClean="0"/>
              <a:t>PCL </a:t>
            </a:r>
            <a:r>
              <a:rPr lang="ru-RU" baseline="0" dirty="0" smtClean="0"/>
              <a:t>определяют наборы </a:t>
            </a:r>
            <a:r>
              <a:rPr lang="en-US" baseline="0" dirty="0" smtClean="0"/>
              <a:t>API, </a:t>
            </a:r>
            <a:r>
              <a:rPr lang="ru-RU" baseline="0" dirty="0" smtClean="0"/>
              <a:t>которые поддерживаются на всех возможных пересечениях платформ </a:t>
            </a:r>
            <a:r>
              <a:rPr lang="en-US" baseline="0" dirty="0" smtClean="0"/>
              <a:t>.NET.</a:t>
            </a:r>
          </a:p>
          <a:p>
            <a:r>
              <a:rPr lang="ru-RU" baseline="0" dirty="0" smtClean="0"/>
              <a:t>Появление новой платформы ведет к появлению огромного множества новых профилей </a:t>
            </a:r>
            <a:r>
              <a:rPr lang="en-US" baseline="0" dirty="0" smtClean="0"/>
              <a:t>PCL. </a:t>
            </a:r>
            <a:r>
              <a:rPr lang="ru-RU" baseline="0" dirty="0" smtClean="0"/>
              <a:t>Ориентироваться в них становится сложно (всего существует порядка 2</a:t>
            </a:r>
            <a:r>
              <a:rPr lang="en-US" baseline="0" dirty="0" smtClean="0"/>
              <a:t>^n </a:t>
            </a:r>
            <a:r>
              <a:rPr lang="ru-RU" baseline="0" dirty="0" smtClean="0"/>
              <a:t>возможных профилей </a:t>
            </a:r>
            <a:r>
              <a:rPr lang="en-US" baseline="0" dirty="0" smtClean="0"/>
              <a:t>PCL, </a:t>
            </a:r>
            <a:r>
              <a:rPr lang="ru-RU" baseline="0" dirty="0" smtClean="0"/>
              <a:t>где </a:t>
            </a:r>
            <a:r>
              <a:rPr lang="en-US" baseline="0" dirty="0" smtClean="0"/>
              <a:t>n</a:t>
            </a:r>
            <a:r>
              <a:rPr lang="ru-RU" baseline="0" dirty="0" smtClean="0"/>
              <a:t>-количество существующих платформ).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Решение проблемы с </a:t>
            </a:r>
            <a:r>
              <a:rPr lang="en-US" dirty="0" smtClean="0"/>
              <a:t>PCL </a:t>
            </a:r>
            <a:r>
              <a:rPr lang="ru-RU" dirty="0" smtClean="0"/>
              <a:t>профилями</a:t>
            </a:r>
            <a:r>
              <a:rPr lang="ru-RU" baseline="0" dirty="0" smtClean="0"/>
              <a:t> стало введение спецификации </a:t>
            </a:r>
            <a:r>
              <a:rPr lang="en-US" baseline="0" dirty="0" smtClean="0"/>
              <a:t>.NET Standard</a:t>
            </a:r>
            <a:r>
              <a:rPr lang="ru-RU" baseline="0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PCL:</a:t>
            </a:r>
            <a:r>
              <a:rPr lang="en-US" baseline="0" dirty="0" smtClean="0"/>
              <a:t> </a:t>
            </a:r>
            <a:r>
              <a:rPr lang="en-US" dirty="0" smtClean="0"/>
              <a:t>https://docs.microsoft.com/ru-ru/xamarin/cross-platform/app-fundamentals/pcl?tabs=vsmac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u="sng" dirty="0" smtClean="0"/>
          </a:p>
          <a:p>
            <a:r>
              <a:rPr lang="en-US" u="none" dirty="0" smtClean="0"/>
              <a:t>.NET</a:t>
            </a:r>
            <a:r>
              <a:rPr lang="en-US" u="none" baseline="0" dirty="0" smtClean="0"/>
              <a:t> Standard </a:t>
            </a:r>
            <a:r>
              <a:rPr lang="ru-RU" u="none" baseline="0" dirty="0" smtClean="0"/>
              <a:t>определяет набор </a:t>
            </a:r>
            <a:r>
              <a:rPr lang="en-US" u="none" baseline="0" dirty="0" smtClean="0"/>
              <a:t>API, </a:t>
            </a:r>
            <a:r>
              <a:rPr lang="ru-RU" u="none" baseline="0" dirty="0" smtClean="0"/>
              <a:t>которым должны соответствовать платформы </a:t>
            </a:r>
            <a:r>
              <a:rPr lang="en-US" u="none" baseline="0" dirty="0" smtClean="0"/>
              <a:t>.NET.</a:t>
            </a:r>
          </a:p>
          <a:p>
            <a:r>
              <a:rPr lang="ru-RU" u="none" baseline="0" dirty="0" smtClean="0"/>
              <a:t>Каждый новый стандарт включает в себя все предыдущие.</a:t>
            </a:r>
            <a:endParaRPr lang="en-US" u="none" baseline="0" dirty="0" smtClean="0"/>
          </a:p>
          <a:p>
            <a:endParaRPr lang="ru-RU" u="none" baseline="0" dirty="0" smtClean="0"/>
          </a:p>
          <a:p>
            <a:r>
              <a:rPr lang="ru-RU" u="none" baseline="0" dirty="0" smtClean="0"/>
              <a:t>Если библиотека заявляет, что должна работать на определенной версии </a:t>
            </a:r>
            <a:r>
              <a:rPr lang="en-US" u="none" baseline="0" dirty="0" smtClean="0"/>
              <a:t>.NET Standard, </a:t>
            </a:r>
            <a:r>
              <a:rPr lang="ru-RU" u="none" baseline="0" dirty="0" smtClean="0"/>
              <a:t>это значит, что она должна работать на любой платформе, реализующей этот стандарт.</a:t>
            </a:r>
          </a:p>
          <a:p>
            <a:endParaRPr lang="ru-RU" u="none" baseline="0" dirty="0" smtClean="0"/>
          </a:p>
          <a:p>
            <a:r>
              <a:rPr lang="ru-RU" u="none" baseline="0" dirty="0" smtClean="0"/>
              <a:t>Не все платформы реализуют самые последние версии </a:t>
            </a:r>
            <a:r>
              <a:rPr lang="en-US" u="none" baseline="0" dirty="0" smtClean="0"/>
              <a:t>.NET Standard.</a:t>
            </a:r>
            <a:endParaRPr lang="ru-RU" u="none" baseline="0" dirty="0" smtClean="0"/>
          </a:p>
          <a:p>
            <a:endParaRPr lang="en-US" u="none" baseline="0" dirty="0" smtClean="0"/>
          </a:p>
          <a:p>
            <a:r>
              <a:rPr lang="ru-RU" u="none" baseline="0" dirty="0" smtClean="0"/>
              <a:t>Первоначально, </a:t>
            </a:r>
            <a:r>
              <a:rPr lang="en-US" u="none" baseline="0" dirty="0" smtClean="0"/>
              <a:t>.NET Standard</a:t>
            </a:r>
            <a:r>
              <a:rPr lang="ru-RU" u="none" baseline="0" dirty="0" smtClean="0"/>
              <a:t> сопоставил существующие платформы, и определил общие </a:t>
            </a:r>
            <a:r>
              <a:rPr lang="en-US" u="none" baseline="0" dirty="0" smtClean="0"/>
              <a:t>API</a:t>
            </a:r>
            <a:r>
              <a:rPr lang="ru-RU" u="none" baseline="0" dirty="0" smtClean="0"/>
              <a:t>. Сегодня </a:t>
            </a:r>
            <a:r>
              <a:rPr lang="en-US" u="none" baseline="0" dirty="0" smtClean="0"/>
              <a:t>.NET Standard</a:t>
            </a:r>
            <a:r>
              <a:rPr lang="ru-RU" u="none" baseline="0" dirty="0" smtClean="0"/>
              <a:t> диктует направление развития для платформ, определяя новые </a:t>
            </a:r>
            <a:r>
              <a:rPr lang="en-US" u="none" baseline="0" dirty="0" smtClean="0"/>
              <a:t>API, </a:t>
            </a:r>
            <a:r>
              <a:rPr lang="ru-RU" u="none" baseline="0" dirty="0" smtClean="0"/>
              <a:t>которые должны быть реализованы, если платформа хочет соответствовать требованиям времени.</a:t>
            </a:r>
          </a:p>
          <a:p>
            <a:endParaRPr lang="ru-RU" u="none" baseline="0" dirty="0" smtClean="0"/>
          </a:p>
          <a:p>
            <a:r>
              <a:rPr lang="ru-RU" u="none" baseline="0" dirty="0" smtClean="0"/>
              <a:t>Управлением </a:t>
            </a:r>
            <a:r>
              <a:rPr lang="en-US" u="none" baseline="0" dirty="0" smtClean="0"/>
              <a:t>.NET Standard </a:t>
            </a:r>
            <a:r>
              <a:rPr lang="ru-RU" u="none" baseline="0" dirty="0" smtClean="0"/>
              <a:t>занимается </a:t>
            </a:r>
            <a:r>
              <a:rPr lang="en-US" u="none" baseline="0" dirty="0" smtClean="0"/>
              <a:t>.NET Foundation</a:t>
            </a:r>
            <a:r>
              <a:rPr lang="ru-RU" u="none" baseline="0" dirty="0" smtClean="0"/>
              <a:t>.</a:t>
            </a:r>
            <a:endParaRPr lang="en-US" u="none" baseline="0" dirty="0" smtClean="0"/>
          </a:p>
          <a:p>
            <a:endParaRPr lang="en-US" u="none" baseline="0" dirty="0" smtClean="0"/>
          </a:p>
          <a:p>
            <a:endParaRPr lang="en-US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.NET Standard </a:t>
            </a:r>
            <a:r>
              <a:rPr lang="ru-RU" dirty="0" smtClean="0"/>
              <a:t>по материалам статьи </a:t>
            </a:r>
            <a:r>
              <a:rPr lang="en-US" u="sng" dirty="0" smtClean="0"/>
              <a:t>https://habr.com/post/314588/</a:t>
            </a:r>
            <a:endParaRPr lang="ru-RU" u="sng" dirty="0" smtClean="0"/>
          </a:p>
          <a:p>
            <a:r>
              <a:rPr lang="en-US" dirty="0" smtClean="0"/>
              <a:t>.NET</a:t>
            </a:r>
            <a:r>
              <a:rPr lang="en-US" baseline="0" dirty="0" smtClean="0"/>
              <a:t> Standard 2.0: </a:t>
            </a:r>
            <a:r>
              <a:rPr lang="en-US" u="sng" dirty="0" smtClean="0"/>
              <a:t>https://habr.com/post/312026/</a:t>
            </a:r>
            <a:endParaRPr lang="ru-RU" u="sng" dirty="0" smtClean="0"/>
          </a:p>
          <a:p>
            <a:endParaRPr lang="ru-RU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.NET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Core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это модульная реализация, которая может использоваться широким набором вертикалей, начиная с дата-центров и заканчивая сенсорными устройствами, доступная с открытым исходным кодом, и поддерживаемая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Microsoft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на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Windows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,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Linux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и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Mac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OSX.</a:t>
            </a:r>
          </a:p>
          <a:p>
            <a:pPr>
              <a:lnSpc>
                <a:spcPct val="90000"/>
              </a:lnSpc>
              <a:defRPr/>
            </a:pPr>
            <a:endParaRPr lang="en-US" sz="1000" dirty="0" smtClean="0"/>
          </a:p>
          <a:p>
            <a:pPr>
              <a:lnSpc>
                <a:spcPct val="90000"/>
              </a:lnSpc>
              <a:defRPr/>
            </a:pPr>
            <a:endParaRPr lang="en-US" sz="1000" dirty="0" smtClean="0"/>
          </a:p>
          <a:p>
            <a:pPr>
              <a:lnSpc>
                <a:spcPct val="90000"/>
              </a:lnSpc>
              <a:defRPr/>
            </a:pPr>
            <a:r>
              <a:rPr lang="ru-RU" sz="1000" dirty="0" smtClean="0"/>
              <a:t>.NET </a:t>
            </a:r>
            <a:r>
              <a:rPr lang="ru-RU" sz="1000" dirty="0" err="1" smtClean="0"/>
              <a:t>Core</a:t>
            </a:r>
            <a:r>
              <a:rPr lang="ru-RU" sz="1000" dirty="0" smtClean="0"/>
              <a:t> — это универсальная платформа разработки, которая поддерживается корпорацией Майкрософт и сообществом .NET на сайте </a:t>
            </a:r>
            <a:r>
              <a:rPr lang="ru-RU" sz="1000" dirty="0" err="1" smtClean="0"/>
              <a:t>GitHub</a:t>
            </a:r>
            <a:r>
              <a:rPr lang="ru-RU" sz="1000" dirty="0" smtClean="0"/>
              <a:t>. </a:t>
            </a:r>
            <a:endParaRPr lang="en-US" sz="1000" dirty="0" smtClean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Core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является кроссплатформенной, поддерживает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и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может использоваться на устройствах, в облаке, во внедренных системах и в сценариях Интернета вещей. 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ru-RU" sz="1000" dirty="0" smtClean="0"/>
              <a:t>Перечисленные ниже особенности наиболее полно определяют платформу .NET </a:t>
            </a:r>
            <a:r>
              <a:rPr lang="ru-RU" sz="1000" dirty="0" err="1" smtClean="0"/>
              <a:t>Core</a:t>
            </a:r>
            <a:r>
              <a:rPr lang="ru-RU" sz="1000" dirty="0" smtClean="0"/>
              <a:t>: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Гибкая разработка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может включаться в приложение или устанавливаться параллельно на уровне пользователя или компьютера.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Кроссплатформенность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работает в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и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может переноситься в другие операционные системы. Спектр поддерживаемых операционных систем (ОС), ЦП и приложений будет со временем расширяться благодаря усилиям корпорации Майкрософт, других компаний и отдельных лиц.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Программы командной строки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любые сценарии использования продукта можно реализовать посредством командной строки. 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Совместимость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платформа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совместима с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Xamarin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Mono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благодаря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Открытый исходный код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платформа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имеет открытый исходный код и распространяется по лицензиям MIT и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Apache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2. Документация распространяется по лицензии CC-BY.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является проектом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Поддержка корпорации Майкрософт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платформа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поддерживается корпорацией Майкрософт согласно правилам жизненного цикла поддержки .NET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ru-RU" sz="1000" dirty="0" smtClean="0"/>
              <a:t>В </a:t>
            </a:r>
            <a:r>
              <a:rPr lang="en-US" sz="1000" dirty="0" smtClean="0"/>
              <a:t>.NET Core </a:t>
            </a:r>
            <a:r>
              <a:rPr lang="ru-RU" sz="1000" dirty="0" smtClean="0"/>
              <a:t>есть только одна модель приложений – приложение командной строки. На основе этой модели были созданы: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Core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Универсальная платформа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(UWP)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10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Xamarin.Forms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разработки, нацеленной на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UWP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900" b="0" i="0" u="none" strike="noStrike" baseline="0" dirty="0" smtClean="0"/>
          </a:p>
          <a:p>
            <a:endParaRPr lang="ru-RU" sz="900" b="0" i="0" u="none" strike="noStrike" baseline="0" dirty="0" smtClean="0"/>
          </a:p>
          <a:p>
            <a:endParaRPr lang="ru-RU" sz="900" b="0" i="0" u="none" strike="noStrike" baseline="0" dirty="0" smtClean="0"/>
          </a:p>
          <a:p>
            <a:r>
              <a:rPr lang="ru-RU" sz="900" b="1" i="0" u="none" strike="noStrike" baseline="0" dirty="0" smtClean="0"/>
              <a:t>Сравнение с .</a:t>
            </a:r>
            <a:r>
              <a:rPr lang="en-US" sz="900" b="1" i="0" u="none" strike="noStrike" baseline="0" dirty="0" smtClean="0"/>
              <a:t>NET Framework</a:t>
            </a:r>
          </a:p>
          <a:p>
            <a:r>
              <a:rPr lang="ru-RU" sz="900" b="0" i="0" u="none" strike="noStrike" baseline="0" dirty="0" smtClean="0"/>
              <a:t>Платформа .NET была представлена корпорацией Майкрософт в 2000 году и с тех пор прошла долгий путь развития.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 была основной реализацией .NET, </a:t>
            </a:r>
            <a:r>
              <a:rPr lang="ru-RU" sz="900" b="0" i="0" u="none" strike="noStrike" baseline="0" dirty="0" err="1" smtClean="0"/>
              <a:t>предоставлявшейся</a:t>
            </a:r>
            <a:r>
              <a:rPr lang="ru-RU" sz="900" b="0" i="0" u="none" strike="noStrike" baseline="0" dirty="0" smtClean="0"/>
              <a:t> корпорацией Майкрософт в течение 15 лет. </a:t>
            </a:r>
          </a:p>
          <a:p>
            <a:r>
              <a:rPr lang="ru-RU" sz="900" b="0" i="0" u="none" strike="noStrike" baseline="0" dirty="0" smtClean="0"/>
              <a:t>Основные различия между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и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 </a:t>
            </a:r>
          </a:p>
          <a:p>
            <a:pPr lvl="1"/>
            <a:r>
              <a:rPr lang="ru-RU" sz="900" b="1" i="0" u="none" strike="noStrike" baseline="0" dirty="0" smtClean="0"/>
              <a:t>Модели приложений</a:t>
            </a:r>
            <a:r>
              <a:rPr lang="ru-RU" sz="900" b="0" i="0" u="none" strike="noStrike" baseline="0" dirty="0" smtClean="0"/>
              <a:t>. Платформа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поддерживает не все модели приложений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, отчасти потому, что многие из них построены на базе технологий </a:t>
            </a:r>
            <a:r>
              <a:rPr lang="ru-RU" sz="900" b="0" i="0" u="none" strike="noStrike" baseline="0" dirty="0" err="1" smtClean="0"/>
              <a:t>Windows</a:t>
            </a:r>
            <a:r>
              <a:rPr lang="ru-RU" sz="900" b="0" i="0" u="none" strike="noStrike" baseline="0" dirty="0" smtClean="0"/>
              <a:t>, таких как платформа WPF (основанная на </a:t>
            </a:r>
            <a:r>
              <a:rPr lang="ru-RU" sz="900" b="0" i="0" u="none" strike="noStrike" baseline="0" dirty="0" err="1" smtClean="0"/>
              <a:t>DirectX</a:t>
            </a:r>
            <a:r>
              <a:rPr lang="ru-RU" sz="900" b="0" i="0" u="none" strike="noStrike" baseline="0" dirty="0" smtClean="0"/>
              <a:t>). Модели консольных приложений и приложений ASP.NET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поддерживаются как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, так и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. </a:t>
            </a:r>
          </a:p>
          <a:p>
            <a:pPr lvl="1"/>
            <a:r>
              <a:rPr lang="ru-RU" sz="900" b="1" i="0" u="none" strike="noStrike" baseline="0" dirty="0" smtClean="0"/>
              <a:t>Интерфейсы API</a:t>
            </a:r>
            <a:r>
              <a:rPr lang="ru-RU" sz="900" b="0" i="0" u="none" strike="noStrike" baseline="0" dirty="0" smtClean="0"/>
              <a:t>. Платформа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включает многие, но не все интерфейсы API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. Кроме того, различается их факторинг (имена сборок, регистр формы типов). В настоящее время эти различия, как правило, требуют внесения изменений для переноса исходного кода в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.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реализует API-интерфейсы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3"/>
              </a:rPr>
              <a:t>.NET </a:t>
            </a:r>
            <a:r>
              <a:rPr lang="ru-RU" sz="900" b="0" i="0" u="sng" strike="noStrike" baseline="0" dirty="0" err="1" smtClean="0">
                <a:solidFill>
                  <a:schemeClr val="tx1"/>
                </a:solidFill>
                <a:latin typeface="Calibri"/>
                <a:hlinkClick r:id="rId3"/>
              </a:rPr>
              <a:t>Standard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3"/>
              </a:rPr>
              <a:t>, в число которых со временем будет включаться все больше API-интерфейсов BCL платформы .NET </a:t>
            </a:r>
            <a:r>
              <a:rPr lang="ru-RU" sz="900" b="0" i="0" u="none" strike="noStrike" baseline="0" dirty="0" err="1" smtClean="0">
                <a:solidFill>
                  <a:schemeClr val="tx1"/>
                </a:solidFill>
                <a:latin typeface="Calibri"/>
                <a:hlinkClick r:id="rId3"/>
              </a:rPr>
              <a:t>Framework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3"/>
              </a:rPr>
              <a:t>. </a:t>
            </a:r>
          </a:p>
          <a:p>
            <a:pPr lvl="1"/>
            <a:r>
              <a:rPr lang="ru-RU" sz="900" b="1" i="0" u="none" strike="noStrike" baseline="0" dirty="0" smtClean="0"/>
              <a:t>Подсистемы</a:t>
            </a:r>
            <a:r>
              <a:rPr lang="ru-RU" sz="900" b="0" i="0" u="none" strike="noStrike" baseline="0" dirty="0" smtClean="0"/>
              <a:t>. Платформа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реализует подмножество подсистем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 с целью упрощения реализации и модели программирования. Например, управление доступом для кода (CAS) не поддерживается, а отражение поддерживается. </a:t>
            </a:r>
          </a:p>
          <a:p>
            <a:pPr lvl="1"/>
            <a:r>
              <a:rPr lang="ru-RU" sz="900" b="1" i="0" u="none" strike="noStrike" baseline="0" dirty="0" smtClean="0"/>
              <a:t>Платформы</a:t>
            </a:r>
            <a:r>
              <a:rPr lang="ru-RU" sz="900" b="0" i="0" u="none" strike="noStrike" baseline="0" dirty="0" smtClean="0"/>
              <a:t>. Платформа .</a:t>
            </a:r>
            <a:r>
              <a:rPr lang="en-US" sz="900" b="0" i="0" u="none" strike="noStrike" baseline="0" dirty="0" smtClean="0"/>
              <a:t>NET Framework </a:t>
            </a:r>
            <a:r>
              <a:rPr lang="ru-RU" sz="900" b="0" i="0" u="none" strike="noStrike" baseline="0" dirty="0" smtClean="0"/>
              <a:t>поддерживает </a:t>
            </a:r>
            <a:r>
              <a:rPr lang="en-US" sz="900" b="0" i="0" u="none" strike="noStrike" baseline="0" dirty="0" smtClean="0"/>
              <a:t>Windows </a:t>
            </a:r>
            <a:r>
              <a:rPr lang="ru-RU" sz="900" b="0" i="0" u="none" strike="noStrike" baseline="0" dirty="0" smtClean="0"/>
              <a:t>и </a:t>
            </a:r>
            <a:r>
              <a:rPr lang="en-US" sz="900" b="0" i="0" u="none" strike="noStrike" baseline="0" dirty="0" smtClean="0"/>
              <a:t>Windows Server, </a:t>
            </a:r>
            <a:r>
              <a:rPr lang="ru-RU" sz="900" b="0" i="0" u="none" strike="noStrike" baseline="0" dirty="0" smtClean="0"/>
              <a:t>в то время как .</a:t>
            </a:r>
            <a:r>
              <a:rPr lang="en-US" sz="900" b="0" i="0" u="none" strike="noStrike" baseline="0" dirty="0" smtClean="0"/>
              <a:t>NET Core </a:t>
            </a:r>
            <a:r>
              <a:rPr lang="ru-RU" sz="900" b="0" i="0" u="none" strike="noStrike" baseline="0" dirty="0" smtClean="0"/>
              <a:t>также поддерживает </a:t>
            </a:r>
            <a:r>
              <a:rPr lang="en-US" sz="900" b="0" i="0" u="none" strike="noStrike" baseline="0" dirty="0" smtClean="0"/>
              <a:t>Mac OS </a:t>
            </a:r>
            <a:r>
              <a:rPr lang="ru-RU" sz="900" b="0" i="0" u="none" strike="noStrike" baseline="0" dirty="0" smtClean="0"/>
              <a:t>и </a:t>
            </a:r>
            <a:r>
              <a:rPr lang="en-US" sz="900" b="0" i="0" u="none" strike="noStrike" baseline="0" dirty="0" smtClean="0"/>
              <a:t>Linux. </a:t>
            </a:r>
          </a:p>
          <a:p>
            <a:pPr lvl="1"/>
            <a:r>
              <a:rPr lang="ru-RU" sz="900" b="1" i="0" u="none" strike="noStrike" baseline="0" dirty="0" smtClean="0"/>
              <a:t>Открытый исходный код</a:t>
            </a:r>
            <a:r>
              <a:rPr lang="ru-RU" sz="900" b="0" i="0" u="none" strike="noStrike" baseline="0" dirty="0" smtClean="0"/>
              <a:t>. Платформа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имеет открытый исходный код. В случае с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 открытый исходный код имеет только </a:t>
            </a:r>
            <a:r>
              <a:rPr lang="ru-RU" sz="900" b="0" i="0" u="sng" strike="noStrike" baseline="0" dirty="0" smtClean="0">
                <a:solidFill>
                  <a:schemeClr val="tx1"/>
                </a:solidFill>
                <a:latin typeface="Calibri"/>
                <a:hlinkClick r:id="rId4"/>
              </a:rPr>
              <a:t>подмножество библиотек, доступных только для чтения</a:t>
            </a:r>
            <a:r>
              <a:rPr lang="ru-RU" sz="900" b="0" i="0" u="none" strike="noStrike" baseline="0" dirty="0" smtClean="0">
                <a:solidFill>
                  <a:schemeClr val="tx1"/>
                </a:solidFill>
                <a:latin typeface="Calibri"/>
                <a:hlinkClick r:id="rId4"/>
              </a:rPr>
              <a:t>.</a:t>
            </a:r>
          </a:p>
          <a:p>
            <a:r>
              <a:rPr lang="ru-RU" sz="900" b="0" i="0" u="none" strike="noStrike" baseline="0" dirty="0" smtClean="0"/>
              <a:t>Хотя платформа .NET </a:t>
            </a:r>
            <a:r>
              <a:rPr lang="ru-RU" sz="900" b="0" i="0" u="none" strike="noStrike" baseline="0" dirty="0" err="1" smtClean="0"/>
              <a:t>Core</a:t>
            </a:r>
            <a:r>
              <a:rPr lang="ru-RU" sz="900" b="0" i="0" u="none" strike="noStrike" baseline="0" dirty="0" smtClean="0"/>
              <a:t> является уникальной и существенно отличается от .NET </a:t>
            </a:r>
            <a:r>
              <a:rPr lang="ru-RU" sz="900" b="0" i="0" u="none" strike="noStrike" baseline="0" dirty="0" err="1" smtClean="0"/>
              <a:t>Framework</a:t>
            </a:r>
            <a:r>
              <a:rPr lang="ru-RU" sz="900" b="0" i="0" u="none" strike="noStrike" baseline="0" dirty="0" smtClean="0"/>
              <a:t> и других реализаций .NET, достаточно просто наладить взаимодействие как в формате исходного кода, так и в виде двоичных файлов. </a:t>
            </a:r>
            <a:endParaRPr lang="en-US" sz="900" b="0" i="0" u="none" strike="noStrike" baseline="0" dirty="0" smtClean="0"/>
          </a:p>
          <a:p>
            <a:endParaRPr lang="en-US" sz="900" b="0" i="0" u="none" strike="noStrike" baseline="0" dirty="0" smtClean="0"/>
          </a:p>
          <a:p>
            <a:endParaRPr lang="ru-RU" sz="900" b="0" i="0" u="none" strike="noStrike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Демонстрация </a:t>
            </a:r>
            <a:r>
              <a:rPr lang="en-US" dirty="0" smtClean="0"/>
              <a:t>Visual</a:t>
            </a:r>
            <a:r>
              <a:rPr lang="en-US" baseline="0" dirty="0" smtClean="0"/>
              <a:t> Studio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="1" baseline="0" dirty="0" smtClean="0"/>
              <a:t>Скрыть изображение. Показывать по времени</a:t>
            </a:r>
          </a:p>
          <a:p>
            <a:endParaRPr lang="ru-RU" b="1" baseline="0" dirty="0" smtClean="0"/>
          </a:p>
          <a:p>
            <a:endParaRPr lang="ru-RU" b="1" baseline="0" dirty="0" smtClean="0"/>
          </a:p>
          <a:p>
            <a:pPr lvl="0"/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Visual Studio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– среда разработки на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 (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IDE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). 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Разработана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Microsoft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 наиболее полно поддерживает разработку на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Имеет большой набор подготовленных шаблонов для создания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 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компонент.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Шаблон – это готовый проект, с </a:t>
            </a:r>
            <a:r>
              <a:rPr lang="ru-RU" sz="900" dirty="0" err="1" smtClean="0">
                <a:solidFill>
                  <a:schemeClr val="tx1"/>
                </a:solidFill>
                <a:effectLst/>
                <a:latin typeface="Calibri"/>
              </a:rPr>
              <a:t>преднастроенным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множеством библиотек, классов, базовыми настройками для компилятора, некоторый набор классов.</a:t>
            </a:r>
          </a:p>
          <a:p>
            <a:r>
              <a:rPr lang="ru-RU" sz="900" i="1" dirty="0" smtClean="0">
                <a:solidFill>
                  <a:schemeClr val="tx1"/>
                </a:solidFill>
                <a:effectLst/>
                <a:latin typeface="Calibri"/>
              </a:rPr>
              <a:t>// Создаем простейшее консольное приложение </a:t>
            </a:r>
            <a:r>
              <a:rPr lang="en-US" sz="900" i="1" dirty="0" smtClean="0">
                <a:solidFill>
                  <a:schemeClr val="tx1"/>
                </a:solidFill>
                <a:effectLst/>
                <a:latin typeface="Calibri"/>
              </a:rPr>
              <a:t>HelloWorld 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https://docs.microsoft.com/ru-ru/dotnet/csharp/getting-started/introduction-to-the-csharp-language-and-the-net-framework</a:t>
            </a:r>
            <a:endParaRPr lang="ru-RU" dirty="0" smtClean="0"/>
          </a:p>
          <a:p>
            <a:pPr lvl="0"/>
            <a:endParaRPr lang="ru-RU" sz="9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lvl="0"/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Язык </a:t>
            </a:r>
            <a:r>
              <a:rPr lang="en-US" sz="900" b="1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b="1" dirty="0" smtClean="0">
                <a:solidFill>
                  <a:schemeClr val="tx1"/>
                </a:solidFill>
                <a:effectLst/>
                <a:latin typeface="Calibri"/>
              </a:rPr>
              <a:t>#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 - основной язык разработки на .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NET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. </a:t>
            </a:r>
          </a:p>
          <a:p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 - язык ООП. Нет функций/методов или переменных не принадлежащих какому-либо классу (глобальных переменных).  Все существует только в контексте какого-то класса.</a:t>
            </a:r>
          </a:p>
          <a:p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 может выступать как язык функционального программирования (когда функция является переменной более высокого порядка)</a:t>
            </a:r>
          </a:p>
          <a:p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Также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alibri"/>
              </a:rPr>
              <a:t>C</a:t>
            </a:r>
            <a:r>
              <a:rPr lang="ru-RU" sz="900" dirty="0" smtClean="0">
                <a:solidFill>
                  <a:schemeClr val="tx1"/>
                </a:solidFill>
                <a:effectLst/>
                <a:latin typeface="Calibri"/>
              </a:rPr>
              <a:t># может применяться как язык компонентно-ориентированной, аспектной и событийной парадигмы программирования. Но в любом случае – в основе ООП подход.</a:t>
            </a:r>
          </a:p>
          <a:p>
            <a:r>
              <a:rPr lang="ru-RU" sz="900" i="1" u="sng" dirty="0" smtClean="0">
                <a:solidFill>
                  <a:schemeClr val="tx1"/>
                </a:solidFill>
                <a:effectLst/>
                <a:latin typeface="Calibri"/>
              </a:rPr>
              <a:t>Более подробно язык посмотрим далее на примерах.</a:t>
            </a:r>
            <a:endParaRPr lang="ru-RU" sz="900" dirty="0" smtClean="0">
              <a:solidFill>
                <a:schemeClr val="tx1"/>
              </a:solidFill>
              <a:effectLst/>
              <a:latin typeface="Calibri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7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  <p:sp>
        <p:nvSpPr>
          <p:cNvPr id="3" name="Text Placeholder 2"/>
          <p:cNvSpPr txBox="1">
            <a:spLocks noGrp="1"/>
          </p:cNvSpPr>
          <p:nvPr>
            <p:ph type="body" sz="quarter" idx="13"/>
          </p:nvPr>
        </p:nvSpPr>
        <p:spPr>
          <a:xfrm>
            <a:off x="241473" y="137197"/>
            <a:ext cx="7873828" cy="243526"/>
          </a:xfrm>
          <a:prstGeom prst="rect">
            <a:avLst/>
          </a:prstGeom>
        </p:spPr>
        <p:txBody>
          <a:bodyPr wrap="square" lIns="0" bIns="0"/>
          <a:lstStyle>
            <a:lvl1pPr lvl="0" rtl="0">
              <a:lnSpc>
                <a:spcPct val="100000"/>
              </a:lnSpc>
              <a:defRPr lang="ru-RU" sz="1400" b="0" i="0" u="none" strike="noStrike" cap="all" baseline="0">
                <a:solidFill>
                  <a:schemeClr val="bg1">
                    <a:lumMod val="50000"/>
                  </a:schemeClr>
                </a:solidFill>
                <a:latin typeface="Segoe UI"/>
              </a:defRPr>
            </a:lvl1pPr>
          </a:lstStyle>
          <a:p>
            <a:pPr marL="0" lvl="0" rtl="0">
              <a:lnSpc>
                <a:spcPct val="90000"/>
              </a:lnSpc>
              <a:buNone/>
            </a:pPr>
            <a:r>
              <a:rPr lang="ru-RU"/>
              <a:t>Образец Заголовка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43951" y="68414"/>
            <a:ext cx="666749" cy="481013"/>
          </a:xfrm>
          <a:prstGeom prst="rect">
            <a:avLst/>
          </a:prstGeom>
          <a:noFill/>
        </p:spPr>
      </p:pic>
      <p:sp>
        <p:nvSpPr>
          <p:cNvPr id="5" name="Straight Connector 4"/>
          <p:cNvSpPr/>
          <p:nvPr/>
        </p:nvSpPr>
        <p:spPr>
          <a:xfrm>
            <a:off x="241473" y="495114"/>
            <a:ext cx="7873828" cy="0"/>
          </a:xfrm>
          <a:prstGeom prst="line">
            <a:avLst/>
          </a:prstGeom>
          <a:noFill/>
          <a:ln w="9525" cap="flat"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0726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38" tIns="45719" rIns="91438" bIns="45719" anchor="ctr"/>
          <a:lstStyle>
            <a:lvl1pPr lvl="0">
              <a:defRPr/>
            </a:lvl1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1"/>
          </p:nvPr>
        </p:nvSpPr>
        <p:spPr>
          <a:xfrm>
            <a:off x="251520" y="987575"/>
            <a:ext cx="8640881" cy="3734368"/>
          </a:xfrm>
          <a:prstGeom prst="rect">
            <a:avLst/>
          </a:prstGeom>
        </p:spPr>
        <p:txBody>
          <a:bodyPr lIns="91436" tIns="45718" rIns="91436" bIns="45718"/>
          <a:lstStyle>
            <a:lvl1pPr lvl="0">
              <a:defRPr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Slide Number Placeholder 2"/>
          <p:cNvSpPr txBox="1">
            <a:spLocks noGrp="1"/>
          </p:cNvSpPr>
          <p:nvPr>
            <p:ph type="sldNum" sz="quarter" idx="4"/>
          </p:nvPr>
        </p:nvSpPr>
        <p:spPr>
          <a:xfrm>
            <a:off x="6965168" y="4807458"/>
            <a:ext cx="2133600" cy="274637"/>
          </a:xfrm>
          <a:prstGeom prst="rect">
            <a:avLst/>
          </a:prstGeom>
        </p:spPr>
        <p:txBody>
          <a:bodyPr lIns="91436" tIns="45718" rIns="91436" bIns="45718" anchor="ctr"/>
          <a:lstStyle>
            <a:lvl1pPr lvl="0"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</p:sldLayoutIdLst>
  <p:hf hdr="0" ftr="0" dt="0"/>
  <p:txStyles>
    <p:titleStyle>
      <a:lvl1pPr lvl="0" algn="l" rtl="0">
        <a:buNone/>
        <a:defRPr lang="ru-RU" sz="1800" b="1" i="0" u="none" strike="noStrike" cap="all" baseline="0">
          <a:solidFill>
            <a:srgbClr val="00703C"/>
          </a:solidFill>
        </a:defRPr>
      </a:lvl1pPr>
    </p:titleStyle>
    <p:bodyStyle>
      <a:lvl1pPr marL="0" lvl="0" indent="0" algn="l" rtl="0">
        <a:spcBef>
          <a:spcPct val="20000"/>
        </a:spcBef>
        <a:buNone/>
        <a:defRPr sz="1400">
          <a:solidFill>
            <a:schemeClr val="tx1">
              <a:lumMod val="75000"/>
              <a:lumOff val="25000"/>
            </a:schemeClr>
          </a:solidFill>
          <a:latin typeface="Calibri"/>
        </a:defRPr>
      </a:lvl1pPr>
      <a:lvl2pPr marL="455612" lvl="0" indent="0" algn="l" rtl="0">
        <a:spcBef>
          <a:spcPct val="20000"/>
        </a:spcBef>
        <a:buNone/>
        <a:defRPr sz="1400">
          <a:solidFill>
            <a:schemeClr val="tx1">
              <a:lumMod val="85000"/>
              <a:lumOff val="15000"/>
            </a:schemeClr>
          </a:solidFill>
          <a:latin typeface="Calibri"/>
        </a:defRPr>
      </a:lvl2pPr>
      <a:lvl3pPr marL="912812" lvl="0" indent="0" algn="l" rtl="0">
        <a:spcBef>
          <a:spcPct val="20000"/>
        </a:spcBef>
        <a:buNone/>
        <a:defRPr sz="1400">
          <a:solidFill>
            <a:schemeClr val="tx1">
              <a:lumMod val="85000"/>
              <a:lumOff val="15000"/>
            </a:schemeClr>
          </a:solidFill>
          <a:latin typeface="Calibri"/>
        </a:defRPr>
      </a:lvl3pPr>
      <a:lvl4pPr marL="1370012" lvl="0" indent="0" algn="l" rtl="0">
        <a:spcBef>
          <a:spcPct val="20000"/>
        </a:spcBef>
        <a:buNone/>
        <a:defRPr sz="1400">
          <a:solidFill>
            <a:schemeClr val="tx1">
              <a:lumMod val="85000"/>
              <a:lumOff val="15000"/>
            </a:schemeClr>
          </a:solidFill>
          <a:latin typeface="Calibri"/>
        </a:defRPr>
      </a:lvl4pPr>
      <a:lvl5pPr marL="1827212" lvl="0" indent="0" algn="l" rtl="0">
        <a:spcBef>
          <a:spcPct val="20000"/>
        </a:spcBef>
        <a:buNone/>
        <a:defRPr sz="1400">
          <a:solidFill>
            <a:schemeClr val="tx1">
              <a:lumMod val="85000"/>
              <a:lumOff val="15000"/>
            </a:schemeClr>
          </a:solidFill>
          <a:latin typeface="Calibri"/>
        </a:defRPr>
      </a:lvl5pPr>
      <a:lvl6pPr marL="2513012" lvl="0" indent="-227013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6pPr>
      <a:lvl7pPr marL="2970212" lvl="0" indent="-227013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7pPr>
      <a:lvl8pPr marL="3427412" lvl="0" indent="-227013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8pPr>
      <a:lvl9pPr marL="3884612" lvl="0" indent="-227013" algn="l" rtl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Calibri"/>
        </a:defRPr>
      </a:lvl9pPr>
    </p:bodyStyle>
    <p:otherStyle>
      <a:lvl1pPr marL="0" lvl="0" algn="l" rtl="0">
        <a:defRPr sz="1800">
          <a:solidFill>
            <a:schemeClr val="tx1"/>
          </a:solidFill>
          <a:latin typeface="Calibri"/>
        </a:defRPr>
      </a:lvl1pPr>
      <a:lvl2pPr marL="455612" lvl="0" algn="l" rtl="0">
        <a:defRPr sz="1800">
          <a:solidFill>
            <a:schemeClr val="tx1"/>
          </a:solidFill>
          <a:latin typeface="Calibri"/>
        </a:defRPr>
      </a:lvl2pPr>
      <a:lvl3pPr marL="912812" lvl="0" algn="l" rtl="0">
        <a:defRPr sz="1800">
          <a:solidFill>
            <a:schemeClr val="tx1"/>
          </a:solidFill>
          <a:latin typeface="Calibri"/>
        </a:defRPr>
      </a:lvl3pPr>
      <a:lvl4pPr marL="1370012" lvl="0" algn="l" rtl="0">
        <a:defRPr sz="1800">
          <a:solidFill>
            <a:schemeClr val="tx1"/>
          </a:solidFill>
          <a:latin typeface="Calibri"/>
        </a:defRPr>
      </a:lvl4pPr>
      <a:lvl5pPr marL="1827212" lvl="0" algn="l" rtl="0">
        <a:defRPr sz="1800">
          <a:solidFill>
            <a:schemeClr val="tx1"/>
          </a:solidFill>
          <a:latin typeface="Calibri"/>
        </a:defRPr>
      </a:lvl5pPr>
      <a:lvl6pPr marL="2284412" lvl="0" algn="l" rtl="0">
        <a:defRPr sz="1800">
          <a:solidFill>
            <a:schemeClr val="tx1"/>
          </a:solidFill>
          <a:latin typeface="Calibri"/>
        </a:defRPr>
      </a:lvl6pPr>
      <a:lvl7pPr marL="2741612" lvl="0" algn="l" rtl="0">
        <a:defRPr sz="1800">
          <a:solidFill>
            <a:schemeClr val="tx1"/>
          </a:solidFill>
          <a:latin typeface="Calibri"/>
        </a:defRPr>
      </a:lvl7pPr>
      <a:lvl8pPr marL="3198812" lvl="0" algn="l" rtl="0">
        <a:defRPr sz="1800">
          <a:solidFill>
            <a:schemeClr val="tx1"/>
          </a:solidFill>
          <a:latin typeface="Calibri"/>
        </a:defRPr>
      </a:lvl8pPr>
      <a:lvl9pPr marL="3656012" lvl="0" algn="l" rtl="0">
        <a:defRPr sz="1800">
          <a:solidFill>
            <a:schemeClr val="tx1"/>
          </a:solidFill>
          <a:latin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530D168-B997-4872-9A84-A0AF65617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36"/>
          <a:stretch/>
        </p:blipFill>
        <p:spPr>
          <a:xfrm>
            <a:off x="-105918" y="-92546"/>
            <a:ext cx="9355836" cy="523604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CB10EBEF-F4BE-4C8B-9C4C-4C97857D029F}"/>
              </a:ext>
            </a:extLst>
          </p:cNvPr>
          <p:cNvSpPr/>
          <p:nvPr/>
        </p:nvSpPr>
        <p:spPr>
          <a:xfrm>
            <a:off x="-6032" y="4026191"/>
            <a:ext cx="9144000" cy="798089"/>
          </a:xfrm>
          <a:prstGeom prst="rect">
            <a:avLst/>
          </a:prstGeom>
          <a:solidFill>
            <a:schemeClr val="accent1">
              <a:lumMod val="50000"/>
              <a:alpha val="72000"/>
            </a:schemeClr>
          </a:solidFill>
          <a:ln>
            <a:noFill/>
          </a:ln>
        </p:spPr>
        <p:txBody>
          <a:bodyPr anchor="ctr"/>
          <a:lstStyle>
            <a:lvl1pPr lvl="0">
              <a:defRPr/>
            </a:lvl1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3893611-495D-4F7B-9230-24A4DF02C3DD}"/>
              </a:ext>
            </a:extLst>
          </p:cNvPr>
          <p:cNvSpPr txBox="1"/>
          <p:nvPr/>
        </p:nvSpPr>
        <p:spPr>
          <a:xfrm>
            <a:off x="72008" y="4083918"/>
            <a:ext cx="6588224" cy="577329"/>
          </a:xfrm>
          <a:prstGeom prst="rect">
            <a:avLst/>
          </a:prstGeom>
          <a:noFill/>
          <a:ln>
            <a:noFill/>
          </a:ln>
        </p:spPr>
        <p:txBody>
          <a:bodyPr lIns="78211" tIns="39106" rIns="78211" bIns="39106" anchor="ctr"/>
          <a:lstStyle>
            <a:lvl1pPr marL="28575" lvl="0" rtl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Calibri"/>
              </a:defRPr>
            </a:lvl1pPr>
          </a:lstStyle>
          <a:p>
            <a:pPr lvl="0"/>
            <a:r>
              <a:rPr lang="ru-RU" b="1" dirty="0" smtClean="0"/>
              <a:t>Платформа </a:t>
            </a:r>
            <a:r>
              <a:rPr lang="en-US" b="1" dirty="0" smtClean="0"/>
              <a:t>Microsoft .NET</a:t>
            </a:r>
          </a:p>
          <a:p>
            <a:pPr lvl="0"/>
            <a:r>
              <a:rPr lang="ru-RU" b="1" dirty="0"/>
              <a:t>Я</a:t>
            </a:r>
            <a:r>
              <a:rPr lang="ru-RU" b="1" dirty="0" smtClean="0"/>
              <a:t>зык программирования </a:t>
            </a:r>
            <a:r>
              <a:rPr lang="en-US" b="1" dirty="0" smtClean="0"/>
              <a:t>C#</a:t>
            </a:r>
            <a:endParaRPr lang="ru-RU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5D60B6-DF62-489C-A1D4-ECE4751B7A1E}"/>
              </a:ext>
            </a:extLst>
          </p:cNvPr>
          <p:cNvSpPr txBox="1"/>
          <p:nvPr/>
        </p:nvSpPr>
        <p:spPr>
          <a:xfrm>
            <a:off x="7020272" y="4083918"/>
            <a:ext cx="2088232" cy="648072"/>
          </a:xfrm>
          <a:prstGeom prst="rect">
            <a:avLst/>
          </a:prstGeom>
          <a:noFill/>
        </p:spPr>
        <p:txBody>
          <a:bodyPr wrap="none" lIns="91438" tIns="45719" rIns="91438" bIns="45719" anchor="ctr"/>
          <a:lstStyle>
            <a:lvl1pPr lvl="0">
              <a:defRPr/>
            </a:lvl1pPr>
          </a:lstStyle>
          <a:p>
            <a:pPr lvl="0" rtl="0"/>
            <a:r>
              <a:rPr lang="ru-RU" sz="1100" i="1" dirty="0" smtClean="0">
                <a:solidFill>
                  <a:schemeClr val="bg1"/>
                </a:solidFill>
                <a:latin typeface="Calibri"/>
              </a:rPr>
              <a:t>Внутреннее экспертное</a:t>
            </a:r>
          </a:p>
          <a:p>
            <a:pPr lvl="0" rtl="0"/>
            <a:r>
              <a:rPr lang="ru-RU" sz="1100" i="1" dirty="0" smtClean="0">
                <a:solidFill>
                  <a:schemeClr val="bg1"/>
                </a:solidFill>
                <a:latin typeface="Calibri"/>
              </a:rPr>
              <a:t>обучение сотрудников</a:t>
            </a:r>
            <a:endParaRPr lang="ru-RU" sz="1100" i="1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5" name="Picture 2" descr="https://zaimite.com/wp-content/uploads/2017/08/1862116957677d846b7d25809cefcbda.png">
            <a:extLst>
              <a:ext uri="{FF2B5EF4-FFF2-40B4-BE49-F238E27FC236}">
                <a16:creationId xmlns:a16="http://schemas.microsoft.com/office/drawing/2014/main" xmlns="" id="{2DF29822-6074-45E9-AE4F-6204EA27D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1" b="35271"/>
          <a:stretch/>
        </p:blipFill>
        <p:spPr bwMode="auto">
          <a:xfrm>
            <a:off x="7308304" y="79930"/>
            <a:ext cx="1704231" cy="47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/>
              <a:t>Язык разработки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(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Project)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Решение (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Solution)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Сборка, разделяемые сборки (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GAC – Global Assembly Cache)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Поля, Свойства, Функции и Методы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Интерфейсы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Типы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Типы значений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Ссылочные типы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Управляющие структуры: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for,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foreach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if, while, do…while, switch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Позиционные и именованные параметры функций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Параметры по умолчанию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Перегрузка функций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Массивы и коллекции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значения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 знакомства с языком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/>
              <a:t>Язык разработки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41088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Инкапсуляция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Скрытие полей, свойства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Модификаторы прав доступа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private, protected, public, internal, protected internal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Наследование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Полиморфизм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Virtual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Override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Конструкторы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Интерфейсы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Абстрактные классы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Статические конструкторы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Статические классы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Перечисления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Базовый класс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GetHash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ToString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GetType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Индексаторы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Обобщения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поля и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 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методы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скрытия методов базовых классов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принципов ООП на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/>
              <a:t>Язык разработки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readonly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поля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Делегаты -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События -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Обработка исключений: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Try… Catch… Finally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Лямбда-выражения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Анонимные классы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LINQ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Расширения –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Extension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Generic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коллекции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Generic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методы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Generic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типы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Взаимодействие с неуправляемым кодом (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COM,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Invoke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Особые возможности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Reflection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Получение информации о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Сборке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Классе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Членах класса (методы, свойства, поля)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Параметрах методов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…..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Reflection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System.Threading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async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/await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Многопоточность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 smtClean="0"/>
              <a:t>wcf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47645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Платформа 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построения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сервисноориентированных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слабосвязанных приложений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Конечная точка может быть службой в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IIS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Конечная точка может размещаться в приложении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Возможности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WCF: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Сервис-ориентированность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Взаимодействие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Разные типы взаимодействия</a:t>
            </a:r>
          </a:p>
          <a:p>
            <a:pPr marL="1085850" lvl="2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Клиент-сервер</a:t>
            </a:r>
          </a:p>
          <a:p>
            <a:pPr marL="1085850" lvl="2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Publisher (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только отправка)</a:t>
            </a:r>
          </a:p>
          <a:p>
            <a:pPr marL="1085850" lvl="2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Dulplex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режим (двунаправленное общение)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Метаданные служб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WCF (WSDL)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Контракты данных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Безопасность (возможность использования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SSL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на транспортном уровне)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Несколько вариантов организации доставки (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HTTP, TCP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др.)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Надежный обмен сообщениями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Поддержка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AJAX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взаимодействия с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решениями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Возможность расширения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Communication Foundation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53" y="930374"/>
            <a:ext cx="364840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Разработка </a:t>
            </a:r>
            <a:r>
              <a:rPr lang="en-US" dirty="0" smtClean="0"/>
              <a:t>windows-</a:t>
            </a:r>
            <a:r>
              <a:rPr lang="ru-RU" dirty="0" smtClean="0"/>
              <a:t>сервиса с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1275606"/>
            <a:ext cx="8668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сервиса на языке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помощью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нового проекта в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типа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Service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методов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OnStart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OnStop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поддержки интерфейса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ServiceBase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Добавление установщика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Регистрация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сервиса в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Использование утилиты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InstallUtil.exe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Запуск службы через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оснаску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>
              <a:lnSpc>
                <a:spcPct val="90000"/>
              </a:lnSpc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Проверка работы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сервиса</a:t>
            </a:r>
          </a:p>
          <a:p>
            <a:pPr>
              <a:lnSpc>
                <a:spcPct val="90000"/>
              </a:lnSpc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сервиса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54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Windows-</a:t>
            </a: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сервис (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Service)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приложение, автоматически запускаемое системой при запуске ОС и выполняющееся вне зависимости от статуса входа пользователя.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Работа с базами данных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ADO.NET –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специально разработанная абстра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ция работы с базами данных для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платформы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.NET.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создания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ADO.NET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скрыть от разработчика особенности работы с конкретной СУБД. Работа с любой СУБД осуществляется через слой абстрактных типов данных, определенных сборке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System.Data.dll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БД выполняется по следующему алгоритму: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подключения к Базе данных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Открытие подключения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Выполнение запроса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Открытие потока чтения результата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Чтение результата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Закрытие потока чтения результата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Закрытие подключения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ADO.NET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позволяет отображать реляционные данные с помощью модели объектов в память: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DataTable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DataAdapter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ADO.NET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ORM Dapper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ORM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Object-relational mapping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объектно-реляционное отображение. Технология, свя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зывающая данные в БД и объекты в памяти программы.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ORM позволяют упростить выполнение операций CRUD (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Create-Update-Delete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в БД при работе с помощью объектного представления.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Есть разные подходы к реализации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ORM: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виртуальной копии данных  БД в памяти программы с неявным отображением изменений в объектной модели в БД и обратно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Создании простого механизма выборки данных из БД в объекты и изменений данных в БД на основе объектов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Dapper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ORM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второго типа.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Dapper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позволяет получить данные по переданному запросу и преобразовать их в объекты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Dapper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расширяет класс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IDbConnection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тремя дополнительными методами: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Query&lt;T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&gt;(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данных и преобразование их в коллекцию объектов типа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Query(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–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запрос данных, который возвращает список объектов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Execute(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–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выполнение запроса, который не возвращает результат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возвращает количество затронутых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строк)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Dapper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очень быстрый. По скорости сравним с реализацией со стандартным чтением из БД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 использованием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IDbDataReader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использования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Dapper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необходимо: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Подключить библиотеку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Dapper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 проекту. 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Включить в код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using Dapper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Создать класс для хранения данных из строк интересующей таблицы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Подключиться к БД и выполнить запрос с выборкой необходимых данных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Закрыть подключение к БД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ORM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ORM Dapper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Текст 2"/>
          <p:cNvSpPr>
            <a:spLocks noGrp="1"/>
          </p:cNvSpPr>
          <p:nvPr>
            <p:ph type="body" sz="quarter" idx="13"/>
          </p:nvPr>
        </p:nvSpPr>
        <p:spPr>
          <a:xfrm>
            <a:off x="539552" y="1347614"/>
            <a:ext cx="7873828" cy="243526"/>
          </a:xfrm>
        </p:spPr>
        <p:txBody>
          <a:bodyPr/>
          <a:lstStyle/>
          <a:p>
            <a:pPr lvl="0" algn="ctr"/>
            <a:r>
              <a:rPr lang="ru-RU" dirty="0" smtClean="0"/>
              <a:t>СПАСИБО ЗА ВНИМАНИЕ!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1259632" y="2299192"/>
            <a:ext cx="7802314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Контакты: </a:t>
            </a:r>
          </a:p>
          <a:p>
            <a:pPr lvl="0">
              <a:lnSpc>
                <a:spcPct val="90000"/>
              </a:lnSpc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ru-RU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Бушуев Александр Александрович</a:t>
            </a:r>
            <a:endParaRPr lang="ru-RU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Главный эксперт</a:t>
            </a:r>
            <a:endParaRPr lang="ru-RU" sz="1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развития систем инвестиционного 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бизнеса</a:t>
            </a:r>
          </a:p>
          <a:p>
            <a:pPr lvl="0">
              <a:lnSpc>
                <a:spcPct val="90000"/>
              </a:lnSpc>
              <a:defRPr/>
            </a:pPr>
            <a:r>
              <a:rPr lang="ru-RU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Департамент информационных технологий инвестиционного бизнеса</a:t>
            </a:r>
            <a:endParaRPr lang="ru-RU" sz="1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.: 2-16-22</a:t>
            </a:r>
            <a:endParaRPr lang="ru-RU" sz="1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en-US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  <a:r>
              <a:rPr lang="ru-RU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Alexander.Bushuev@Gazprombank.ru</a:t>
            </a:r>
            <a:endParaRPr lang="ru-RU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8C64EF2-BA87-4AE7-836D-D97690F2F8B7}"/>
              </a:ext>
            </a:extLst>
          </p:cNvPr>
          <p:cNvSpPr/>
          <p:nvPr/>
        </p:nvSpPr>
        <p:spPr>
          <a:xfrm>
            <a:off x="0" y="771638"/>
            <a:ext cx="9144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2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О ЧЕМ ЭТОТ КУРС? </a:t>
            </a:r>
            <a:endParaRPr lang="ru-RU" dirty="0"/>
          </a:p>
        </p:txBody>
      </p:sp>
      <p:pic>
        <p:nvPicPr>
          <p:cNvPr id="14" name="Picture 3" descr="C:\Users\SBT-Erusalimskaya-AV\Downloads\thinking.png">
            <a:extLst>
              <a:ext uri="{FF2B5EF4-FFF2-40B4-BE49-F238E27FC236}">
                <a16:creationId xmlns:a16="http://schemas.microsoft.com/office/drawing/2014/main" xmlns="" id="{A41E5EAC-9A29-4494-B757-D70CB23E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8" y="835429"/>
            <a:ext cx="638327" cy="664418"/>
          </a:xfrm>
          <a:prstGeom prst="rect">
            <a:avLst/>
          </a:prstGeom>
          <a:noFill/>
          <a:extLst/>
        </p:spPr>
      </p:pic>
      <p:sp>
        <p:nvSpPr>
          <p:cNvPr id="17" name="Прямоугольник 16"/>
          <p:cNvSpPr/>
          <p:nvPr/>
        </p:nvSpPr>
        <p:spPr>
          <a:xfrm>
            <a:off x="1162620" y="881013"/>
            <a:ext cx="77298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0" indent="-88900">
              <a:lnSpc>
                <a:spcPct val="80000"/>
              </a:lnSpc>
              <a:spcBef>
                <a:spcPts val="300"/>
              </a:spcBef>
              <a:buClr>
                <a:srgbClr val="31859C"/>
              </a:buClr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Цель курса - знакомство с платформой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.NET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получение базовых знаний по языку программирования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C#,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который является флагманским языком для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платформы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195288" y="228709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 smtClean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Чему научатся участники? 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2517924"/>
            <a:ext cx="866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Получат представление о платформе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.NET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Познакомятся с языком программирования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Получат представление о разработк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ПО на языке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среде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Visual Studio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Познакомятся с принципами работы с БД из среды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.NET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языке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…..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…..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195288" y="3478238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 smtClean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Длительность: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3709070"/>
            <a:ext cx="8668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лекционных пар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179512" y="1707654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 smtClean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Для кого этот курс? 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23714" y="1938486"/>
            <a:ext cx="866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Курс будет полезен в первую очередь тем, кто еще не знаком с платформой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.NET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либо имеет совсем небольшой опыт работы с ней. 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Также курс будет полезен тем, кто имеет опыт в программировании и хочет познакомиться с языком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C#.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Платформа </a:t>
            </a:r>
            <a:r>
              <a:rPr lang="en-US" dirty="0" err="1" smtClean="0"/>
              <a:t>microsoft</a:t>
            </a:r>
            <a:r>
              <a:rPr lang="en-US" dirty="0" smtClean="0"/>
              <a:t> .NET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3147511" y="619394"/>
            <a:ext cx="266429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z="1600" b="1" dirty="0"/>
              <a:t>.NET framework</a:t>
            </a:r>
            <a:endParaRPr lang="ru-RU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236737" y="940792"/>
            <a:ext cx="6810125" cy="3761402"/>
            <a:chOff x="0" y="0"/>
            <a:chExt cx="5874385" cy="327748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0"/>
              <a:ext cx="5874385" cy="1569720"/>
              <a:chOff x="0" y="0"/>
              <a:chExt cx="5874385" cy="1569720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0"/>
                <a:ext cx="5874385" cy="15697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4" name="Поле 2"/>
              <p:cNvSpPr txBox="1"/>
              <p:nvPr/>
            </p:nvSpPr>
            <p:spPr>
              <a:xfrm>
                <a:off x="51758" y="69012"/>
                <a:ext cx="5736566" cy="276045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400" b="1" dirty="0">
                    <a:effectLst/>
                    <a:ea typeface="Calibri"/>
                    <a:cs typeface="Times New Roman"/>
                  </a:rPr>
                  <a:t>Библиотека базовых </a:t>
                </a:r>
                <a:r>
                  <a:rPr lang="ru-RU" sz="1400" b="1" dirty="0" smtClean="0">
                    <a:effectLst/>
                    <a:ea typeface="Calibri"/>
                    <a:cs typeface="Times New Roman"/>
                  </a:rPr>
                  <a:t>классов</a:t>
                </a:r>
                <a:r>
                  <a:rPr lang="en-US" sz="1400" b="1" dirty="0" smtClean="0">
                    <a:effectLst/>
                    <a:ea typeface="Calibri"/>
                    <a:cs typeface="Times New Roman"/>
                  </a:rPr>
                  <a:t> (BCL)</a:t>
                </a:r>
                <a:endParaRPr lang="ru-RU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5" name="Поле 3"/>
              <p:cNvSpPr txBox="1"/>
              <p:nvPr/>
            </p:nvSpPr>
            <p:spPr>
              <a:xfrm>
                <a:off x="250166" y="422695"/>
                <a:ext cx="1121434" cy="37093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100">
                    <a:effectLst/>
                    <a:ea typeface="Calibri"/>
                    <a:cs typeface="Times New Roman"/>
                  </a:rPr>
                  <a:t>Доступ к БД</a:t>
                </a:r>
              </a:p>
            </p:txBody>
          </p:sp>
          <p:sp>
            <p:nvSpPr>
              <p:cNvPr id="16" name="Поле 4"/>
              <p:cNvSpPr txBox="1"/>
              <p:nvPr/>
            </p:nvSpPr>
            <p:spPr>
              <a:xfrm>
                <a:off x="1526875" y="422695"/>
                <a:ext cx="1121434" cy="37093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API </a:t>
                </a:r>
                <a:r>
                  <a:rPr lang="ru-RU" sz="1100">
                    <a:effectLst/>
                    <a:ea typeface="Calibri"/>
                    <a:cs typeface="Times New Roman"/>
                  </a:rPr>
                  <a:t>к </a:t>
                </a:r>
                <a:r>
                  <a:rPr lang="en-US" sz="1100">
                    <a:effectLst/>
                    <a:ea typeface="Calibri"/>
                    <a:cs typeface="Times New Roman"/>
                  </a:rPr>
                  <a:t>GUI</a:t>
                </a:r>
                <a:endParaRPr lang="ru-RU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7" name="Поле 5"/>
              <p:cNvSpPr txBox="1"/>
              <p:nvPr/>
            </p:nvSpPr>
            <p:spPr>
              <a:xfrm>
                <a:off x="2794958" y="422695"/>
                <a:ext cx="1138555" cy="37084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100">
                    <a:effectLst/>
                    <a:ea typeface="Calibri"/>
                    <a:cs typeface="Times New Roman"/>
                  </a:rPr>
                  <a:t>Безопасность</a:t>
                </a:r>
              </a:p>
            </p:txBody>
          </p:sp>
          <p:sp>
            <p:nvSpPr>
              <p:cNvPr id="18" name="Поле 6"/>
              <p:cNvSpPr txBox="1"/>
              <p:nvPr/>
            </p:nvSpPr>
            <p:spPr>
              <a:xfrm>
                <a:off x="4106173" y="414068"/>
                <a:ext cx="1138555" cy="37084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API </a:t>
                </a:r>
                <a:r>
                  <a:rPr lang="ru-RU" sz="1100">
                    <a:effectLst/>
                    <a:ea typeface="Calibri"/>
                    <a:cs typeface="Times New Roman"/>
                  </a:rPr>
                  <a:t>удаленной работы</a:t>
                </a:r>
              </a:p>
            </p:txBody>
          </p:sp>
          <p:sp>
            <p:nvSpPr>
              <p:cNvPr id="19" name="Поле 7"/>
              <p:cNvSpPr txBox="1"/>
              <p:nvPr/>
            </p:nvSpPr>
            <p:spPr>
              <a:xfrm>
                <a:off x="232913" y="923027"/>
                <a:ext cx="1138555" cy="37084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100">
                    <a:effectLst/>
                    <a:ea typeface="Calibri"/>
                    <a:cs typeface="Times New Roman"/>
                  </a:rPr>
                  <a:t>Потоковая обработка</a:t>
                </a:r>
              </a:p>
            </p:txBody>
          </p:sp>
          <p:sp>
            <p:nvSpPr>
              <p:cNvPr id="20" name="Поле 8"/>
              <p:cNvSpPr txBox="1"/>
              <p:nvPr/>
            </p:nvSpPr>
            <p:spPr>
              <a:xfrm>
                <a:off x="1526875" y="923027"/>
                <a:ext cx="1138555" cy="37084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100">
                    <a:effectLst/>
                    <a:ea typeface="Calibri"/>
                    <a:cs typeface="Times New Roman"/>
                  </a:rPr>
                  <a:t>Файловый ввод-вывод</a:t>
                </a:r>
              </a:p>
            </p:txBody>
          </p:sp>
          <p:sp>
            <p:nvSpPr>
              <p:cNvPr id="21" name="Поле 9"/>
              <p:cNvSpPr txBox="1"/>
              <p:nvPr/>
            </p:nvSpPr>
            <p:spPr>
              <a:xfrm>
                <a:off x="2794958" y="923027"/>
                <a:ext cx="1138555" cy="37084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API </a:t>
                </a:r>
                <a:r>
                  <a:rPr lang="ru-RU" sz="1100">
                    <a:effectLst/>
                    <a:ea typeface="Calibri"/>
                    <a:cs typeface="Times New Roman"/>
                  </a:rPr>
                  <a:t>для работы с веб </a:t>
                </a:r>
              </a:p>
            </p:txBody>
          </p:sp>
          <p:sp>
            <p:nvSpPr>
              <p:cNvPr id="22" name="Поле 11"/>
              <p:cNvSpPr txBox="1"/>
              <p:nvPr/>
            </p:nvSpPr>
            <p:spPr>
              <a:xfrm>
                <a:off x="4106173" y="940280"/>
                <a:ext cx="1138555" cy="37084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100">
                    <a:effectLst/>
                    <a:ea typeface="Calibri"/>
                    <a:cs typeface="Times New Roman"/>
                  </a:rPr>
                  <a:t>И другие</a:t>
                </a:r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0" y="1716657"/>
              <a:ext cx="5873750" cy="1560830"/>
              <a:chOff x="0" y="0"/>
              <a:chExt cx="5873750" cy="1560830"/>
            </a:xfrm>
          </p:grpSpPr>
          <p:sp>
            <p:nvSpPr>
              <p:cNvPr id="9" name="Поле 14"/>
              <p:cNvSpPr txBox="1"/>
              <p:nvPr/>
            </p:nvSpPr>
            <p:spPr>
              <a:xfrm>
                <a:off x="0" y="0"/>
                <a:ext cx="5873750" cy="15608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sp>
            <p:nvSpPr>
              <p:cNvPr id="10" name="Поле 15"/>
              <p:cNvSpPr txBox="1"/>
              <p:nvPr/>
            </p:nvSpPr>
            <p:spPr>
              <a:xfrm>
                <a:off x="51758" y="69011"/>
                <a:ext cx="5736566" cy="293298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400" b="1">
                    <a:effectLst/>
                    <a:ea typeface="Calibri"/>
                    <a:cs typeface="Times New Roman"/>
                  </a:rPr>
                  <a:t>Общеязыковая исполняющая среда (CLR)</a:t>
                </a:r>
                <a:endParaRPr lang="ru-RU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1" name="Поле 16"/>
              <p:cNvSpPr txBox="1"/>
              <p:nvPr/>
            </p:nvSpPr>
            <p:spPr>
              <a:xfrm>
                <a:off x="232913" y="362309"/>
                <a:ext cx="5434642" cy="107886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Общая система типов (CTS) </a:t>
                </a:r>
                <a:endParaRPr lang="ru-RU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Поле 17"/>
              <p:cNvSpPr txBox="1"/>
              <p:nvPr/>
            </p:nvSpPr>
            <p:spPr>
              <a:xfrm>
                <a:off x="577970" y="724619"/>
                <a:ext cx="4744528" cy="500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100" dirty="0">
                    <a:effectLst/>
                    <a:ea typeface="Calibri"/>
                    <a:cs typeface="Times New Roman"/>
                  </a:rPr>
                  <a:t>Общеязыковая спецификация (</a:t>
                </a:r>
                <a:r>
                  <a:rPr lang="en-US" sz="1100" dirty="0">
                    <a:effectLst/>
                    <a:ea typeface="Calibri"/>
                    <a:cs typeface="Times New Roman"/>
                  </a:rPr>
                  <a:t>CLS)</a:t>
                </a:r>
                <a:endParaRPr lang="ru-RU" sz="1100" dirty="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3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4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Платформа </a:t>
            </a:r>
            <a:r>
              <a:rPr lang="en-US" dirty="0" err="1" smtClean="0"/>
              <a:t>microsoft</a:t>
            </a:r>
            <a:r>
              <a:rPr lang="en-US" dirty="0" smtClean="0"/>
              <a:t> .NET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4644007" y="939373"/>
            <a:ext cx="414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Актуальная версия </a:t>
            </a: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Framework – 4.7.2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Начиная с версии 4.5 изменения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Framework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носят в основном характер улучшений, существенно новых компонент не появляется, усилия разработчиков направлены на улучшение работы всей платформы.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Framework 4.6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появился новый компилятор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RyuJIT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(Roslyn)</a:t>
            </a:r>
          </a:p>
        </p:txBody>
      </p:sp>
      <p:pic>
        <p:nvPicPr>
          <p:cNvPr id="25" name="Объект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9" y="476672"/>
            <a:ext cx="3407513" cy="45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Платформа </a:t>
            </a:r>
            <a:r>
              <a:rPr lang="en-US" dirty="0" err="1" smtClean="0"/>
              <a:t>microsoft</a:t>
            </a:r>
            <a:r>
              <a:rPr lang="en-US" dirty="0" smtClean="0"/>
              <a:t> .NET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5508104" y="987574"/>
            <a:ext cx="34001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Различные реализации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.NET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имеют отдельные версии: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CLR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BCL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Специфичные типы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Различные модели приложений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PCL (Portable Common Library)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библиотеки общих классов, содержащие код, который может быть выполнен на всех целевых платформах.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Профили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PCL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определяют все возможные комбинации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 .NET,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поддерживаемые на всех существующих платформах.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dirty="0"/>
              <a:t>.NET framework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5184810" cy="372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7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6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Платформа </a:t>
            </a:r>
            <a:r>
              <a:rPr lang="en-US" dirty="0" err="1" smtClean="0"/>
              <a:t>microsoft</a:t>
            </a:r>
            <a:r>
              <a:rPr lang="en-US" dirty="0" smtClean="0"/>
              <a:t> .NET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1884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.NET </a:t>
            </a:r>
            <a:r>
              <a:rPr lang="ru-RU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Standard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представляет собой официальную спецификацию интерфейсов API .NET, которые должны быть доступны во всех реализациях .NET.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00522"/>
            <a:ext cx="6491407" cy="3032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0" y="2211710"/>
            <a:ext cx="1918818" cy="18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68" y="4155926"/>
            <a:ext cx="3819908" cy="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7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Платформа </a:t>
            </a:r>
            <a:r>
              <a:rPr lang="en-US" dirty="0" err="1" smtClean="0"/>
              <a:t>microsoft</a:t>
            </a:r>
            <a:r>
              <a:rPr lang="en-US" dirty="0" smtClean="0"/>
              <a:t> .NET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8668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1000" dirty="0"/>
              <a:t>.NET </a:t>
            </a:r>
            <a:r>
              <a:rPr lang="ru-RU" sz="1000" dirty="0" err="1"/>
              <a:t>Core</a:t>
            </a:r>
            <a:r>
              <a:rPr lang="ru-RU" sz="1000" dirty="0"/>
              <a:t> — это универсальная платформа разработки, которая поддерживается корпорацией Майкрософт и сообществом .NET на сайте </a:t>
            </a:r>
            <a:r>
              <a:rPr lang="ru-RU" sz="1000" dirty="0" err="1"/>
              <a:t>GitHub</a:t>
            </a:r>
            <a:r>
              <a:rPr lang="ru-RU" sz="1000" dirty="0"/>
              <a:t>. </a:t>
            </a:r>
            <a:endParaRPr lang="en-US" sz="1000" dirty="0" smtClean="0"/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.NET Core  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поддерживает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OS и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а также может 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использоваться на устройствах, в облаке, во внедренных системах и в сценариях Интернета вещей. 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ru-RU" sz="1000" dirty="0" smtClean="0"/>
              <a:t>Особенности платформы </a:t>
            </a:r>
            <a:r>
              <a:rPr lang="ru-RU" sz="1000" dirty="0"/>
              <a:t>.NET </a:t>
            </a:r>
            <a:r>
              <a:rPr lang="ru-RU" sz="1000" dirty="0" err="1"/>
              <a:t>Core</a:t>
            </a:r>
            <a:r>
              <a:rPr lang="ru-RU" sz="1000" dirty="0"/>
              <a:t>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Гибкая 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разработка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может включаться в приложение или устанавливаться параллельно на уровне пользователя или компьютера.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Кроссплатформенность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работает в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Mac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OS и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Linux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может переноситься в другие операционные системы. 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Программы 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командной строки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любые сценарии использования продукта можно реализовать посредством командной строки. 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Совместимость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платформа .NET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совместима с .NET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Xamarin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Mono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благодаря .NET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Standard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Открытый 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исходный код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платформа .NET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имеет открытый исходный код и распространяется по лицензиям MIT и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Apache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.NET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является проектом .NET </a:t>
            </a:r>
            <a:r>
              <a:rPr lang="ru-RU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Foundation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Поддержка 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корпорации </a:t>
            </a: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Майкрософт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90000"/>
              </a:lnSpc>
              <a:defRPr/>
            </a:pPr>
            <a:r>
              <a:rPr lang="ru-RU" sz="1000" dirty="0" smtClean="0"/>
              <a:t>Изначально в </a:t>
            </a:r>
            <a:r>
              <a:rPr lang="en-US" sz="1000" dirty="0" smtClean="0"/>
              <a:t>.NET Core </a:t>
            </a:r>
            <a:r>
              <a:rPr lang="ru-RU" sz="1000" dirty="0" smtClean="0"/>
              <a:t>определена только </a:t>
            </a:r>
            <a:r>
              <a:rPr lang="ru-RU" sz="1000" dirty="0"/>
              <a:t>одна модель </a:t>
            </a:r>
            <a:r>
              <a:rPr lang="ru-RU" sz="1000" dirty="0" smtClean="0"/>
              <a:t>приложений </a:t>
            </a:r>
            <a:r>
              <a:rPr lang="ru-RU" sz="1000" dirty="0"/>
              <a:t>– приложение командной </a:t>
            </a:r>
            <a:r>
              <a:rPr lang="ru-RU" sz="1000" dirty="0" smtClean="0"/>
              <a:t>строки</a:t>
            </a:r>
            <a:r>
              <a:rPr lang="en-US" sz="1000" dirty="0" smtClean="0"/>
              <a:t> (Console Application)</a:t>
            </a:r>
            <a:r>
              <a:rPr lang="ru-RU" sz="1000" dirty="0" smtClean="0"/>
              <a:t>. </a:t>
            </a:r>
          </a:p>
          <a:p>
            <a:pPr lvl="0">
              <a:lnSpc>
                <a:spcPct val="90000"/>
              </a:lnSpc>
              <a:defRPr/>
            </a:pPr>
            <a:r>
              <a:rPr lang="ru-RU" sz="1000" dirty="0" smtClean="0"/>
              <a:t>На </a:t>
            </a:r>
            <a:r>
              <a:rPr lang="ru-RU" sz="1000" dirty="0"/>
              <a:t>основе этой модели были созданы: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Core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Универсальная платформа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(UWP)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10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Xamarin.Forms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разработки, нацеленной на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UWP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b="1" dirty="0"/>
              <a:t>.NET </a:t>
            </a:r>
            <a:r>
              <a:rPr lang="en-US" sz="1000" b="1" dirty="0" smtClean="0"/>
              <a:t>Core</a:t>
            </a:r>
            <a:endParaRPr lang="ru-RU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8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Платформа </a:t>
            </a:r>
            <a:r>
              <a:rPr lang="en-US" dirty="0" err="1" smtClean="0"/>
              <a:t>microsoft</a:t>
            </a:r>
            <a:r>
              <a:rPr lang="en-US" dirty="0" smtClean="0"/>
              <a:t> .NET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28923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Поддержка множества языков: 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C#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F#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VisualBasic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Множество шаблонов приложений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Приложения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Forms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Консольные приложения 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-сервисы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WCF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-сервисы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 MVC.NET</a:t>
            </a:r>
          </a:p>
          <a:p>
            <a:pPr marL="628650" lvl="1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Множество других.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Средства отладки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Средства модульного тестирования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Средства разработки пользовательского интерфейса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00" b="1" dirty="0" smtClean="0"/>
              <a:t>Visual </a:t>
            </a:r>
            <a:r>
              <a:rPr lang="en-US" sz="1000" b="1" dirty="0"/>
              <a:t>Studio</a:t>
            </a:r>
            <a:r>
              <a:rPr lang="ru-RU" sz="1000" b="1" dirty="0"/>
              <a:t> </a:t>
            </a:r>
            <a:r>
              <a:rPr lang="ru-RU" sz="1000" dirty="0"/>
              <a:t>- </a:t>
            </a:r>
            <a:r>
              <a:rPr lang="ru-RU" sz="1000" dirty="0"/>
              <a:t>Среда разработки ПО</a:t>
            </a:r>
            <a:r>
              <a:rPr lang="ru-R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91630"/>
            <a:ext cx="5523116" cy="343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99542"/>
            <a:ext cx="5526506" cy="34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8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8DBA3-52F9-4AF4-A6A4-FA4D7DB2F99C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ru-RU" dirty="0" smtClean="0"/>
              <a:t>Язык разработки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987574"/>
            <a:ext cx="3780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Основан на синтаксисе языков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C++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Объектно-ориентированный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Поддерживает компонентно-ориентированную, аспектную и событийную парадигмы программирования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Типобезопасный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язык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Обладает строгой типизацией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Есть механизм обработки исключений</a:t>
            </a: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0" indent="-1714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Сборка мусора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96F02E0-6F84-41F0-97E4-A12B6546DF7F}"/>
              </a:ext>
            </a:extLst>
          </p:cNvPr>
          <p:cNvSpPr txBox="1"/>
          <p:nvPr/>
        </p:nvSpPr>
        <p:spPr>
          <a:xfrm>
            <a:off x="239490" y="699542"/>
            <a:ext cx="512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1000" dirty="0" smtClean="0"/>
              <a:t>C# - </a:t>
            </a:r>
            <a:r>
              <a:rPr lang="ru-RU" sz="1000" dirty="0" smtClean="0"/>
              <a:t>основной язык разработки под платформу </a:t>
            </a:r>
            <a:r>
              <a:rPr lang="en-US" sz="1000" dirty="0" smtClean="0"/>
              <a:t>Microsoft .NET</a:t>
            </a:r>
            <a:endParaRPr lang="ru-RU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0" y="731922"/>
            <a:ext cx="47053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8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B66140-6190-456F-B6F5-FBE2B8D3FA91}">
  <we:reference id="wa104178141" version="3.1.2.28" store="ru-RU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25955</TotalTime>
  <Words>4416</Words>
  <Application>Microsoft Office PowerPoint</Application>
  <PresentationFormat>Экран (16:9)</PresentationFormat>
  <Paragraphs>548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1_Специальное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Мооисеенко</dc:creator>
  <cp:lastModifiedBy>Бушуев Александр Александрович</cp:lastModifiedBy>
  <cp:revision>706</cp:revision>
  <cp:lastPrinted>2018-07-02T10:50:05Z</cp:lastPrinted>
  <dcterms:modified xsi:type="dcterms:W3CDTF">2018-07-03T06:03:10Z</dcterms:modified>
</cp:coreProperties>
</file>