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56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90" r:id="rId11"/>
    <p:sldId id="291" r:id="rId12"/>
    <p:sldId id="292" r:id="rId13"/>
    <p:sldId id="293" r:id="rId14"/>
  </p:sldIdLst>
  <p:sldSz cx="9144000" cy="6858000" type="screen4x3"/>
  <p:notesSz cx="6858000" cy="9144000"/>
  <p:custShowLst>
    <p:custShow name="Custom Show 1" id="0">
      <p:sldLst>
        <p:sld r:id="rId2"/>
        <p:sld r:id="rId3"/>
        <p:sld r:id="rId4"/>
        <p:sld r:id="rId5"/>
        <p:sld r:id="rId6"/>
        <p:sld r:id="rId7"/>
        <p:sld r:id="rId8"/>
        <p:sld r:id="rId9"/>
        <p:sld r:id="rId10"/>
        <p:sld r:id="rId11"/>
        <p:sld r:id="rId12"/>
        <p:sld r:id="rId13"/>
        <p:sld r:id="rId14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 autoAdjust="0"/>
    <p:restoredTop sz="94669" autoAdjust="0"/>
  </p:normalViewPr>
  <p:slideViewPr>
    <p:cSldViewPr>
      <p:cViewPr varScale="1">
        <p:scale>
          <a:sx n="87" d="100"/>
          <a:sy n="87" d="100"/>
        </p:scale>
        <p:origin x="-143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C7F3E-4DD8-4593-81C0-8A729929A85D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C55B-2436-49CD-AC68-734D648C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45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9271-5427-4286-9A0C-4EEDB6D0A316}" type="datetimeFigureOut">
              <a:rPr lang="en-US" smtClean="0"/>
              <a:t>10/29/2024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3CD12E52-E538-403F-B8CF-1C64006485E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9271-5427-4286-9A0C-4EEDB6D0A316}" type="datetimeFigureOut">
              <a:rPr lang="en-US" smtClean="0"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12E52-E538-403F-B8CF-1C64006485E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9271-5427-4286-9A0C-4EEDB6D0A316}" type="datetimeFigureOut">
              <a:rPr lang="en-US" smtClean="0"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12E52-E538-403F-B8CF-1C64006485E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9271-5427-4286-9A0C-4EEDB6D0A316}" type="datetimeFigureOut">
              <a:rPr lang="en-US" smtClean="0"/>
              <a:t>10/29/2024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3CD12E52-E538-403F-B8CF-1C64006485E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9271-5427-4286-9A0C-4EEDB6D0A316}" type="datetimeFigureOut">
              <a:rPr lang="en-US" smtClean="0"/>
              <a:t>10/29/2024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12E52-E538-403F-B8CF-1C64006485E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9271-5427-4286-9A0C-4EEDB6D0A316}" type="datetimeFigureOut">
              <a:rPr lang="en-US" smtClean="0"/>
              <a:t>10/29/2024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12E52-E538-403F-B8CF-1C64006485E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9271-5427-4286-9A0C-4EEDB6D0A316}" type="datetimeFigureOut">
              <a:rPr lang="en-US" smtClean="0"/>
              <a:t>10/29/2024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3CD12E52-E538-403F-B8CF-1C64006485E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9271-5427-4286-9A0C-4EEDB6D0A316}" type="datetimeFigureOut">
              <a:rPr lang="en-US" smtClean="0"/>
              <a:t>10/29/2024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12E52-E538-403F-B8CF-1C64006485E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9271-5427-4286-9A0C-4EEDB6D0A316}" type="datetimeFigureOut">
              <a:rPr lang="en-US" smtClean="0"/>
              <a:t>10/29/2024</a:t>
            </a:fld>
            <a:endParaRPr lang="en-US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12E52-E538-403F-B8CF-1C64006485E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9271-5427-4286-9A0C-4EEDB6D0A316}" type="datetimeFigureOut">
              <a:rPr lang="en-US" smtClean="0"/>
              <a:t>10/29/2024</a:t>
            </a:fld>
            <a:endParaRPr lang="en-US" dirty="0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12E52-E538-403F-B8CF-1C64006485E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9271-5427-4286-9A0C-4EEDB6D0A316}" type="datetimeFigureOut">
              <a:rPr lang="en-US" smtClean="0"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12E52-E538-403F-B8CF-1C64006485E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A6D9271-5427-4286-9A0C-4EEDB6D0A316}" type="datetimeFigureOut">
              <a:rPr lang="en-US" smtClean="0"/>
              <a:t>10/29/2024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3CD12E52-E538-403F-B8CF-1C64006485E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DDANALYTICS – PROJECT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SAMSON AKOMOLAFE</a:t>
            </a:r>
          </a:p>
        </p:txBody>
      </p:sp>
    </p:spTree>
    <p:extLst>
      <p:ext uri="{BB962C8B-B14F-4D97-AF65-F5344CB8AC3E}">
        <p14:creationId xmlns:p14="http://schemas.microsoft.com/office/powerpoint/2010/main" val="1698085222"/>
      </p:ext>
    </p:extLst>
  </p:cSld>
  <p:clrMapOvr>
    <a:masterClrMapping/>
  </p:clrMapOvr>
  <p:transition spd="slow" advTm="6717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66675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457200" y="152400"/>
            <a:ext cx="8458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#9 Question: In the dataset, does Training times mean: hours, weeks, or instances and over what </a:t>
            </a:r>
            <a:r>
              <a:rPr lang="en-US" sz="1400" dirty="0" smtClean="0"/>
              <a:t>period?</a:t>
            </a:r>
          </a:p>
          <a:p>
            <a:r>
              <a:rPr lang="en-US" sz="1400" dirty="0" smtClean="0"/>
              <a:t>Training </a:t>
            </a:r>
            <a:r>
              <a:rPr lang="en-US" sz="1400" dirty="0"/>
              <a:t>times last year means number of training sessions attended by the employee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13117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9922"/>
    </mc:Choice>
    <mc:Fallback>
      <p:transition spd="slow" advTm="39922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3917041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533400"/>
            <a:ext cx="3827639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657600"/>
            <a:ext cx="4074583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690257"/>
            <a:ext cx="4064000" cy="2508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9272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830"/>
    </mc:Choice>
    <mc:Fallback>
      <p:transition spd="slow" advTm="2783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89" y="849086"/>
            <a:ext cx="7761111" cy="4789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3868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1046"/>
    </mc:Choice>
    <mc:Fallback>
      <p:transition spd="slow" advTm="41046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62200" y="196334"/>
            <a:ext cx="4005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TAKEWAYS AND RECOMENDATION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762000"/>
            <a:ext cx="8077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+mj-lt"/>
              </a:rPr>
              <a:t>Takeaways</a:t>
            </a:r>
          </a:p>
          <a:p>
            <a:endParaRPr lang="en-US" sz="1400" dirty="0" smtClean="0">
              <a:latin typeface="+mj-lt"/>
            </a:endParaRPr>
          </a:p>
          <a:p>
            <a:pPr marL="342900" indent="-342900">
              <a:buAutoNum type="arabicPeriod"/>
            </a:pPr>
            <a:r>
              <a:rPr lang="en-US" sz="1400" dirty="0" smtClean="0">
                <a:latin typeface="+mj-lt"/>
              </a:rPr>
              <a:t>The top 3 attrition factors are monthly rate, month income and daily rate based on my model.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latin typeface="+mj-lt"/>
              </a:rPr>
              <a:t>Others are hourly rate, age, years at company, total working years and so on.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latin typeface="+mj-lt"/>
              </a:rPr>
              <a:t>Single mid-age male employees within the age of 30 and 40 years of age are more likely to leave if all the conditions in the model is true.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latin typeface="+mj-lt"/>
              </a:rPr>
              <a:t>Also, life scientist are more likely to attrite and those who are working in the research and development department as well as sales department.</a:t>
            </a:r>
            <a:endParaRPr lang="en-US" sz="14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1629" y="2599653"/>
            <a:ext cx="8610049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+mj-lt"/>
              </a:rPr>
              <a:t>Recommendation</a:t>
            </a:r>
          </a:p>
          <a:p>
            <a:endParaRPr lang="en-US" sz="1400" dirty="0" smtClean="0">
              <a:latin typeface="+mj-lt"/>
            </a:endParaRPr>
          </a:p>
          <a:p>
            <a:r>
              <a:rPr lang="en-US" sz="1400" dirty="0" smtClean="0">
                <a:latin typeface="+mj-lt"/>
              </a:rPr>
              <a:t>1</a:t>
            </a:r>
            <a:r>
              <a:rPr lang="en-US" sz="1400" dirty="0">
                <a:latin typeface="+mj-lt"/>
              </a:rPr>
              <a:t>. Enhance Onboarding and Training</a:t>
            </a:r>
          </a:p>
          <a:p>
            <a:r>
              <a:rPr lang="en-US" sz="1400" dirty="0" smtClean="0">
                <a:latin typeface="+mj-lt"/>
              </a:rPr>
              <a:t>2</a:t>
            </a:r>
            <a:r>
              <a:rPr lang="en-US" sz="1400" dirty="0">
                <a:latin typeface="+mj-lt"/>
              </a:rPr>
              <a:t>. Foster a Positive Work </a:t>
            </a:r>
            <a:r>
              <a:rPr lang="en-US" sz="1400" dirty="0" smtClean="0">
                <a:latin typeface="+mj-lt"/>
              </a:rPr>
              <a:t>Environment.</a:t>
            </a:r>
            <a:endParaRPr lang="en-US" sz="1400" dirty="0">
              <a:latin typeface="+mj-lt"/>
            </a:endParaRPr>
          </a:p>
          <a:p>
            <a:r>
              <a:rPr lang="en-US" sz="1400" dirty="0">
                <a:latin typeface="+mj-lt"/>
              </a:rPr>
              <a:t>3. Provide Competitive Compensation and </a:t>
            </a:r>
            <a:r>
              <a:rPr lang="en-US" sz="1400" dirty="0" smtClean="0">
                <a:latin typeface="+mj-lt"/>
              </a:rPr>
              <a:t>Benefits</a:t>
            </a:r>
          </a:p>
          <a:p>
            <a:r>
              <a:rPr lang="en-US" sz="1400" dirty="0">
                <a:latin typeface="+mj-lt"/>
              </a:rPr>
              <a:t>4. Career Development Opportunities</a:t>
            </a:r>
          </a:p>
          <a:p>
            <a:r>
              <a:rPr lang="en-US" sz="1400" dirty="0" smtClean="0">
                <a:latin typeface="+mj-lt"/>
              </a:rPr>
              <a:t>5</a:t>
            </a:r>
            <a:r>
              <a:rPr lang="en-US" sz="1400" dirty="0">
                <a:latin typeface="+mj-lt"/>
              </a:rPr>
              <a:t>. Work-Life Balance</a:t>
            </a:r>
          </a:p>
          <a:p>
            <a:r>
              <a:rPr lang="en-US" sz="1400" dirty="0">
                <a:latin typeface="+mj-lt"/>
              </a:rPr>
              <a:t>6. Recognize and Reward Contributions</a:t>
            </a:r>
          </a:p>
          <a:p>
            <a:r>
              <a:rPr lang="en-US" sz="1400" dirty="0" smtClean="0">
                <a:latin typeface="+mj-lt"/>
              </a:rPr>
              <a:t>7</a:t>
            </a:r>
            <a:r>
              <a:rPr lang="en-US" sz="1400" dirty="0">
                <a:latin typeface="+mj-lt"/>
              </a:rPr>
              <a:t>. Conduct Exit Interviews</a:t>
            </a:r>
          </a:p>
          <a:p>
            <a:r>
              <a:rPr lang="en-US" sz="1400" dirty="0" smtClean="0">
                <a:latin typeface="+mj-lt"/>
              </a:rPr>
              <a:t>8</a:t>
            </a:r>
            <a:r>
              <a:rPr lang="en-US" sz="1400" dirty="0">
                <a:latin typeface="+mj-lt"/>
              </a:rPr>
              <a:t>. Engage Employees </a:t>
            </a:r>
            <a:r>
              <a:rPr lang="en-US" sz="1400" dirty="0" smtClean="0">
                <a:latin typeface="+mj-lt"/>
              </a:rPr>
              <a:t>Regularly</a:t>
            </a:r>
          </a:p>
          <a:p>
            <a:r>
              <a:rPr lang="en-US" sz="1400" dirty="0">
                <a:latin typeface="+mj-lt"/>
              </a:rPr>
              <a:t>9. Support Employee Well-Being</a:t>
            </a:r>
          </a:p>
          <a:p>
            <a:r>
              <a:rPr lang="en-US" sz="1400" dirty="0" smtClean="0">
                <a:latin typeface="+mj-lt"/>
              </a:rPr>
              <a:t>10</a:t>
            </a:r>
            <a:r>
              <a:rPr lang="en-US" sz="1400" dirty="0">
                <a:latin typeface="+mj-lt"/>
              </a:rPr>
              <a:t>. Leadership </a:t>
            </a:r>
            <a:r>
              <a:rPr lang="en-US" sz="1400" dirty="0" smtClean="0">
                <a:latin typeface="+mj-lt"/>
              </a:rPr>
              <a:t>Development</a:t>
            </a:r>
          </a:p>
          <a:p>
            <a:endParaRPr lang="en-US" sz="1200" dirty="0">
              <a:latin typeface="+mj-lt"/>
            </a:endParaRPr>
          </a:p>
          <a:p>
            <a:r>
              <a:rPr lang="en-US" sz="1400" dirty="0" smtClean="0">
                <a:solidFill>
                  <a:srgbClr val="FF0000"/>
                </a:solidFill>
                <a:latin typeface="+mj-lt"/>
              </a:rPr>
              <a:t>Conclusion</a:t>
            </a:r>
          </a:p>
          <a:p>
            <a:endParaRPr lang="en-US" sz="1400" dirty="0">
              <a:latin typeface="+mj-lt"/>
            </a:endParaRPr>
          </a:p>
          <a:p>
            <a:r>
              <a:rPr lang="en-US" sz="1400" dirty="0">
                <a:latin typeface="+mj-lt"/>
              </a:rPr>
              <a:t>Reducing employee turnover requires a holistic approach that addresses various aspects of the employee </a:t>
            </a:r>
            <a:endParaRPr lang="en-US" sz="1400" dirty="0" smtClean="0">
              <a:latin typeface="+mj-lt"/>
            </a:endParaRPr>
          </a:p>
          <a:p>
            <a:r>
              <a:rPr lang="en-US" sz="1400" dirty="0" smtClean="0">
                <a:latin typeface="+mj-lt"/>
              </a:rPr>
              <a:t>experience</a:t>
            </a:r>
            <a:r>
              <a:rPr lang="en-US" sz="1400" dirty="0">
                <a:latin typeface="+mj-lt"/>
              </a:rPr>
              <a:t>. By creating a supportive, engaging, and rewarding workplace, </a:t>
            </a:r>
            <a:r>
              <a:rPr lang="en-US" sz="1400" dirty="0" smtClean="0">
                <a:latin typeface="+mj-lt"/>
              </a:rPr>
              <a:t>businesses will </a:t>
            </a:r>
            <a:r>
              <a:rPr lang="en-US" sz="1400" dirty="0">
                <a:latin typeface="+mj-lt"/>
              </a:rPr>
              <a:t>foster loyalty </a:t>
            </a:r>
            <a:endParaRPr lang="en-US" sz="1400" dirty="0" smtClean="0">
              <a:latin typeface="+mj-lt"/>
            </a:endParaRPr>
          </a:p>
          <a:p>
            <a:r>
              <a:rPr lang="en-US" sz="1400" dirty="0" smtClean="0">
                <a:latin typeface="+mj-lt"/>
              </a:rPr>
              <a:t>and </a:t>
            </a:r>
            <a:r>
              <a:rPr lang="en-US" sz="1400" dirty="0">
                <a:latin typeface="+mj-lt"/>
              </a:rPr>
              <a:t>commitment, ultimately leading to lower turnover rates</a:t>
            </a:r>
            <a:r>
              <a:rPr lang="en-US" sz="1200" dirty="0">
                <a:latin typeface="+mj-lt"/>
              </a:rPr>
              <a:t>.</a:t>
            </a:r>
          </a:p>
          <a:p>
            <a:endParaRPr lang="en-US" sz="1400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489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9917"/>
    </mc:Choice>
    <mc:Fallback>
      <p:transition spd="slow" advTm="139917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381000"/>
            <a:ext cx="838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1.  Question: In the dataset, what does Relationship Satisfaction mean...(relationship to manager, to peers)</a:t>
            </a:r>
          </a:p>
        </p:txBody>
      </p:sp>
      <p:sp>
        <p:nvSpPr>
          <p:cNvPr id="3" name="Rectangle 2"/>
          <p:cNvSpPr/>
          <p:nvPr/>
        </p:nvSpPr>
        <p:spPr>
          <a:xfrm>
            <a:off x="391886" y="1205023"/>
            <a:ext cx="8447314" cy="95410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1400" dirty="0"/>
              <a:t>Relationship satisfaction with superiors and/or peers refers to the level of contentment and positive feelings an individual </a:t>
            </a:r>
            <a:r>
              <a:rPr lang="en-US" sz="1400" dirty="0" smtClean="0"/>
              <a:t>employee experiences </a:t>
            </a:r>
            <a:r>
              <a:rPr lang="en-US" sz="1400" dirty="0"/>
              <a:t>in their interactions and relationships with their coworkers, particularly those in positions of authority (superiors) and those at the same level (peers). Here’s a breakdown of what this concept entails: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2286000"/>
            <a:ext cx="8305800" cy="4154984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1200" b="1" dirty="0" smtClean="0">
                <a:solidFill>
                  <a:srgbClr val="FF0000"/>
                </a:solidFill>
              </a:rPr>
              <a:t>Definition </a:t>
            </a:r>
            <a:r>
              <a:rPr lang="en-US" sz="1200" b="1" dirty="0">
                <a:solidFill>
                  <a:srgbClr val="FF0000"/>
                </a:solidFill>
              </a:rPr>
              <a:t>of Relationship Satisfaction:</a:t>
            </a:r>
          </a:p>
          <a:p>
            <a:pPr algn="just"/>
            <a:r>
              <a:rPr lang="en-US" sz="1200" dirty="0" smtClean="0"/>
              <a:t>General </a:t>
            </a:r>
            <a:r>
              <a:rPr lang="en-US" sz="1200" dirty="0"/>
              <a:t>Meaning: Relationship satisfaction is a measure of how fulfilling and positive a person perceives </a:t>
            </a:r>
            <a:r>
              <a:rPr lang="en-US" sz="1200" dirty="0" smtClean="0"/>
              <a:t>and understand their </a:t>
            </a:r>
            <a:r>
              <a:rPr lang="en-US" sz="1200" dirty="0"/>
              <a:t>relationships to be. It </a:t>
            </a:r>
            <a:r>
              <a:rPr lang="en-US" sz="1200" dirty="0" smtClean="0"/>
              <a:t>generally includes </a:t>
            </a:r>
            <a:r>
              <a:rPr lang="en-US" sz="1200" dirty="0"/>
              <a:t>emotional, social, and psychological aspects of </a:t>
            </a:r>
            <a:r>
              <a:rPr lang="en-US" sz="1200" dirty="0" smtClean="0"/>
              <a:t>interactions their relationship. </a:t>
            </a:r>
          </a:p>
          <a:p>
            <a:pPr algn="just"/>
            <a:r>
              <a:rPr lang="en-US" sz="1200" dirty="0" smtClean="0"/>
              <a:t>At work environment context, this </a:t>
            </a:r>
            <a:r>
              <a:rPr lang="en-US" sz="1200" dirty="0"/>
              <a:t>satisfaction can significantly impact an individual’s job performance, </a:t>
            </a:r>
            <a:r>
              <a:rPr lang="en-US" sz="1200" dirty="0" smtClean="0"/>
              <a:t>their engagement</a:t>
            </a:r>
            <a:r>
              <a:rPr lang="en-US" sz="1200" dirty="0"/>
              <a:t>, and overall well-being</a:t>
            </a:r>
            <a:r>
              <a:rPr lang="en-US" sz="1200" dirty="0" smtClean="0"/>
              <a:t>. I am going to discuss 4 major topics that I think could positively impact relationship satisfaction at work environment;</a:t>
            </a:r>
          </a:p>
          <a:p>
            <a:pPr marL="228600" indent="-228600" algn="just">
              <a:buAutoNum type="arabicPeriod"/>
            </a:pPr>
            <a:r>
              <a:rPr lang="en-US" sz="1200" dirty="0" smtClean="0"/>
              <a:t>Aspects </a:t>
            </a:r>
            <a:r>
              <a:rPr lang="en-US" sz="1200" dirty="0"/>
              <a:t>of Relationship </a:t>
            </a:r>
            <a:r>
              <a:rPr lang="en-US" sz="1200" dirty="0" smtClean="0"/>
              <a:t>Satisfaction</a:t>
            </a:r>
          </a:p>
          <a:p>
            <a:pPr marL="228600" indent="-228600" algn="just">
              <a:buAutoNum type="arabicPeriod"/>
            </a:pPr>
            <a:r>
              <a:rPr lang="en-US" sz="1200" dirty="0"/>
              <a:t>Impact on Work </a:t>
            </a:r>
            <a:r>
              <a:rPr lang="en-US" sz="1200" dirty="0" smtClean="0"/>
              <a:t>Environment</a:t>
            </a:r>
          </a:p>
          <a:p>
            <a:pPr marL="228600" indent="-228600" algn="just">
              <a:buAutoNum type="arabicPeriod"/>
            </a:pPr>
            <a:r>
              <a:rPr lang="en-US" sz="1200" dirty="0"/>
              <a:t>Factors Influencing Relationship </a:t>
            </a:r>
            <a:r>
              <a:rPr lang="en-US" sz="1200" dirty="0" smtClean="0"/>
              <a:t>Satisfaction</a:t>
            </a:r>
          </a:p>
          <a:p>
            <a:pPr marL="228600" indent="-228600" algn="just">
              <a:buAutoNum type="arabicPeriod"/>
            </a:pPr>
            <a:r>
              <a:rPr lang="en-US" sz="1200" dirty="0" smtClean="0"/>
              <a:t>Measurement</a:t>
            </a:r>
          </a:p>
          <a:p>
            <a:pPr algn="just"/>
            <a:endParaRPr lang="en-US" sz="1200" dirty="0">
              <a:solidFill>
                <a:srgbClr val="0070C0"/>
              </a:solidFill>
            </a:endParaRPr>
          </a:p>
          <a:p>
            <a:pPr algn="just"/>
            <a:r>
              <a:rPr lang="en-US" sz="1200" b="1" dirty="0" smtClean="0">
                <a:solidFill>
                  <a:srgbClr val="FF0000"/>
                </a:solidFill>
              </a:rPr>
              <a:t>1. </a:t>
            </a:r>
            <a:r>
              <a:rPr lang="en-US" sz="1200" b="1" dirty="0">
                <a:solidFill>
                  <a:srgbClr val="FF0000"/>
                </a:solidFill>
              </a:rPr>
              <a:t>Aspects of Relationship </a:t>
            </a:r>
            <a:r>
              <a:rPr lang="en-US" sz="1200" b="1" dirty="0" smtClean="0">
                <a:solidFill>
                  <a:srgbClr val="FF0000"/>
                </a:solidFill>
              </a:rPr>
              <a:t>Satisfaction: </a:t>
            </a:r>
            <a:r>
              <a:rPr lang="en-US" sz="1200" dirty="0" smtClean="0"/>
              <a:t>Open</a:t>
            </a:r>
            <a:r>
              <a:rPr lang="en-US" sz="1200" dirty="0"/>
              <a:t>, honest, and effective communication between individuals contributes to higher satisfaction levels</a:t>
            </a:r>
            <a:r>
              <a:rPr lang="en-US" sz="1200" dirty="0" smtClean="0"/>
              <a:t>. This also foster feeling of being supported, trusting </a:t>
            </a:r>
            <a:r>
              <a:rPr lang="en-US" sz="1200" dirty="0"/>
              <a:t>one’s superiors and peers enhances relationship </a:t>
            </a:r>
            <a:r>
              <a:rPr lang="en-US" sz="1200" dirty="0" smtClean="0"/>
              <a:t>satisfaction. Trusting helps form relationship of reliable </a:t>
            </a:r>
            <a:r>
              <a:rPr lang="en-US" sz="1200" dirty="0"/>
              <a:t>colleagues and supervisors who provide guidance and </a:t>
            </a:r>
            <a:r>
              <a:rPr lang="en-US" sz="1200" dirty="0" smtClean="0"/>
              <a:t>feedback. Relationship satisfaction also leads to respect and recognition from superiors and peers. Ultimately, it helps in conflict resolutions when one arises.</a:t>
            </a:r>
            <a:endParaRPr lang="en-US" sz="1200" dirty="0"/>
          </a:p>
          <a:p>
            <a:pPr algn="just"/>
            <a:endParaRPr lang="en-US" sz="1200" dirty="0" smtClean="0"/>
          </a:p>
          <a:p>
            <a:pPr algn="just"/>
            <a:r>
              <a:rPr lang="en-US" sz="1200" b="1" dirty="0" smtClean="0">
                <a:solidFill>
                  <a:srgbClr val="FF0000"/>
                </a:solidFill>
              </a:rPr>
              <a:t>2. </a:t>
            </a:r>
            <a:r>
              <a:rPr lang="en-US" sz="1200" b="1" dirty="0">
                <a:solidFill>
                  <a:srgbClr val="FF0000"/>
                </a:solidFill>
              </a:rPr>
              <a:t>Impact on Work Environment</a:t>
            </a:r>
            <a:r>
              <a:rPr lang="en-US" sz="1200" dirty="0" smtClean="0"/>
              <a:t>: The impact of positive relationship can not ne over-emphasized. </a:t>
            </a:r>
            <a:r>
              <a:rPr lang="en-US" sz="1200" dirty="0"/>
              <a:t>High relationship satisfaction among peers can lead to better teamwork and collaboration, enhancing overall productivity</a:t>
            </a:r>
            <a:r>
              <a:rPr lang="en-US" sz="1200" dirty="0" smtClean="0"/>
              <a:t>. When </a:t>
            </a:r>
            <a:r>
              <a:rPr lang="en-US" sz="1200" dirty="0"/>
              <a:t>employees are satisfied with their relationships at work, they are more likely to remain in their positions, reducing turnover rates</a:t>
            </a:r>
            <a:r>
              <a:rPr lang="en-US" sz="1200" dirty="0" smtClean="0"/>
              <a:t>. When </a:t>
            </a:r>
            <a:r>
              <a:rPr lang="en-US" sz="1200" dirty="0"/>
              <a:t>employees are satisfied with their relationships at work, they are more likely to remain in their positions, reducing turnover rates</a:t>
            </a:r>
            <a:r>
              <a:rPr lang="en-US" sz="1200" dirty="0" smtClean="0"/>
              <a:t>.</a:t>
            </a:r>
          </a:p>
          <a:p>
            <a:pPr algn="just"/>
            <a:r>
              <a:rPr lang="en-US" sz="1200" dirty="0" smtClean="0"/>
              <a:t>Finally, job performance in positive work environment really boost up. It is the key to all-round high percentage of job performance.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69025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98"/>
    </mc:Choice>
    <mc:Fallback>
      <p:transition spd="slow" advTm="2398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1886" y="304800"/>
            <a:ext cx="8153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1200" dirty="0"/>
          </a:p>
          <a:p>
            <a:pPr algn="just"/>
            <a:r>
              <a:rPr lang="en-US" sz="1200" b="1" dirty="0" smtClean="0">
                <a:solidFill>
                  <a:srgbClr val="FF0000"/>
                </a:solidFill>
              </a:rPr>
              <a:t>3. Factors </a:t>
            </a:r>
            <a:r>
              <a:rPr lang="en-US" sz="1200" b="1" dirty="0">
                <a:solidFill>
                  <a:srgbClr val="FF0000"/>
                </a:solidFill>
              </a:rPr>
              <a:t>Influencing Relationship Satisfaction</a:t>
            </a:r>
            <a:r>
              <a:rPr lang="en-US" sz="1200" b="1" dirty="0" smtClean="0">
                <a:solidFill>
                  <a:srgbClr val="FF0000"/>
                </a:solidFill>
              </a:rPr>
              <a:t>: </a:t>
            </a:r>
            <a:r>
              <a:rPr lang="en-US" sz="1200" dirty="0" smtClean="0"/>
              <a:t>it is very important to ensure that good relationship culture is cultivate in work environment. Managers and those in higher level of management cadre should be involved through training and re-training. Management should enshrine transformational </a:t>
            </a:r>
            <a:r>
              <a:rPr lang="en-US" sz="1200" dirty="0"/>
              <a:t>leadership, which emphasizes inspiration and support, </a:t>
            </a:r>
            <a:r>
              <a:rPr lang="en-US" sz="1200" dirty="0" smtClean="0"/>
              <a:t>this can really enhance </a:t>
            </a:r>
            <a:r>
              <a:rPr lang="en-US" sz="1200" dirty="0"/>
              <a:t>satisfaction with superiors</a:t>
            </a:r>
            <a:r>
              <a:rPr lang="en-US" sz="1200" dirty="0" smtClean="0"/>
              <a:t>.  Also the work-life balance or the personal life of their employee should be given great attention.</a:t>
            </a:r>
          </a:p>
          <a:p>
            <a:pPr algn="just"/>
            <a:endParaRPr lang="en-US" sz="1200" dirty="0" smtClean="0"/>
          </a:p>
          <a:p>
            <a:pPr algn="just"/>
            <a:r>
              <a:rPr lang="en-US" sz="1200" dirty="0" smtClean="0"/>
              <a:t>Example: An employee of Wells Fargo Bank died in the office in Arizona. She was discovered 4 days after she was dead. The medical examiner reported that she died from heart related attack.</a:t>
            </a:r>
            <a:endParaRPr lang="en-US" sz="1200" dirty="0"/>
          </a:p>
          <a:p>
            <a:pPr algn="just"/>
            <a:endParaRPr lang="en-US" sz="1200" dirty="0"/>
          </a:p>
          <a:p>
            <a:pPr algn="just"/>
            <a:r>
              <a:rPr lang="en-US" sz="1200" dirty="0" smtClean="0"/>
              <a:t>This is an example of poor work-life balance which will definitely impact work</a:t>
            </a:r>
            <a:endParaRPr lang="en-US" sz="1200" dirty="0"/>
          </a:p>
          <a:p>
            <a:pPr algn="just"/>
            <a:endParaRPr lang="en-US" sz="1200" dirty="0"/>
          </a:p>
          <a:p>
            <a:pPr algn="just"/>
            <a:r>
              <a:rPr lang="en-US" sz="1200" b="1" dirty="0" smtClean="0">
                <a:solidFill>
                  <a:srgbClr val="FF0000"/>
                </a:solidFill>
              </a:rPr>
              <a:t>4. Measurement: </a:t>
            </a:r>
            <a:r>
              <a:rPr lang="en-US" sz="1200" dirty="0" smtClean="0"/>
              <a:t>Finally, management must ensure periodic measurement of relationship satisfaction by using surveys and questionnaires. Also through 2-way feedback mechanisms, regular </a:t>
            </a:r>
            <a:r>
              <a:rPr lang="en-US" sz="1200" dirty="0"/>
              <a:t>feedback and check-ins can help </a:t>
            </a:r>
            <a:r>
              <a:rPr lang="en-US" sz="1200" dirty="0" smtClean="0"/>
              <a:t>to measure </a:t>
            </a:r>
            <a:r>
              <a:rPr lang="en-US" sz="1200" dirty="0"/>
              <a:t>satisfaction levels and identify areas for improvement.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15" y="3200400"/>
            <a:ext cx="4938889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943600" y="3407229"/>
            <a:ext cx="1905000" cy="267765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>
                <a:solidFill>
                  <a:srgbClr val="FF0000"/>
                </a:solidFill>
              </a:rPr>
              <a:t>This plot shows that there is improved performance rating when the relationship satisfaction is highest.</a:t>
            </a:r>
          </a:p>
          <a:p>
            <a:pPr algn="just"/>
            <a:endParaRPr lang="en-US" sz="1200" dirty="0">
              <a:solidFill>
                <a:srgbClr val="FF0000"/>
              </a:solidFill>
            </a:endParaRPr>
          </a:p>
          <a:p>
            <a:pPr algn="just"/>
            <a:r>
              <a:rPr lang="en-US" sz="1200" dirty="0" smtClean="0">
                <a:solidFill>
                  <a:srgbClr val="FF0000"/>
                </a:solidFill>
              </a:rPr>
              <a:t>Therefore, it is very important that relationship satisfaction between an employee and superior and peers. </a:t>
            </a:r>
          </a:p>
          <a:p>
            <a:pPr algn="just"/>
            <a:endParaRPr lang="en-US" sz="1200" dirty="0">
              <a:solidFill>
                <a:srgbClr val="FF0000"/>
              </a:solidFill>
            </a:endParaRPr>
          </a:p>
          <a:p>
            <a:pPr algn="just"/>
            <a:r>
              <a:rPr lang="en-US" sz="1200" dirty="0" smtClean="0">
                <a:solidFill>
                  <a:srgbClr val="FF0000"/>
                </a:solidFill>
              </a:rPr>
              <a:t>This plot proved true the above position that I </a:t>
            </a:r>
            <a:r>
              <a:rPr lang="en-US" sz="1200" dirty="0" err="1" smtClean="0">
                <a:solidFill>
                  <a:srgbClr val="FF0000"/>
                </a:solidFill>
              </a:rPr>
              <a:t>habe</a:t>
            </a:r>
            <a:r>
              <a:rPr lang="en-US" sz="1200" dirty="0" smtClean="0">
                <a:solidFill>
                  <a:srgbClr val="FF0000"/>
                </a:solidFill>
              </a:rPr>
              <a:t> mentioned.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" name="Left Arrow 3"/>
          <p:cNvSpPr/>
          <p:nvPr/>
        </p:nvSpPr>
        <p:spPr>
          <a:xfrm>
            <a:off x="5448300" y="4146042"/>
            <a:ext cx="381000" cy="242316"/>
          </a:xfrm>
          <a:prstGeom prst="leftArrow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009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903"/>
    </mc:Choice>
    <mc:Fallback>
      <p:transition spd="slow" advTm="20903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90600"/>
            <a:ext cx="66675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457200" y="304800"/>
            <a:ext cx="8305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#3. Advice: When plotting and exploring attrition, the percentage of those who left is probably more useful #than the count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5638800"/>
            <a:ext cx="8077200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The %age of the employees whose attrition was  YES in our dataset was 16.1%, while 83.9% was NO </a:t>
            </a:r>
            <a:endParaRPr lang="en-US" sz="1400" b="1" dirty="0"/>
          </a:p>
        </p:txBody>
      </p:sp>
      <p:cxnSp>
        <p:nvCxnSpPr>
          <p:cNvPr id="7" name="Elbow Connector 6"/>
          <p:cNvCxnSpPr/>
          <p:nvPr/>
        </p:nvCxnSpPr>
        <p:spPr>
          <a:xfrm>
            <a:off x="7200900" y="4648200"/>
            <a:ext cx="914400" cy="914400"/>
          </a:xfrm>
          <a:prstGeom prst="bentConnector3">
            <a:avLst>
              <a:gd name="adj1" fmla="val 40476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949462"/>
      </p:ext>
    </p:extLst>
  </p:cSld>
  <p:clrMapOvr>
    <a:masterClrMapping/>
  </p:clrMapOvr>
  <p:transition spd="slow" advTm="15824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27314" y="152400"/>
            <a:ext cx="80880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#4. Question: Is the dataset, is the distance from home in miles or kilos?#We don't have that information (however we do know whether its high or low)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90600"/>
            <a:ext cx="5181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91200" y="1143000"/>
            <a:ext cx="3048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Observation:</a:t>
            </a:r>
          </a:p>
          <a:p>
            <a:pPr marL="342900" indent="-342900">
              <a:buAutoNum type="arabicPeriod"/>
            </a:pPr>
            <a:r>
              <a:rPr lang="en-US" sz="1200" dirty="0" smtClean="0"/>
              <a:t>Most of the employees lives close to their work place.</a:t>
            </a:r>
          </a:p>
          <a:p>
            <a:pPr marL="342900" indent="-342900">
              <a:buAutoNum type="arabicPeriod"/>
            </a:pPr>
            <a:r>
              <a:rPr lang="en-US" sz="1200" dirty="0" smtClean="0"/>
              <a:t>33.3% of the employees travels below or 10 miles from home.</a:t>
            </a:r>
          </a:p>
          <a:p>
            <a:pPr marL="342900" indent="-342900">
              <a:buAutoNum type="arabicPeriod"/>
            </a:pPr>
            <a:r>
              <a:rPr lang="en-US" sz="1200" dirty="0" smtClean="0"/>
              <a:t>The number of employees whose home is 1 or 2 miles away are greater.</a:t>
            </a:r>
          </a:p>
          <a:p>
            <a:pPr marL="342900" indent="-342900">
              <a:buAutoNum type="arabicPeriod"/>
            </a:pPr>
            <a:r>
              <a:rPr lang="en-US" sz="1200" dirty="0" smtClean="0"/>
              <a:t>66.7%of the worker travels above 10 miles to get to work.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67400" y="3200400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>
                <a:solidFill>
                  <a:srgbClr val="FF0000"/>
                </a:solidFill>
              </a:rPr>
              <a:t>NB: The distance from home have to be in Mile and not Kilometers because the Company is located in the USA. The standard of measure for distance in USA is Mile</a:t>
            </a:r>
            <a:r>
              <a:rPr lang="en-US" sz="1200" dirty="0" smtClean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85693089"/>
      </p:ext>
    </p:extLst>
  </p:cSld>
  <p:clrMapOvr>
    <a:masterClrMapping/>
  </p:clrMapOvr>
  <p:transition spd="slow" advTm="19371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14065"/>
            <a:ext cx="66675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457200" y="1524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#5.  Question: In the dataset: what is the definition of pay rates: Hourly, Daily &amp; Monthly.  These values to not seem to relate to each other or the Monthly Salary (which is different than Monthly Rate).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6314" y="4800600"/>
            <a:ext cx="822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The plot above shows the 3 main pay rates application to the employees. Employee Job role and status generally determine the type of pay rate that would be used for them.</a:t>
            </a:r>
          </a:p>
          <a:p>
            <a:pPr marL="228600" indent="-228600">
              <a:buAutoNum type="alphaLcPeriod"/>
            </a:pPr>
            <a:r>
              <a:rPr lang="en-US" sz="1200" dirty="0" smtClean="0"/>
              <a:t>Salaried, top management staffers usually get are rated by monthly rate (get paid monthly or bi-monthly)</a:t>
            </a:r>
          </a:p>
          <a:p>
            <a:pPr marL="228600" indent="-228600">
              <a:buAutoNum type="alphaLcPeriod"/>
            </a:pPr>
            <a:r>
              <a:rPr lang="en-US" sz="1200" dirty="0" smtClean="0"/>
              <a:t>From mid-level to low management employees are usually paid by hour rate (get paid bi-monthly or weekly)</a:t>
            </a:r>
          </a:p>
          <a:p>
            <a:pPr marL="228600" indent="-228600">
              <a:buAutoNum type="alphaLcPeriod"/>
            </a:pPr>
            <a:r>
              <a:rPr lang="en-US" sz="1200" dirty="0" smtClean="0"/>
              <a:t>Daily rate workers could be contractors who are paid based on the job they are hired to do. Or they may be seasonal workers who are paid a fixed amount based on agreed terms which are not the same for all workers/employees.</a:t>
            </a:r>
          </a:p>
          <a:p>
            <a:endParaRPr lang="en-US" sz="1200" dirty="0" smtClean="0"/>
          </a:p>
          <a:p>
            <a:r>
              <a:rPr lang="en-US" sz="1200" dirty="0" smtClean="0"/>
              <a:t>Nevertheless, these variables contributed greatly to workers/employees who decided to leave as we shall see shortly in my presentation.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08962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824"/>
    </mc:Choice>
    <mc:Fallback>
      <p:transition spd="slow" advTm="20824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6050139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457200" y="381000"/>
            <a:ext cx="8382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#6. Question: In the dataset: we do see that Job Levels go from 1-5 and assume that 1 may symbolize a lower #level employee, but this is not defined. </a:t>
            </a:r>
            <a:endParaRPr lang="en-US" sz="1200" dirty="0" smtClean="0"/>
          </a:p>
          <a:p>
            <a:r>
              <a:rPr lang="en-US" sz="1200" dirty="0" smtClean="0"/>
              <a:t> </a:t>
            </a:r>
            <a:r>
              <a:rPr lang="en-US" sz="1200" dirty="0"/>
              <a:t>Though this level does have evidence of a positive linear #relationship with Monthly Income, it does not seem to correlate well with the Job Titles. in other words #someone with a Director can be a 2-5, and manager a 3-5.#Yes we can assume 1 is a lower job level than 5.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53200" y="1676400"/>
            <a:ext cx="24384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Observation:</a:t>
            </a:r>
          </a:p>
          <a:p>
            <a:pPr marL="228600" indent="-228600" algn="just">
              <a:buAutoNum type="arabicPeriod"/>
            </a:pPr>
            <a:r>
              <a:rPr lang="en-US" sz="1200" dirty="0" smtClean="0"/>
              <a:t>Though the dataset didn’t provide clear distinction of the Job level as it relates to the Job title, but I have reasonable evidence to show from the plot that the Job level and Monthly income  variables in the dataset relates inversely proportional to Attrition.</a:t>
            </a:r>
          </a:p>
          <a:p>
            <a:pPr marL="228600" indent="-228600" algn="just">
              <a:buAutoNum type="arabicPeriod"/>
            </a:pPr>
            <a:r>
              <a:rPr lang="en-US" sz="1200" dirty="0" smtClean="0"/>
              <a:t>The plot shows that lower job level of 1 with monthly income of no more than $5000/month has the greatest levels of Attrition.</a:t>
            </a:r>
          </a:p>
          <a:p>
            <a:pPr marL="228600" indent="-228600" algn="just">
              <a:buAutoNum type="arabicPeriod"/>
            </a:pPr>
            <a:r>
              <a:rPr lang="en-US" sz="1200" dirty="0" smtClean="0"/>
              <a:t>The higher the job level, the lower the levels of attrition.</a:t>
            </a:r>
          </a:p>
          <a:p>
            <a:pPr marL="228600" indent="-228600" algn="just">
              <a:buAutoNum type="arabicPeriod"/>
            </a:pPr>
            <a:r>
              <a:rPr lang="en-US" sz="1200" dirty="0" smtClean="0"/>
              <a:t>Yes I can confidently assume that 1 is a lower job level.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76476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985"/>
    </mc:Choice>
    <mc:Fallback>
      <p:transition spd="slow" advTm="15985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62000"/>
            <a:ext cx="66675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435428" y="304800"/>
            <a:ext cx="855617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#7. Question: In the dataset, does overtime mean Hourly vs. Salaried worker?</a:t>
            </a:r>
          </a:p>
        </p:txBody>
      </p:sp>
    </p:spTree>
    <p:extLst>
      <p:ext uri="{BB962C8B-B14F-4D97-AF65-F5344CB8AC3E}">
        <p14:creationId xmlns:p14="http://schemas.microsoft.com/office/powerpoint/2010/main" val="4116701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891"/>
    </mc:Choice>
    <mc:Fallback>
      <p:transition spd="slow" advTm="15891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1514" y="1600200"/>
            <a:ext cx="8958943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/>
              <a:t>It’s </a:t>
            </a:r>
            <a:r>
              <a:rPr lang="en-US" sz="1400" dirty="0" smtClean="0"/>
              <a:t>generally </a:t>
            </a:r>
            <a:r>
              <a:rPr lang="en-US" sz="1400" dirty="0"/>
              <a:t>unusual for performance ratings to be </a:t>
            </a:r>
            <a:r>
              <a:rPr lang="en-US" sz="1400" dirty="0" smtClean="0"/>
              <a:t>done only </a:t>
            </a:r>
            <a:r>
              <a:rPr lang="en-US" sz="1400" dirty="0"/>
              <a:t>at the higher end (3 and 4</a:t>
            </a:r>
            <a:r>
              <a:rPr lang="en-US" sz="1400" dirty="0" smtClean="0"/>
              <a:t>) of the rating scale, </a:t>
            </a:r>
            <a:r>
              <a:rPr lang="en-US" sz="1400" dirty="0"/>
              <a:t>especially when a scale typically includes lower ratings like 1 and 2.  </a:t>
            </a:r>
            <a:r>
              <a:rPr lang="en-US" sz="1400" dirty="0" smtClean="0"/>
              <a:t>But there are </a:t>
            </a:r>
            <a:r>
              <a:rPr lang="en-US" sz="1400" dirty="0"/>
              <a:t>potential reasons for this </a:t>
            </a:r>
            <a:r>
              <a:rPr lang="en-US" sz="1400" dirty="0" smtClean="0"/>
              <a:t>pattern to be seen </a:t>
            </a:r>
            <a:r>
              <a:rPr lang="en-US" sz="1400" dirty="0"/>
              <a:t>in self-reported </a:t>
            </a:r>
            <a:r>
              <a:rPr lang="en-US" sz="1400" dirty="0" smtClean="0"/>
              <a:t>data. These may include some of the following;</a:t>
            </a:r>
            <a:endParaRPr lang="en-US" sz="1400" dirty="0"/>
          </a:p>
          <a:p>
            <a:pPr algn="just"/>
            <a:endParaRPr lang="en-US" sz="1400" dirty="0" smtClean="0"/>
          </a:p>
          <a:p>
            <a:pPr marL="228600" indent="-228600" algn="just">
              <a:buAutoNum type="arabicPeriod"/>
            </a:pPr>
            <a:r>
              <a:rPr lang="en-US" sz="1400" b="1" dirty="0" smtClean="0"/>
              <a:t>Self-Selection </a:t>
            </a:r>
            <a:r>
              <a:rPr lang="en-US" sz="1400" b="1" dirty="0"/>
              <a:t>Bias: </a:t>
            </a:r>
            <a:r>
              <a:rPr lang="en-US" sz="1400" b="1" dirty="0" smtClean="0"/>
              <a:t>	</a:t>
            </a:r>
            <a:r>
              <a:rPr lang="en-US" sz="1400" dirty="0" smtClean="0"/>
              <a:t>Employees are inclined </a:t>
            </a:r>
            <a:r>
              <a:rPr lang="en-US" sz="1400" dirty="0"/>
              <a:t>to rate themselves higher due to </a:t>
            </a:r>
            <a:r>
              <a:rPr lang="en-US" sz="1400" dirty="0" smtClean="0"/>
              <a:t>their personal </a:t>
            </a:r>
            <a:r>
              <a:rPr lang="en-US" sz="1400" dirty="0"/>
              <a:t>biases, wanting to present themselves in a positive light or to align with perceived </a:t>
            </a:r>
            <a:r>
              <a:rPr lang="en-US" sz="1400" dirty="0" smtClean="0"/>
              <a:t>expectations and perception of their peers.</a:t>
            </a:r>
          </a:p>
          <a:p>
            <a:pPr marL="228600" indent="-228600" algn="just">
              <a:buAutoNum type="arabicPeriod"/>
            </a:pPr>
            <a:r>
              <a:rPr lang="en-US" sz="1400" b="1" dirty="0" smtClean="0"/>
              <a:t>Fear </a:t>
            </a:r>
            <a:r>
              <a:rPr lang="en-US" sz="1400" b="1" dirty="0"/>
              <a:t>of Repercussions: </a:t>
            </a:r>
            <a:r>
              <a:rPr lang="en-US" sz="1400" b="1" dirty="0" smtClean="0"/>
              <a:t>	</a:t>
            </a:r>
            <a:r>
              <a:rPr lang="en-US" sz="1400" dirty="0"/>
              <a:t>W</a:t>
            </a:r>
            <a:r>
              <a:rPr lang="en-US" sz="1400" dirty="0" smtClean="0"/>
              <a:t>hen performance </a:t>
            </a:r>
            <a:r>
              <a:rPr lang="en-US" sz="1400" dirty="0"/>
              <a:t>evaluation is linked to job security, promotions, or bonuses, employees might </a:t>
            </a:r>
            <a:r>
              <a:rPr lang="en-US" sz="1400" dirty="0" smtClean="0"/>
              <a:t>choose higher </a:t>
            </a:r>
            <a:r>
              <a:rPr lang="en-US" sz="1400" dirty="0"/>
              <a:t>ratings out of fear of negative consequences</a:t>
            </a:r>
            <a:r>
              <a:rPr lang="en-US" sz="1400" dirty="0" smtClean="0"/>
              <a:t>.</a:t>
            </a:r>
          </a:p>
          <a:p>
            <a:pPr marL="228600" indent="-228600" algn="just">
              <a:buAutoNum type="arabicPeriod"/>
            </a:pPr>
            <a:r>
              <a:rPr lang="en-US" sz="1400" b="1" dirty="0" smtClean="0"/>
              <a:t>Cultural </a:t>
            </a:r>
            <a:r>
              <a:rPr lang="en-US" sz="1400" b="1" dirty="0"/>
              <a:t>Factors: </a:t>
            </a:r>
            <a:r>
              <a:rPr lang="en-US" sz="1400" b="1" dirty="0" smtClean="0"/>
              <a:t>	</a:t>
            </a:r>
            <a:r>
              <a:rPr lang="en-US" sz="1400" dirty="0" smtClean="0"/>
              <a:t>Stigma </a:t>
            </a:r>
            <a:r>
              <a:rPr lang="en-US" sz="1400" dirty="0"/>
              <a:t>associated with lower performance </a:t>
            </a:r>
            <a:r>
              <a:rPr lang="en-US" sz="1400" dirty="0" smtClean="0"/>
              <a:t>ratings can be institutionalized in </a:t>
            </a:r>
            <a:r>
              <a:rPr lang="en-US" sz="1400" dirty="0"/>
              <a:t>some organizational </a:t>
            </a:r>
            <a:r>
              <a:rPr lang="en-US" sz="1400" dirty="0" smtClean="0"/>
              <a:t>cultures, so employees </a:t>
            </a:r>
            <a:r>
              <a:rPr lang="en-US" sz="1400" dirty="0"/>
              <a:t>might feel pressured to conform to a culture of positivity and high performance</a:t>
            </a:r>
            <a:r>
              <a:rPr lang="en-US" sz="1400" dirty="0" smtClean="0"/>
              <a:t>.</a:t>
            </a:r>
          </a:p>
          <a:p>
            <a:pPr marL="228600" indent="-228600" algn="just">
              <a:buAutoNum type="arabicPeriod"/>
            </a:pPr>
            <a:r>
              <a:rPr lang="en-US" sz="1400" b="1" dirty="0" smtClean="0"/>
              <a:t>Incentive </a:t>
            </a:r>
            <a:r>
              <a:rPr lang="en-US" sz="1400" b="1" dirty="0"/>
              <a:t>Structures: </a:t>
            </a:r>
            <a:r>
              <a:rPr lang="en-US" sz="1400" b="1" dirty="0" smtClean="0"/>
              <a:t>	</a:t>
            </a:r>
            <a:r>
              <a:rPr lang="en-US" sz="1400" dirty="0" smtClean="0"/>
              <a:t>If </a:t>
            </a:r>
            <a:r>
              <a:rPr lang="en-US" sz="1400" dirty="0"/>
              <a:t>the organization's reward systems are heavily focused on high performance, employees may focus their self-assessments on the upper tier of the rating scale</a:t>
            </a:r>
            <a:r>
              <a:rPr lang="en-US" sz="1400" dirty="0" smtClean="0"/>
              <a:t>.</a:t>
            </a:r>
          </a:p>
          <a:p>
            <a:pPr marL="228600" indent="-228600" algn="just">
              <a:buAutoNum type="arabicPeriod"/>
            </a:pPr>
            <a:r>
              <a:rPr lang="en-US" sz="1400" b="1" dirty="0" smtClean="0"/>
              <a:t>Lack </a:t>
            </a:r>
            <a:r>
              <a:rPr lang="en-US" sz="1400" b="1" dirty="0"/>
              <a:t>of Clarity:</a:t>
            </a:r>
            <a:r>
              <a:rPr lang="en-US" sz="1400" dirty="0"/>
              <a:t> </a:t>
            </a:r>
            <a:r>
              <a:rPr lang="en-US" sz="1400" dirty="0" smtClean="0"/>
              <a:t>	if employees did </a:t>
            </a:r>
            <a:r>
              <a:rPr lang="en-US" sz="1400" dirty="0"/>
              <a:t>not fully understand the criteria for each rating level, </a:t>
            </a:r>
            <a:r>
              <a:rPr lang="en-US" sz="1400" dirty="0" smtClean="0"/>
              <a:t>it may lead </a:t>
            </a:r>
            <a:r>
              <a:rPr lang="en-US" sz="1400" dirty="0"/>
              <a:t>to a tendency to rate themselves higher if they perceive their performance as "good" without knowing what constitutes a higher rating</a:t>
            </a:r>
            <a:r>
              <a:rPr lang="en-US" sz="1400" dirty="0" smtClean="0"/>
              <a:t>.</a:t>
            </a:r>
          </a:p>
          <a:p>
            <a:pPr marL="228600" indent="-228600" algn="just">
              <a:buAutoNum type="arabicPeriod"/>
            </a:pPr>
            <a:endParaRPr lang="en-US" sz="1400" dirty="0" smtClean="0"/>
          </a:p>
          <a:p>
            <a:pPr algn="just"/>
            <a:r>
              <a:rPr lang="en-US" sz="1200" b="1" dirty="0" smtClean="0">
                <a:solidFill>
                  <a:srgbClr val="FF0000"/>
                </a:solidFill>
              </a:rPr>
              <a:t>Recommendations</a:t>
            </a:r>
            <a:r>
              <a:rPr lang="en-US" sz="1200" b="1" dirty="0">
                <a:solidFill>
                  <a:srgbClr val="FF0000"/>
                </a:solidFill>
              </a:rPr>
              <a:t>:</a:t>
            </a:r>
          </a:p>
          <a:p>
            <a:pPr algn="just"/>
            <a:r>
              <a:rPr lang="en-US" sz="1200" dirty="0" smtClean="0"/>
              <a:t>1. </a:t>
            </a:r>
            <a:r>
              <a:rPr lang="en-US" sz="1200" dirty="0" smtClean="0">
                <a:solidFill>
                  <a:srgbClr val="FF0000"/>
                </a:solidFill>
              </a:rPr>
              <a:t>Data </a:t>
            </a:r>
            <a:r>
              <a:rPr lang="en-US" sz="1200" dirty="0">
                <a:solidFill>
                  <a:srgbClr val="FF0000"/>
                </a:solidFill>
              </a:rPr>
              <a:t>Review</a:t>
            </a:r>
            <a:r>
              <a:rPr lang="en-US" sz="1200" dirty="0"/>
              <a:t>: </a:t>
            </a:r>
            <a:r>
              <a:rPr lang="en-US" sz="1200" dirty="0" smtClean="0"/>
              <a:t>Review of data </a:t>
            </a:r>
            <a:r>
              <a:rPr lang="en-US" sz="1200" dirty="0"/>
              <a:t>collection process for any inconsistencies or </a:t>
            </a:r>
            <a:r>
              <a:rPr lang="en-US" sz="1200" dirty="0" smtClean="0"/>
              <a:t>biases may be considered to reduce this anomaly.</a:t>
            </a:r>
          </a:p>
          <a:p>
            <a:pPr algn="just"/>
            <a:r>
              <a:rPr lang="en-US" sz="1200" dirty="0" smtClean="0"/>
              <a:t>2. </a:t>
            </a:r>
            <a:r>
              <a:rPr lang="en-US" sz="1200" dirty="0" smtClean="0">
                <a:solidFill>
                  <a:srgbClr val="FF0000"/>
                </a:solidFill>
              </a:rPr>
              <a:t>Anonymous </a:t>
            </a:r>
            <a:r>
              <a:rPr lang="en-US" sz="1200" dirty="0">
                <a:solidFill>
                  <a:srgbClr val="FF0000"/>
                </a:solidFill>
              </a:rPr>
              <a:t>Feedback</a:t>
            </a:r>
            <a:r>
              <a:rPr lang="en-US" sz="1200" dirty="0" smtClean="0"/>
              <a:t>: Implementation of </a:t>
            </a:r>
            <a:r>
              <a:rPr lang="en-US" sz="1200" dirty="0"/>
              <a:t>anonymous feedback mechanisms </a:t>
            </a:r>
            <a:r>
              <a:rPr lang="en-US" sz="1200" dirty="0" smtClean="0"/>
              <a:t>maybe deployed in order to </a:t>
            </a:r>
            <a:r>
              <a:rPr lang="en-US" sz="1200" dirty="0"/>
              <a:t>encourage more honest self-assessments.</a:t>
            </a:r>
          </a:p>
          <a:p>
            <a:pPr algn="just"/>
            <a:r>
              <a:rPr lang="en-US" sz="1200" dirty="0" smtClean="0"/>
              <a:t>3. </a:t>
            </a:r>
            <a:r>
              <a:rPr lang="en-US" sz="1200" dirty="0" smtClean="0">
                <a:solidFill>
                  <a:srgbClr val="FF0000"/>
                </a:solidFill>
              </a:rPr>
              <a:t>Clear Evaluation </a:t>
            </a:r>
            <a:r>
              <a:rPr lang="en-US" sz="1200" dirty="0">
                <a:solidFill>
                  <a:srgbClr val="FF0000"/>
                </a:solidFill>
              </a:rPr>
              <a:t>Criteria</a:t>
            </a:r>
            <a:r>
              <a:rPr lang="en-US" sz="1200" dirty="0"/>
              <a:t>: </a:t>
            </a:r>
            <a:r>
              <a:rPr lang="en-US" sz="1200" dirty="0" smtClean="0"/>
              <a:t>Ensuring </a:t>
            </a:r>
            <a:r>
              <a:rPr lang="en-US" sz="1200" dirty="0"/>
              <a:t>that employees understand the rating scale and criteria clearly </a:t>
            </a:r>
            <a:r>
              <a:rPr lang="en-US" sz="1200" dirty="0" smtClean="0"/>
              <a:t>can </a:t>
            </a:r>
            <a:r>
              <a:rPr lang="en-US" sz="1200" dirty="0"/>
              <a:t>facilitate more accurate self-assessments.</a:t>
            </a:r>
          </a:p>
          <a:p>
            <a:pPr algn="just"/>
            <a:r>
              <a:rPr lang="en-US" sz="1200" dirty="0" smtClean="0"/>
              <a:t>4. </a:t>
            </a:r>
            <a:r>
              <a:rPr lang="en-US" sz="1200" dirty="0" smtClean="0">
                <a:solidFill>
                  <a:srgbClr val="FF0000"/>
                </a:solidFill>
              </a:rPr>
              <a:t>Regular </a:t>
            </a:r>
            <a:r>
              <a:rPr lang="en-US" sz="1200" dirty="0">
                <a:solidFill>
                  <a:srgbClr val="FF0000"/>
                </a:solidFill>
              </a:rPr>
              <a:t>Audits</a:t>
            </a:r>
            <a:r>
              <a:rPr lang="en-US" sz="1200" dirty="0"/>
              <a:t>: Conduct regular audits of performance ratings to check for patterns that may indicate issues in the self-reporting process.</a:t>
            </a:r>
          </a:p>
          <a:p>
            <a:pPr algn="just"/>
            <a:r>
              <a:rPr lang="en-US" sz="1200" dirty="0" smtClean="0"/>
              <a:t>Understanding </a:t>
            </a:r>
            <a:r>
              <a:rPr lang="en-US" sz="1200" dirty="0"/>
              <a:t>these factors can help in interpreting the data more accurately and addressing any potential issues in the evaluation process.</a:t>
            </a:r>
          </a:p>
        </p:txBody>
      </p:sp>
      <p:sp>
        <p:nvSpPr>
          <p:cNvPr id="3" name="Rectangle 2"/>
          <p:cNvSpPr/>
          <p:nvPr/>
        </p:nvSpPr>
        <p:spPr>
          <a:xfrm>
            <a:off x="141514" y="124153"/>
            <a:ext cx="877388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#8 Question: In the dataset, Performance Ratings are only 3 &amp; 4, is there a mistake?  Unless a corrupted system, hard to imagine ratings consistently high, even as 2 still means "good". It is self-reported data, think about why the employees may only answer 3 and 4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18903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309"/>
    </mc:Choice>
    <mc:Fallback>
      <p:transition spd="slow" advTm="27309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1123</TotalTime>
  <Words>1492</Words>
  <Application>Microsoft Office PowerPoint</Application>
  <PresentationFormat>On-screen Show (4:3)</PresentationFormat>
  <Paragraphs>96</Paragraphs>
  <Slides>13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  <vt:variant>
        <vt:lpstr>Custom Shows</vt:lpstr>
      </vt:variant>
      <vt:variant>
        <vt:i4>1</vt:i4>
      </vt:variant>
    </vt:vector>
  </HeadingPairs>
  <TitlesOfParts>
    <vt:vector size="15" baseType="lpstr">
      <vt:lpstr>Trek</vt:lpstr>
      <vt:lpstr>DDANALYTICS – PROJECT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Custom Show 1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Simple</dc:creator>
  <cp:lastModifiedBy>Simple</cp:lastModifiedBy>
  <cp:revision>37</cp:revision>
  <dcterms:created xsi:type="dcterms:W3CDTF">2024-10-12T23:42:21Z</dcterms:created>
  <dcterms:modified xsi:type="dcterms:W3CDTF">2024-10-29T22:23:58Z</dcterms:modified>
</cp:coreProperties>
</file>