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89" r:id="rId2"/>
    <p:sldId id="287" r:id="rId3"/>
    <p:sldId id="276" r:id="rId4"/>
    <p:sldId id="257" r:id="rId5"/>
    <p:sldId id="258" r:id="rId6"/>
    <p:sldId id="259" r:id="rId7"/>
    <p:sldId id="277" r:id="rId8"/>
    <p:sldId id="278" r:id="rId9"/>
    <p:sldId id="280" r:id="rId10"/>
    <p:sldId id="262" r:id="rId11"/>
    <p:sldId id="290" r:id="rId12"/>
    <p:sldId id="291" r:id="rId13"/>
    <p:sldId id="285" r:id="rId14"/>
    <p:sldId id="286" r:id="rId15"/>
    <p:sldId id="284" r:id="rId16"/>
    <p:sldId id="264" r:id="rId17"/>
    <p:sldId id="274" r:id="rId18"/>
    <p:sldId id="265" r:id="rId19"/>
    <p:sldId id="275" r:id="rId20"/>
    <p:sldId id="267" r:id="rId21"/>
    <p:sldId id="292" r:id="rId22"/>
    <p:sldId id="294" r:id="rId23"/>
    <p:sldId id="293" r:id="rId24"/>
    <p:sldId id="297" r:id="rId25"/>
    <p:sldId id="268" r:id="rId26"/>
    <p:sldId id="269" r:id="rId27"/>
    <p:sldId id="271" r:id="rId28"/>
    <p:sldId id="273" r:id="rId29"/>
    <p:sldId id="29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hed shaik" userId="bcd7292879835919" providerId="LiveId" clId="{65EDFA48-835E-48BF-83FC-FF512EFE9F88}"/>
    <pc:docChg chg="custSel modSld">
      <pc:chgData name="fahed shaik" userId="bcd7292879835919" providerId="LiveId" clId="{65EDFA48-835E-48BF-83FC-FF512EFE9F88}" dt="2024-05-02T04:58:27.826" v="58" actId="20577"/>
      <pc:docMkLst>
        <pc:docMk/>
      </pc:docMkLst>
      <pc:sldChg chg="modSp">
        <pc:chgData name="fahed shaik" userId="bcd7292879835919" providerId="LiveId" clId="{65EDFA48-835E-48BF-83FC-FF512EFE9F88}" dt="2024-05-02T04:52:49.820" v="0"/>
        <pc:sldMkLst>
          <pc:docMk/>
          <pc:sldMk cId="1865625412" sldId="257"/>
        </pc:sldMkLst>
        <pc:spChg chg="mod">
          <ac:chgData name="fahed shaik" userId="bcd7292879835919" providerId="LiveId" clId="{65EDFA48-835E-48BF-83FC-FF512EFE9F88}" dt="2024-05-02T04:52:49.820" v="0"/>
          <ac:spMkLst>
            <pc:docMk/>
            <pc:sldMk cId="1865625412" sldId="257"/>
            <ac:spMk id="2" creationId="{00000000-0000-0000-0000-000000000000}"/>
          </ac:spMkLst>
        </pc:spChg>
      </pc:sldChg>
      <pc:sldChg chg="modSp mod">
        <pc:chgData name="fahed shaik" userId="bcd7292879835919" providerId="LiveId" clId="{65EDFA48-835E-48BF-83FC-FF512EFE9F88}" dt="2024-05-02T04:53:06.238" v="9" actId="12"/>
        <pc:sldMkLst>
          <pc:docMk/>
          <pc:sldMk cId="2667310066" sldId="258"/>
        </pc:sldMkLst>
        <pc:spChg chg="mod">
          <ac:chgData name="fahed shaik" userId="bcd7292879835919" providerId="LiveId" clId="{65EDFA48-835E-48BF-83FC-FF512EFE9F88}" dt="2024-05-02T04:53:06.238" v="9" actId="12"/>
          <ac:spMkLst>
            <pc:docMk/>
            <pc:sldMk cId="2667310066" sldId="258"/>
            <ac:spMk id="3" creationId="{00000000-0000-0000-0000-000000000000}"/>
          </ac:spMkLst>
        </pc:spChg>
      </pc:sldChg>
      <pc:sldChg chg="modSp mod">
        <pc:chgData name="fahed shaik" userId="bcd7292879835919" providerId="LiveId" clId="{65EDFA48-835E-48BF-83FC-FF512EFE9F88}" dt="2024-05-02T04:53:49.039" v="11" actId="12"/>
        <pc:sldMkLst>
          <pc:docMk/>
          <pc:sldMk cId="1933130176" sldId="259"/>
        </pc:sldMkLst>
        <pc:spChg chg="mod">
          <ac:chgData name="fahed shaik" userId="bcd7292879835919" providerId="LiveId" clId="{65EDFA48-835E-48BF-83FC-FF512EFE9F88}" dt="2024-05-02T04:53:49.039" v="11" actId="12"/>
          <ac:spMkLst>
            <pc:docMk/>
            <pc:sldMk cId="1933130176" sldId="259"/>
            <ac:spMk id="3" creationId="{00000000-0000-0000-0000-000000000000}"/>
          </ac:spMkLst>
        </pc:spChg>
      </pc:sldChg>
      <pc:sldChg chg="modSp mod">
        <pc:chgData name="fahed shaik" userId="bcd7292879835919" providerId="LiveId" clId="{65EDFA48-835E-48BF-83FC-FF512EFE9F88}" dt="2024-05-02T04:56:13.842" v="18" actId="12"/>
        <pc:sldMkLst>
          <pc:docMk/>
          <pc:sldMk cId="1502948793" sldId="262"/>
        </pc:sldMkLst>
        <pc:spChg chg="mod">
          <ac:chgData name="fahed shaik" userId="bcd7292879835919" providerId="LiveId" clId="{65EDFA48-835E-48BF-83FC-FF512EFE9F88}" dt="2024-05-02T04:52:49.820" v="0"/>
          <ac:spMkLst>
            <pc:docMk/>
            <pc:sldMk cId="1502948793" sldId="262"/>
            <ac:spMk id="2" creationId="{00000000-0000-0000-0000-000000000000}"/>
          </ac:spMkLst>
        </pc:spChg>
        <pc:spChg chg="mod">
          <ac:chgData name="fahed shaik" userId="bcd7292879835919" providerId="LiveId" clId="{65EDFA48-835E-48BF-83FC-FF512EFE9F88}" dt="2024-05-02T04:56:13.842" v="18" actId="12"/>
          <ac:spMkLst>
            <pc:docMk/>
            <pc:sldMk cId="1502948793" sldId="262"/>
            <ac:spMk id="3" creationId="{00000000-0000-0000-0000-000000000000}"/>
          </ac:spMkLst>
        </pc:spChg>
      </pc:sldChg>
      <pc:sldChg chg="modSp mod">
        <pc:chgData name="fahed shaik" userId="bcd7292879835919" providerId="LiveId" clId="{65EDFA48-835E-48BF-83FC-FF512EFE9F88}" dt="2024-05-02T04:56:58.805" v="23" actId="12"/>
        <pc:sldMkLst>
          <pc:docMk/>
          <pc:sldMk cId="3332854694" sldId="264"/>
        </pc:sldMkLst>
        <pc:spChg chg="mod">
          <ac:chgData name="fahed shaik" userId="bcd7292879835919" providerId="LiveId" clId="{65EDFA48-835E-48BF-83FC-FF512EFE9F88}" dt="2024-05-02T04:52:49.820" v="0"/>
          <ac:spMkLst>
            <pc:docMk/>
            <pc:sldMk cId="3332854694" sldId="264"/>
            <ac:spMk id="2" creationId="{00000000-0000-0000-0000-000000000000}"/>
          </ac:spMkLst>
        </pc:spChg>
        <pc:spChg chg="mod">
          <ac:chgData name="fahed shaik" userId="bcd7292879835919" providerId="LiveId" clId="{65EDFA48-835E-48BF-83FC-FF512EFE9F88}" dt="2024-05-02T04:56:58.805" v="23" actId="12"/>
          <ac:spMkLst>
            <pc:docMk/>
            <pc:sldMk cId="3332854694" sldId="264"/>
            <ac:spMk id="3" creationId="{00000000-0000-0000-0000-000000000000}"/>
          </ac:spMkLst>
        </pc:spChg>
      </pc:sldChg>
      <pc:sldChg chg="modSp mod">
        <pc:chgData name="fahed shaik" userId="bcd7292879835919" providerId="LiveId" clId="{65EDFA48-835E-48BF-83FC-FF512EFE9F88}" dt="2024-05-02T04:57:14.383" v="25" actId="12"/>
        <pc:sldMkLst>
          <pc:docMk/>
          <pc:sldMk cId="1153378693" sldId="265"/>
        </pc:sldMkLst>
        <pc:spChg chg="mod">
          <ac:chgData name="fahed shaik" userId="bcd7292879835919" providerId="LiveId" clId="{65EDFA48-835E-48BF-83FC-FF512EFE9F88}" dt="2024-05-02T04:52:49.820" v="0"/>
          <ac:spMkLst>
            <pc:docMk/>
            <pc:sldMk cId="1153378693" sldId="265"/>
            <ac:spMk id="2" creationId="{00000000-0000-0000-0000-000000000000}"/>
          </ac:spMkLst>
        </pc:spChg>
        <pc:spChg chg="mod">
          <ac:chgData name="fahed shaik" userId="bcd7292879835919" providerId="LiveId" clId="{65EDFA48-835E-48BF-83FC-FF512EFE9F88}" dt="2024-05-02T04:57:14.383" v="25" actId="12"/>
          <ac:spMkLst>
            <pc:docMk/>
            <pc:sldMk cId="1153378693" sldId="265"/>
            <ac:spMk id="3" creationId="{00000000-0000-0000-0000-000000000000}"/>
          </ac:spMkLst>
        </pc:spChg>
      </pc:sldChg>
      <pc:sldChg chg="modSp">
        <pc:chgData name="fahed shaik" userId="bcd7292879835919" providerId="LiveId" clId="{65EDFA48-835E-48BF-83FC-FF512EFE9F88}" dt="2024-05-02T04:52:49.820" v="0"/>
        <pc:sldMkLst>
          <pc:docMk/>
          <pc:sldMk cId="2463300301" sldId="267"/>
        </pc:sldMkLst>
        <pc:spChg chg="mod">
          <ac:chgData name="fahed shaik" userId="bcd7292879835919" providerId="LiveId" clId="{65EDFA48-835E-48BF-83FC-FF512EFE9F88}" dt="2024-05-02T04:52:49.820" v="0"/>
          <ac:spMkLst>
            <pc:docMk/>
            <pc:sldMk cId="2463300301" sldId="267"/>
            <ac:spMk id="2" creationId="{00000000-0000-0000-0000-000000000000}"/>
          </ac:spMkLst>
        </pc:spChg>
      </pc:sldChg>
      <pc:sldChg chg="modSp">
        <pc:chgData name="fahed shaik" userId="bcd7292879835919" providerId="LiveId" clId="{65EDFA48-835E-48BF-83FC-FF512EFE9F88}" dt="2024-05-02T04:52:49.820" v="0"/>
        <pc:sldMkLst>
          <pc:docMk/>
          <pc:sldMk cId="28158003" sldId="268"/>
        </pc:sldMkLst>
        <pc:spChg chg="mod">
          <ac:chgData name="fahed shaik" userId="bcd7292879835919" providerId="LiveId" clId="{65EDFA48-835E-48BF-83FC-FF512EFE9F88}" dt="2024-05-02T04:52:49.820" v="0"/>
          <ac:spMkLst>
            <pc:docMk/>
            <pc:sldMk cId="28158003" sldId="268"/>
            <ac:spMk id="2" creationId="{00000000-0000-0000-0000-000000000000}"/>
          </ac:spMkLst>
        </pc:spChg>
      </pc:sldChg>
      <pc:sldChg chg="modSp">
        <pc:chgData name="fahed shaik" userId="bcd7292879835919" providerId="LiveId" clId="{65EDFA48-835E-48BF-83FC-FF512EFE9F88}" dt="2024-05-02T04:52:49.820" v="0"/>
        <pc:sldMkLst>
          <pc:docMk/>
          <pc:sldMk cId="783468492" sldId="269"/>
        </pc:sldMkLst>
        <pc:spChg chg="mod">
          <ac:chgData name="fahed shaik" userId="bcd7292879835919" providerId="LiveId" clId="{65EDFA48-835E-48BF-83FC-FF512EFE9F88}" dt="2024-05-02T04:52:49.820" v="0"/>
          <ac:spMkLst>
            <pc:docMk/>
            <pc:sldMk cId="783468492" sldId="269"/>
            <ac:spMk id="2" creationId="{00000000-0000-0000-0000-000000000000}"/>
          </ac:spMkLst>
        </pc:spChg>
      </pc:sldChg>
      <pc:sldChg chg="modSp mod">
        <pc:chgData name="fahed shaik" userId="bcd7292879835919" providerId="LiveId" clId="{65EDFA48-835E-48BF-83FC-FF512EFE9F88}" dt="2024-05-02T04:57:33.716" v="26" actId="12"/>
        <pc:sldMkLst>
          <pc:docMk/>
          <pc:sldMk cId="1922702201" sldId="271"/>
        </pc:sldMkLst>
        <pc:spChg chg="mod">
          <ac:chgData name="fahed shaik" userId="bcd7292879835919" providerId="LiveId" clId="{65EDFA48-835E-48BF-83FC-FF512EFE9F88}" dt="2024-05-02T04:52:49.820" v="0"/>
          <ac:spMkLst>
            <pc:docMk/>
            <pc:sldMk cId="1922702201" sldId="271"/>
            <ac:spMk id="2" creationId="{00000000-0000-0000-0000-000000000000}"/>
          </ac:spMkLst>
        </pc:spChg>
        <pc:spChg chg="mod">
          <ac:chgData name="fahed shaik" userId="bcd7292879835919" providerId="LiveId" clId="{65EDFA48-835E-48BF-83FC-FF512EFE9F88}" dt="2024-05-02T04:57:33.716" v="26" actId="12"/>
          <ac:spMkLst>
            <pc:docMk/>
            <pc:sldMk cId="1922702201" sldId="271"/>
            <ac:spMk id="5" creationId="{00000000-0000-0000-0000-000000000000}"/>
          </ac:spMkLst>
        </pc:spChg>
      </pc:sldChg>
      <pc:sldChg chg="modSp mod">
        <pc:chgData name="fahed shaik" userId="bcd7292879835919" providerId="LiveId" clId="{65EDFA48-835E-48BF-83FC-FF512EFE9F88}" dt="2024-05-02T04:57:42.550" v="27" actId="12"/>
        <pc:sldMkLst>
          <pc:docMk/>
          <pc:sldMk cId="2769746265" sldId="273"/>
        </pc:sldMkLst>
        <pc:spChg chg="mod">
          <ac:chgData name="fahed shaik" userId="bcd7292879835919" providerId="LiveId" clId="{65EDFA48-835E-48BF-83FC-FF512EFE9F88}" dt="2024-05-02T04:52:49.820" v="0"/>
          <ac:spMkLst>
            <pc:docMk/>
            <pc:sldMk cId="2769746265" sldId="273"/>
            <ac:spMk id="2" creationId="{00000000-0000-0000-0000-000000000000}"/>
          </ac:spMkLst>
        </pc:spChg>
        <pc:spChg chg="mod">
          <ac:chgData name="fahed shaik" userId="bcd7292879835919" providerId="LiveId" clId="{65EDFA48-835E-48BF-83FC-FF512EFE9F88}" dt="2024-05-02T04:57:42.550" v="27" actId="12"/>
          <ac:spMkLst>
            <pc:docMk/>
            <pc:sldMk cId="2769746265" sldId="273"/>
            <ac:spMk id="3" creationId="{00000000-0000-0000-0000-000000000000}"/>
          </ac:spMkLst>
        </pc:spChg>
      </pc:sldChg>
      <pc:sldChg chg="modSp mod">
        <pc:chgData name="fahed shaik" userId="bcd7292879835919" providerId="LiveId" clId="{65EDFA48-835E-48BF-83FC-FF512EFE9F88}" dt="2024-05-02T04:52:49.977" v="3" actId="27636"/>
        <pc:sldMkLst>
          <pc:docMk/>
          <pc:sldMk cId="2244027774" sldId="276"/>
        </pc:sldMkLst>
        <pc:spChg chg="mod">
          <ac:chgData name="fahed shaik" userId="bcd7292879835919" providerId="LiveId" clId="{65EDFA48-835E-48BF-83FC-FF512EFE9F88}" dt="2024-05-02T04:52:49.820" v="0"/>
          <ac:spMkLst>
            <pc:docMk/>
            <pc:sldMk cId="2244027774" sldId="276"/>
            <ac:spMk id="2" creationId="{00000000-0000-0000-0000-000000000000}"/>
          </ac:spMkLst>
        </pc:spChg>
        <pc:spChg chg="mod">
          <ac:chgData name="fahed shaik" userId="bcd7292879835919" providerId="LiveId" clId="{65EDFA48-835E-48BF-83FC-FF512EFE9F88}" dt="2024-05-02T04:52:49.977" v="3" actId="27636"/>
          <ac:spMkLst>
            <pc:docMk/>
            <pc:sldMk cId="2244027774" sldId="276"/>
            <ac:spMk id="3" creationId="{00000000-0000-0000-0000-000000000000}"/>
          </ac:spMkLst>
        </pc:spChg>
      </pc:sldChg>
      <pc:sldChg chg="modSp mod">
        <pc:chgData name="fahed shaik" userId="bcd7292879835919" providerId="LiveId" clId="{65EDFA48-835E-48BF-83FC-FF512EFE9F88}" dt="2024-05-02T04:54:13.003" v="13" actId="12"/>
        <pc:sldMkLst>
          <pc:docMk/>
          <pc:sldMk cId="1791593247" sldId="277"/>
        </pc:sldMkLst>
        <pc:spChg chg="mod">
          <ac:chgData name="fahed shaik" userId="bcd7292879835919" providerId="LiveId" clId="{65EDFA48-835E-48BF-83FC-FF512EFE9F88}" dt="2024-05-02T04:52:49.820" v="0"/>
          <ac:spMkLst>
            <pc:docMk/>
            <pc:sldMk cId="1791593247" sldId="277"/>
            <ac:spMk id="2" creationId="{00000000-0000-0000-0000-000000000000}"/>
          </ac:spMkLst>
        </pc:spChg>
        <pc:spChg chg="mod">
          <ac:chgData name="fahed shaik" userId="bcd7292879835919" providerId="LiveId" clId="{65EDFA48-835E-48BF-83FC-FF512EFE9F88}" dt="2024-05-02T04:54:13.003" v="13" actId="12"/>
          <ac:spMkLst>
            <pc:docMk/>
            <pc:sldMk cId="1791593247" sldId="277"/>
            <ac:spMk id="3" creationId="{00000000-0000-0000-0000-000000000000}"/>
          </ac:spMkLst>
        </pc:spChg>
      </pc:sldChg>
      <pc:sldChg chg="modSp mod">
        <pc:chgData name="fahed shaik" userId="bcd7292879835919" providerId="LiveId" clId="{65EDFA48-835E-48BF-83FC-FF512EFE9F88}" dt="2024-05-02T04:55:12.413" v="14" actId="12"/>
        <pc:sldMkLst>
          <pc:docMk/>
          <pc:sldMk cId="2399524243" sldId="278"/>
        </pc:sldMkLst>
        <pc:spChg chg="mod">
          <ac:chgData name="fahed shaik" userId="bcd7292879835919" providerId="LiveId" clId="{65EDFA48-835E-48BF-83FC-FF512EFE9F88}" dt="2024-05-02T04:52:49.820" v="0"/>
          <ac:spMkLst>
            <pc:docMk/>
            <pc:sldMk cId="2399524243" sldId="278"/>
            <ac:spMk id="2" creationId="{00000000-0000-0000-0000-000000000000}"/>
          </ac:spMkLst>
        </pc:spChg>
        <pc:spChg chg="mod">
          <ac:chgData name="fahed shaik" userId="bcd7292879835919" providerId="LiveId" clId="{65EDFA48-835E-48BF-83FC-FF512EFE9F88}" dt="2024-05-02T04:55:12.413" v="14" actId="12"/>
          <ac:spMkLst>
            <pc:docMk/>
            <pc:sldMk cId="2399524243" sldId="278"/>
            <ac:spMk id="3" creationId="{00000000-0000-0000-0000-000000000000}"/>
          </ac:spMkLst>
        </pc:spChg>
      </pc:sldChg>
      <pc:sldChg chg="modSp mod">
        <pc:chgData name="fahed shaik" userId="bcd7292879835919" providerId="LiveId" clId="{65EDFA48-835E-48BF-83FC-FF512EFE9F88}" dt="2024-05-02T04:55:31.351" v="15" actId="12"/>
        <pc:sldMkLst>
          <pc:docMk/>
          <pc:sldMk cId="3723013858" sldId="280"/>
        </pc:sldMkLst>
        <pc:spChg chg="mod">
          <ac:chgData name="fahed shaik" userId="bcd7292879835919" providerId="LiveId" clId="{65EDFA48-835E-48BF-83FC-FF512EFE9F88}" dt="2024-05-02T04:55:31.351" v="15" actId="12"/>
          <ac:spMkLst>
            <pc:docMk/>
            <pc:sldMk cId="3723013858" sldId="280"/>
            <ac:spMk id="3" creationId="{00000000-0000-0000-0000-000000000000}"/>
          </ac:spMkLst>
        </pc:spChg>
      </pc:sldChg>
      <pc:sldChg chg="delSp modSp mod">
        <pc:chgData name="fahed shaik" userId="bcd7292879835919" providerId="LiveId" clId="{65EDFA48-835E-48BF-83FC-FF512EFE9F88}" dt="2024-05-02T04:56:46.306" v="22" actId="478"/>
        <pc:sldMkLst>
          <pc:docMk/>
          <pc:sldMk cId="2364966800" sldId="284"/>
        </pc:sldMkLst>
        <pc:spChg chg="del mod">
          <ac:chgData name="fahed shaik" userId="bcd7292879835919" providerId="LiveId" clId="{65EDFA48-835E-48BF-83FC-FF512EFE9F88}" dt="2024-05-02T04:56:46.306" v="22" actId="478"/>
          <ac:spMkLst>
            <pc:docMk/>
            <pc:sldMk cId="2364966800" sldId="284"/>
            <ac:spMk id="6" creationId="{00000000-0000-0000-0000-000000000000}"/>
          </ac:spMkLst>
        </pc:spChg>
      </pc:sldChg>
      <pc:sldChg chg="modSp mod">
        <pc:chgData name="fahed shaik" userId="bcd7292879835919" providerId="LiveId" clId="{65EDFA48-835E-48BF-83FC-FF512EFE9F88}" dt="2024-05-02T04:56:26.186" v="19" actId="12"/>
        <pc:sldMkLst>
          <pc:docMk/>
          <pc:sldMk cId="990538349" sldId="285"/>
        </pc:sldMkLst>
        <pc:spChg chg="mod">
          <ac:chgData name="fahed shaik" userId="bcd7292879835919" providerId="LiveId" clId="{65EDFA48-835E-48BF-83FC-FF512EFE9F88}" dt="2024-05-02T04:52:49.820" v="0"/>
          <ac:spMkLst>
            <pc:docMk/>
            <pc:sldMk cId="990538349" sldId="285"/>
            <ac:spMk id="2" creationId="{00000000-0000-0000-0000-000000000000}"/>
          </ac:spMkLst>
        </pc:spChg>
        <pc:spChg chg="mod">
          <ac:chgData name="fahed shaik" userId="bcd7292879835919" providerId="LiveId" clId="{65EDFA48-835E-48BF-83FC-FF512EFE9F88}" dt="2024-05-02T04:56:26.186" v="19" actId="12"/>
          <ac:spMkLst>
            <pc:docMk/>
            <pc:sldMk cId="990538349" sldId="285"/>
            <ac:spMk id="3" creationId="{00000000-0000-0000-0000-000000000000}"/>
          </ac:spMkLst>
        </pc:spChg>
      </pc:sldChg>
      <pc:sldChg chg="modSp mod">
        <pc:chgData name="fahed shaik" userId="bcd7292879835919" providerId="LiveId" clId="{65EDFA48-835E-48BF-83FC-FF512EFE9F88}" dt="2024-05-02T04:56:38.169" v="21" actId="12"/>
        <pc:sldMkLst>
          <pc:docMk/>
          <pc:sldMk cId="2606421346" sldId="286"/>
        </pc:sldMkLst>
        <pc:spChg chg="mod">
          <ac:chgData name="fahed shaik" userId="bcd7292879835919" providerId="LiveId" clId="{65EDFA48-835E-48BF-83FC-FF512EFE9F88}" dt="2024-05-02T04:52:49.820" v="0"/>
          <ac:spMkLst>
            <pc:docMk/>
            <pc:sldMk cId="2606421346" sldId="286"/>
            <ac:spMk id="2" creationId="{00000000-0000-0000-0000-000000000000}"/>
          </ac:spMkLst>
        </pc:spChg>
        <pc:spChg chg="mod">
          <ac:chgData name="fahed shaik" userId="bcd7292879835919" providerId="LiveId" clId="{65EDFA48-835E-48BF-83FC-FF512EFE9F88}" dt="2024-05-02T04:56:38.169" v="21" actId="12"/>
          <ac:spMkLst>
            <pc:docMk/>
            <pc:sldMk cId="2606421346" sldId="286"/>
            <ac:spMk id="3" creationId="{00000000-0000-0000-0000-000000000000}"/>
          </ac:spMkLst>
        </pc:spChg>
      </pc:sldChg>
      <pc:sldChg chg="modSp mod">
        <pc:chgData name="fahed shaik" userId="bcd7292879835919" providerId="LiveId" clId="{65EDFA48-835E-48BF-83FC-FF512EFE9F88}" dt="2024-05-02T04:58:27.826" v="58" actId="20577"/>
        <pc:sldMkLst>
          <pc:docMk/>
          <pc:sldMk cId="3958394535" sldId="287"/>
        </pc:sldMkLst>
        <pc:spChg chg="mod">
          <ac:chgData name="fahed shaik" userId="bcd7292879835919" providerId="LiveId" clId="{65EDFA48-835E-48BF-83FC-FF512EFE9F88}" dt="2024-05-02T04:58:27.826" v="58" actId="20577"/>
          <ac:spMkLst>
            <pc:docMk/>
            <pc:sldMk cId="3958394535" sldId="287"/>
            <ac:spMk id="3" creationId="{00000000-0000-0000-0000-000000000000}"/>
          </ac:spMkLst>
        </pc:spChg>
      </pc:sldChg>
      <pc:sldChg chg="modSp mod">
        <pc:chgData name="fahed shaik" userId="bcd7292879835919" providerId="LiveId" clId="{65EDFA48-835E-48BF-83FC-FF512EFE9F88}" dt="2024-05-02T04:58:09.853" v="38" actId="20577"/>
        <pc:sldMkLst>
          <pc:docMk/>
          <pc:sldMk cId="3156203479" sldId="289"/>
        </pc:sldMkLst>
        <pc:spChg chg="mod">
          <ac:chgData name="fahed shaik" userId="bcd7292879835919" providerId="LiveId" clId="{65EDFA48-835E-48BF-83FC-FF512EFE9F88}" dt="2024-05-02T04:52:49.898" v="2" actId="27636"/>
          <ac:spMkLst>
            <pc:docMk/>
            <pc:sldMk cId="3156203479" sldId="289"/>
            <ac:spMk id="8" creationId="{00000000-0000-0000-0000-000000000000}"/>
          </ac:spMkLst>
        </pc:spChg>
        <pc:spChg chg="mod">
          <ac:chgData name="fahed shaik" userId="bcd7292879835919" providerId="LiveId" clId="{65EDFA48-835E-48BF-83FC-FF512EFE9F88}" dt="2024-05-02T04:58:09.853" v="38" actId="20577"/>
          <ac:spMkLst>
            <pc:docMk/>
            <pc:sldMk cId="3156203479" sldId="289"/>
            <ac:spMk id="9" creationId="{00000000-0000-0000-0000-000000000000}"/>
          </ac:spMkLst>
        </pc:spChg>
      </pc:sldChg>
      <pc:sldChg chg="modSp mod">
        <pc:chgData name="fahed shaik" userId="bcd7292879835919" providerId="LiveId" clId="{65EDFA48-835E-48BF-83FC-FF512EFE9F88}" dt="2024-05-02T04:52:50.023" v="5" actId="27636"/>
        <pc:sldMkLst>
          <pc:docMk/>
          <pc:sldMk cId="2615454334" sldId="292"/>
        </pc:sldMkLst>
        <pc:spChg chg="mod">
          <ac:chgData name="fahed shaik" userId="bcd7292879835919" providerId="LiveId" clId="{65EDFA48-835E-48BF-83FC-FF512EFE9F88}" dt="2024-05-02T04:52:50.023" v="5" actId="27636"/>
          <ac:spMkLst>
            <pc:docMk/>
            <pc:sldMk cId="2615454334" sldId="292"/>
            <ac:spMk id="3" creationId="{364D4F5A-4341-A9B9-717B-BE79DE062453}"/>
          </ac:spMkLst>
        </pc:spChg>
      </pc:sldChg>
      <pc:sldChg chg="modSp mod">
        <pc:chgData name="fahed shaik" userId="bcd7292879835919" providerId="LiveId" clId="{65EDFA48-835E-48BF-83FC-FF512EFE9F88}" dt="2024-05-02T04:52:50.023" v="6" actId="27636"/>
        <pc:sldMkLst>
          <pc:docMk/>
          <pc:sldMk cId="168161372" sldId="294"/>
        </pc:sldMkLst>
        <pc:spChg chg="mod">
          <ac:chgData name="fahed shaik" userId="bcd7292879835919" providerId="LiveId" clId="{65EDFA48-835E-48BF-83FC-FF512EFE9F88}" dt="2024-05-02T04:52:50.023" v="6" actId="27636"/>
          <ac:spMkLst>
            <pc:docMk/>
            <pc:sldMk cId="168161372" sldId="294"/>
            <ac:spMk id="3" creationId="{00000000-0000-0000-0000-000000000000}"/>
          </ac:spMkLst>
        </pc:spChg>
      </pc:sldChg>
      <pc:sldChg chg="modSp mod">
        <pc:chgData name="fahed shaik" userId="bcd7292879835919" providerId="LiveId" clId="{65EDFA48-835E-48BF-83FC-FF512EFE9F88}" dt="2024-05-02T04:52:50.039" v="7" actId="27636"/>
        <pc:sldMkLst>
          <pc:docMk/>
          <pc:sldMk cId="2989602627" sldId="297"/>
        </pc:sldMkLst>
        <pc:spChg chg="mod">
          <ac:chgData name="fahed shaik" userId="bcd7292879835919" providerId="LiveId" clId="{65EDFA48-835E-48BF-83FC-FF512EFE9F88}" dt="2024-05-02T04:52:50.039" v="7" actId="27636"/>
          <ac:spMkLst>
            <pc:docMk/>
            <pc:sldMk cId="2989602627" sldId="297"/>
            <ac:spMk id="3" creationId="{00000000-0000-0000-0000-000000000000}"/>
          </ac:spMkLst>
        </pc:spChg>
      </pc:sldChg>
      <pc:sldChg chg="modSp mod">
        <pc:chgData name="fahed shaik" userId="bcd7292879835919" providerId="LiveId" clId="{65EDFA48-835E-48BF-83FC-FF512EFE9F88}" dt="2024-05-02T04:57:50.162" v="28" actId="12"/>
        <pc:sldMkLst>
          <pc:docMk/>
          <pc:sldMk cId="1624856791" sldId="299"/>
        </pc:sldMkLst>
        <pc:spChg chg="mod">
          <ac:chgData name="fahed shaik" userId="bcd7292879835919" providerId="LiveId" clId="{65EDFA48-835E-48BF-83FC-FF512EFE9F88}" dt="2024-05-02T04:52:49.820" v="0"/>
          <ac:spMkLst>
            <pc:docMk/>
            <pc:sldMk cId="1624856791" sldId="299"/>
            <ac:spMk id="2" creationId="{00000000-0000-0000-0000-000000000000}"/>
          </ac:spMkLst>
        </pc:spChg>
        <pc:spChg chg="mod">
          <ac:chgData name="fahed shaik" userId="bcd7292879835919" providerId="LiveId" clId="{65EDFA48-835E-48BF-83FC-FF512EFE9F88}" dt="2024-05-02T04:57:50.162" v="28" actId="12"/>
          <ac:spMkLst>
            <pc:docMk/>
            <pc:sldMk cId="1624856791" sldId="29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61BEF0D-F0BB-DE4B-95CE-6DB70DBA9567}"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562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93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655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4525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5504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39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909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459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763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2400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954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61BEF0D-F0BB-DE4B-95CE-6DB70DBA9567}" type="datetimeFigureOut">
              <a:rPr lang="en-US" smtClean="0"/>
              <a:pPr/>
              <a:t>5/2/2024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7F1E4F-1CFF-5643-939E-217C01CDF565}"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214687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662" y="2126797"/>
            <a:ext cx="2887791" cy="2732586"/>
          </a:xfrm>
          <a:prstGeom prst="rect">
            <a:avLst/>
          </a:prstGeom>
        </p:spPr>
      </p:pic>
      <p:sp>
        <p:nvSpPr>
          <p:cNvPr id="8" name="Title 7"/>
          <p:cNvSpPr>
            <a:spLocks noGrp="1"/>
          </p:cNvSpPr>
          <p:nvPr>
            <p:ph type="title"/>
          </p:nvPr>
        </p:nvSpPr>
        <p:spPr>
          <a:xfrm>
            <a:off x="3735977" y="624110"/>
            <a:ext cx="7768635" cy="1502688"/>
          </a:xfrm>
        </p:spPr>
        <p:txBody>
          <a:bodyPr>
            <a:normAutofit/>
          </a:bodyPr>
          <a:lstStyle/>
          <a:p>
            <a:r>
              <a:rPr lang="en-US" sz="3200" b="1" dirty="0"/>
              <a:t>             Combining PQC and Image     </a:t>
            </a:r>
            <a:r>
              <a:rPr lang="en-US" sz="3200" b="1" dirty="0" err="1"/>
              <a:t>Stegangraphy</a:t>
            </a:r>
            <a:r>
              <a:rPr lang="en-US" sz="3200" b="1" dirty="0"/>
              <a:t> for Secure Communication     </a:t>
            </a:r>
            <a:br>
              <a:rPr lang="en-US" sz="3200" b="1" dirty="0"/>
            </a:br>
            <a:r>
              <a:rPr lang="en-US" sz="3200" b="1" dirty="0"/>
              <a:t>                  Project submitted by</a:t>
            </a:r>
            <a:endParaRPr lang="en-IN" sz="3200" b="1" dirty="0"/>
          </a:p>
        </p:txBody>
      </p:sp>
      <p:sp>
        <p:nvSpPr>
          <p:cNvPr id="9" name="Content Placeholder 8"/>
          <p:cNvSpPr>
            <a:spLocks noGrp="1"/>
          </p:cNvSpPr>
          <p:nvPr>
            <p:ph idx="1"/>
          </p:nvPr>
        </p:nvSpPr>
        <p:spPr>
          <a:xfrm>
            <a:off x="4768842" y="2364377"/>
            <a:ext cx="6735769" cy="3546844"/>
          </a:xfrm>
        </p:spPr>
        <p:txBody>
          <a:bodyPr>
            <a:normAutofit lnSpcReduction="10000"/>
          </a:bodyPr>
          <a:lstStyle/>
          <a:p>
            <a:pPr marL="0" indent="0">
              <a:buNone/>
            </a:pPr>
            <a:r>
              <a:rPr lang="en-US" dirty="0"/>
              <a:t>         </a:t>
            </a:r>
            <a:r>
              <a:rPr lang="en-US" sz="2000" dirty="0">
                <a:solidFill>
                  <a:schemeClr val="accent5">
                    <a:lumMod val="50000"/>
                  </a:schemeClr>
                </a:solidFill>
              </a:rPr>
              <a:t> S. Mohammad Fahed         (208R1A0547)</a:t>
            </a:r>
          </a:p>
          <a:p>
            <a:pPr marL="0" indent="0">
              <a:buNone/>
            </a:pPr>
            <a:r>
              <a:rPr lang="en-US" sz="2000" dirty="0">
                <a:solidFill>
                  <a:schemeClr val="accent5">
                    <a:lumMod val="50000"/>
                  </a:schemeClr>
                </a:solidFill>
              </a:rPr>
              <a:t>         S. </a:t>
            </a:r>
            <a:r>
              <a:rPr lang="en-US" sz="2000" dirty="0" err="1">
                <a:solidFill>
                  <a:schemeClr val="accent5">
                    <a:lumMod val="50000"/>
                  </a:schemeClr>
                </a:solidFill>
              </a:rPr>
              <a:t>Aswini</a:t>
            </a:r>
            <a:r>
              <a:rPr lang="en-US" sz="2000" dirty="0">
                <a:solidFill>
                  <a:schemeClr val="accent5">
                    <a:lumMod val="50000"/>
                  </a:schemeClr>
                </a:solidFill>
              </a:rPr>
              <a:t>                             (208R1A0543)</a:t>
            </a:r>
          </a:p>
          <a:p>
            <a:pPr marL="0" indent="0">
              <a:buNone/>
            </a:pPr>
            <a:r>
              <a:rPr lang="en-US" sz="2000" dirty="0">
                <a:solidFill>
                  <a:schemeClr val="accent5">
                    <a:lumMod val="50000"/>
                  </a:schemeClr>
                </a:solidFill>
              </a:rPr>
              <a:t>         B. Sai Vineela                      (208R1A0508)</a:t>
            </a:r>
          </a:p>
          <a:p>
            <a:pPr marL="0" indent="0">
              <a:buNone/>
            </a:pPr>
            <a:r>
              <a:rPr lang="en-US" sz="2000" dirty="0">
                <a:solidFill>
                  <a:schemeClr val="accent5">
                    <a:lumMod val="50000"/>
                  </a:schemeClr>
                </a:solidFill>
              </a:rPr>
              <a:t>         U. Nagarjuna                      (208R1A0553)</a:t>
            </a:r>
          </a:p>
          <a:p>
            <a:pPr marL="0" indent="0">
              <a:buNone/>
            </a:pPr>
            <a:r>
              <a:rPr lang="en-US" sz="2000" dirty="0">
                <a:solidFill>
                  <a:schemeClr val="accent5">
                    <a:lumMod val="50000"/>
                  </a:schemeClr>
                </a:solidFill>
              </a:rPr>
              <a:t>        </a:t>
            </a:r>
            <a:r>
              <a:rPr lang="en-US" dirty="0"/>
              <a:t>                                     To</a:t>
            </a:r>
          </a:p>
          <a:p>
            <a:pPr marL="0" indent="0">
              <a:buNone/>
            </a:pPr>
            <a:r>
              <a:rPr lang="en-US" dirty="0"/>
              <a:t>       </a:t>
            </a:r>
            <a:r>
              <a:rPr lang="en-US" dirty="0">
                <a:solidFill>
                  <a:schemeClr val="accent4">
                    <a:lumMod val="75000"/>
                  </a:schemeClr>
                </a:solidFill>
              </a:rPr>
              <a:t>Department of Computer Science and Engineering,</a:t>
            </a:r>
          </a:p>
          <a:p>
            <a:pPr marL="0" indent="0">
              <a:buNone/>
            </a:pPr>
            <a:r>
              <a:rPr lang="en-US" dirty="0">
                <a:solidFill>
                  <a:srgbClr val="7030A0"/>
                </a:solidFill>
              </a:rPr>
              <a:t>          SRI SAI RAJESWARI INSTITUTE OF TECHNOLOGY,</a:t>
            </a:r>
          </a:p>
          <a:p>
            <a:pPr marL="0" indent="0">
              <a:buNone/>
            </a:pPr>
            <a:r>
              <a:rPr lang="en-US" dirty="0">
                <a:solidFill>
                  <a:srgbClr val="7030A0"/>
                </a:solidFill>
              </a:rPr>
              <a:t>                     </a:t>
            </a:r>
            <a:r>
              <a:rPr lang="en-US" dirty="0" err="1">
                <a:solidFill>
                  <a:srgbClr val="7030A0"/>
                </a:solidFill>
              </a:rPr>
              <a:t>Lingapuram</a:t>
            </a:r>
            <a:r>
              <a:rPr lang="en-US" dirty="0">
                <a:solidFill>
                  <a:srgbClr val="7030A0"/>
                </a:solidFill>
              </a:rPr>
              <a:t>, Proddatur,516362</a:t>
            </a:r>
            <a:endParaRPr lang="en-IN" dirty="0">
              <a:solidFill>
                <a:srgbClr val="7030A0"/>
              </a:solidFill>
            </a:endParaRPr>
          </a:p>
        </p:txBody>
      </p:sp>
    </p:spTree>
    <p:extLst>
      <p:ext uri="{BB962C8B-B14F-4D97-AF65-F5344CB8AC3E}">
        <p14:creationId xmlns:p14="http://schemas.microsoft.com/office/powerpoint/2010/main" val="31562034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Methodology Used</a:t>
            </a:r>
            <a:endParaRPr lang="en-IN" b="1" dirty="0"/>
          </a:p>
        </p:txBody>
      </p:sp>
      <p:sp>
        <p:nvSpPr>
          <p:cNvPr id="3" name="Content Placeholder 2"/>
          <p:cNvSpPr>
            <a:spLocks noGrp="1"/>
          </p:cNvSpPr>
          <p:nvPr>
            <p:ph idx="1"/>
          </p:nvPr>
        </p:nvSpPr>
        <p:spPr>
          <a:xfrm>
            <a:off x="2589212" y="2286000"/>
            <a:ext cx="8915400" cy="3696790"/>
          </a:xfrm>
        </p:spPr>
        <p:txBody>
          <a:bodyPr/>
          <a:lstStyle/>
          <a:p>
            <a:pPr>
              <a:buFont typeface="Arial" panose="020B0604020202020204" pitchFamily="34" charset="0"/>
              <a:buChar char="•"/>
            </a:pPr>
            <a:r>
              <a:rPr lang="en-IN" b="1" dirty="0"/>
              <a:t>Integration of RSA and LSB Substitution in Image Steganography,</a:t>
            </a:r>
            <a:r>
              <a:rPr lang="en-IN" dirty="0"/>
              <a:t> Combining RSA encryption with LSB substitution presents a promising strategy for bolstering data security in image steganography.</a:t>
            </a:r>
          </a:p>
          <a:p>
            <a:pPr>
              <a:buFont typeface="Arial" panose="020B0604020202020204" pitchFamily="34" charset="0"/>
              <a:buChar char="•"/>
            </a:pPr>
            <a:r>
              <a:rPr lang="en-IN" dirty="0"/>
              <a:t>RSA encryption offers robust encryption, ensuring confidentiality, while LSB substitution enables covert embedding within digital images.   </a:t>
            </a:r>
          </a:p>
          <a:p>
            <a:pPr>
              <a:buFont typeface="Arial" panose="020B0604020202020204" pitchFamily="34" charset="0"/>
              <a:buChar char="•"/>
            </a:pPr>
            <a:r>
              <a:rPr lang="en-IN" dirty="0"/>
              <a:t>This integration establishes a </a:t>
            </a:r>
            <a:r>
              <a:rPr lang="en-IN" dirty="0" err="1"/>
              <a:t>multilayered</a:t>
            </a:r>
            <a:r>
              <a:rPr lang="en-IN" dirty="0"/>
              <a:t> approach to data security, reinforcing the integrity of the </a:t>
            </a:r>
            <a:r>
              <a:rPr lang="en-IN" dirty="0" err="1"/>
              <a:t>steganographic</a:t>
            </a:r>
            <a:r>
              <a:rPr lang="en-IN" dirty="0"/>
              <a:t> process.  </a:t>
            </a:r>
          </a:p>
          <a:p>
            <a:pPr>
              <a:buFont typeface="Arial" panose="020B0604020202020204" pitchFamily="34" charset="0"/>
              <a:buChar char="•"/>
            </a:pPr>
            <a:r>
              <a:rPr lang="en-IN" dirty="0"/>
              <a:t>We proposed RSA algorithm which inspires from the PQC algorithm which deals with the quantum computers and give our model a great level of security. </a:t>
            </a:r>
          </a:p>
        </p:txBody>
      </p:sp>
    </p:spTree>
    <p:extLst>
      <p:ext uri="{BB962C8B-B14F-4D97-AF65-F5344CB8AC3E}">
        <p14:creationId xmlns:p14="http://schemas.microsoft.com/office/powerpoint/2010/main" val="15029487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3C3B-8743-6481-A982-9365BE5D0F61}"/>
              </a:ext>
            </a:extLst>
          </p:cNvPr>
          <p:cNvSpPr>
            <a:spLocks noGrp="1"/>
          </p:cNvSpPr>
          <p:nvPr>
            <p:ph type="title"/>
          </p:nvPr>
        </p:nvSpPr>
        <p:spPr>
          <a:xfrm>
            <a:off x="2107186" y="153325"/>
            <a:ext cx="8911687" cy="1280890"/>
          </a:xfrm>
        </p:spPr>
        <p:txBody>
          <a:bodyPr/>
          <a:lstStyle/>
          <a:p>
            <a:r>
              <a:rPr lang="en-IN" dirty="0"/>
              <a:t>CLASS DIAGRAM</a:t>
            </a:r>
          </a:p>
        </p:txBody>
      </p:sp>
      <p:pic>
        <p:nvPicPr>
          <p:cNvPr id="4" name="Content Placeholder 3">
            <a:extLst>
              <a:ext uri="{FF2B5EF4-FFF2-40B4-BE49-F238E27FC236}">
                <a16:creationId xmlns:a16="http://schemas.microsoft.com/office/drawing/2014/main" id="{5BAC5B3B-01E7-9639-376F-CA71A3E811B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0295" y="1315453"/>
            <a:ext cx="7202905" cy="5238081"/>
          </a:xfrm>
          <a:prstGeom prst="rect">
            <a:avLst/>
          </a:prstGeom>
          <a:noFill/>
          <a:ln>
            <a:noFill/>
          </a:ln>
        </p:spPr>
      </p:pic>
    </p:spTree>
    <p:extLst>
      <p:ext uri="{BB962C8B-B14F-4D97-AF65-F5344CB8AC3E}">
        <p14:creationId xmlns:p14="http://schemas.microsoft.com/office/powerpoint/2010/main" val="360481199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3DE0A-76DE-1E33-0904-90ECB9CBE3AE}"/>
              </a:ext>
            </a:extLst>
          </p:cNvPr>
          <p:cNvSpPr>
            <a:spLocks noGrp="1"/>
          </p:cNvSpPr>
          <p:nvPr>
            <p:ph type="title"/>
          </p:nvPr>
        </p:nvSpPr>
        <p:spPr>
          <a:xfrm>
            <a:off x="2063536" y="126805"/>
            <a:ext cx="8911687" cy="1280890"/>
          </a:xfrm>
        </p:spPr>
        <p:txBody>
          <a:bodyPr/>
          <a:lstStyle/>
          <a:p>
            <a:r>
              <a:rPr lang="en-IN" dirty="0"/>
              <a:t>USECASE DIAGRAM</a:t>
            </a:r>
          </a:p>
        </p:txBody>
      </p:sp>
      <p:pic>
        <p:nvPicPr>
          <p:cNvPr id="5" name="Content Placeholder 4">
            <a:extLst>
              <a:ext uri="{FF2B5EF4-FFF2-40B4-BE49-F238E27FC236}">
                <a16:creationId xmlns:a16="http://schemas.microsoft.com/office/drawing/2014/main" id="{372DC91F-F3BE-6266-FD15-04A3893DFA7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7767" y="937772"/>
            <a:ext cx="8373979" cy="5463028"/>
          </a:xfrm>
          <a:prstGeom prst="rect">
            <a:avLst/>
          </a:prstGeom>
          <a:noFill/>
          <a:ln>
            <a:noFill/>
          </a:ln>
        </p:spPr>
      </p:pic>
    </p:spTree>
    <p:extLst>
      <p:ext uri="{BB962C8B-B14F-4D97-AF65-F5344CB8AC3E}">
        <p14:creationId xmlns:p14="http://schemas.microsoft.com/office/powerpoint/2010/main" val="32492041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6.Hardware Requirements</a:t>
            </a:r>
            <a:endParaRPr lang="en-IN" b="1" dirty="0"/>
          </a:p>
        </p:txBody>
      </p:sp>
      <p:sp>
        <p:nvSpPr>
          <p:cNvPr id="3" name="Content Placeholder 2"/>
          <p:cNvSpPr>
            <a:spLocks noGrp="1"/>
          </p:cNvSpPr>
          <p:nvPr>
            <p:ph idx="1"/>
          </p:nvPr>
        </p:nvSpPr>
        <p:spPr>
          <a:xfrm>
            <a:off x="2589212" y="2495006"/>
            <a:ext cx="8915400" cy="1894114"/>
          </a:xfrm>
        </p:spPr>
        <p:txBody>
          <a:bodyPr/>
          <a:lstStyle/>
          <a:p>
            <a:pPr lvl="0" fontAlgn="base">
              <a:buFont typeface="Arial" panose="020B0604020202020204" pitchFamily="34" charset="0"/>
              <a:buChar char="•"/>
            </a:pPr>
            <a:r>
              <a:rPr lang="en-IN" dirty="0"/>
              <a:t>Computer/server with adequate processing power and RAM.</a:t>
            </a:r>
          </a:p>
          <a:p>
            <a:pPr lvl="0" fontAlgn="base">
              <a:buFont typeface="Arial" panose="020B0604020202020204" pitchFamily="34" charset="0"/>
              <a:buChar char="•"/>
            </a:pPr>
            <a:r>
              <a:rPr lang="en-IN" dirty="0"/>
              <a:t>Storage space for MATLAB, data, and output.</a:t>
            </a:r>
          </a:p>
          <a:p>
            <a:pPr marL="0" indent="0">
              <a:buNone/>
            </a:pPr>
            <a:endParaRPr lang="en-IN" dirty="0"/>
          </a:p>
        </p:txBody>
      </p:sp>
    </p:spTree>
    <p:extLst>
      <p:ext uri="{BB962C8B-B14F-4D97-AF65-F5344CB8AC3E}">
        <p14:creationId xmlns:p14="http://schemas.microsoft.com/office/powerpoint/2010/main" val="9905383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7.Software Requirements</a:t>
            </a:r>
            <a:endParaRPr lang="en-IN" b="1" dirty="0"/>
          </a:p>
        </p:txBody>
      </p:sp>
      <p:sp>
        <p:nvSpPr>
          <p:cNvPr id="3" name="Content Placeholder 2"/>
          <p:cNvSpPr>
            <a:spLocks noGrp="1"/>
          </p:cNvSpPr>
          <p:nvPr>
            <p:ph idx="1"/>
          </p:nvPr>
        </p:nvSpPr>
        <p:spPr>
          <a:xfrm>
            <a:off x="2589212" y="2207622"/>
            <a:ext cx="8915400" cy="3095897"/>
          </a:xfrm>
        </p:spPr>
        <p:txBody>
          <a:bodyPr/>
          <a:lstStyle/>
          <a:p>
            <a:pPr lvl="0" fontAlgn="base">
              <a:buFont typeface="Arial" panose="020B0604020202020204" pitchFamily="34" charset="0"/>
              <a:buChar char="•"/>
            </a:pPr>
            <a:r>
              <a:rPr lang="en-IN" dirty="0"/>
              <a:t>Post-Quantum Cryptography Libraries.</a:t>
            </a:r>
          </a:p>
          <a:p>
            <a:pPr lvl="0" fontAlgn="base">
              <a:buFont typeface="Arial" panose="020B0604020202020204" pitchFamily="34" charset="0"/>
              <a:buChar char="•"/>
            </a:pPr>
            <a:r>
              <a:rPr lang="en-IN" dirty="0"/>
              <a:t>Operating System compatible with MATLAB.</a:t>
            </a:r>
          </a:p>
          <a:p>
            <a:pPr marL="0" indent="0">
              <a:buNone/>
            </a:pPr>
            <a:endParaRPr lang="en-IN" i="1" dirty="0"/>
          </a:p>
        </p:txBody>
      </p:sp>
    </p:spTree>
    <p:extLst>
      <p:ext uri="{BB962C8B-B14F-4D97-AF65-F5344CB8AC3E}">
        <p14:creationId xmlns:p14="http://schemas.microsoft.com/office/powerpoint/2010/main" val="26064213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943" y="509451"/>
            <a:ext cx="8911687" cy="836023"/>
          </a:xfrm>
        </p:spPr>
        <p:txBody>
          <a:bodyPr>
            <a:normAutofit/>
          </a:bodyPr>
          <a:lstStyle/>
          <a:p>
            <a:r>
              <a:rPr lang="en-US" b="1" dirty="0"/>
              <a:t>8.System Architecture</a:t>
            </a:r>
            <a:endParaRPr lang="en-IN" b="1" dirty="0"/>
          </a:p>
        </p:txBody>
      </p:sp>
      <p:pic>
        <p:nvPicPr>
          <p:cNvPr id="7" name="Picture 6"/>
          <p:cNvPicPr/>
          <p:nvPr/>
        </p:nvPicPr>
        <p:blipFill>
          <a:blip r:embed="rId2"/>
          <a:stretch>
            <a:fillRect/>
          </a:stretch>
        </p:blipFill>
        <p:spPr>
          <a:xfrm>
            <a:off x="2481943" y="1737360"/>
            <a:ext cx="9022669" cy="4173862"/>
          </a:xfrm>
          <a:prstGeom prst="rect">
            <a:avLst/>
          </a:prstGeom>
        </p:spPr>
      </p:pic>
    </p:spTree>
    <p:extLst>
      <p:ext uri="{BB962C8B-B14F-4D97-AF65-F5344CB8AC3E}">
        <p14:creationId xmlns:p14="http://schemas.microsoft.com/office/powerpoint/2010/main" val="23649668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9. Encryption</a:t>
            </a:r>
            <a:endParaRPr lang="en-IN" b="1" dirty="0"/>
          </a:p>
        </p:txBody>
      </p:sp>
      <p:sp>
        <p:nvSpPr>
          <p:cNvPr id="3" name="Content Placeholder 2"/>
          <p:cNvSpPr>
            <a:spLocks noGrp="1"/>
          </p:cNvSpPr>
          <p:nvPr>
            <p:ph idx="1"/>
          </p:nvPr>
        </p:nvSpPr>
        <p:spPr>
          <a:xfrm>
            <a:off x="2589212" y="1905000"/>
            <a:ext cx="8915400" cy="4006222"/>
          </a:xfrm>
        </p:spPr>
        <p:txBody>
          <a:bodyPr>
            <a:normAutofit lnSpcReduction="10000"/>
          </a:bodyPr>
          <a:lstStyle/>
          <a:p>
            <a:pPr marL="0" indent="0">
              <a:buNone/>
            </a:pPr>
            <a:r>
              <a:rPr lang="en-IN" b="1" dirty="0"/>
              <a:t>Encryption code description and Key Generation:  </a:t>
            </a:r>
            <a:endParaRPr lang="en-IN" dirty="0"/>
          </a:p>
          <a:p>
            <a:pPr>
              <a:buFont typeface="Arial" panose="020B0604020202020204" pitchFamily="34" charset="0"/>
              <a:buChar char="•"/>
            </a:pPr>
            <a:r>
              <a:rPr lang="en-IN" dirty="0"/>
              <a:t>Prime numbers `p` and `q` are chosen.  </a:t>
            </a:r>
          </a:p>
          <a:p>
            <a:pPr>
              <a:buFont typeface="Arial" panose="020B0604020202020204" pitchFamily="34" charset="0"/>
              <a:buChar char="•"/>
            </a:pPr>
            <a:r>
              <a:rPr lang="en-IN" dirty="0"/>
              <a:t>Modulus `n` and Euler's totient function `phi` are calculated.   </a:t>
            </a:r>
          </a:p>
          <a:p>
            <a:pPr>
              <a:buFont typeface="Arial" panose="020B0604020202020204" pitchFamily="34" charset="0"/>
              <a:buChar char="•"/>
            </a:pPr>
            <a:r>
              <a:rPr lang="en-IN" dirty="0"/>
              <a:t>Public exponent `e` is set to 17, and it is verified that `e` and `phi` are coprime.   </a:t>
            </a:r>
          </a:p>
          <a:p>
            <a:pPr>
              <a:buFont typeface="Arial" panose="020B0604020202020204" pitchFamily="34" charset="0"/>
              <a:buChar char="•"/>
            </a:pPr>
            <a:r>
              <a:rPr lang="en-IN" dirty="0"/>
              <a:t>Private key `d` is computed using the modular inverse function `</a:t>
            </a:r>
            <a:r>
              <a:rPr lang="en-IN" dirty="0" err="1"/>
              <a:t>modinv</a:t>
            </a:r>
            <a:r>
              <a:rPr lang="en-IN" dirty="0"/>
              <a:t>`.  Key pairs (public and private keys) are stored.  </a:t>
            </a:r>
          </a:p>
          <a:p>
            <a:pPr marL="0" indent="0">
              <a:buNone/>
            </a:pPr>
            <a:r>
              <a:rPr lang="en-IN" dirty="0"/>
              <a:t> </a:t>
            </a:r>
            <a:r>
              <a:rPr lang="en-IN" b="1" dirty="0"/>
              <a:t>File Selection:  </a:t>
            </a:r>
            <a:endParaRPr lang="en-IN" dirty="0"/>
          </a:p>
          <a:p>
            <a:r>
              <a:rPr lang="en-IN" dirty="0"/>
              <a:t>The user is prompted to select a file using a dialog box. If a file is selected, its full path is obtained. </a:t>
            </a:r>
          </a:p>
        </p:txBody>
      </p:sp>
    </p:spTree>
    <p:extLst>
      <p:ext uri="{BB962C8B-B14F-4D97-AF65-F5344CB8AC3E}">
        <p14:creationId xmlns:p14="http://schemas.microsoft.com/office/powerpoint/2010/main" val="33328546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1027" y="457200"/>
            <a:ext cx="6270171" cy="7511142"/>
          </a:xfrm>
        </p:spPr>
        <p:txBody>
          <a:bodyPr/>
          <a:lstStyle/>
          <a:p>
            <a:endParaRPr lang="en-IN" dirty="0"/>
          </a:p>
        </p:txBody>
      </p:sp>
      <p:pic>
        <p:nvPicPr>
          <p:cNvPr id="4" name="Content Placeholder 3"/>
          <p:cNvPicPr>
            <a:picLocks noGrp="1"/>
          </p:cNvPicPr>
          <p:nvPr>
            <p:ph idx="1"/>
          </p:nvPr>
        </p:nvPicPr>
        <p:blipFill>
          <a:blip r:embed="rId2"/>
          <a:stretch>
            <a:fillRect/>
          </a:stretch>
        </p:blipFill>
        <p:spPr>
          <a:xfrm>
            <a:off x="3331028" y="457200"/>
            <a:ext cx="6270171" cy="6087291"/>
          </a:xfrm>
          <a:prstGeom prst="rect">
            <a:avLst/>
          </a:prstGeom>
        </p:spPr>
      </p:pic>
    </p:spTree>
    <p:extLst>
      <p:ext uri="{BB962C8B-B14F-4D97-AF65-F5344CB8AC3E}">
        <p14:creationId xmlns:p14="http://schemas.microsoft.com/office/powerpoint/2010/main" val="34460953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10. Decryption</a:t>
            </a:r>
            <a:endParaRPr lang="en-IN" b="1" dirty="0"/>
          </a:p>
        </p:txBody>
      </p:sp>
      <p:sp>
        <p:nvSpPr>
          <p:cNvPr id="3" name="Content Placeholder 2"/>
          <p:cNvSpPr>
            <a:spLocks noGrp="1"/>
          </p:cNvSpPr>
          <p:nvPr>
            <p:ph idx="1"/>
          </p:nvPr>
        </p:nvSpPr>
        <p:spPr/>
        <p:txBody>
          <a:bodyPr>
            <a:normAutofit/>
          </a:bodyPr>
          <a:lstStyle/>
          <a:p>
            <a:pPr marL="0" indent="0">
              <a:buNone/>
            </a:pPr>
            <a:r>
              <a:rPr lang="en-IN" b="1" dirty="0"/>
              <a:t>Decryption description: </a:t>
            </a:r>
          </a:p>
          <a:p>
            <a:pPr>
              <a:buFont typeface="Arial" panose="020B0604020202020204" pitchFamily="34" charset="0"/>
              <a:buChar char="•"/>
            </a:pPr>
            <a:r>
              <a:rPr lang="en-IN" dirty="0"/>
              <a:t>Clear Environment: Clears the command window, workspace, and closes all figures. </a:t>
            </a:r>
          </a:p>
          <a:p>
            <a:pPr>
              <a:buFont typeface="Arial" panose="020B0604020202020204" pitchFamily="34" charset="0"/>
              <a:buChar char="•"/>
            </a:pPr>
            <a:r>
              <a:rPr lang="en-IN" dirty="0"/>
              <a:t>Load Keys: Loads the previously saved RSA private and public keys (`d`, `n`, `</a:t>
            </a:r>
            <a:r>
              <a:rPr lang="en-IN" dirty="0" err="1"/>
              <a:t>textlen</a:t>
            </a:r>
            <a:r>
              <a:rPr lang="en-IN" dirty="0"/>
              <a:t>`).  </a:t>
            </a:r>
          </a:p>
          <a:p>
            <a:pPr marL="0" indent="0">
              <a:buNone/>
            </a:pPr>
            <a:r>
              <a:rPr lang="en-IN" b="1" dirty="0"/>
              <a:t> File Selection: </a:t>
            </a:r>
          </a:p>
          <a:p>
            <a:pPr>
              <a:buFont typeface="Arial" panose="020B0604020202020204" pitchFamily="34" charset="0"/>
              <a:buChar char="•"/>
            </a:pPr>
            <a:r>
              <a:rPr lang="en-IN" dirty="0"/>
              <a:t>User Interaction: A dialog box prompts the user to select a </a:t>
            </a:r>
            <a:r>
              <a:rPr lang="en-IN" dirty="0" err="1"/>
              <a:t>stego</a:t>
            </a:r>
            <a:r>
              <a:rPr lang="en-IN" dirty="0"/>
              <a:t> image file.  </a:t>
            </a:r>
          </a:p>
          <a:p>
            <a:pPr>
              <a:buFont typeface="Arial" panose="020B0604020202020204" pitchFamily="34" charset="0"/>
              <a:buChar char="•"/>
            </a:pPr>
            <a:r>
              <a:rPr lang="en-IN" dirty="0"/>
              <a:t>File Check: If a file is selected, its full path is obtained. </a:t>
            </a:r>
          </a:p>
        </p:txBody>
      </p:sp>
    </p:spTree>
    <p:extLst>
      <p:ext uri="{BB962C8B-B14F-4D97-AF65-F5344CB8AC3E}">
        <p14:creationId xmlns:p14="http://schemas.microsoft.com/office/powerpoint/2010/main" val="11533786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2205" y="483327"/>
            <a:ext cx="6178731" cy="6021975"/>
          </a:xfrm>
        </p:spPr>
        <p:txBody>
          <a:bodyPr/>
          <a:lstStyle/>
          <a:p>
            <a:endParaRPr lang="en-IN" dirty="0"/>
          </a:p>
        </p:txBody>
      </p:sp>
      <p:pic>
        <p:nvPicPr>
          <p:cNvPr id="4" name="Content Placeholder 3"/>
          <p:cNvPicPr>
            <a:picLocks noGrp="1"/>
          </p:cNvPicPr>
          <p:nvPr>
            <p:ph idx="1"/>
          </p:nvPr>
        </p:nvPicPr>
        <p:blipFill>
          <a:blip r:embed="rId2"/>
          <a:stretch>
            <a:fillRect/>
          </a:stretch>
        </p:blipFill>
        <p:spPr>
          <a:xfrm>
            <a:off x="2952205" y="483327"/>
            <a:ext cx="6178731" cy="6021976"/>
          </a:xfrm>
          <a:prstGeom prst="rect">
            <a:avLst/>
          </a:prstGeom>
        </p:spPr>
      </p:pic>
    </p:spTree>
    <p:extLst>
      <p:ext uri="{BB962C8B-B14F-4D97-AF65-F5344CB8AC3E}">
        <p14:creationId xmlns:p14="http://schemas.microsoft.com/office/powerpoint/2010/main" val="10107935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5703" y="365761"/>
            <a:ext cx="8911687" cy="849086"/>
          </a:xfrm>
        </p:spPr>
        <p:txBody>
          <a:bodyPr/>
          <a:lstStyle/>
          <a:p>
            <a:r>
              <a:rPr lang="en-US" b="1" dirty="0"/>
              <a:t>Table of Contents</a:t>
            </a:r>
            <a:endParaRPr lang="en-IN" b="1" dirty="0"/>
          </a:p>
        </p:txBody>
      </p:sp>
      <p:sp>
        <p:nvSpPr>
          <p:cNvPr id="3" name="Content Placeholder 2"/>
          <p:cNvSpPr>
            <a:spLocks noGrp="1"/>
          </p:cNvSpPr>
          <p:nvPr>
            <p:ph idx="1"/>
          </p:nvPr>
        </p:nvSpPr>
        <p:spPr>
          <a:xfrm>
            <a:off x="2271990" y="1750424"/>
            <a:ext cx="8915400" cy="3788228"/>
          </a:xfrm>
        </p:spPr>
        <p:txBody>
          <a:bodyPr>
            <a:normAutofit/>
          </a:bodyPr>
          <a:lstStyle/>
          <a:p>
            <a:pPr>
              <a:buFont typeface="+mj-lt"/>
              <a:buAutoNum type="arabicPeriod"/>
            </a:pPr>
            <a:r>
              <a:rPr lang="en-US" dirty="0">
                <a:solidFill>
                  <a:schemeClr val="tx1">
                    <a:lumMod val="95000"/>
                    <a:lumOff val="5000"/>
                  </a:schemeClr>
                </a:solidFill>
              </a:rPr>
              <a:t>Abstract                                              8. System Architecture</a:t>
            </a:r>
          </a:p>
          <a:p>
            <a:pPr>
              <a:buFont typeface="+mj-lt"/>
              <a:buAutoNum type="arabicPeriod"/>
            </a:pPr>
            <a:r>
              <a:rPr lang="en-US" dirty="0">
                <a:solidFill>
                  <a:schemeClr val="tx1">
                    <a:lumMod val="95000"/>
                    <a:lumOff val="5000"/>
                  </a:schemeClr>
                </a:solidFill>
              </a:rPr>
              <a:t>Introduction                                         9. Encryption</a:t>
            </a:r>
          </a:p>
          <a:p>
            <a:pPr>
              <a:buFont typeface="+mj-lt"/>
              <a:buAutoNum type="arabicPeriod"/>
            </a:pPr>
            <a:r>
              <a:rPr lang="en-US" dirty="0">
                <a:solidFill>
                  <a:schemeClr val="tx1">
                    <a:lumMod val="95000"/>
                    <a:lumOff val="5000"/>
                  </a:schemeClr>
                </a:solidFill>
              </a:rPr>
              <a:t>Existing System                                   10. Decryption </a:t>
            </a:r>
          </a:p>
          <a:p>
            <a:pPr>
              <a:buFont typeface="+mj-lt"/>
              <a:buAutoNum type="arabicPeriod"/>
            </a:pPr>
            <a:r>
              <a:rPr lang="en-US" dirty="0">
                <a:solidFill>
                  <a:schemeClr val="tx1">
                    <a:lumMod val="95000"/>
                    <a:lumOff val="5000"/>
                  </a:schemeClr>
                </a:solidFill>
              </a:rPr>
              <a:t>Proposed System                                11. Results</a:t>
            </a:r>
          </a:p>
          <a:p>
            <a:pPr>
              <a:buFont typeface="+mj-lt"/>
              <a:buAutoNum type="arabicPeriod"/>
            </a:pPr>
            <a:r>
              <a:rPr lang="en-US" dirty="0">
                <a:solidFill>
                  <a:schemeClr val="tx1">
                    <a:lumMod val="95000"/>
                    <a:lumOff val="5000"/>
                  </a:schemeClr>
                </a:solidFill>
              </a:rPr>
              <a:t>Methodology used                              12. Advantages and Applications</a:t>
            </a:r>
          </a:p>
          <a:p>
            <a:pPr>
              <a:buFont typeface="+mj-lt"/>
              <a:buAutoNum type="arabicPeriod"/>
            </a:pPr>
            <a:r>
              <a:rPr lang="en-US" dirty="0">
                <a:solidFill>
                  <a:schemeClr val="tx1">
                    <a:lumMod val="95000"/>
                    <a:lumOff val="5000"/>
                  </a:schemeClr>
                </a:solidFill>
              </a:rPr>
              <a:t>Hardware Requirements                      13. Conclusion</a:t>
            </a:r>
          </a:p>
          <a:p>
            <a:pPr>
              <a:buFont typeface="+mj-lt"/>
              <a:buAutoNum type="arabicPeriod"/>
            </a:pPr>
            <a:r>
              <a:rPr lang="en-US" dirty="0">
                <a:solidFill>
                  <a:schemeClr val="tx1">
                    <a:lumMod val="95000"/>
                    <a:lumOff val="5000"/>
                  </a:schemeClr>
                </a:solidFill>
              </a:rPr>
              <a:t>Software </a:t>
            </a:r>
            <a:r>
              <a:rPr lang="en-US">
                <a:solidFill>
                  <a:schemeClr val="tx1">
                    <a:lumMod val="95000"/>
                    <a:lumOff val="5000"/>
                  </a:schemeClr>
                </a:solidFill>
              </a:rPr>
              <a:t>Requirements                        </a:t>
            </a:r>
            <a:r>
              <a:rPr lang="en-US" dirty="0">
                <a:solidFill>
                  <a:schemeClr val="tx1">
                    <a:lumMod val="95000"/>
                    <a:lumOff val="5000"/>
                  </a:schemeClr>
                </a:solidFill>
              </a:rPr>
              <a:t>14. Future Scope</a:t>
            </a:r>
            <a:endParaRPr lang="en-IN" dirty="0">
              <a:solidFill>
                <a:schemeClr val="tx1">
                  <a:lumMod val="95000"/>
                  <a:lumOff val="5000"/>
                </a:schemeClr>
              </a:solidFill>
            </a:endParaRPr>
          </a:p>
        </p:txBody>
      </p:sp>
    </p:spTree>
    <p:extLst>
      <p:ext uri="{BB962C8B-B14F-4D97-AF65-F5344CB8AC3E}">
        <p14:creationId xmlns:p14="http://schemas.microsoft.com/office/powerpoint/2010/main" val="39583945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11. Results</a:t>
            </a:r>
            <a:br>
              <a:rPr lang="en-US" b="1" dirty="0"/>
            </a:br>
            <a:r>
              <a:rPr lang="en-US" b="1" dirty="0"/>
              <a:t>      </a:t>
            </a:r>
            <a:r>
              <a:rPr lang="en-US" sz="2400" dirty="0">
                <a:solidFill>
                  <a:schemeClr val="tx1">
                    <a:lumMod val="95000"/>
                    <a:lumOff val="5000"/>
                  </a:schemeClr>
                </a:solidFill>
              </a:rPr>
              <a:t>Encryption:</a:t>
            </a:r>
            <a:endParaRPr lang="en-IN" b="1" dirty="0"/>
          </a:p>
        </p:txBody>
      </p:sp>
      <p:pic>
        <p:nvPicPr>
          <p:cNvPr id="4" name="Content Placeholder 3"/>
          <p:cNvPicPr>
            <a:picLocks noGrp="1"/>
          </p:cNvPicPr>
          <p:nvPr>
            <p:ph idx="1"/>
          </p:nvPr>
        </p:nvPicPr>
        <p:blipFill>
          <a:blip r:embed="rId2"/>
          <a:stretch>
            <a:fillRect/>
          </a:stretch>
        </p:blipFill>
        <p:spPr>
          <a:xfrm>
            <a:off x="2592925" y="2024742"/>
            <a:ext cx="8210058" cy="4245429"/>
          </a:xfrm>
          <a:prstGeom prst="rect">
            <a:avLst/>
          </a:prstGeom>
        </p:spPr>
      </p:pic>
    </p:spTree>
    <p:extLst>
      <p:ext uri="{BB962C8B-B14F-4D97-AF65-F5344CB8AC3E}">
        <p14:creationId xmlns:p14="http://schemas.microsoft.com/office/powerpoint/2010/main" val="24633003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9184-338E-81EA-8333-178F6210744E}"/>
              </a:ext>
            </a:extLst>
          </p:cNvPr>
          <p:cNvSpPr>
            <a:spLocks noGrp="1"/>
          </p:cNvSpPr>
          <p:nvPr>
            <p:ph type="title"/>
          </p:nvPr>
        </p:nvSpPr>
        <p:spPr>
          <a:xfrm>
            <a:off x="2578027" y="306333"/>
            <a:ext cx="8911687" cy="968794"/>
          </a:xfrm>
        </p:spPr>
        <p:txBody>
          <a:bodyPr/>
          <a:lstStyle/>
          <a:p>
            <a:r>
              <a:rPr lang="en-IN" dirty="0"/>
              <a:t>Testing Conditions</a:t>
            </a:r>
          </a:p>
        </p:txBody>
      </p:sp>
      <p:sp>
        <p:nvSpPr>
          <p:cNvPr id="3" name="Content Placeholder 2">
            <a:extLst>
              <a:ext uri="{FF2B5EF4-FFF2-40B4-BE49-F238E27FC236}">
                <a16:creationId xmlns:a16="http://schemas.microsoft.com/office/drawing/2014/main" id="{364D4F5A-4341-A9B9-717B-BE79DE062453}"/>
              </a:ext>
            </a:extLst>
          </p:cNvPr>
          <p:cNvSpPr>
            <a:spLocks noGrp="1"/>
          </p:cNvSpPr>
          <p:nvPr>
            <p:ph idx="1"/>
          </p:nvPr>
        </p:nvSpPr>
        <p:spPr>
          <a:xfrm>
            <a:off x="2396265" y="1423851"/>
            <a:ext cx="8915400" cy="4428309"/>
          </a:xfrm>
        </p:spPr>
        <p:txBody>
          <a:bodyPr>
            <a:normAutofit lnSpcReduction="10000"/>
          </a:bodyPr>
          <a:lstStyle/>
          <a:p>
            <a:pPr marL="0" indent="0">
              <a:buNone/>
            </a:pPr>
            <a:r>
              <a:rPr lang="en-IN" b="1" dirty="0"/>
              <a:t>Test Case Title</a:t>
            </a:r>
            <a:r>
              <a:rPr lang="en-IN" dirty="0"/>
              <a:t>: Combination of Post-Quantum Cryptography (PQC) and Image Steganography </a:t>
            </a:r>
          </a:p>
          <a:p>
            <a:pPr marL="0" indent="0">
              <a:buNone/>
            </a:pPr>
            <a:r>
              <a:rPr lang="en-IN" b="1" dirty="0"/>
              <a:t>Objective:</a:t>
            </a:r>
            <a:r>
              <a:rPr lang="en-IN" dirty="0"/>
              <a:t> To verify that the integration of Post-Quantum Cryptography and Image Steganography functionalities works as expected. </a:t>
            </a:r>
          </a:p>
          <a:p>
            <a:pPr marL="0" indent="0">
              <a:buNone/>
            </a:pPr>
            <a:r>
              <a:rPr lang="en-IN" dirty="0"/>
              <a:t>1. Post-Quantum Cryptography (PQC) and Image Steganography modules are integrated into the system. </a:t>
            </a:r>
          </a:p>
          <a:p>
            <a:pPr marL="0" indent="0">
              <a:buNone/>
            </a:pPr>
            <a:r>
              <a:rPr lang="en-IN" b="1" dirty="0"/>
              <a:t>Test Steps</a:t>
            </a:r>
            <a:r>
              <a:rPr lang="en-IN" dirty="0"/>
              <a:t>: </a:t>
            </a:r>
          </a:p>
          <a:p>
            <a:pPr marL="0" indent="0">
              <a:buNone/>
            </a:pPr>
            <a:r>
              <a:rPr lang="en-IN" dirty="0"/>
              <a:t>1. Input Data Preparation: </a:t>
            </a:r>
          </a:p>
          <a:p>
            <a:pPr marL="0" indent="0">
              <a:buNone/>
            </a:pPr>
            <a:r>
              <a:rPr lang="en-IN" dirty="0"/>
              <a:t>- Prepare a sample data file to be used for testing. </a:t>
            </a:r>
          </a:p>
          <a:p>
            <a:pPr marL="0" indent="0">
              <a:buNone/>
            </a:pPr>
            <a:r>
              <a:rPr lang="en-IN" dirty="0"/>
              <a:t>- Encrypt the data file using the RSA encryption algorithm. </a:t>
            </a:r>
          </a:p>
          <a:p>
            <a:pPr marL="0" indent="0">
              <a:buNone/>
            </a:pPr>
            <a:r>
              <a:rPr lang="en-IN" dirty="0"/>
              <a:t>- Prepare a sample cover image for steganography. </a:t>
            </a:r>
          </a:p>
        </p:txBody>
      </p:sp>
    </p:spTree>
    <p:extLst>
      <p:ext uri="{BB962C8B-B14F-4D97-AF65-F5344CB8AC3E}">
        <p14:creationId xmlns:p14="http://schemas.microsoft.com/office/powerpoint/2010/main" val="26154543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084217"/>
            <a:ext cx="8911687" cy="820782"/>
          </a:xfrm>
        </p:spPr>
        <p:txBody>
          <a:bodyPr/>
          <a:lstStyle/>
          <a:p>
            <a:r>
              <a:rPr lang="en-IN" sz="3200" b="1" dirty="0"/>
              <a:t>a</a:t>
            </a:r>
            <a:r>
              <a:rPr lang="en-IN" dirty="0"/>
              <a:t>. </a:t>
            </a:r>
            <a:r>
              <a:rPr lang="en-IN" sz="3200" b="1" dirty="0"/>
              <a:t>Integration Testing</a:t>
            </a:r>
            <a:r>
              <a:rPr lang="en-IN" sz="3200" dirty="0"/>
              <a:t>:</a:t>
            </a:r>
          </a:p>
        </p:txBody>
      </p:sp>
      <p:sp>
        <p:nvSpPr>
          <p:cNvPr id="3" name="Content Placeholder 2"/>
          <p:cNvSpPr>
            <a:spLocks noGrp="1"/>
          </p:cNvSpPr>
          <p:nvPr>
            <p:ph idx="1"/>
          </p:nvPr>
        </p:nvSpPr>
        <p:spPr>
          <a:xfrm>
            <a:off x="2589212" y="1737360"/>
            <a:ext cx="8915400" cy="4173862"/>
          </a:xfrm>
        </p:spPr>
        <p:txBody>
          <a:bodyPr>
            <a:normAutofit lnSpcReduction="10000"/>
          </a:bodyPr>
          <a:lstStyle/>
          <a:p>
            <a:pPr marL="0" indent="0">
              <a:buNone/>
            </a:pPr>
            <a:r>
              <a:rPr lang="en-IN" dirty="0"/>
              <a:t> </a:t>
            </a:r>
          </a:p>
          <a:p>
            <a:pPr marL="0" indent="0">
              <a:buNone/>
            </a:pPr>
            <a:r>
              <a:rPr lang="en-IN" b="1" dirty="0"/>
              <a:t>a. Encryption and Steganography Integration:</a:t>
            </a:r>
          </a:p>
          <a:p>
            <a:pPr marL="0" indent="0">
              <a:buNone/>
            </a:pPr>
            <a:r>
              <a:rPr lang="en-IN" dirty="0"/>
              <a:t> </a:t>
            </a:r>
            <a:r>
              <a:rPr lang="en-IN" dirty="0" err="1"/>
              <a:t>i</a:t>
            </a:r>
            <a:r>
              <a:rPr lang="en-IN" dirty="0"/>
              <a:t>. Encrypt the prepared data file using the RSA encryption module. </a:t>
            </a:r>
          </a:p>
          <a:p>
            <a:pPr marL="0" indent="0">
              <a:buNone/>
            </a:pPr>
            <a:r>
              <a:rPr lang="en-IN" dirty="0"/>
              <a:t>ii. Embed the encrypted data into the cover image using the Image Steganography module. iii. Save the </a:t>
            </a:r>
            <a:r>
              <a:rPr lang="en-IN" dirty="0" err="1"/>
              <a:t>steganographic</a:t>
            </a:r>
            <a:r>
              <a:rPr lang="en-IN" dirty="0"/>
              <a:t> image as the output.</a:t>
            </a:r>
          </a:p>
          <a:p>
            <a:pPr marL="0" indent="0">
              <a:buNone/>
            </a:pPr>
            <a:r>
              <a:rPr lang="en-IN" b="1" dirty="0"/>
              <a:t> b. Steganography and Decryption Integration: </a:t>
            </a:r>
          </a:p>
          <a:p>
            <a:pPr marL="0" indent="0">
              <a:buNone/>
            </a:pPr>
            <a:r>
              <a:rPr lang="en-IN" dirty="0" err="1"/>
              <a:t>i</a:t>
            </a:r>
            <a:r>
              <a:rPr lang="en-IN" dirty="0"/>
              <a:t>. Extract the hidden data from the </a:t>
            </a:r>
            <a:r>
              <a:rPr lang="en-IN" dirty="0" err="1"/>
              <a:t>steganographic</a:t>
            </a:r>
            <a:r>
              <a:rPr lang="en-IN" dirty="0"/>
              <a:t> image using the Image Steganography module. </a:t>
            </a:r>
          </a:p>
          <a:p>
            <a:pPr marL="0" indent="0">
              <a:buNone/>
            </a:pPr>
            <a:r>
              <a:rPr lang="en-IN" dirty="0"/>
              <a:t>ii. Decrypt the extracted data using the RSA decryption algorithm. </a:t>
            </a:r>
          </a:p>
          <a:p>
            <a:pPr marL="0" indent="0">
              <a:buNone/>
            </a:pPr>
            <a:r>
              <a:rPr lang="en-IN" dirty="0"/>
              <a:t>iii. Compare the decrypted data with the original input data.</a:t>
            </a:r>
          </a:p>
          <a:p>
            <a:endParaRPr lang="en-IN" dirty="0"/>
          </a:p>
        </p:txBody>
      </p:sp>
    </p:spTree>
    <p:extLst>
      <p:ext uri="{BB962C8B-B14F-4D97-AF65-F5344CB8AC3E}">
        <p14:creationId xmlns:p14="http://schemas.microsoft.com/office/powerpoint/2010/main" val="168161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BF6E1D-4109-8647-12FC-04C4968E0FDA}"/>
              </a:ext>
            </a:extLst>
          </p:cNvPr>
          <p:cNvSpPr>
            <a:spLocks noGrp="1"/>
          </p:cNvSpPr>
          <p:nvPr>
            <p:ph idx="1"/>
          </p:nvPr>
        </p:nvSpPr>
        <p:spPr>
          <a:xfrm>
            <a:off x="1847344" y="740147"/>
            <a:ext cx="9531433" cy="4889946"/>
          </a:xfrm>
        </p:spPr>
        <p:txBody>
          <a:bodyPr>
            <a:normAutofit/>
          </a:bodyPr>
          <a:lstStyle/>
          <a:p>
            <a:pPr marL="0" indent="0">
              <a:buNone/>
            </a:pPr>
            <a:r>
              <a:rPr lang="en-US" b="1" dirty="0"/>
              <a:t>3. Validation</a:t>
            </a:r>
            <a:r>
              <a:rPr lang="en-US" dirty="0"/>
              <a:t>: - </a:t>
            </a:r>
          </a:p>
          <a:p>
            <a:pPr marL="0" indent="0">
              <a:buNone/>
            </a:pPr>
            <a:r>
              <a:rPr lang="en-US" dirty="0"/>
              <a:t>Ensure that the decrypted data matches the original input data. </a:t>
            </a:r>
          </a:p>
          <a:p>
            <a:pPr marL="0" indent="0">
              <a:buNone/>
            </a:pPr>
            <a:r>
              <a:rPr lang="en-US" dirty="0"/>
              <a:t>- Verify that the integration process did not introduce any errors or corruption in the data.</a:t>
            </a:r>
          </a:p>
          <a:p>
            <a:pPr marL="0" indent="0">
              <a:buNone/>
            </a:pPr>
            <a:r>
              <a:rPr lang="en-US" dirty="0"/>
              <a:t> - Check for any performance issues or delays during the integration process. Expected Results: </a:t>
            </a:r>
          </a:p>
          <a:p>
            <a:pPr marL="0" indent="0">
              <a:buNone/>
            </a:pPr>
            <a:r>
              <a:rPr lang="en-US" dirty="0"/>
              <a:t>1. The integration test should pass without any errors. </a:t>
            </a:r>
          </a:p>
          <a:p>
            <a:pPr marL="0" indent="0">
              <a:buNone/>
            </a:pPr>
            <a:r>
              <a:rPr lang="en-US" dirty="0"/>
              <a:t>2. The decrypted data should match the original input data, indicating successful integration of RSA and Image Steganography. </a:t>
            </a:r>
          </a:p>
          <a:p>
            <a:pPr marL="0" indent="0">
              <a:buNone/>
            </a:pPr>
            <a:r>
              <a:rPr lang="en-US" dirty="0"/>
              <a:t>3. The integration process should not introduce any data corruption or loss. </a:t>
            </a:r>
          </a:p>
          <a:p>
            <a:pPr marL="0" indent="0">
              <a:buNone/>
            </a:pPr>
            <a:r>
              <a:rPr lang="en-US" dirty="0"/>
              <a:t>4. The integration should not cause any significant performance degradation. </a:t>
            </a:r>
          </a:p>
        </p:txBody>
      </p:sp>
    </p:spTree>
    <p:extLst>
      <p:ext uri="{BB962C8B-B14F-4D97-AF65-F5344CB8AC3E}">
        <p14:creationId xmlns:p14="http://schemas.microsoft.com/office/powerpoint/2010/main" val="18689365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227909"/>
            <a:ext cx="8915400" cy="4683313"/>
          </a:xfrm>
        </p:spPr>
        <p:txBody>
          <a:bodyPr>
            <a:normAutofit fontScale="92500" lnSpcReduction="10000"/>
          </a:bodyPr>
          <a:lstStyle/>
          <a:p>
            <a:pPr marL="0" indent="0">
              <a:buNone/>
            </a:pPr>
            <a:r>
              <a:rPr lang="en-US" dirty="0"/>
              <a:t> </a:t>
            </a:r>
            <a:r>
              <a:rPr lang="en-US" b="1" dirty="0"/>
              <a:t>Test Data</a:t>
            </a:r>
            <a:r>
              <a:rPr lang="en-US" dirty="0"/>
              <a:t>: - Sample data file for encryption.</a:t>
            </a:r>
          </a:p>
          <a:p>
            <a:pPr marL="0" indent="0">
              <a:buNone/>
            </a:pPr>
            <a:r>
              <a:rPr lang="en-US" dirty="0"/>
              <a:t> - Sample cover image for steganography. </a:t>
            </a:r>
          </a:p>
          <a:p>
            <a:pPr marL="0" indent="0">
              <a:buNone/>
            </a:pPr>
            <a:r>
              <a:rPr lang="en-US" dirty="0"/>
              <a:t>- </a:t>
            </a:r>
            <a:r>
              <a:rPr lang="en-US" b="1" dirty="0"/>
              <a:t>Expected output</a:t>
            </a:r>
            <a:r>
              <a:rPr lang="en-US" dirty="0"/>
              <a:t>: decrypted data matching the original input data. </a:t>
            </a:r>
          </a:p>
          <a:p>
            <a:pPr marL="0" indent="0">
              <a:buNone/>
            </a:pPr>
            <a:r>
              <a:rPr lang="en-US" b="1" dirty="0"/>
              <a:t>Test Environment:</a:t>
            </a:r>
            <a:r>
              <a:rPr lang="en-US" dirty="0"/>
              <a:t> - </a:t>
            </a:r>
          </a:p>
          <a:p>
            <a:pPr marL="0" indent="0">
              <a:buNone/>
            </a:pPr>
            <a:r>
              <a:rPr lang="en-US" dirty="0"/>
              <a:t>Operating System: Windows 11 </a:t>
            </a:r>
          </a:p>
          <a:p>
            <a:pPr marL="0" indent="0">
              <a:buNone/>
            </a:pPr>
            <a:r>
              <a:rPr lang="en-US" dirty="0"/>
              <a:t>- Programming Language: MATLAB </a:t>
            </a:r>
          </a:p>
          <a:p>
            <a:pPr marL="0" indent="0">
              <a:buNone/>
            </a:pPr>
            <a:r>
              <a:rPr lang="en-US" dirty="0"/>
              <a:t>- Integrated Development Environment (IDE)</a:t>
            </a:r>
          </a:p>
          <a:p>
            <a:pPr marL="0" indent="0">
              <a:buNone/>
            </a:pPr>
            <a:r>
              <a:rPr lang="en-US" b="1" dirty="0"/>
              <a:t>Test Execution</a:t>
            </a:r>
            <a:r>
              <a:rPr lang="en-US" dirty="0"/>
              <a:t>: - Execute the integration test script. </a:t>
            </a:r>
          </a:p>
          <a:p>
            <a:pPr marL="0" indent="0">
              <a:buNone/>
            </a:pPr>
            <a:r>
              <a:rPr lang="en-US" dirty="0"/>
              <a:t>- Monitor for any errors or failures during test execution. </a:t>
            </a:r>
          </a:p>
          <a:p>
            <a:pPr marL="0" indent="0">
              <a:buNone/>
            </a:pPr>
            <a:r>
              <a:rPr lang="en-US" dirty="0"/>
              <a:t>- Record the test results and any deviations from the expected outcomes. </a:t>
            </a:r>
          </a:p>
          <a:p>
            <a:pPr marL="0" indent="0">
              <a:buNone/>
            </a:pPr>
            <a:r>
              <a:rPr lang="en-US" b="1" dirty="0"/>
              <a:t>Test Case Status</a:t>
            </a:r>
            <a:r>
              <a:rPr lang="en-US" dirty="0"/>
              <a:t>: [Pass]</a:t>
            </a:r>
            <a:endParaRPr lang="en-IN" dirty="0"/>
          </a:p>
          <a:p>
            <a:endParaRPr lang="en-IN" dirty="0"/>
          </a:p>
        </p:txBody>
      </p:sp>
    </p:spTree>
    <p:extLst>
      <p:ext uri="{BB962C8B-B14F-4D97-AF65-F5344CB8AC3E}">
        <p14:creationId xmlns:p14="http://schemas.microsoft.com/office/powerpoint/2010/main" val="2989602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2400" dirty="0"/>
            </a:br>
            <a:r>
              <a:rPr lang="en-IN" sz="2400" dirty="0">
                <a:solidFill>
                  <a:schemeClr val="tx1">
                    <a:lumMod val="95000"/>
                    <a:lumOff val="5000"/>
                  </a:schemeClr>
                </a:solidFill>
              </a:rPr>
              <a:t>Encrypted Image:</a:t>
            </a:r>
          </a:p>
        </p:txBody>
      </p:sp>
      <p:pic>
        <p:nvPicPr>
          <p:cNvPr id="4" name="Content Placeholder 3"/>
          <p:cNvPicPr>
            <a:picLocks noGrp="1"/>
          </p:cNvPicPr>
          <p:nvPr>
            <p:ph idx="1"/>
          </p:nvPr>
        </p:nvPicPr>
        <p:blipFill>
          <a:blip r:embed="rId2"/>
          <a:stretch>
            <a:fillRect/>
          </a:stretch>
        </p:blipFill>
        <p:spPr>
          <a:xfrm>
            <a:off x="2592925" y="1905000"/>
            <a:ext cx="8911687" cy="4006850"/>
          </a:xfrm>
          <a:prstGeom prst="rect">
            <a:avLst/>
          </a:prstGeom>
        </p:spPr>
      </p:pic>
    </p:spTree>
    <p:extLst>
      <p:ext uri="{BB962C8B-B14F-4D97-AF65-F5344CB8AC3E}">
        <p14:creationId xmlns:p14="http://schemas.microsoft.com/office/powerpoint/2010/main" val="281580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IN" sz="2400" dirty="0">
                <a:solidFill>
                  <a:schemeClr val="bg2">
                    <a:lumMod val="10000"/>
                  </a:schemeClr>
                </a:solidFill>
              </a:rPr>
              <a:t>Decryption:</a:t>
            </a:r>
            <a:endParaRPr lang="en-IN" dirty="0"/>
          </a:p>
        </p:txBody>
      </p:sp>
      <p:pic>
        <p:nvPicPr>
          <p:cNvPr id="4" name="Content Placeholder 3"/>
          <p:cNvPicPr>
            <a:picLocks noGrp="1"/>
          </p:cNvPicPr>
          <p:nvPr>
            <p:ph idx="1"/>
          </p:nvPr>
        </p:nvPicPr>
        <p:blipFill>
          <a:blip r:embed="rId2"/>
          <a:stretch>
            <a:fillRect/>
          </a:stretch>
        </p:blipFill>
        <p:spPr>
          <a:xfrm>
            <a:off x="2704011" y="2133600"/>
            <a:ext cx="7641771" cy="4019006"/>
          </a:xfrm>
          <a:prstGeom prst="rect">
            <a:avLst/>
          </a:prstGeom>
        </p:spPr>
      </p:pic>
    </p:spTree>
    <p:extLst>
      <p:ext uri="{BB962C8B-B14F-4D97-AF65-F5344CB8AC3E}">
        <p14:creationId xmlns:p14="http://schemas.microsoft.com/office/powerpoint/2010/main" val="7834684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12. Advantages and Applications</a:t>
            </a:r>
            <a:endParaRPr lang="en-IN" b="1" dirty="0"/>
          </a:p>
        </p:txBody>
      </p:sp>
      <p:sp>
        <p:nvSpPr>
          <p:cNvPr id="5" name="Content Placeholder 4"/>
          <p:cNvSpPr>
            <a:spLocks noGrp="1"/>
          </p:cNvSpPr>
          <p:nvPr>
            <p:ph idx="1"/>
          </p:nvPr>
        </p:nvSpPr>
        <p:spPr>
          <a:xfrm>
            <a:off x="2589212" y="1789613"/>
            <a:ext cx="8915400" cy="4624250"/>
          </a:xfrm>
        </p:spPr>
        <p:txBody>
          <a:bodyPr>
            <a:normAutofit lnSpcReduction="10000"/>
          </a:bodyPr>
          <a:lstStyle/>
          <a:p>
            <a:pPr lvl="0" fontAlgn="base">
              <a:buFont typeface="Arial" panose="020B0604020202020204" pitchFamily="34" charset="0"/>
              <a:buChar char="•"/>
            </a:pPr>
            <a:r>
              <a:rPr lang="en-IN" dirty="0"/>
              <a:t>Very Simple Interface and Easy to Understand. </a:t>
            </a:r>
          </a:p>
          <a:p>
            <a:pPr lvl="0" fontAlgn="base">
              <a:buFont typeface="Arial" panose="020B0604020202020204" pitchFamily="34" charset="0"/>
              <a:buChar char="•"/>
            </a:pPr>
            <a:r>
              <a:rPr lang="en-IN" dirty="0"/>
              <a:t>Robust and Secure. </a:t>
            </a:r>
          </a:p>
          <a:p>
            <a:pPr lvl="0" fontAlgn="base">
              <a:buFont typeface="Arial" panose="020B0604020202020204" pitchFamily="34" charset="0"/>
              <a:buChar char="•"/>
            </a:pPr>
            <a:r>
              <a:rPr lang="en-IN" dirty="0"/>
              <a:t>Provides Security over online Communication. </a:t>
            </a:r>
          </a:p>
          <a:p>
            <a:pPr lvl="0" fontAlgn="base">
              <a:buFont typeface="Arial" panose="020B0604020202020204" pitchFamily="34" charset="0"/>
              <a:buChar char="•"/>
            </a:pPr>
            <a:r>
              <a:rPr lang="en-IN" dirty="0"/>
              <a:t>Combines RSA and Image Steganography for better security. </a:t>
            </a:r>
          </a:p>
          <a:p>
            <a:pPr lvl="0" fontAlgn="base">
              <a:buFont typeface="Arial" panose="020B0604020202020204" pitchFamily="34" charset="0"/>
              <a:buChar char="•"/>
            </a:pPr>
            <a:r>
              <a:rPr lang="en-IN" dirty="0"/>
              <a:t>Initializes the topic of PQC and Quantum Computers. </a:t>
            </a:r>
          </a:p>
          <a:p>
            <a:pPr lvl="0" fontAlgn="base">
              <a:buFont typeface="Arial" panose="020B0604020202020204" pitchFamily="34" charset="0"/>
              <a:buChar char="•"/>
            </a:pPr>
            <a:r>
              <a:rPr lang="en-IN" dirty="0"/>
              <a:t>It is easy to maintain and also cost - effective.  </a:t>
            </a:r>
          </a:p>
          <a:p>
            <a:pPr lvl="0" fontAlgn="base">
              <a:buFont typeface="Arial" panose="020B0604020202020204" pitchFamily="34" charset="0"/>
              <a:buChar char="•"/>
            </a:pPr>
            <a:r>
              <a:rPr lang="en-IN" dirty="0"/>
              <a:t>The integration of RSA encryption and LSB substitution provides a multi-layered approach to image steganography, enhancing both security and reliability.   </a:t>
            </a:r>
          </a:p>
          <a:p>
            <a:pPr lvl="0" fontAlgn="base">
              <a:buFont typeface="Arial" panose="020B0604020202020204" pitchFamily="34" charset="0"/>
              <a:buChar char="•"/>
            </a:pPr>
            <a:r>
              <a:rPr lang="en-IN" dirty="0"/>
              <a:t>The proposed method ensures the confidentiality of the embedded message while maintaining the integrity and quality of the cover image.  </a:t>
            </a:r>
          </a:p>
          <a:p>
            <a:endParaRPr lang="en-IN" dirty="0"/>
          </a:p>
        </p:txBody>
      </p:sp>
    </p:spTree>
    <p:extLst>
      <p:ext uri="{BB962C8B-B14F-4D97-AF65-F5344CB8AC3E}">
        <p14:creationId xmlns:p14="http://schemas.microsoft.com/office/powerpoint/2010/main" val="19227022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13. Conclusion</a:t>
            </a:r>
            <a:endParaRPr lang="en-IN" b="1" dirty="0"/>
          </a:p>
        </p:txBody>
      </p:sp>
      <p:sp>
        <p:nvSpPr>
          <p:cNvPr id="3" name="Content Placeholder 2"/>
          <p:cNvSpPr>
            <a:spLocks noGrp="1"/>
          </p:cNvSpPr>
          <p:nvPr>
            <p:ph idx="1"/>
          </p:nvPr>
        </p:nvSpPr>
        <p:spPr>
          <a:xfrm>
            <a:off x="2589212" y="1904999"/>
            <a:ext cx="8915400" cy="4600303"/>
          </a:xfrm>
        </p:spPr>
        <p:txBody>
          <a:bodyPr>
            <a:normAutofit lnSpcReduction="10000"/>
          </a:bodyPr>
          <a:lstStyle/>
          <a:p>
            <a:pPr>
              <a:buFont typeface="Arial" panose="020B0604020202020204" pitchFamily="34" charset="0"/>
              <a:buChar char="•"/>
            </a:pPr>
            <a:r>
              <a:rPr lang="en-IN" dirty="0"/>
              <a:t>In conclusion, the integration of RSA encryption adds an additional layer of security to the </a:t>
            </a:r>
            <a:r>
              <a:rPr lang="en-IN" dirty="0" err="1"/>
              <a:t>steganographic</a:t>
            </a:r>
            <a:r>
              <a:rPr lang="en-IN" dirty="0"/>
              <a:t> process. RSA, a widely utilized asymmetric encryption algorithm, employs a public-private key pair mechanism that enhances confidentiality.</a:t>
            </a:r>
          </a:p>
          <a:p>
            <a:pPr>
              <a:buFont typeface="Arial" panose="020B0604020202020204" pitchFamily="34" charset="0"/>
              <a:buChar char="•"/>
            </a:pPr>
            <a:r>
              <a:rPr lang="en-IN" dirty="0"/>
              <a:t>The use of RSA ensures that only intended recipients possessing the private key can decrypt the hidden message within the image.</a:t>
            </a:r>
          </a:p>
          <a:p>
            <a:pPr>
              <a:buFont typeface="Arial" panose="020B0604020202020204" pitchFamily="34" charset="0"/>
              <a:buChar char="•"/>
            </a:pPr>
            <a:r>
              <a:rPr lang="en-IN" dirty="0"/>
              <a:t> RSA encryption, based on the computational complexity of prime factorization, provides a formidable </a:t>
            </a:r>
            <a:r>
              <a:rPr lang="en-IN" dirty="0" err="1"/>
              <a:t>defense</a:t>
            </a:r>
            <a:r>
              <a:rPr lang="en-IN" dirty="0"/>
              <a:t> against brute-force and cryptanalysis attacks.</a:t>
            </a:r>
          </a:p>
          <a:p>
            <a:pPr>
              <a:buFont typeface="Arial" panose="020B0604020202020204" pitchFamily="34" charset="0"/>
              <a:buChar char="•"/>
            </a:pPr>
            <a:r>
              <a:rPr lang="en-IN" dirty="0"/>
              <a:t>Additionally, LSB substitution, by embedding data in the least significant bits of pixel values, ensures minimal perceptual distortion, thereby reducing the likelihood of detection by visual inspection.</a:t>
            </a:r>
          </a:p>
          <a:p>
            <a:pPr>
              <a:buFont typeface="Arial" panose="020B0604020202020204" pitchFamily="34" charset="0"/>
              <a:buChar char="•"/>
            </a:pPr>
            <a:r>
              <a:rPr lang="en-IN" dirty="0"/>
              <a:t>Consequently, the proposed method stands as a robust solution for secure and clandestine communication in scenarios where confidentiality is paramount.</a:t>
            </a:r>
          </a:p>
        </p:txBody>
      </p:sp>
    </p:spTree>
    <p:extLst>
      <p:ext uri="{BB962C8B-B14F-4D97-AF65-F5344CB8AC3E}">
        <p14:creationId xmlns:p14="http://schemas.microsoft.com/office/powerpoint/2010/main" val="27697462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14. Future Scope</a:t>
            </a:r>
            <a:endParaRPr lang="en-IN" b="1" dirty="0"/>
          </a:p>
        </p:txBody>
      </p:sp>
      <p:sp>
        <p:nvSpPr>
          <p:cNvPr id="3" name="Content Placeholder 2"/>
          <p:cNvSpPr>
            <a:spLocks noGrp="1"/>
          </p:cNvSpPr>
          <p:nvPr>
            <p:ph idx="1"/>
          </p:nvPr>
        </p:nvSpPr>
        <p:spPr>
          <a:xfrm>
            <a:off x="2589212" y="2133599"/>
            <a:ext cx="8915400" cy="4228011"/>
          </a:xfrm>
        </p:spPr>
        <p:txBody>
          <a:bodyPr>
            <a:normAutofit/>
          </a:bodyPr>
          <a:lstStyle/>
          <a:p>
            <a:pPr lvl="0" fontAlgn="base">
              <a:buFont typeface="Arial" panose="020B0604020202020204" pitchFamily="34" charset="0"/>
              <a:buChar char="•"/>
            </a:pPr>
            <a:r>
              <a:rPr lang="en-IN" dirty="0"/>
              <a:t>The integration of RSA encryption and LSB substitution provides a multi-layered approach to image steganography, enhancing both security and reliability.  </a:t>
            </a:r>
          </a:p>
          <a:p>
            <a:pPr lvl="0" fontAlgn="base">
              <a:buFont typeface="Arial" panose="020B0604020202020204" pitchFamily="34" charset="0"/>
              <a:buChar char="•"/>
            </a:pPr>
            <a:r>
              <a:rPr lang="en-IN" dirty="0"/>
              <a:t>The proposed method ensures the confidentiality of the embedded message while maintaining the integrity and quality of the cover image.</a:t>
            </a:r>
          </a:p>
          <a:p>
            <a:pPr lvl="0" fontAlgn="base">
              <a:buFont typeface="Arial" panose="020B0604020202020204" pitchFamily="34" charset="0"/>
              <a:buChar char="•"/>
            </a:pPr>
            <a:r>
              <a:rPr lang="en-IN" dirty="0"/>
              <a:t>Evaluation of performance metrics such as SNR, BER, and SPCC demonstrates the effectiveness of the method in concealing information within images.  </a:t>
            </a:r>
          </a:p>
          <a:p>
            <a:pPr lvl="0" fontAlgn="base">
              <a:buFont typeface="Arial" panose="020B0604020202020204" pitchFamily="34" charset="0"/>
              <a:buChar char="•"/>
            </a:pPr>
            <a:r>
              <a:rPr lang="en-IN" dirty="0"/>
              <a:t>Future research may focus on optimizing embedding algorithms and exploring alternative encryption techniques to further improve security and reliability. </a:t>
            </a:r>
          </a:p>
          <a:p>
            <a:endParaRPr lang="en-IN" dirty="0"/>
          </a:p>
        </p:txBody>
      </p:sp>
    </p:spTree>
    <p:extLst>
      <p:ext uri="{BB962C8B-B14F-4D97-AF65-F5344CB8AC3E}">
        <p14:creationId xmlns:p14="http://schemas.microsoft.com/office/powerpoint/2010/main" val="16248567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1.Abstract</a:t>
            </a:r>
            <a:endParaRPr lang="en-IN" b="1" dirty="0"/>
          </a:p>
        </p:txBody>
      </p:sp>
      <p:sp>
        <p:nvSpPr>
          <p:cNvPr id="3" name="Content Placeholder 2"/>
          <p:cNvSpPr>
            <a:spLocks noGrp="1"/>
          </p:cNvSpPr>
          <p:nvPr>
            <p:ph idx="1"/>
          </p:nvPr>
        </p:nvSpPr>
        <p:spPr>
          <a:xfrm>
            <a:off x="1635853" y="1551963"/>
            <a:ext cx="9868759" cy="4359259"/>
          </a:xfrm>
        </p:spPr>
        <p:txBody>
          <a:bodyPr>
            <a:normAutofit fontScale="70000" lnSpcReduction="20000"/>
          </a:bodyPr>
          <a:lstStyle/>
          <a:p>
            <a:pPr marL="450215" indent="0" algn="just">
              <a:lnSpc>
                <a:spcPct val="120000"/>
              </a:lnSpc>
              <a:spcAft>
                <a:spcPts val="0"/>
              </a:spcAft>
              <a:buNone/>
            </a:pPr>
            <a:r>
              <a:rPr lang="en-US" sz="18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With the rapid advancement of quantum computing and the increasing threat it poses to traditional cryptographic methods, there is a pressing need for post-quantum cryptography (PQC) solutions to ensure secure communication in the future. This work introduces a groundbreaking approach combines RSA techniques with image steganography to achieve enhanced security in communication systems. The proposed system leverages RSA algorithms, which are resistant to attacks from both classical and quantum computers, to encrypt the communication data. By employing these algorithms, we ensure that the confidentiality and integrity of the transmitted information are preserved even in the presence of powerful quantum adversaries. In addition to RSA, we integrate image steganography techniques into our system to further enhance security and concealment. Steganography involves embedding secret data within innocuous cover images, making it difficult for unauthorized parties to detect the existence of hidden information. By embedding encrypted communication data into images using steganographic methods, we add an additional layer of obfuscation, thereby strengthening the security of the communication channel. To assess our approach's effectiveness, we implement the system using MATLAB, a widely-used platform for research and development in image processing and cryptography.</a:t>
            </a:r>
          </a:p>
          <a:p>
            <a:pPr marL="450215" indent="0" algn="just">
              <a:lnSpc>
                <a:spcPct val="120000"/>
              </a:lnSpc>
              <a:spcAft>
                <a:spcPts val="0"/>
              </a:spcAft>
              <a:buNone/>
            </a:pPr>
            <a:r>
              <a:rPr lang="en-US" dirty="0">
                <a:latin typeface="Times New Roman" panose="02020603050405020304" pitchFamily="18" charset="0"/>
                <a:ea typeface="Times New Roman" panose="02020603050405020304" pitchFamily="18" charset="0"/>
              </a:rPr>
              <a:t>      </a:t>
            </a:r>
            <a:r>
              <a:rPr lang="en-IN" dirty="0">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Our results demonstrate that the combination of RSA and image steganography offers a robust solution for secure communication in the post-quantum era. By leveraging the strengths of both techniques, we achieve heightened security while maintaining practicality and efficiency in real-world applications. This research contributes to the ongoing efforts to develop secure communication protocols that can withstand the challenges posed by quantum computing advancements.    </a:t>
            </a:r>
          </a:p>
        </p:txBody>
      </p:sp>
    </p:spTree>
    <p:extLst>
      <p:ext uri="{BB962C8B-B14F-4D97-AF65-F5344CB8AC3E}">
        <p14:creationId xmlns:p14="http://schemas.microsoft.com/office/powerpoint/2010/main" val="22440277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2. Introduction</a:t>
            </a:r>
            <a:endParaRPr lang="en-IN" sz="4000" b="1" dirty="0"/>
          </a:p>
        </p:txBody>
      </p:sp>
      <p:sp>
        <p:nvSpPr>
          <p:cNvPr id="3" name="Content Placeholder 2"/>
          <p:cNvSpPr>
            <a:spLocks noGrp="1"/>
          </p:cNvSpPr>
          <p:nvPr>
            <p:ph idx="1"/>
          </p:nvPr>
        </p:nvSpPr>
        <p:spPr>
          <a:xfrm>
            <a:off x="1702965" y="1685109"/>
            <a:ext cx="9801647" cy="4467498"/>
          </a:xfrm>
        </p:spPr>
        <p:txBody>
          <a:bodyPr>
            <a:normAutofit fontScale="25000" lnSpcReduction="20000"/>
          </a:bodyPr>
          <a:lstStyle/>
          <a:p>
            <a:pPr marL="450215" indent="292100" algn="just">
              <a:lnSpc>
                <a:spcPct val="150000"/>
              </a:lnSpc>
              <a:spcBef>
                <a:spcPts val="150"/>
              </a:spcBef>
              <a:spcAft>
                <a:spcPts val="0"/>
              </a:spcAft>
            </a:pPr>
            <a:r>
              <a:rPr lang="en-US" sz="5200" dirty="0">
                <a:effectLst/>
                <a:latin typeface="Times New Roman" panose="02020603050405020304" pitchFamily="18" charset="0"/>
                <a:ea typeface="Times New Roman" panose="02020603050405020304" pitchFamily="18" charset="0"/>
              </a:rPr>
              <a:t>This Chapter serves as an introductory section, emphasizing the critical importance of information security in today's digital landscape and the multifaceted challenges encountered in safeguarding data during transmission. It elucidates the foundational pillars of information security, including confidentiality, integrity, and availability, while also introducing cryptography and steganography as pivotal techniques for concealing information. </a:t>
            </a:r>
            <a:endParaRPr lang="en-IN" sz="5200" dirty="0">
              <a:effectLst/>
              <a:latin typeface="Times New Roman" panose="02020603050405020304" pitchFamily="18" charset="0"/>
              <a:ea typeface="Times New Roman" panose="02020603050405020304" pitchFamily="18" charset="0"/>
            </a:endParaRPr>
          </a:p>
          <a:p>
            <a:pPr marL="450215" indent="292100" algn="just">
              <a:lnSpc>
                <a:spcPct val="150000"/>
              </a:lnSpc>
              <a:spcBef>
                <a:spcPts val="150"/>
              </a:spcBef>
              <a:spcAft>
                <a:spcPts val="0"/>
              </a:spcAft>
            </a:pPr>
            <a:r>
              <a:rPr lang="en-US" sz="5200" dirty="0">
                <a:effectLst/>
                <a:latin typeface="Times New Roman" panose="02020603050405020304" pitchFamily="18" charset="0"/>
                <a:ea typeface="Times New Roman" panose="02020603050405020304" pitchFamily="18" charset="0"/>
              </a:rPr>
              <a:t>Steganography, a method for covertly embedding data within an innocuous carrier, is presented as a clandestine communication method, alongside watermarking. In steganography, the primary information or payload is concealed within secondary information, often obscured from plain view, resulting in a steganography signal or file. However, traditional steganographic methods may be vulnerable to attacks during transmission, storage, or format conversion. </a:t>
            </a:r>
            <a:endParaRPr lang="en-IN" sz="5200" dirty="0">
              <a:effectLst/>
              <a:latin typeface="Times New Roman" panose="02020603050405020304" pitchFamily="18" charset="0"/>
              <a:ea typeface="Times New Roman" panose="02020603050405020304" pitchFamily="18" charset="0"/>
            </a:endParaRPr>
          </a:p>
          <a:p>
            <a:pPr marL="450215" indent="292100" algn="just">
              <a:lnSpc>
                <a:spcPct val="150000"/>
              </a:lnSpc>
              <a:spcBef>
                <a:spcPts val="150"/>
              </a:spcBef>
              <a:spcAft>
                <a:spcPts val="0"/>
              </a:spcAft>
            </a:pPr>
            <a:r>
              <a:rPr lang="en-US" sz="5200" dirty="0">
                <a:effectLst/>
                <a:latin typeface="Times New Roman" panose="02020603050405020304" pitchFamily="18" charset="0"/>
                <a:ea typeface="Times New Roman" panose="02020603050405020304" pitchFamily="18" charset="0"/>
              </a:rPr>
              <a:t>A crucial distinction is made between steganography and watermarking: whereas steganography conceals information entirely, watermarking allows the message to be discernible to a third party. Both techniques entail embedding information into host media discreetly, with invisible watermarking being particularly suitable for scenarios where revealing the concealed information could lead to alterations.</a:t>
            </a:r>
            <a:endParaRPr lang="en-IN" sz="5200" dirty="0">
              <a:effectLst/>
              <a:latin typeface="Times New Roman" panose="02020603050405020304" pitchFamily="18" charset="0"/>
              <a:ea typeface="Times New Roman" panose="02020603050405020304" pitchFamily="18" charset="0"/>
            </a:endParaRPr>
          </a:p>
          <a:p>
            <a:pPr marL="450215" indent="165735" algn="just">
              <a:lnSpc>
                <a:spcPct val="150000"/>
              </a:lnSpc>
              <a:spcAft>
                <a:spcPts val="0"/>
              </a:spcAft>
            </a:pPr>
            <a:r>
              <a:rPr lang="en-US" sz="5200" dirty="0">
                <a:effectLst/>
                <a:latin typeface="Times New Roman" panose="02020603050405020304" pitchFamily="18" charset="0"/>
                <a:ea typeface="Times New Roman" panose="02020603050405020304" pitchFamily="18" charset="0"/>
              </a:rPr>
              <a:t>In today's digital age, ensuring the security of sensitive information is paramount. With the rapid advancement of technology, the processing, transmission, and storage of data have become ubiquitous, necessitating robust security measures to protect against unauthorized access and manipulation. Two primary methods employed for information security are cryptography and steganography. </a:t>
            </a:r>
            <a:endParaRPr lang="en-IN" sz="52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656254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9978" y="669801"/>
            <a:ext cx="8911687" cy="692331"/>
          </a:xfrm>
        </p:spPr>
        <p:txBody>
          <a:bodyPr>
            <a:normAutofit fontScale="90000"/>
          </a:bodyPr>
          <a:lstStyle/>
          <a:p>
            <a:pPr marL="514350" indent="-514350">
              <a:buFont typeface="+mj-lt"/>
              <a:buAutoNum type="alphaLcPeriod"/>
            </a:pPr>
            <a:r>
              <a:rPr lang="en-IN" sz="3200" b="1" dirty="0"/>
              <a:t>Post Quantum Cryptography</a:t>
            </a:r>
            <a:br>
              <a:rPr lang="en-IN" b="1" dirty="0"/>
            </a:br>
            <a:endParaRPr lang="en-IN" dirty="0"/>
          </a:p>
        </p:txBody>
      </p:sp>
      <p:sp>
        <p:nvSpPr>
          <p:cNvPr id="3" name="Content Placeholder 2"/>
          <p:cNvSpPr>
            <a:spLocks noGrp="1"/>
          </p:cNvSpPr>
          <p:nvPr>
            <p:ph idx="1"/>
          </p:nvPr>
        </p:nvSpPr>
        <p:spPr>
          <a:xfrm>
            <a:off x="2396265" y="1362132"/>
            <a:ext cx="8915400" cy="3474720"/>
          </a:xfrm>
        </p:spPr>
        <p:txBody>
          <a:bodyPr/>
          <a:lstStyle/>
          <a:p>
            <a:pPr>
              <a:buFont typeface="Arial" panose="020B0604020202020204" pitchFamily="34" charset="0"/>
              <a:buChar char="•"/>
            </a:pPr>
            <a:r>
              <a:rPr lang="en-IN" dirty="0"/>
              <a:t>The main algorithms were lattice-based, code-based, multivariate, hash-based, and Isogeny based cryptography.</a:t>
            </a:r>
          </a:p>
          <a:p>
            <a:pPr>
              <a:buFont typeface="Arial" panose="020B0604020202020204" pitchFamily="34" charset="0"/>
              <a:buChar char="•"/>
            </a:pPr>
            <a:r>
              <a:rPr lang="en-IN" dirty="0"/>
              <a:t> We are integrating PQC Cryptography using RSA Algorithm in our proposed model.</a:t>
            </a:r>
          </a:p>
          <a:p>
            <a:pPr>
              <a:buFont typeface="Arial" panose="020B0604020202020204" pitchFamily="34" charset="0"/>
              <a:buChar char="•"/>
            </a:pPr>
            <a:r>
              <a:rPr lang="en-IN" dirty="0"/>
              <a:t>So, in Lattice Based Cryptography we are using Mathematical term lattices like vectors.</a:t>
            </a:r>
          </a:p>
          <a:p>
            <a:pPr>
              <a:buFont typeface="Arial" panose="020B0604020202020204" pitchFamily="34" charset="0"/>
              <a:buChar char="•"/>
            </a:pPr>
            <a:r>
              <a:rPr lang="en-IN" dirty="0"/>
              <a:t>So, In our Proposed model we are storing the set of parameters which are used to generate keys in form of lattices </a:t>
            </a:r>
            <a:r>
              <a:rPr lang="en-IN" dirty="0" err="1"/>
              <a:t>i.e</a:t>
            </a:r>
            <a:r>
              <a:rPr lang="en-IN" dirty="0"/>
              <a:t>, in arrays and vectors . </a:t>
            </a:r>
          </a:p>
          <a:p>
            <a:endParaRPr lang="en-IN" dirty="0"/>
          </a:p>
        </p:txBody>
      </p:sp>
      <p:pic>
        <p:nvPicPr>
          <p:cNvPr id="5" name="Picture 4">
            <a:extLst>
              <a:ext uri="{FF2B5EF4-FFF2-40B4-BE49-F238E27FC236}">
                <a16:creationId xmlns:a16="http://schemas.microsoft.com/office/drawing/2014/main" id="{C4ED67B7-E5CC-FD2E-A8A2-FAD0EB0CB833}"/>
              </a:ext>
            </a:extLst>
          </p:cNvPr>
          <p:cNvPicPr>
            <a:picLocks noChangeAspect="1"/>
          </p:cNvPicPr>
          <p:nvPr/>
        </p:nvPicPr>
        <p:blipFill>
          <a:blip r:embed="rId2"/>
          <a:stretch>
            <a:fillRect/>
          </a:stretch>
        </p:blipFill>
        <p:spPr>
          <a:xfrm>
            <a:off x="2624137" y="4286193"/>
            <a:ext cx="6943725" cy="2419350"/>
          </a:xfrm>
          <a:prstGeom prst="rect">
            <a:avLst/>
          </a:prstGeom>
        </p:spPr>
      </p:pic>
    </p:spTree>
    <p:extLst>
      <p:ext uri="{BB962C8B-B14F-4D97-AF65-F5344CB8AC3E}">
        <p14:creationId xmlns:p14="http://schemas.microsoft.com/office/powerpoint/2010/main" val="26673100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8125" y="641913"/>
            <a:ext cx="8911687" cy="657496"/>
          </a:xfrm>
        </p:spPr>
        <p:txBody>
          <a:bodyPr/>
          <a:lstStyle/>
          <a:p>
            <a:r>
              <a:rPr lang="en-US" sz="3200" b="1" dirty="0"/>
              <a:t>b. RSA Algorithm</a:t>
            </a:r>
            <a:endParaRPr lang="en-IN" sz="3200" b="1" dirty="0"/>
          </a:p>
        </p:txBody>
      </p:sp>
      <p:sp>
        <p:nvSpPr>
          <p:cNvPr id="3" name="Content Placeholder 2"/>
          <p:cNvSpPr>
            <a:spLocks noGrp="1"/>
          </p:cNvSpPr>
          <p:nvPr>
            <p:ph idx="1"/>
          </p:nvPr>
        </p:nvSpPr>
        <p:spPr>
          <a:xfrm>
            <a:off x="2121783" y="1148170"/>
            <a:ext cx="8915400" cy="3561806"/>
          </a:xfrm>
        </p:spPr>
        <p:txBody>
          <a:bodyPr/>
          <a:lstStyle/>
          <a:p>
            <a:pPr>
              <a:buFont typeface="Arial" panose="020B0604020202020204" pitchFamily="34" charset="0"/>
              <a:buChar char="•"/>
            </a:pPr>
            <a:r>
              <a:rPr lang="en-IN" dirty="0"/>
              <a:t>In this cryptography instead of using a single key, we now use key pairs. Now both the sender and receiver will carry two-two keys i.e. Public key and the Secret Key(Private key) on both sides, which means now there will be a total of four numbers of keys.</a:t>
            </a:r>
          </a:p>
          <a:p>
            <a:pPr>
              <a:buFont typeface="Arial" panose="020B0604020202020204" pitchFamily="34" charset="0"/>
              <a:buChar char="•"/>
            </a:pPr>
            <a:r>
              <a:rPr lang="en-IN" dirty="0"/>
              <a:t> As the name suggests public key will be known to everyone and the secret key or private key will remain secret i.e. will be known only to the person carrying it.</a:t>
            </a:r>
          </a:p>
          <a:p>
            <a:pPr>
              <a:buFont typeface="Arial" panose="020B0604020202020204" pitchFamily="34" charset="0"/>
              <a:buChar char="•"/>
            </a:pPr>
            <a:r>
              <a:rPr lang="en-IN" dirty="0"/>
              <a:t> The sender will now use the public key of the receiver to encrypt the data and since the data is encrypted with the public key of the receiver, only the secret key of the receiver will be able to decrypt it.  </a:t>
            </a:r>
          </a:p>
          <a:p>
            <a:endParaRPr lang="en-IN" dirty="0"/>
          </a:p>
        </p:txBody>
      </p:sp>
      <p:pic>
        <p:nvPicPr>
          <p:cNvPr id="5" name="Picture 4">
            <a:extLst>
              <a:ext uri="{FF2B5EF4-FFF2-40B4-BE49-F238E27FC236}">
                <a16:creationId xmlns:a16="http://schemas.microsoft.com/office/drawing/2014/main" id="{EBDB20A6-D8EB-05D9-DB17-F3F2E2CD6DC7}"/>
              </a:ext>
            </a:extLst>
          </p:cNvPr>
          <p:cNvPicPr>
            <a:picLocks noChangeAspect="1"/>
          </p:cNvPicPr>
          <p:nvPr/>
        </p:nvPicPr>
        <p:blipFill>
          <a:blip r:embed="rId2"/>
          <a:stretch>
            <a:fillRect/>
          </a:stretch>
        </p:blipFill>
        <p:spPr>
          <a:xfrm>
            <a:off x="3405187" y="4558737"/>
            <a:ext cx="5381625" cy="1657350"/>
          </a:xfrm>
          <a:prstGeom prst="rect">
            <a:avLst/>
          </a:prstGeom>
        </p:spPr>
      </p:pic>
    </p:spTree>
    <p:extLst>
      <p:ext uri="{BB962C8B-B14F-4D97-AF65-F5344CB8AC3E}">
        <p14:creationId xmlns:p14="http://schemas.microsoft.com/office/powerpoint/2010/main" val="19331301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3.Existing system</a:t>
            </a:r>
            <a:endParaRPr lang="en-IN" b="1" dirty="0"/>
          </a:p>
        </p:txBody>
      </p:sp>
      <p:sp>
        <p:nvSpPr>
          <p:cNvPr id="3" name="Content Placeholder 2"/>
          <p:cNvSpPr>
            <a:spLocks noGrp="1"/>
          </p:cNvSpPr>
          <p:nvPr>
            <p:ph idx="1"/>
          </p:nvPr>
        </p:nvSpPr>
        <p:spPr>
          <a:xfrm>
            <a:off x="2589212" y="1763486"/>
            <a:ext cx="8915400" cy="4147736"/>
          </a:xfrm>
        </p:spPr>
        <p:txBody>
          <a:bodyPr>
            <a:normAutofit/>
          </a:bodyPr>
          <a:lstStyle/>
          <a:p>
            <a:pPr>
              <a:buFont typeface="Arial" panose="020B0604020202020204" pitchFamily="34" charset="0"/>
              <a:buChar char="•"/>
            </a:pPr>
            <a:r>
              <a:rPr lang="en-US" dirty="0"/>
              <a:t>In the existing system, the existing model uses image steganography in securing embedded data for various applications, existing techniques often overlook message integrity.</a:t>
            </a:r>
          </a:p>
          <a:p>
            <a:pPr>
              <a:buFont typeface="Arial" panose="020B0604020202020204" pitchFamily="34" charset="0"/>
              <a:buChar char="•"/>
            </a:pPr>
            <a:r>
              <a:rPr lang="en-US" dirty="0"/>
              <a:t> The widely used Least Significant Bit (LSB) method lacks encryption prior to embedding secret messages, rendering them susceptible to interception or manipulation during transmission. </a:t>
            </a:r>
            <a:endParaRPr lang="en-IN" dirty="0"/>
          </a:p>
          <a:p>
            <a:pPr marL="0" indent="0">
              <a:buNone/>
            </a:pPr>
            <a:r>
              <a:rPr lang="en-US" b="1" dirty="0"/>
              <a:t>Disadvantages:</a:t>
            </a:r>
          </a:p>
          <a:p>
            <a:pPr lvl="0">
              <a:buFont typeface="Arial" panose="020B0604020202020204" pitchFamily="34" charset="0"/>
              <a:buChar char="•"/>
            </a:pPr>
            <a:r>
              <a:rPr lang="en-US" dirty="0"/>
              <a:t>The existing system lacks more security.</a:t>
            </a:r>
            <a:endParaRPr lang="en-IN" dirty="0"/>
          </a:p>
          <a:p>
            <a:pPr lvl="0">
              <a:buFont typeface="Arial" panose="020B0604020202020204" pitchFamily="34" charset="0"/>
              <a:buChar char="•"/>
            </a:pPr>
            <a:r>
              <a:rPr lang="en-US" dirty="0"/>
              <a:t>It is less secure and weak method of information exchange.</a:t>
            </a:r>
            <a:endParaRPr lang="en-IN" dirty="0"/>
          </a:p>
          <a:p>
            <a:pPr lvl="0">
              <a:buFont typeface="Arial" panose="020B0604020202020204" pitchFamily="34" charset="0"/>
              <a:buChar char="•"/>
            </a:pPr>
            <a:r>
              <a:rPr lang="en-US" dirty="0"/>
              <a:t>Confidential and private data is not protected.  </a:t>
            </a:r>
            <a:endParaRPr lang="en-IN" dirty="0"/>
          </a:p>
          <a:p>
            <a:endParaRPr lang="en-IN" b="1" dirty="0"/>
          </a:p>
        </p:txBody>
      </p:sp>
    </p:spTree>
    <p:extLst>
      <p:ext uri="{BB962C8B-B14F-4D97-AF65-F5344CB8AC3E}">
        <p14:creationId xmlns:p14="http://schemas.microsoft.com/office/powerpoint/2010/main" val="17915932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4.Proposed system</a:t>
            </a:r>
            <a:endParaRPr lang="en-IN" b="1" dirty="0"/>
          </a:p>
        </p:txBody>
      </p:sp>
      <p:sp>
        <p:nvSpPr>
          <p:cNvPr id="3" name="Content Placeholder 2"/>
          <p:cNvSpPr>
            <a:spLocks noGrp="1"/>
          </p:cNvSpPr>
          <p:nvPr>
            <p:ph idx="1"/>
          </p:nvPr>
        </p:nvSpPr>
        <p:spPr>
          <a:xfrm>
            <a:off x="2589212" y="2133600"/>
            <a:ext cx="8915400" cy="3444240"/>
          </a:xfrm>
        </p:spPr>
        <p:txBody>
          <a:bodyPr/>
          <a:lstStyle/>
          <a:p>
            <a:pPr>
              <a:buFont typeface="Arial" panose="020B0604020202020204" pitchFamily="34" charset="0"/>
              <a:buChar char="•"/>
            </a:pPr>
            <a:r>
              <a:rPr lang="en-US" dirty="0"/>
              <a:t>The proposed system, we proposed a system in light of the limitations of the LSB method, this study proposes the development of an advanced image steganography method, leveraging LSB substitution alongside RSA encryption.</a:t>
            </a:r>
          </a:p>
          <a:p>
            <a:pPr>
              <a:buFont typeface="Arial" panose="020B0604020202020204" pitchFamily="34" charset="0"/>
              <a:buChar char="•"/>
            </a:pPr>
            <a:r>
              <a:rPr lang="en-US" dirty="0"/>
              <a:t> The primary objective is to bolster the security aspects of image steganography while also integrating measures for verifying message integrity.</a:t>
            </a:r>
            <a:endParaRPr lang="en-IN" dirty="0"/>
          </a:p>
          <a:p>
            <a:pPr>
              <a:buFont typeface="Arial" panose="020B0604020202020204" pitchFamily="34" charset="0"/>
              <a:buChar char="•"/>
            </a:pPr>
            <a:r>
              <a:rPr lang="en-US" dirty="0"/>
              <a:t>We proposed RSA algorithm which inspires from the PQC algorithm which deals with the quantum computers and give our model a great level of security.</a:t>
            </a:r>
            <a:endParaRPr lang="en-IN" dirty="0"/>
          </a:p>
          <a:p>
            <a:endParaRPr lang="en-IN" dirty="0"/>
          </a:p>
        </p:txBody>
      </p:sp>
    </p:spTree>
    <p:extLst>
      <p:ext uri="{BB962C8B-B14F-4D97-AF65-F5344CB8AC3E}">
        <p14:creationId xmlns:p14="http://schemas.microsoft.com/office/powerpoint/2010/main" val="239952424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201782"/>
            <a:ext cx="8911687" cy="703217"/>
          </a:xfrm>
        </p:spPr>
        <p:txBody>
          <a:bodyPr/>
          <a:lstStyle/>
          <a:p>
            <a:r>
              <a:rPr lang="en-US" sz="2800" b="1" dirty="0">
                <a:solidFill>
                  <a:schemeClr val="tx1">
                    <a:lumMod val="50000"/>
                    <a:lumOff val="50000"/>
                  </a:schemeClr>
                </a:solidFill>
              </a:rPr>
              <a:t>a. Advantages of proposed system</a:t>
            </a:r>
            <a:endParaRPr lang="en-IN" sz="2800" b="1" dirty="0">
              <a:solidFill>
                <a:schemeClr val="tx1">
                  <a:lumMod val="50000"/>
                  <a:lumOff val="50000"/>
                </a:schemeClr>
              </a:solidFill>
            </a:endParaRPr>
          </a:p>
        </p:txBody>
      </p:sp>
      <p:sp>
        <p:nvSpPr>
          <p:cNvPr id="3" name="Content Placeholder 2"/>
          <p:cNvSpPr>
            <a:spLocks noGrp="1"/>
          </p:cNvSpPr>
          <p:nvPr>
            <p:ph idx="1"/>
          </p:nvPr>
        </p:nvSpPr>
        <p:spPr>
          <a:xfrm>
            <a:off x="2589212" y="2325190"/>
            <a:ext cx="8915400" cy="3213462"/>
          </a:xfrm>
        </p:spPr>
        <p:txBody>
          <a:bodyPr/>
          <a:lstStyle/>
          <a:p>
            <a:pPr>
              <a:buFont typeface="Arial" panose="020B0604020202020204" pitchFamily="34" charset="0"/>
              <a:buChar char="•"/>
            </a:pPr>
            <a:r>
              <a:rPr lang="en-US" dirty="0"/>
              <a:t>The existing system converges both the cryptographic and steganography models which gives us more security.</a:t>
            </a:r>
          </a:p>
          <a:p>
            <a:pPr>
              <a:buFont typeface="Arial" panose="020B0604020202020204" pitchFamily="34" charset="0"/>
              <a:buChar char="•"/>
            </a:pPr>
            <a:r>
              <a:rPr lang="en-US" dirty="0"/>
              <a:t>It is more secure and robust method of information exchange so that confidential and private data must be protected against the traditional and some of the small quantum attacks.</a:t>
            </a:r>
            <a:endParaRPr lang="en-IN" dirty="0"/>
          </a:p>
          <a:p>
            <a:pPr>
              <a:buFont typeface="Arial" panose="020B0604020202020204" pitchFamily="34" charset="0"/>
              <a:buChar char="•"/>
            </a:pPr>
            <a:r>
              <a:rPr lang="en-US" dirty="0"/>
              <a:t>Resistant from traditional and quantum attacks.</a:t>
            </a:r>
            <a:endParaRPr lang="en-IN" dirty="0"/>
          </a:p>
          <a:p>
            <a:endParaRPr lang="en-IN" dirty="0"/>
          </a:p>
        </p:txBody>
      </p:sp>
    </p:spTree>
    <p:extLst>
      <p:ext uri="{BB962C8B-B14F-4D97-AF65-F5344CB8AC3E}">
        <p14:creationId xmlns:p14="http://schemas.microsoft.com/office/powerpoint/2010/main" val="37230138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TM02900720[[fn=Integral]]</Template>
  <TotalTime>592</TotalTime>
  <Words>2164</Words>
  <Application>Microsoft Office PowerPoint</Application>
  <PresentationFormat>Widescreen</PresentationFormat>
  <Paragraphs>138</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Times New Roman</vt:lpstr>
      <vt:lpstr>Tw Cen MT</vt:lpstr>
      <vt:lpstr>Tw Cen MT Condensed</vt:lpstr>
      <vt:lpstr>Wingdings 3</vt:lpstr>
      <vt:lpstr>Integral</vt:lpstr>
      <vt:lpstr>             Combining PQC and Image     Stegangraphy for Secure Communication                        Project submitted by</vt:lpstr>
      <vt:lpstr>Table of Contents</vt:lpstr>
      <vt:lpstr>1.Abstract</vt:lpstr>
      <vt:lpstr>2. Introduction</vt:lpstr>
      <vt:lpstr>Post Quantum Cryptography </vt:lpstr>
      <vt:lpstr>b. RSA Algorithm</vt:lpstr>
      <vt:lpstr>3.Existing system</vt:lpstr>
      <vt:lpstr>4.Proposed system</vt:lpstr>
      <vt:lpstr>a. Advantages of proposed system</vt:lpstr>
      <vt:lpstr>5. Methodology Used</vt:lpstr>
      <vt:lpstr>CLASS DIAGRAM</vt:lpstr>
      <vt:lpstr>USECASE DIAGRAM</vt:lpstr>
      <vt:lpstr>6.Hardware Requirements</vt:lpstr>
      <vt:lpstr>7.Software Requirements</vt:lpstr>
      <vt:lpstr>8.System Architecture</vt:lpstr>
      <vt:lpstr>9. Encryption</vt:lpstr>
      <vt:lpstr>PowerPoint Presentation</vt:lpstr>
      <vt:lpstr>10. Decryption</vt:lpstr>
      <vt:lpstr>PowerPoint Presentation</vt:lpstr>
      <vt:lpstr>11. Results       Encryption:</vt:lpstr>
      <vt:lpstr>Testing Conditions</vt:lpstr>
      <vt:lpstr>a. Integration Testing:</vt:lpstr>
      <vt:lpstr>PowerPoint Presentation</vt:lpstr>
      <vt:lpstr>PowerPoint Presentation</vt:lpstr>
      <vt:lpstr> Encrypted Image:</vt:lpstr>
      <vt:lpstr> Decryption:</vt:lpstr>
      <vt:lpstr>12. Advantages and Applications</vt:lpstr>
      <vt:lpstr>13. Conclusion</vt:lpstr>
      <vt:lpstr>14.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Combining PQC and Image Steganogaphy</dc:title>
  <dc:creator>Dell</dc:creator>
  <cp:lastModifiedBy>fahed shaik</cp:lastModifiedBy>
  <cp:revision>55</cp:revision>
  <dcterms:created xsi:type="dcterms:W3CDTF">2024-04-21T09:04:53Z</dcterms:created>
  <dcterms:modified xsi:type="dcterms:W3CDTF">2024-05-02T05:04:13Z</dcterms:modified>
</cp:coreProperties>
</file>